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67" r:id="rId2"/>
    <p:sldMasterId id="214748365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005C"/>
    <a:srgbClr val="E2CA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2"/>
    <p:restoredTop sz="94649"/>
  </p:normalViewPr>
  <p:slideViewPr>
    <p:cSldViewPr snapToGrid="0" snapToObjects="1" showGuides="1">
      <p:cViewPr>
        <p:scale>
          <a:sx n="149" d="100"/>
          <a:sy n="149" d="100"/>
        </p:scale>
        <p:origin x="280" y="664"/>
      </p:cViewPr>
      <p:guideLst>
        <p:guide orient="horz" pos="1620"/>
        <p:guide pos="2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0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81608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8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2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71510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 Regular" charset="0"/>
                <a:ea typeface="Uni Sans Regular" charset="0"/>
                <a:cs typeface="Uni Sans Regular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2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675530"/>
            <a:ext cx="2540000" cy="172311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0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009"/>
            <a:ext cx="2425226" cy="213273"/>
          </a:xfrm>
          <a:prstGeom prst="rect">
            <a:avLst/>
          </a:prstGeom>
        </p:spPr>
      </p:pic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8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6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2" y="369285"/>
            <a:ext cx="8197109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2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 Regular" charset="0"/>
                <a:ea typeface="Uni Sans Regular" charset="0"/>
                <a:cs typeface="Uni Sans Regular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26" name="Pictur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22" name="Pictur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72210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96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675530"/>
            <a:ext cx="2540000" cy="172311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12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ENCODE NORMAL BLACK, 50 PT.</a:t>
            </a:r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675530"/>
            <a:ext cx="2540000" cy="172311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42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 baseline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081" y="4598607"/>
            <a:ext cx="2416273" cy="213486"/>
          </a:xfrm>
          <a:prstGeom prst="rect">
            <a:avLst/>
          </a:prstGeom>
        </p:spPr>
      </p:pic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71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8081" y="3426449"/>
            <a:ext cx="16002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009"/>
            <a:ext cx="2425226" cy="213273"/>
          </a:xfrm>
          <a:prstGeom prst="rect">
            <a:avLst/>
          </a:prstGeom>
        </p:spPr>
      </p:pic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8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369733"/>
            <a:ext cx="8184657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 Regular" charset="0"/>
                <a:ea typeface="Uni Sans Regular" charset="0"/>
                <a:cs typeface="Uni Sans Regular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71510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1" name="Pictur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 Regular" charset="0"/>
                <a:ea typeface="Uni Sans Regular" charset="0"/>
                <a:cs typeface="Uni Sans Regular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9" name="Pictur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23" y="369733"/>
            <a:ext cx="8197114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70622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031" y="1363508"/>
            <a:ext cx="1103781" cy="96362"/>
          </a:xfrm>
          <a:prstGeom prst="rect">
            <a:avLst/>
          </a:prstGeom>
        </p:spPr>
      </p:pic>
      <p:sp>
        <p:nvSpPr>
          <p:cNvPr id="6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447923" y="1724977"/>
            <a:ext cx="8184662" cy="28281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16" name="Pictur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37" y="4675530"/>
            <a:ext cx="2540000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8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1" y="4599107"/>
            <a:ext cx="2416273" cy="212486"/>
          </a:xfrm>
          <a:prstGeom prst="rect">
            <a:avLst/>
          </a:prstGeom>
        </p:spPr>
      </p:pic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3426449"/>
            <a:ext cx="1597439" cy="139700"/>
          </a:xfrm>
          <a:prstGeom prst="rect">
            <a:avLst/>
          </a:prstGeom>
        </p:spPr>
      </p:pic>
      <p:pic>
        <p:nvPicPr>
          <p:cNvPr id="14" name="Pictur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5" y="4675530"/>
            <a:ext cx="2539991" cy="172311"/>
          </a:xfrm>
          <a:prstGeom prst="rect">
            <a:avLst/>
          </a:prstGeom>
        </p:spPr>
      </p:pic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369733"/>
            <a:ext cx="8184657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2" name="Pictur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chemeClr val="tx2"/>
                </a:solidFill>
                <a:latin typeface="Uni Sans Regular" charset="0"/>
                <a:ea typeface="Uni Sans Regular" charset="0"/>
                <a:cs typeface="Uni Sans Regular" charset="0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5" name="Pictur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41" y="4675530"/>
            <a:ext cx="2539991" cy="1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0375" y="369733"/>
            <a:ext cx="8184662" cy="993775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  <p:pic>
        <p:nvPicPr>
          <p:cNvPr id="14" name="Pictur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4" y="1363508"/>
            <a:ext cx="1090095" cy="9636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>
              <a:defRPr sz="20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>
              <a:defRPr sz="16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3" name="Pictur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15" y="4219956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9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2CA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6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3" r:id="rId2"/>
    <p:sldLayoutId id="2147483674" r:id="rId3"/>
    <p:sldLayoutId id="2147483675" r:id="rId4"/>
    <p:sldLayoutId id="2147483677" r:id="rId5"/>
    <p:sldLayoutId id="2147483680" r:id="rId6"/>
    <p:sldLayoutId id="2147483681" r:id="rId7"/>
    <p:sldLayoutId id="2147483682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53" r:id="rId2"/>
    <p:sldLayoutId id="2147483663" r:id="rId3"/>
    <p:sldLayoutId id="2147483664" r:id="rId4"/>
    <p:sldLayoutId id="2147483665" r:id="rId5"/>
    <p:sldLayoutId id="2147483683" r:id="rId6"/>
    <p:sldLayoutId id="2147483710" r:id="rId7"/>
    <p:sldLayoutId id="2147483711" r:id="rId8"/>
    <p:sldLayoutId id="2147483727" r:id="rId9"/>
    <p:sldLayoutId id="2147483728" r:id="rId10"/>
    <p:sldLayoutId id="214748372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and Hyak Demo</a:t>
            </a:r>
          </a:p>
        </p:txBody>
      </p:sp>
    </p:spTree>
    <p:extLst>
      <p:ext uri="{BB962C8B-B14F-4D97-AF65-F5344CB8AC3E}">
        <p14:creationId xmlns:p14="http://schemas.microsoft.com/office/powerpoint/2010/main" val="203848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54BC-86D7-523C-A2A6-06DDFBB8E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0E844D-0249-468C-34CD-7129D709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Hyak Demo 4: Container and Batch Jobs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E6E97-A084-8476-58E6-A68CD5E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1858766"/>
            <a:ext cx="8197114" cy="2713234"/>
          </a:xfrm>
        </p:spPr>
        <p:txBody>
          <a:bodyPr/>
          <a:lstStyle/>
          <a:p>
            <a:r>
              <a:rPr lang="en-US" dirty="0"/>
              <a:t>Create container</a:t>
            </a:r>
          </a:p>
          <a:p>
            <a:r>
              <a:rPr lang="en-US" dirty="0"/>
              <a:t>Generate </a:t>
            </a:r>
            <a:r>
              <a:rPr lang="en-US" dirty="0" err="1"/>
              <a:t>slurms</a:t>
            </a:r>
            <a:endParaRPr lang="en-US" dirty="0"/>
          </a:p>
          <a:p>
            <a:r>
              <a:rPr lang="en-US" dirty="0"/>
              <a:t>Execute </a:t>
            </a:r>
            <a:r>
              <a:rPr lang="en-US" dirty="0" err="1"/>
              <a:t>slurms</a:t>
            </a:r>
            <a:r>
              <a:rPr lang="en-US" dirty="0"/>
              <a:t> (batch jobs)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74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73C-642F-16D3-A702-78FBE005F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A316FB-59D2-3C7B-AE21-448A34A3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Thanks:)</a:t>
            </a:r>
          </a:p>
        </p:txBody>
      </p:sp>
    </p:spTree>
    <p:extLst>
      <p:ext uri="{BB962C8B-B14F-4D97-AF65-F5344CB8AC3E}">
        <p14:creationId xmlns:p14="http://schemas.microsoft.com/office/powerpoint/2010/main" val="72184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7E6B2-C2A4-383B-8A87-89C7EBACB4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Super easy to install, just download it: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www.cursor.com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/students</a:t>
            </a:r>
          </a:p>
          <a:p>
            <a:pPr lvl="1"/>
            <a:r>
              <a:rPr lang="en-US" dirty="0"/>
              <a:t>Free year for students (anyone with .</a:t>
            </a:r>
            <a:r>
              <a:rPr lang="en-US" dirty="0" err="1"/>
              <a:t>edu</a:t>
            </a:r>
            <a:r>
              <a:rPr lang="en-US" dirty="0"/>
              <a:t> address)</a:t>
            </a:r>
          </a:p>
          <a:p>
            <a:r>
              <a:rPr lang="en-US" dirty="0"/>
              <a:t>Based on </a:t>
            </a:r>
            <a:r>
              <a:rPr lang="en-US" dirty="0" err="1"/>
              <a:t>VSCode</a:t>
            </a:r>
            <a:endParaRPr lang="en-US" dirty="0"/>
          </a:p>
        </p:txBody>
      </p:sp>
      <p:pic>
        <p:nvPicPr>
          <p:cNvPr id="1026" name="Picture 2" descr="Cursor - The AI Code Editor">
            <a:extLst>
              <a:ext uri="{FF2B5EF4-FFF2-40B4-BE49-F238E27FC236}">
                <a16:creationId xmlns:a16="http://schemas.microsoft.com/office/drawing/2014/main" id="{32BBF1E1-0D8B-F61D-B9D5-59342ED4A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6" t="33108" r="24043" b="34040"/>
          <a:stretch>
            <a:fillRect/>
          </a:stretch>
        </p:blipFill>
        <p:spPr bwMode="auto">
          <a:xfrm>
            <a:off x="498963" y="514350"/>
            <a:ext cx="2244432" cy="70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B2CCE61-4A1B-049B-5E59-CBE09AE7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349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D6269-5CBE-1919-95B3-39A1F54CF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53DDF-C6D4-5389-CF24-BE8D99CC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760E3-C94C-FE35-F052-ED59BAB82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Access:</a:t>
            </a:r>
          </a:p>
          <a:p>
            <a:pPr lvl="1"/>
            <a:r>
              <a:rPr lang="en-US" dirty="0"/>
              <a:t>Requires you to be on campus VPN (Husky </a:t>
            </a:r>
            <a:r>
              <a:rPr lang="en-US" dirty="0" err="1"/>
              <a:t>OnNet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NetID to log in</a:t>
            </a:r>
          </a:p>
          <a:p>
            <a:r>
              <a:rPr lang="en-US" dirty="0"/>
              <a:t>10GB Storage Limit on ~/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gscratch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Symbolic links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4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14441-6BF2-98F0-196E-04321E2A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DAFFD-5C15-455B-F339-69E2C277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Hyak Demo 1: Running Python in CLI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CF127-808B-E747-9A2F-622BAEE205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1833129"/>
            <a:ext cx="8197114" cy="2251761"/>
          </a:xfrm>
        </p:spPr>
        <p:txBody>
          <a:bodyPr/>
          <a:lstStyle/>
          <a:p>
            <a:r>
              <a:rPr lang="en-US" dirty="0"/>
              <a:t>SSH into Hyak (pro tip: </a:t>
            </a:r>
            <a:r>
              <a:rPr lang="en-US" dirty="0" err="1"/>
              <a:t>tmux</a:t>
            </a:r>
            <a:r>
              <a:rPr lang="en-US" dirty="0"/>
              <a:t>)</a:t>
            </a:r>
          </a:p>
          <a:p>
            <a:r>
              <a:rPr lang="en-US" dirty="0"/>
              <a:t>Download </a:t>
            </a:r>
            <a:r>
              <a:rPr lang="en-US" dirty="0" err="1"/>
              <a:t>micromamba</a:t>
            </a:r>
            <a:endParaRPr lang="en-US" dirty="0"/>
          </a:p>
          <a:p>
            <a:r>
              <a:rPr lang="en-US" dirty="0"/>
              <a:t>Allocate resources</a:t>
            </a:r>
          </a:p>
          <a:p>
            <a:r>
              <a:rPr lang="en-US" dirty="0"/>
              <a:t>Create environment</a:t>
            </a:r>
          </a:p>
          <a:p>
            <a:r>
              <a:rPr lang="en-US" dirty="0"/>
              <a:t>Run python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5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1C8DE-0CB2-2F58-475F-4D8981F8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D04D2-5288-2BF9-34B2-B3FEDCFE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Hyak Demo 1: Running Python in CLI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C374-308F-08C8-58B9-BFD0598CCA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SSH into Hyak</a:t>
            </a:r>
          </a:p>
          <a:p>
            <a:pPr lvl="1"/>
            <a:r>
              <a:rPr lang="en-US" dirty="0"/>
              <a:t>Use ~/.ssh/config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hyak.uw.edu</a:t>
            </a:r>
            <a:endParaRPr lang="en-US" dirty="0"/>
          </a:p>
          <a:p>
            <a:pPr lvl="1"/>
            <a:r>
              <a:rPr lang="en-US" dirty="0"/>
              <a:t>Check resources (</a:t>
            </a:r>
            <a:r>
              <a:rPr lang="en-US" dirty="0" err="1"/>
              <a:t>hyakalloc</a:t>
            </a:r>
            <a:r>
              <a:rPr lang="en-US" dirty="0"/>
              <a:t>, </a:t>
            </a:r>
            <a:r>
              <a:rPr lang="en-US" dirty="0" err="1"/>
              <a:t>hyakstorage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Spawn interactive session</a:t>
            </a:r>
          </a:p>
          <a:p>
            <a:pPr lvl="1"/>
            <a:r>
              <a:rPr lang="en-US" dirty="0"/>
              <a:t>Check jobs (</a:t>
            </a:r>
            <a:r>
              <a:rPr lang="en-US" dirty="0" err="1"/>
              <a:t>squeue</a:t>
            </a:r>
            <a:r>
              <a:rPr lang="en-US" dirty="0"/>
              <a:t> -u $USER --long)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449425-4E13-54F9-6C03-E8EC8B06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56" b="7605"/>
          <a:stretch>
            <a:fillRect/>
          </a:stretch>
        </p:blipFill>
        <p:spPr>
          <a:xfrm>
            <a:off x="4096997" y="1811708"/>
            <a:ext cx="2590800" cy="6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7061C-43EF-5E7D-7638-5B9F66238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0A6F36-6E15-594C-FD4C-02B89316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Hyak Demo 1: Running Python in CLI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6C98C-2CF5-02D7-5768-549F4E75E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Micromamba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mamba.readthedocs.io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/latest/installation/</a:t>
            </a:r>
            <a:r>
              <a:rPr lang="en-US" dirty="0" err="1"/>
              <a:t>micromamba-installation.html</a:t>
            </a:r>
            <a:endParaRPr lang="en-US" dirty="0"/>
          </a:p>
          <a:p>
            <a:pPr lvl="1"/>
            <a:r>
              <a:rPr lang="en-US" dirty="0"/>
              <a:t>Create environment (</a:t>
            </a:r>
            <a:r>
              <a:rPr lang="en-US" dirty="0" err="1"/>
              <a:t>micromamba</a:t>
            </a:r>
            <a:r>
              <a:rPr lang="en-US" dirty="0"/>
              <a:t> create 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74583-FE25-380C-6906-C7FBC642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C60BC-1543-5490-A6A7-7FFB947F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Hyak Demo 1: Running Python in CLI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5929F-DBDB-346E-5CC7-0483BB723F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Run Python</a:t>
            </a:r>
          </a:p>
          <a:p>
            <a:pPr lvl="1"/>
            <a:r>
              <a:rPr lang="en-US" dirty="0"/>
              <a:t>python –c “&lt;code&gt;”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9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33D8A-01C7-6EFD-4002-CDC9315F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356A83-93E7-250C-25F2-7762E0F9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Hyak Demo 2: Running </a:t>
            </a:r>
            <a:r>
              <a:rPr lang="en-US" dirty="0" err="1"/>
              <a:t>VSCode</a:t>
            </a:r>
            <a:r>
              <a:rPr lang="en-US" dirty="0"/>
              <a:t> Online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EE02E-D0E8-BB5B-A705-771947A0EF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1858766"/>
            <a:ext cx="8197114" cy="2251761"/>
          </a:xfrm>
        </p:spPr>
        <p:txBody>
          <a:bodyPr/>
          <a:lstStyle/>
          <a:p>
            <a:r>
              <a:rPr lang="en-US" dirty="0"/>
              <a:t>Hyak </a:t>
            </a:r>
            <a:r>
              <a:rPr lang="en-US" dirty="0" err="1"/>
              <a:t>ondemand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ondemand.hyak.uw.edu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0135-B3A1-5650-61EF-D4D4F4386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E501A3-B5A8-85B4-B1C9-5ACFB3B3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Hyak Demo 3: Running Cursor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825B0-E92B-5473-AB46-A15955AB6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7917" y="1858766"/>
            <a:ext cx="8197114" cy="2713234"/>
          </a:xfrm>
        </p:spPr>
        <p:txBody>
          <a:bodyPr/>
          <a:lstStyle/>
          <a:p>
            <a:r>
              <a:rPr lang="en-US" dirty="0"/>
              <a:t>Super simplified version of this: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hyak.uw.edu</a:t>
            </a:r>
            <a:r>
              <a:rPr lang="en-US" dirty="0"/>
              <a:t>/docs/hyak101/python/ssh/</a:t>
            </a:r>
          </a:p>
          <a:p>
            <a:r>
              <a:rPr lang="en-US" dirty="0"/>
              <a:t>Set up </a:t>
            </a:r>
            <a:r>
              <a:rPr lang="en-US" dirty="0" err="1"/>
              <a:t>intracluster</a:t>
            </a:r>
            <a:r>
              <a:rPr lang="en-US" dirty="0"/>
              <a:t> keys</a:t>
            </a:r>
          </a:p>
          <a:p>
            <a:r>
              <a:rPr lang="en-US" dirty="0"/>
              <a:t>Set up SSH config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504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2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</TotalTime>
  <Words>261</Words>
  <Application>Microsoft Macintosh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2_Custom Design</vt:lpstr>
      <vt:lpstr>1_Custom Design</vt:lpstr>
      <vt:lpstr>Cursor and Hyak Demo</vt:lpstr>
      <vt:lpstr> </vt:lpstr>
      <vt:lpstr>Hyak</vt:lpstr>
      <vt:lpstr>Hyak Demo 1: Running Python in CLI</vt:lpstr>
      <vt:lpstr>Hyak Demo 1: Running Python in CLI</vt:lpstr>
      <vt:lpstr>Hyak Demo 1: Running Python in CLI</vt:lpstr>
      <vt:lpstr>Hyak Demo 1: Running Python in CLI</vt:lpstr>
      <vt:lpstr>Hyak Demo 2: Running VSCode Online</vt:lpstr>
      <vt:lpstr>Hyak Demo 3: Running Cursor</vt:lpstr>
      <vt:lpstr>Hyak Demo 4: Container and Batch Jobs</vt:lpstr>
      <vt:lpstr>Thanks:)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Alexey S. Yermakov</cp:lastModifiedBy>
  <cp:revision>36</cp:revision>
  <dcterms:created xsi:type="dcterms:W3CDTF">2014-10-14T00:51:43Z</dcterms:created>
  <dcterms:modified xsi:type="dcterms:W3CDTF">2025-06-01T20:48:45Z</dcterms:modified>
</cp:coreProperties>
</file>