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1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7" r:id="rId7"/>
    <p:sldId id="259" r:id="rId8"/>
    <p:sldId id="260" r:id="rId9"/>
    <p:sldId id="265" r:id="rId10"/>
    <p:sldId id="269" r:id="rId11"/>
    <p:sldId id="263" r:id="rId12"/>
    <p:sldId id="261" r:id="rId13"/>
    <p:sldId id="270" r:id="rId14"/>
    <p:sldId id="271" r:id="rId15"/>
    <p:sldId id="266" r:id="rId16"/>
    <p:sldId id="262" r:id="rId17"/>
    <p:sldId id="268" r:id="rId18"/>
    <p:sldId id="267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4DBDD-20E7-4652-B713-400AA45CEFAF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EB6FFE-2F59-46E0-914C-453D672FE237}">
      <dgm:prSet phldrT="[文本]"/>
      <dgm:spPr/>
      <dgm:t>
        <a:bodyPr/>
        <a:lstStyle/>
        <a:p>
          <a:r>
            <a:rPr lang="en-US" dirty="0"/>
            <a:t>CNN</a:t>
          </a:r>
          <a:r>
            <a:rPr lang="zh-CN" dirty="0"/>
            <a:t>模型网络构</a:t>
          </a:r>
          <a:endParaRPr lang="zh-CN" altLang="en-US" dirty="0"/>
        </a:p>
      </dgm:t>
    </dgm:pt>
    <dgm:pt modelId="{A722F0C6-9C01-49F3-A593-BC3E6102973F}" type="parTrans" cxnId="{B3AE11DB-FF79-452D-A2BB-62431E2B0053}">
      <dgm:prSet/>
      <dgm:spPr/>
      <dgm:t>
        <a:bodyPr/>
        <a:lstStyle/>
        <a:p>
          <a:endParaRPr lang="zh-CN" altLang="en-US"/>
        </a:p>
      </dgm:t>
    </dgm:pt>
    <dgm:pt modelId="{E3817237-8314-440A-9708-46AFA392B5F9}" type="sibTrans" cxnId="{B3AE11DB-FF79-452D-A2BB-62431E2B0053}">
      <dgm:prSet/>
      <dgm:spPr/>
      <dgm:t>
        <a:bodyPr/>
        <a:lstStyle/>
        <a:p>
          <a:endParaRPr lang="zh-CN" altLang="en-US"/>
        </a:p>
      </dgm:t>
    </dgm:pt>
    <dgm:pt modelId="{38F3E96B-03A6-48AD-AFED-977C7AA5DA57}">
      <dgm:prSet phldrT="[文本]"/>
      <dgm:spPr/>
      <dgm:t>
        <a:bodyPr/>
        <a:lstStyle/>
        <a:p>
          <a:r>
            <a:rPr lang="en-US" dirty="0"/>
            <a:t>BN</a:t>
          </a:r>
          <a:r>
            <a:rPr lang="zh-CN" dirty="0"/>
            <a:t>算法</a:t>
          </a:r>
          <a:endParaRPr lang="zh-CN" altLang="en-US" dirty="0"/>
        </a:p>
      </dgm:t>
    </dgm:pt>
    <dgm:pt modelId="{D9F77420-D3A1-4F5B-BCE9-761ECC21DC13}" type="parTrans" cxnId="{8C5793B1-3D1C-4A51-BE6F-A66E998E6B5C}">
      <dgm:prSet/>
      <dgm:spPr/>
      <dgm:t>
        <a:bodyPr/>
        <a:lstStyle/>
        <a:p>
          <a:endParaRPr lang="zh-CN" altLang="en-US"/>
        </a:p>
      </dgm:t>
    </dgm:pt>
    <dgm:pt modelId="{A525EDDE-3246-483C-BE11-3C190BD6CEF4}" type="sibTrans" cxnId="{8C5793B1-3D1C-4A51-BE6F-A66E998E6B5C}">
      <dgm:prSet/>
      <dgm:spPr/>
      <dgm:t>
        <a:bodyPr/>
        <a:lstStyle/>
        <a:p>
          <a:endParaRPr lang="zh-CN" altLang="en-US"/>
        </a:p>
      </dgm:t>
    </dgm:pt>
    <dgm:pt modelId="{A08800DF-B1F3-4D54-821A-5F93B152B915}">
      <dgm:prSet phldrT="[文本]"/>
      <dgm:spPr/>
      <dgm:t>
        <a:bodyPr/>
        <a:lstStyle/>
        <a:p>
          <a:r>
            <a:rPr lang="en-US" dirty="0"/>
            <a:t>Dropout</a:t>
          </a:r>
          <a:r>
            <a:rPr lang="zh-CN" dirty="0"/>
            <a:t>正则化方法</a:t>
          </a:r>
          <a:endParaRPr lang="zh-CN" altLang="en-US" dirty="0"/>
        </a:p>
      </dgm:t>
    </dgm:pt>
    <dgm:pt modelId="{625B2EE6-479A-427B-B7FE-EFDBB8BBDA76}" type="parTrans" cxnId="{CF8D6F4B-0B7E-4E89-8F71-4069B64F3D14}">
      <dgm:prSet/>
      <dgm:spPr/>
      <dgm:t>
        <a:bodyPr/>
        <a:lstStyle/>
        <a:p>
          <a:endParaRPr lang="zh-CN" altLang="en-US"/>
        </a:p>
      </dgm:t>
    </dgm:pt>
    <dgm:pt modelId="{BFB6576C-255E-4E85-B0A2-6FFF87755EC8}" type="sibTrans" cxnId="{CF8D6F4B-0B7E-4E89-8F71-4069B64F3D14}">
      <dgm:prSet/>
      <dgm:spPr/>
      <dgm:t>
        <a:bodyPr/>
        <a:lstStyle/>
        <a:p>
          <a:endParaRPr lang="zh-CN" altLang="en-US"/>
        </a:p>
      </dgm:t>
    </dgm:pt>
    <dgm:pt modelId="{24C3E317-2A6C-4416-83D7-538022941A5C}" type="pres">
      <dgm:prSet presAssocID="{C5B4DBDD-20E7-4652-B713-400AA45CEFAF}" presName="Name0" presStyleCnt="0">
        <dgm:presLayoutVars>
          <dgm:chMax val="7"/>
          <dgm:chPref val="5"/>
        </dgm:presLayoutVars>
      </dgm:prSet>
      <dgm:spPr/>
    </dgm:pt>
    <dgm:pt modelId="{7E3A9B37-32D7-47E3-9FFC-63D60A5C9545}" type="pres">
      <dgm:prSet presAssocID="{C5B4DBDD-20E7-4652-B713-400AA45CEFAF}" presName="arrowNode" presStyleLbl="node1" presStyleIdx="0" presStyleCnt="1"/>
      <dgm:spPr/>
    </dgm:pt>
    <dgm:pt modelId="{A7DDB692-E397-4F14-BBDC-4DE15A628846}" type="pres">
      <dgm:prSet presAssocID="{73EB6FFE-2F59-46E0-914C-453D672FE237}" presName="txNode1" presStyleLbl="revTx" presStyleIdx="0" presStyleCnt="3">
        <dgm:presLayoutVars>
          <dgm:bulletEnabled val="1"/>
        </dgm:presLayoutVars>
      </dgm:prSet>
      <dgm:spPr/>
    </dgm:pt>
    <dgm:pt modelId="{BBA3AE31-7CC9-4CA7-B962-A2189451A087}" type="pres">
      <dgm:prSet presAssocID="{38F3E96B-03A6-48AD-AFED-977C7AA5DA57}" presName="txNode2" presStyleLbl="revTx" presStyleIdx="1" presStyleCnt="3">
        <dgm:presLayoutVars>
          <dgm:bulletEnabled val="1"/>
        </dgm:presLayoutVars>
      </dgm:prSet>
      <dgm:spPr/>
    </dgm:pt>
    <dgm:pt modelId="{2B2B7CC7-9E1D-4DA7-8C51-05522CC492EE}" type="pres">
      <dgm:prSet presAssocID="{A525EDDE-3246-483C-BE11-3C190BD6CEF4}" presName="dotNode2" presStyleCnt="0"/>
      <dgm:spPr/>
    </dgm:pt>
    <dgm:pt modelId="{9965B31A-0555-4560-B5D1-32126247E5D1}" type="pres">
      <dgm:prSet presAssocID="{A525EDDE-3246-483C-BE11-3C190BD6CEF4}" presName="dotRepeatNode" presStyleLbl="fgShp" presStyleIdx="0" presStyleCnt="1"/>
      <dgm:spPr/>
    </dgm:pt>
    <dgm:pt modelId="{81E7FE33-B4E2-4747-B1B9-128BBD4FE2AF}" type="pres">
      <dgm:prSet presAssocID="{A08800DF-B1F3-4D54-821A-5F93B152B915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24DDF40A-FB38-4A40-A7F6-874A6EABE779}" type="presOf" srcId="{A525EDDE-3246-483C-BE11-3C190BD6CEF4}" destId="{9965B31A-0555-4560-B5D1-32126247E5D1}" srcOrd="0" destOrd="0" presId="urn:microsoft.com/office/officeart/2009/3/layout/DescendingProcess"/>
    <dgm:cxn modelId="{CE94DE18-EAF7-49D1-829A-460681FEA6B5}" type="presOf" srcId="{C5B4DBDD-20E7-4652-B713-400AA45CEFAF}" destId="{24C3E317-2A6C-4416-83D7-538022941A5C}" srcOrd="0" destOrd="0" presId="urn:microsoft.com/office/officeart/2009/3/layout/DescendingProcess"/>
    <dgm:cxn modelId="{80F27C35-B172-485B-88FE-74F02CCD5525}" type="presOf" srcId="{38F3E96B-03A6-48AD-AFED-977C7AA5DA57}" destId="{BBA3AE31-7CC9-4CA7-B962-A2189451A087}" srcOrd="0" destOrd="0" presId="urn:microsoft.com/office/officeart/2009/3/layout/DescendingProcess"/>
    <dgm:cxn modelId="{CF8D6F4B-0B7E-4E89-8F71-4069B64F3D14}" srcId="{C5B4DBDD-20E7-4652-B713-400AA45CEFAF}" destId="{A08800DF-B1F3-4D54-821A-5F93B152B915}" srcOrd="2" destOrd="0" parTransId="{625B2EE6-479A-427B-B7FE-EFDBB8BBDA76}" sibTransId="{BFB6576C-255E-4E85-B0A2-6FFF87755EC8}"/>
    <dgm:cxn modelId="{AF16E34F-123C-4EFC-B088-35EF8859FEF5}" type="presOf" srcId="{A08800DF-B1F3-4D54-821A-5F93B152B915}" destId="{81E7FE33-B4E2-4747-B1B9-128BBD4FE2AF}" srcOrd="0" destOrd="0" presId="urn:microsoft.com/office/officeart/2009/3/layout/DescendingProcess"/>
    <dgm:cxn modelId="{C52FBFAE-D379-4506-9D21-8C80A9270ADF}" type="presOf" srcId="{73EB6FFE-2F59-46E0-914C-453D672FE237}" destId="{A7DDB692-E397-4F14-BBDC-4DE15A628846}" srcOrd="0" destOrd="0" presId="urn:microsoft.com/office/officeart/2009/3/layout/DescendingProcess"/>
    <dgm:cxn modelId="{8C5793B1-3D1C-4A51-BE6F-A66E998E6B5C}" srcId="{C5B4DBDD-20E7-4652-B713-400AA45CEFAF}" destId="{38F3E96B-03A6-48AD-AFED-977C7AA5DA57}" srcOrd="1" destOrd="0" parTransId="{D9F77420-D3A1-4F5B-BCE9-761ECC21DC13}" sibTransId="{A525EDDE-3246-483C-BE11-3C190BD6CEF4}"/>
    <dgm:cxn modelId="{B3AE11DB-FF79-452D-A2BB-62431E2B0053}" srcId="{C5B4DBDD-20E7-4652-B713-400AA45CEFAF}" destId="{73EB6FFE-2F59-46E0-914C-453D672FE237}" srcOrd="0" destOrd="0" parTransId="{A722F0C6-9C01-49F3-A593-BC3E6102973F}" sibTransId="{E3817237-8314-440A-9708-46AFA392B5F9}"/>
    <dgm:cxn modelId="{0078EFDB-A472-4592-9568-23065CA38317}" type="presParOf" srcId="{24C3E317-2A6C-4416-83D7-538022941A5C}" destId="{7E3A9B37-32D7-47E3-9FFC-63D60A5C9545}" srcOrd="0" destOrd="0" presId="urn:microsoft.com/office/officeart/2009/3/layout/DescendingProcess"/>
    <dgm:cxn modelId="{DC547940-D6B7-4918-B69F-A5D7D7FC1297}" type="presParOf" srcId="{24C3E317-2A6C-4416-83D7-538022941A5C}" destId="{A7DDB692-E397-4F14-BBDC-4DE15A628846}" srcOrd="1" destOrd="0" presId="urn:microsoft.com/office/officeart/2009/3/layout/DescendingProcess"/>
    <dgm:cxn modelId="{E1C863D2-85FC-44F4-8419-B3D41CD4835A}" type="presParOf" srcId="{24C3E317-2A6C-4416-83D7-538022941A5C}" destId="{BBA3AE31-7CC9-4CA7-B962-A2189451A087}" srcOrd="2" destOrd="0" presId="urn:microsoft.com/office/officeart/2009/3/layout/DescendingProcess"/>
    <dgm:cxn modelId="{DA2AFFC5-205B-4CFA-8A27-7EFDA193DA54}" type="presParOf" srcId="{24C3E317-2A6C-4416-83D7-538022941A5C}" destId="{2B2B7CC7-9E1D-4DA7-8C51-05522CC492EE}" srcOrd="3" destOrd="0" presId="urn:microsoft.com/office/officeart/2009/3/layout/DescendingProcess"/>
    <dgm:cxn modelId="{E2819722-6D90-480B-874D-0FEBCA92888A}" type="presParOf" srcId="{2B2B7CC7-9E1D-4DA7-8C51-05522CC492EE}" destId="{9965B31A-0555-4560-B5D1-32126247E5D1}" srcOrd="0" destOrd="0" presId="urn:microsoft.com/office/officeart/2009/3/layout/DescendingProcess"/>
    <dgm:cxn modelId="{C669AAC7-8FB1-444F-BB3E-29DFD2D37411}" type="presParOf" srcId="{24C3E317-2A6C-4416-83D7-538022941A5C}" destId="{81E7FE33-B4E2-4747-B1B9-128BBD4FE2AF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7E41E-49C0-4D0F-92F2-F4286568050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6A7658-7365-4BF1-B7C7-6ED73D99DBBF}">
      <dgm:prSet phldrT="[文本]" custT="1"/>
      <dgm:spPr/>
      <dgm:t>
        <a:bodyPr/>
        <a:lstStyle/>
        <a:p>
          <a:r>
            <a:rPr lang="zh-CN" altLang="en-US" sz="3200" dirty="0">
              <a:latin typeface="等线" panose="02010600030101010101" pitchFamily="2" charset="-122"/>
              <a:ea typeface="等线" panose="02010600030101010101" pitchFamily="2" charset="-122"/>
            </a:rPr>
            <a:t>数据准备</a:t>
          </a:r>
        </a:p>
      </dgm:t>
    </dgm:pt>
    <dgm:pt modelId="{252B1019-11AD-4380-9D85-0DD748ADB5E9}" type="parTrans" cxnId="{7D18A8DE-AE7F-4B7E-8CE1-65D5E6D11A8D}">
      <dgm:prSet/>
      <dgm:spPr/>
      <dgm:t>
        <a:bodyPr/>
        <a:lstStyle/>
        <a:p>
          <a:endParaRPr lang="zh-CN" altLang="en-US"/>
        </a:p>
      </dgm:t>
    </dgm:pt>
    <dgm:pt modelId="{3DA5E37F-89BD-4139-AC05-9C9CE25FF9E0}" type="sibTrans" cxnId="{7D18A8DE-AE7F-4B7E-8CE1-65D5E6D11A8D}">
      <dgm:prSet/>
      <dgm:spPr/>
      <dgm:t>
        <a:bodyPr/>
        <a:lstStyle/>
        <a:p>
          <a:endParaRPr lang="zh-CN" altLang="en-US"/>
        </a:p>
      </dgm:t>
    </dgm:pt>
    <dgm:pt modelId="{A84FA7AF-7FBF-4166-B9E5-D77334DCBAB7}">
      <dgm:prSet phldrT="[文本]" custT="1"/>
      <dgm:spPr/>
      <dgm:t>
        <a:bodyPr/>
        <a:lstStyle/>
        <a:p>
          <a:r>
            <a:rPr lang="zh-CN" altLang="en-US" sz="3200" dirty="0">
              <a:latin typeface="等线" panose="02010600030101010101" pitchFamily="2" charset="-122"/>
              <a:ea typeface="等线" panose="02010600030101010101" pitchFamily="2" charset="-122"/>
            </a:rPr>
            <a:t>数据处理</a:t>
          </a:r>
        </a:p>
      </dgm:t>
    </dgm:pt>
    <dgm:pt modelId="{CC99639C-B8A2-4A6B-BA5B-5D2C71ED0267}" type="parTrans" cxnId="{C7CC5D91-CD98-48DE-9B92-D80F1437F12A}">
      <dgm:prSet/>
      <dgm:spPr/>
      <dgm:t>
        <a:bodyPr/>
        <a:lstStyle/>
        <a:p>
          <a:endParaRPr lang="zh-CN" altLang="en-US"/>
        </a:p>
      </dgm:t>
    </dgm:pt>
    <dgm:pt modelId="{4E471757-4846-4681-BD16-B7BE9EE49DFE}" type="sibTrans" cxnId="{C7CC5D91-CD98-48DE-9B92-D80F1437F12A}">
      <dgm:prSet/>
      <dgm:spPr/>
      <dgm:t>
        <a:bodyPr/>
        <a:lstStyle/>
        <a:p>
          <a:endParaRPr lang="zh-CN" altLang="en-US"/>
        </a:p>
      </dgm:t>
    </dgm:pt>
    <dgm:pt modelId="{5BE39C72-FE27-449E-B4A1-24165746E08A}" type="pres">
      <dgm:prSet presAssocID="{67F7E41E-49C0-4D0F-92F2-F42865680509}" presName="rootnode" presStyleCnt="0">
        <dgm:presLayoutVars>
          <dgm:chMax/>
          <dgm:chPref/>
          <dgm:dir/>
          <dgm:animLvl val="lvl"/>
        </dgm:presLayoutVars>
      </dgm:prSet>
      <dgm:spPr/>
    </dgm:pt>
    <dgm:pt modelId="{049D0F5C-7127-4C85-A53E-037B16A4CEC7}" type="pres">
      <dgm:prSet presAssocID="{166A7658-7365-4BF1-B7C7-6ED73D99DBBF}" presName="composite" presStyleCnt="0"/>
      <dgm:spPr/>
    </dgm:pt>
    <dgm:pt modelId="{338CAC70-10B8-45CD-ABE3-E98676572FB1}" type="pres">
      <dgm:prSet presAssocID="{166A7658-7365-4BF1-B7C7-6ED73D99DBBF}" presName="LShape" presStyleLbl="alignNode1" presStyleIdx="0" presStyleCnt="3"/>
      <dgm:spPr/>
    </dgm:pt>
    <dgm:pt modelId="{A5342ADB-11D5-4A9D-B5EF-47D08FBA09D5}" type="pres">
      <dgm:prSet presAssocID="{166A7658-7365-4BF1-B7C7-6ED73D99DBBF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A0B821F-DBF2-4C01-BDD3-16F509D364B8}" type="pres">
      <dgm:prSet presAssocID="{166A7658-7365-4BF1-B7C7-6ED73D99DBBF}" presName="Triangle" presStyleLbl="alignNode1" presStyleIdx="1" presStyleCnt="3"/>
      <dgm:spPr>
        <a:noFill/>
        <a:ln>
          <a:noFill/>
        </a:ln>
      </dgm:spPr>
    </dgm:pt>
    <dgm:pt modelId="{F0270DBD-A20D-4112-84A4-8C92509E4748}" type="pres">
      <dgm:prSet presAssocID="{3DA5E37F-89BD-4139-AC05-9C9CE25FF9E0}" presName="sibTrans" presStyleCnt="0"/>
      <dgm:spPr/>
    </dgm:pt>
    <dgm:pt modelId="{6014460C-1433-4159-956F-9A274A385410}" type="pres">
      <dgm:prSet presAssocID="{3DA5E37F-89BD-4139-AC05-9C9CE25FF9E0}" presName="space" presStyleCnt="0"/>
      <dgm:spPr/>
    </dgm:pt>
    <dgm:pt modelId="{D3CE215A-FC46-4D0A-905A-141AFFE7D95B}" type="pres">
      <dgm:prSet presAssocID="{A84FA7AF-7FBF-4166-B9E5-D77334DCBAB7}" presName="composite" presStyleCnt="0"/>
      <dgm:spPr/>
    </dgm:pt>
    <dgm:pt modelId="{AA364E12-C75B-4231-8EAF-007DB7891542}" type="pres">
      <dgm:prSet presAssocID="{A84FA7AF-7FBF-4166-B9E5-D77334DCBAB7}" presName="LShape" presStyleLbl="alignNode1" presStyleIdx="2" presStyleCnt="3" custLinFactNeighborX="88" custLinFactNeighborY="-62530"/>
      <dgm:spPr/>
    </dgm:pt>
    <dgm:pt modelId="{232F6AC6-627B-4203-B132-D982485AF5A0}" type="pres">
      <dgm:prSet presAssocID="{A84FA7AF-7FBF-4166-B9E5-D77334DCBAB7}" presName="ParentText" presStyleLbl="revTx" presStyleIdx="1" presStyleCnt="2" custLinFactNeighborX="67" custLinFactNeighborY="-48469">
        <dgm:presLayoutVars>
          <dgm:chMax val="0"/>
          <dgm:chPref val="0"/>
          <dgm:bulletEnabled val="1"/>
        </dgm:presLayoutVars>
      </dgm:prSet>
      <dgm:spPr/>
    </dgm:pt>
  </dgm:ptLst>
  <dgm:cxnLst>
    <dgm:cxn modelId="{E8B5AE5C-74EF-4D2C-B5E0-134F961ECF5C}" type="presOf" srcId="{A84FA7AF-7FBF-4166-B9E5-D77334DCBAB7}" destId="{232F6AC6-627B-4203-B132-D982485AF5A0}" srcOrd="0" destOrd="0" presId="urn:microsoft.com/office/officeart/2009/3/layout/StepUpProcess"/>
    <dgm:cxn modelId="{75028086-01E7-4277-B0D5-9D8778C1090B}" type="presOf" srcId="{166A7658-7365-4BF1-B7C7-6ED73D99DBBF}" destId="{A5342ADB-11D5-4A9D-B5EF-47D08FBA09D5}" srcOrd="0" destOrd="0" presId="urn:microsoft.com/office/officeart/2009/3/layout/StepUpProcess"/>
    <dgm:cxn modelId="{0ADF0489-EDC5-4367-9D44-E7A01B024740}" type="presOf" srcId="{67F7E41E-49C0-4D0F-92F2-F42865680509}" destId="{5BE39C72-FE27-449E-B4A1-24165746E08A}" srcOrd="0" destOrd="0" presId="urn:microsoft.com/office/officeart/2009/3/layout/StepUpProcess"/>
    <dgm:cxn modelId="{C7CC5D91-CD98-48DE-9B92-D80F1437F12A}" srcId="{67F7E41E-49C0-4D0F-92F2-F42865680509}" destId="{A84FA7AF-7FBF-4166-B9E5-D77334DCBAB7}" srcOrd="1" destOrd="0" parTransId="{CC99639C-B8A2-4A6B-BA5B-5D2C71ED0267}" sibTransId="{4E471757-4846-4681-BD16-B7BE9EE49DFE}"/>
    <dgm:cxn modelId="{7D18A8DE-AE7F-4B7E-8CE1-65D5E6D11A8D}" srcId="{67F7E41E-49C0-4D0F-92F2-F42865680509}" destId="{166A7658-7365-4BF1-B7C7-6ED73D99DBBF}" srcOrd="0" destOrd="0" parTransId="{252B1019-11AD-4380-9D85-0DD748ADB5E9}" sibTransId="{3DA5E37F-89BD-4139-AC05-9C9CE25FF9E0}"/>
    <dgm:cxn modelId="{4CD44CD7-F456-46A6-92DC-BB15624B2226}" type="presParOf" srcId="{5BE39C72-FE27-449E-B4A1-24165746E08A}" destId="{049D0F5C-7127-4C85-A53E-037B16A4CEC7}" srcOrd="0" destOrd="0" presId="urn:microsoft.com/office/officeart/2009/3/layout/StepUpProcess"/>
    <dgm:cxn modelId="{95D13479-4CF1-4403-A1BA-1D4B50F9C356}" type="presParOf" srcId="{049D0F5C-7127-4C85-A53E-037B16A4CEC7}" destId="{338CAC70-10B8-45CD-ABE3-E98676572FB1}" srcOrd="0" destOrd="0" presId="urn:microsoft.com/office/officeart/2009/3/layout/StepUpProcess"/>
    <dgm:cxn modelId="{802407AE-4C5A-45FB-A175-C445551F07D1}" type="presParOf" srcId="{049D0F5C-7127-4C85-A53E-037B16A4CEC7}" destId="{A5342ADB-11D5-4A9D-B5EF-47D08FBA09D5}" srcOrd="1" destOrd="0" presId="urn:microsoft.com/office/officeart/2009/3/layout/StepUpProcess"/>
    <dgm:cxn modelId="{D747A945-90E7-4A0C-A221-63F0D9FC2575}" type="presParOf" srcId="{049D0F5C-7127-4C85-A53E-037B16A4CEC7}" destId="{DA0B821F-DBF2-4C01-BDD3-16F509D364B8}" srcOrd="2" destOrd="0" presId="urn:microsoft.com/office/officeart/2009/3/layout/StepUpProcess"/>
    <dgm:cxn modelId="{4362FD74-D69D-42B2-926A-18C9329DF5FD}" type="presParOf" srcId="{5BE39C72-FE27-449E-B4A1-24165746E08A}" destId="{F0270DBD-A20D-4112-84A4-8C92509E4748}" srcOrd="1" destOrd="0" presId="urn:microsoft.com/office/officeart/2009/3/layout/StepUpProcess"/>
    <dgm:cxn modelId="{3FC9838B-0DCF-4AC2-89B8-95D4D3D6C8C4}" type="presParOf" srcId="{F0270DBD-A20D-4112-84A4-8C92509E4748}" destId="{6014460C-1433-4159-956F-9A274A385410}" srcOrd="0" destOrd="0" presId="urn:microsoft.com/office/officeart/2009/3/layout/StepUpProcess"/>
    <dgm:cxn modelId="{E2A9383D-54EE-4588-BCB1-43DCDDAA7277}" type="presParOf" srcId="{5BE39C72-FE27-449E-B4A1-24165746E08A}" destId="{D3CE215A-FC46-4D0A-905A-141AFFE7D95B}" srcOrd="2" destOrd="0" presId="urn:microsoft.com/office/officeart/2009/3/layout/StepUpProcess"/>
    <dgm:cxn modelId="{D0E13BA1-096E-460F-838D-8FFA7F28C8A4}" type="presParOf" srcId="{D3CE215A-FC46-4D0A-905A-141AFFE7D95B}" destId="{AA364E12-C75B-4231-8EAF-007DB7891542}" srcOrd="0" destOrd="0" presId="urn:microsoft.com/office/officeart/2009/3/layout/StepUpProcess"/>
    <dgm:cxn modelId="{274A9750-1BF3-4E54-9B3E-AE1090EA1660}" type="presParOf" srcId="{D3CE215A-FC46-4D0A-905A-141AFFE7D95B}" destId="{232F6AC6-627B-4203-B132-D982485AF5A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/>
            <a:t>Pneumonia</a:t>
          </a:r>
          <a:r>
            <a:rPr lang="zh-CN" sz="1600" dirty="0"/>
            <a:t>胸部</a:t>
          </a:r>
          <a:r>
            <a:rPr lang="en-US" sz="1600" dirty="0"/>
            <a:t>X</a:t>
          </a:r>
          <a:r>
            <a:rPr lang="zh-CN" sz="1600" dirty="0"/>
            <a:t>光图</a:t>
          </a:r>
          <a:endParaRPr lang="zh-CN" altLang="en-US" sz="1600" b="0" spc="150" noProof="0" dirty="0">
            <a:solidFill>
              <a:sysClr val="windowText" lastClr="000000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zh-CN" altLang="en-US" spc="150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zh-CN" altLang="en-US" spc="150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b="1" dirty="0"/>
            <a:t> Normal</a:t>
          </a:r>
          <a:r>
            <a:rPr lang="zh-CN" sz="1600" b="1" dirty="0"/>
            <a:t>胸部</a:t>
          </a:r>
          <a:r>
            <a:rPr lang="en-US" sz="1600" b="1" dirty="0"/>
            <a:t>X</a:t>
          </a:r>
          <a:r>
            <a:rPr lang="zh-CN" sz="1600" b="1" dirty="0"/>
            <a:t>光图</a:t>
          </a:r>
          <a:endParaRPr lang="zh-CN" altLang="en-US" sz="1600" b="0" spc="150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zh-CN" altLang="en-US" spc="150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zh-CN" altLang="en-US" spc="150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2" custScaleX="135512" custScaleY="135512" custLinFactX="-62375" custLinFactNeighborX="-100000" custLinFactNeighborY="-8957"/>
      <dgm:spPr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4" custLinFactX="-13331" custLinFactNeighborX="-100000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4" custLinFactNeighborX="752" custLinFactNeighborY="1487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2" custScaleX="135512" custScaleY="135512" custLinFactX="-68231" custLinFactNeighborX="-100000" custLinFactNeighborY="-8957"/>
      <dgm:spPr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4" custLinFactX="-17459" custLinFactNeighborX="-100000" custLinFactNeighborY="19715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9B37-32D7-47E3-9FFC-63D60A5C9545}">
      <dsp:nvSpPr>
        <dsp:cNvPr id="0" name=""/>
        <dsp:cNvSpPr/>
      </dsp:nvSpPr>
      <dsp:spPr>
        <a:xfrm rot="4396374">
          <a:off x="274688" y="1280562"/>
          <a:ext cx="4097567" cy="285754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5B31A-0555-4560-B5D1-32126247E5D1}">
      <dsp:nvSpPr>
        <dsp:cNvPr id="0" name=""/>
        <dsp:cNvSpPr/>
      </dsp:nvSpPr>
      <dsp:spPr>
        <a:xfrm>
          <a:off x="2445081" y="2179135"/>
          <a:ext cx="103476" cy="10347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B692-E397-4F14-BBDC-4DE15A628846}">
      <dsp:nvSpPr>
        <dsp:cNvPr id="0" name=""/>
        <dsp:cNvSpPr/>
      </dsp:nvSpPr>
      <dsp:spPr>
        <a:xfrm>
          <a:off x="0" y="336021"/>
          <a:ext cx="1931876" cy="759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CNN</a:t>
          </a:r>
          <a:r>
            <a:rPr lang="zh-CN" sz="2000" kern="1200" dirty="0"/>
            <a:t>模型网络构</a:t>
          </a:r>
          <a:endParaRPr lang="zh-CN" altLang="en-US" sz="2000" kern="1200" dirty="0"/>
        </a:p>
      </dsp:txBody>
      <dsp:txXfrm>
        <a:off x="0" y="336021"/>
        <a:ext cx="1931876" cy="759459"/>
      </dsp:txXfrm>
    </dsp:sp>
    <dsp:sp modelId="{BBA3AE31-7CC9-4CA7-B962-A2189451A087}">
      <dsp:nvSpPr>
        <dsp:cNvPr id="0" name=""/>
        <dsp:cNvSpPr/>
      </dsp:nvSpPr>
      <dsp:spPr>
        <a:xfrm>
          <a:off x="2923920" y="1851143"/>
          <a:ext cx="2297366" cy="759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BN</a:t>
          </a:r>
          <a:r>
            <a:rPr lang="zh-CN" sz="2000" kern="1200" dirty="0"/>
            <a:t>算法</a:t>
          </a:r>
          <a:endParaRPr lang="zh-CN" altLang="en-US" sz="2000" kern="1200" dirty="0"/>
        </a:p>
      </dsp:txBody>
      <dsp:txXfrm>
        <a:off x="2923920" y="1851143"/>
        <a:ext cx="2297366" cy="759459"/>
      </dsp:txXfrm>
    </dsp:sp>
    <dsp:sp modelId="{81E7FE33-B4E2-4747-B1B9-128BBD4FE2AF}">
      <dsp:nvSpPr>
        <dsp:cNvPr id="0" name=""/>
        <dsp:cNvSpPr/>
      </dsp:nvSpPr>
      <dsp:spPr>
        <a:xfrm>
          <a:off x="2610643" y="4323185"/>
          <a:ext cx="2610643" cy="759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Dropout</a:t>
          </a:r>
          <a:r>
            <a:rPr lang="zh-CN" sz="2000" kern="1200" dirty="0"/>
            <a:t>正则化方法</a:t>
          </a:r>
          <a:endParaRPr lang="zh-CN" altLang="en-US" sz="2000" kern="1200" dirty="0"/>
        </a:p>
      </dsp:txBody>
      <dsp:txXfrm>
        <a:off x="2610643" y="4323185"/>
        <a:ext cx="2610643" cy="759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AC70-10B8-45CD-ABE3-E98676572FB1}">
      <dsp:nvSpPr>
        <dsp:cNvPr id="0" name=""/>
        <dsp:cNvSpPr/>
      </dsp:nvSpPr>
      <dsp:spPr>
        <a:xfrm rot="5400000">
          <a:off x="513744" y="868961"/>
          <a:ext cx="1538236" cy="255959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42ADB-11D5-4A9D-B5EF-47D08FBA09D5}">
      <dsp:nvSpPr>
        <dsp:cNvPr id="0" name=""/>
        <dsp:cNvSpPr/>
      </dsp:nvSpPr>
      <dsp:spPr>
        <a:xfrm>
          <a:off x="256974" y="1633727"/>
          <a:ext cx="2310812" cy="202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等线" panose="02010600030101010101" pitchFamily="2" charset="-122"/>
              <a:ea typeface="等线" panose="02010600030101010101" pitchFamily="2" charset="-122"/>
            </a:rPr>
            <a:t>数据准备</a:t>
          </a:r>
        </a:p>
      </dsp:txBody>
      <dsp:txXfrm>
        <a:off x="256974" y="1633727"/>
        <a:ext cx="2310812" cy="2025562"/>
      </dsp:txXfrm>
    </dsp:sp>
    <dsp:sp modelId="{DA0B821F-DBF2-4C01-BDD3-16F509D364B8}">
      <dsp:nvSpPr>
        <dsp:cNvPr id="0" name=""/>
        <dsp:cNvSpPr/>
      </dsp:nvSpPr>
      <dsp:spPr>
        <a:xfrm>
          <a:off x="2131785" y="680521"/>
          <a:ext cx="436002" cy="436002"/>
        </a:xfrm>
        <a:prstGeom prst="triangle">
          <a:avLst>
            <a:gd name="adj" fmla="val 1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64E12-C75B-4231-8EAF-007DB7891542}">
      <dsp:nvSpPr>
        <dsp:cNvPr id="0" name=""/>
        <dsp:cNvSpPr/>
      </dsp:nvSpPr>
      <dsp:spPr>
        <a:xfrm rot="5400000">
          <a:off x="3344883" y="-792908"/>
          <a:ext cx="1538236" cy="255959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F6AC6-627B-4203-B132-D982485AF5A0}">
      <dsp:nvSpPr>
        <dsp:cNvPr id="0" name=""/>
        <dsp:cNvSpPr/>
      </dsp:nvSpPr>
      <dsp:spPr>
        <a:xfrm>
          <a:off x="3087409" y="0"/>
          <a:ext cx="2310812" cy="202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等线" panose="02010600030101010101" pitchFamily="2" charset="-122"/>
              <a:ea typeface="等线" panose="02010600030101010101" pitchFamily="2" charset="-122"/>
            </a:rPr>
            <a:t>数据处理</a:t>
          </a:r>
        </a:p>
      </dsp:txBody>
      <dsp:txXfrm>
        <a:off x="3087409" y="0"/>
        <a:ext cx="2310812" cy="2025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418900" y="400527"/>
          <a:ext cx="2281886" cy="228188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392311" y="2946942"/>
          <a:ext cx="2388870" cy="48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/>
            <a:t>Pneumonia</a:t>
          </a:r>
          <a:r>
            <a:rPr lang="zh-CN" sz="1600" kern="1200" dirty="0"/>
            <a:t>胸部</a:t>
          </a:r>
          <a:r>
            <a:rPr lang="en-US" sz="1600" kern="1200" dirty="0"/>
            <a:t>X</a:t>
          </a:r>
          <a:r>
            <a:rPr lang="zh-CN" sz="1600" kern="1200" dirty="0"/>
            <a:t>光图</a:t>
          </a:r>
          <a:endParaRPr lang="zh-CN" altLang="en-US" sz="1600" b="0" kern="1200" spc="150" noProof="0" dirty="0">
            <a:solidFill>
              <a:sysClr val="windowText" lastClr="000000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92311" y="2946942"/>
        <a:ext cx="2388870" cy="486460"/>
      </dsp:txXfrm>
    </dsp:sp>
    <dsp:sp modelId="{7D166BBB-55AF-452C-B9A0-94A1EE55FF4F}">
      <dsp:nvSpPr>
        <dsp:cNvPr id="0" name=""/>
        <dsp:cNvSpPr/>
      </dsp:nvSpPr>
      <dsp:spPr>
        <a:xfrm>
          <a:off x="3117605" y="3420575"/>
          <a:ext cx="2388870" cy="602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127213" y="400527"/>
          <a:ext cx="2281886" cy="2281886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0620" y="2955907"/>
          <a:ext cx="2388870" cy="48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b="1" kern="1200" dirty="0"/>
            <a:t> Normal</a:t>
          </a:r>
          <a:r>
            <a:rPr lang="zh-CN" sz="1600" b="1" kern="1200" dirty="0"/>
            <a:t>胸部</a:t>
          </a:r>
          <a:r>
            <a:rPr lang="en-US" sz="1600" b="1" kern="1200" dirty="0"/>
            <a:t>X</a:t>
          </a:r>
          <a:r>
            <a:rPr lang="zh-CN" sz="1600" b="1" kern="1200" dirty="0"/>
            <a:t>光图</a:t>
          </a:r>
          <a:endParaRPr lang="zh-CN" altLang="en-US" sz="1600" b="0" kern="1200" spc="150" noProof="0" dirty="0">
            <a:solidFill>
              <a:schemeClr val="tx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100620" y="2955907"/>
        <a:ext cx="2388870" cy="486460"/>
      </dsp:txXfrm>
    </dsp:sp>
    <dsp:sp modelId="{1223E777-77CB-4A9A-BF21-12B513842696}">
      <dsp:nvSpPr>
        <dsp:cNvPr id="0" name=""/>
        <dsp:cNvSpPr/>
      </dsp:nvSpPr>
      <dsp:spPr>
        <a:xfrm>
          <a:off x="5906563" y="3411614"/>
          <a:ext cx="2388870" cy="602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人员肖像列表"/>
  <dgm:desc val="人员肖像列表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BF68D2-545F-4907-B306-4971E6AD1A4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C5FDE1-B145-40CB-B667-FBD1AC713B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6F0D42-C3CE-4A5A-A92B-32D0F7161834}" type="datetime1">
              <a:rPr lang="zh-CN" altLang="en-US" noProof="0" smtClean="0"/>
              <a:t>2022/6/29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C5C198C-F94F-45D5-B9E3-B6FFB8BCAC7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85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61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592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8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5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9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59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76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36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54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54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4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20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296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26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 useBgFill="1">
        <p:nvSpPr>
          <p:cNvPr id="13" name="长方形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rtlCol="0" anchor="b">
            <a:normAutofit/>
          </a:bodyPr>
          <a:lstStyle>
            <a:lvl1pPr>
              <a:defRPr sz="5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20" name="图片占位符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6" name="文本占位符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 rtlCol="0">
            <a:noAutofit/>
          </a:bodyPr>
          <a:lstStyle>
            <a:lvl1pPr>
              <a:defRPr sz="2400" b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>
            <a:normAutofit/>
          </a:bodyPr>
          <a:lstStyle>
            <a:lvl1pPr>
              <a:defRPr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>
              <a:lnSpc>
                <a:spcPct val="120000"/>
              </a:lnSpc>
            </a:pPr>
            <a:r>
              <a:rPr lang="zh-CN" altLang="en-US" noProof="0"/>
              <a:t>单击此处编辑母版标题样式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 单击此处添加文本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 单击此处添加文本</a:t>
            </a:r>
          </a:p>
        </p:txBody>
      </p:sp>
      <p:sp>
        <p:nvSpPr>
          <p:cNvPr id="13" name="页脚占位符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5" name="灯片编号占位符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>
              <a:lnSpc>
                <a:spcPct val="120000"/>
              </a:lnSpc>
            </a:pPr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 单击此处添加文本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单击此处添加副标题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 单击此处添加文本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 单击此处添加文本</a:t>
            </a:r>
          </a:p>
        </p:txBody>
      </p:sp>
      <p:sp>
        <p:nvSpPr>
          <p:cNvPr id="11" name="页脚占位符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日期占位符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3" name="灯片编号占位符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 rtlCol="0"/>
          <a:lstStyle>
            <a:lvl1pPr marL="27432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页脚占位符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演示文稿标题</a:t>
            </a:r>
          </a:p>
        </p:txBody>
      </p:sp>
      <p:sp>
        <p:nvSpPr>
          <p:cNvPr id="21" name="图片占位符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3" name="图片占位符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6" name="灯片编号占位符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20EFF4B-E35B-4DE6-97A9-05E54E649A1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长方形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rtlCol="0" anchor="b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 rtlCol="0">
            <a:normAutofit/>
          </a:bodyPr>
          <a:lstStyle>
            <a:lvl1pPr>
              <a:defRPr b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>
              <a:lnSpc>
                <a:spcPct val="120000"/>
              </a:lnSpc>
            </a:pPr>
            <a:r>
              <a:rPr lang="zh-CN" altLang="en-US" sz="2000" noProof="0"/>
              <a:t>单击此处编辑母版副标题样式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0" name="图片占位符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41" name="图片占位符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43" name="图片占位符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42" name="图片占位符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8" name="页脚占位符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演示文稿标题</a:t>
            </a:r>
          </a:p>
        </p:txBody>
      </p:sp>
      <p:sp>
        <p:nvSpPr>
          <p:cNvPr id="29" name="日期占位符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0" name="幻灯片编号占位符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6E16B81F-97CD-4934-852B-F0AECFD05DB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图片占位符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 marL="27432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1" name="图片占位符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5" name="图片占位符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 rtlCol="0"/>
          <a:lstStyle>
            <a:lvl1pPr marL="285750" indent="-285750"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页脚占位符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演示文稿标题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>
              <a:lnSpc>
                <a:spcPct val="120000"/>
              </a:lnSpc>
            </a:pPr>
            <a:r>
              <a:rPr lang="zh-CN" altLang="en-US" noProof="0"/>
              <a:t>单击此处编辑母版标题样式</a:t>
            </a:r>
          </a:p>
        </p:txBody>
      </p:sp>
      <p:sp>
        <p:nvSpPr>
          <p:cNvPr id="20" name="图片占位符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1" name="图片占位符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4" name="页脚占位符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6" name="幻灯片编号占位符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rtlCol="0" anchor="b">
            <a:noAutofit/>
          </a:bodyPr>
          <a:lstStyle>
            <a:lvl1pPr marL="182880">
              <a:defRPr sz="5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solidFill>
                  <a:schemeClr val="bg1"/>
                </a:solidFill>
              </a:rPr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 rtlCol="0"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7" name="页脚占位符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8" name="日期占位符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9" name="灯片编号占位符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0" name="页脚占位符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1" name="日期占位符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 rtlCol="0">
            <a:normAutofit/>
          </a:bodyPr>
          <a:lstStyle>
            <a:lvl1pPr>
              <a:defRPr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>
              <a:lnSpc>
                <a:spcPct val="120000"/>
              </a:lnSpc>
            </a:pPr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rtlCol="0" anchor="t"/>
          <a:lstStyle>
            <a:lvl1pPr>
              <a:defRPr b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12" name="日期占位符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3" name="灯片编号占位符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页脚占位符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演示文稿标题</a:t>
            </a: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单击此处编辑添加内容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页脚占位符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演示文稿标题</a:t>
            </a:r>
          </a:p>
        </p:txBody>
      </p:sp>
      <p:sp>
        <p:nvSpPr>
          <p:cNvPr id="12" name="日期占位符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3" name="灯片编号占位符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zh-CN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zh-CN" altLang="en-US" sz="2400" b="1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20EFF4B-E35B-4DE6-97A9-05E54E649A1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ebp"/><Relationship Id="rId4" Type="http://schemas.openxmlformats.org/officeDocument/2006/relationships/image" Target="../media/image16.web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eb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480" y="2532286"/>
            <a:ext cx="5526344" cy="1783902"/>
          </a:xfrm>
        </p:spPr>
        <p:txBody>
          <a:bodyPr rtlCol="0"/>
          <a:lstStyle/>
          <a:p>
            <a:pPr rtl="0"/>
            <a:r>
              <a:rPr lang="zh-CN" altLang="en-US" dirty="0"/>
              <a:t>大数据综合应用实验报告</a:t>
            </a:r>
          </a:p>
        </p:txBody>
      </p:sp>
      <p:pic>
        <p:nvPicPr>
          <p:cNvPr id="13" name="图片占位符 12" descr="图表、工程绘图、蓝图">
            <a:extLst>
              <a:ext uri="{FF2B5EF4-FFF2-40B4-BE49-F238E27FC236}">
                <a16:creationId xmlns:a16="http://schemas.microsoft.com/office/drawing/2014/main" id="{79D0C4D2-EC8C-4F0F-AACB-309E76F420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63" y="635000"/>
            <a:ext cx="4800600" cy="5578475"/>
          </a:xfr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B71D9795-9EFD-4748-87B7-4471EFF00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80" y="4668045"/>
            <a:ext cx="5096630" cy="1000125"/>
          </a:xfrm>
        </p:spPr>
        <p:txBody>
          <a:bodyPr rtlCol="0"/>
          <a:lstStyle/>
          <a:p>
            <a:pPr rtl="0"/>
            <a:r>
              <a:rPr lang="zh-CN" altLang="en-US" dirty="0"/>
              <a:t>杨一帆 余霖 飞汧锐</a:t>
            </a:r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A17803-F191-19D0-7335-3779C30869A1}"/>
              </a:ext>
            </a:extLst>
          </p:cNvPr>
          <p:cNvSpPr txBox="1"/>
          <p:nvPr/>
        </p:nvSpPr>
        <p:spPr>
          <a:xfrm>
            <a:off x="6093013" y="938212"/>
            <a:ext cx="6096000" cy="4981575"/>
          </a:xfrm>
          <a:prstGeom prst="rect">
            <a:avLst/>
          </a:prstGeom>
          <a:pattFill prst="lgGrid">
            <a:fgClr>
              <a:schemeClr val="accent5">
                <a:lumMod val="20000"/>
                <a:lumOff val="80000"/>
              </a:schemeClr>
            </a:fgClr>
            <a:bgClr>
              <a:schemeClr val="bg2"/>
            </a:bgClr>
          </a:patt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9307" y="0"/>
            <a:ext cx="6769706" cy="1910972"/>
          </a:xfrm>
        </p:spPr>
        <p:txBody>
          <a:bodyPr rtlCol="0"/>
          <a:lstStyle/>
          <a:p>
            <a:pPr rtl="0"/>
            <a:r>
              <a:rPr lang="zh-CN" altLang="en-US" dirty="0"/>
              <a:t>模型训练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9913" y="1893698"/>
            <a:ext cx="6769100" cy="731838"/>
          </a:xfrm>
        </p:spPr>
        <p:txBody>
          <a:bodyPr rtlCol="0"/>
          <a:lstStyle/>
          <a:p>
            <a:pPr rtl="0"/>
            <a:r>
              <a:rPr lang="en-US" altLang="zh-CN" dirty="0" err="1"/>
              <a:t>thIrd</a:t>
            </a:r>
            <a:r>
              <a:rPr lang="en-US" altLang="zh-CN" dirty="0"/>
              <a:t> STEP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D30152C-4676-4855-EFBE-FCCACA88AF88}"/>
              </a:ext>
            </a:extLst>
          </p:cNvPr>
          <p:cNvSpPr/>
          <p:nvPr/>
        </p:nvSpPr>
        <p:spPr>
          <a:xfrm rot="10800000">
            <a:off x="1272979" y="1504646"/>
            <a:ext cx="1799069" cy="2414356"/>
          </a:xfrm>
          <a:prstGeom prst="downArrow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0632A46-06BA-2326-26F7-27D00CFC1684}"/>
              </a:ext>
            </a:extLst>
          </p:cNvPr>
          <p:cNvSpPr/>
          <p:nvPr/>
        </p:nvSpPr>
        <p:spPr>
          <a:xfrm rot="18493551">
            <a:off x="5193479" y="3201021"/>
            <a:ext cx="1799069" cy="2639150"/>
          </a:xfrm>
          <a:prstGeom prst="downArrow">
            <a:avLst/>
          </a:prstGeom>
          <a:noFill/>
          <a:ln w="1270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B4CBD-2C32-63AC-EE12-BAFBE4B9CD0C}"/>
              </a:ext>
            </a:extLst>
          </p:cNvPr>
          <p:cNvSpPr txBox="1"/>
          <p:nvPr/>
        </p:nvSpPr>
        <p:spPr>
          <a:xfrm>
            <a:off x="7362824" y="4985935"/>
            <a:ext cx="4705351" cy="52758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356870">
              <a:lnSpc>
                <a:spcPct val="105000"/>
              </a:lnSpc>
              <a:spcBef>
                <a:spcPts val="600"/>
              </a:spcBef>
            </a:pPr>
            <a:r>
              <a:rPr lang="zh-CN" altLang="zh-CN" sz="2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模型评估及实验结果分析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B3457C1-802D-B2E3-1DAB-9CD85BF38307}"/>
              </a:ext>
            </a:extLst>
          </p:cNvPr>
          <p:cNvSpPr/>
          <p:nvPr/>
        </p:nvSpPr>
        <p:spPr>
          <a:xfrm>
            <a:off x="2783461" y="3016183"/>
            <a:ext cx="1799069" cy="2414356"/>
          </a:xfrm>
          <a:prstGeom prst="downArrow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8CA2C7-A75F-25CD-F2D4-FE7BB45A3ECF}"/>
              </a:ext>
            </a:extLst>
          </p:cNvPr>
          <p:cNvSpPr txBox="1"/>
          <p:nvPr/>
        </p:nvSpPr>
        <p:spPr>
          <a:xfrm>
            <a:off x="2655918" y="1243036"/>
            <a:ext cx="2681853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防止模型过拟合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FAFC7A-55AC-B35A-577F-1A866B909FB7}"/>
              </a:ext>
            </a:extLst>
          </p:cNvPr>
          <p:cNvSpPr txBox="1"/>
          <p:nvPr/>
        </p:nvSpPr>
        <p:spPr>
          <a:xfrm>
            <a:off x="1341087" y="5004985"/>
            <a:ext cx="1662852" cy="52322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模型训练</a:t>
            </a:r>
          </a:p>
        </p:txBody>
      </p:sp>
    </p:spTree>
    <p:extLst>
      <p:ext uri="{BB962C8B-B14F-4D97-AF65-F5344CB8AC3E}">
        <p14:creationId xmlns:p14="http://schemas.microsoft.com/office/powerpoint/2010/main" val="3264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23D0FA-1488-4198-9470-6EA99137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95841"/>
          </a:xfrm>
          <a:solidFill>
            <a:schemeClr val="bg2">
              <a:lumMod val="75000"/>
            </a:schemeClr>
          </a:solidFill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tx1"/>
                </a:solidFill>
              </a:rPr>
              <a:t>防止模型过拟合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58BBB23-CF73-49EE-AF82-3C8B96FE26E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10883" y="1076012"/>
            <a:ext cx="4727735" cy="465155"/>
          </a:xfrm>
        </p:spPr>
        <p:txBody>
          <a:bodyPr rtlCol="0"/>
          <a:lstStyle/>
          <a:p>
            <a:pPr rtl="0"/>
            <a:r>
              <a:rPr lang="zh-CN" altLang="en-US" dirty="0"/>
              <a:t>采用</a:t>
            </a:r>
            <a:r>
              <a:rPr lang="en-US" altLang="zh-CN" dirty="0"/>
              <a:t>BatchNormalization</a:t>
            </a:r>
            <a:r>
              <a:rPr lang="zh-CN" altLang="en-US" dirty="0"/>
              <a:t>（简称</a:t>
            </a:r>
            <a:r>
              <a:rPr lang="en-US" altLang="zh-CN" dirty="0"/>
              <a:t>BN</a:t>
            </a:r>
            <a:r>
              <a:rPr lang="zh-CN" altLang="en-US" dirty="0"/>
              <a:t>）算法：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8A1B51-8B94-49DB-ADB0-C5A033F1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84" y="2069955"/>
            <a:ext cx="4727735" cy="3873646"/>
          </a:xfrm>
        </p:spPr>
        <p:txBody>
          <a:bodyPr rtlCol="0">
            <a:normAutofit fontScale="92500" lnSpcReduction="10000"/>
          </a:bodyPr>
          <a:lstStyle/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算法可以加快训练速率，即可以增大学习率，加快模型的收敛速度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不过分依赖网络初始值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一定程度上抑制了过拟合情况，降低了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的必要性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层指的是对输入神经网络的一批次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feature map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数据的每一个通道进行归一化操作，使得输入每一维度满足均值为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方差为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的数据分布。这里需要注意的是，如果每一层都满足均值为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方差为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的标准正态分布，那么网络很难学习到新的信息，所以在最后需要添加缩放以及平移信息，以达到每一次数据经过归一化后还保留的有学习来的特征。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51F00-DDFD-72A3-8E00-46E018FED0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62699" y="1131279"/>
            <a:ext cx="4727735" cy="465155"/>
          </a:xfrm>
        </p:spPr>
        <p:txBody>
          <a:bodyPr/>
          <a:lstStyle/>
          <a:p>
            <a:r>
              <a:rPr lang="zh-CN" altLang="en-US" dirty="0"/>
              <a:t>模型训练：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C118EB-CC33-7265-CE41-F60B10EAC13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cnn_model.fit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方法训练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模型，将训练集，测试集，验证集输入到模型中。设置迭代次数为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，当模型训练过程中可以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看到随着一个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epoch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的进行，准确率不断升高，损失函数一直减少，说明模型训练效果越来越好。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07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40E3364-4572-4BAC-8DF0-6796C76C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/>
          <a:lstStyle/>
          <a:p>
            <a:pPr rtl="0"/>
            <a:r>
              <a:rPr lang="zh-CN" altLang="en-US" dirty="0"/>
              <a:t>模型评估及实验结果分析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9A02EB5-5B15-477E-ABD7-BD402EFF761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472055"/>
            <a:ext cx="3519028" cy="465155"/>
          </a:xfrm>
        </p:spPr>
        <p:txBody>
          <a:bodyPr rtlCol="0"/>
          <a:lstStyle/>
          <a:p>
            <a:pPr rtl="0"/>
            <a:r>
              <a:rPr lang="zh-CN" altLang="zh-CN" sz="1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模型验证集准确度如下：</a:t>
            </a:r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78DCEBE9-E50F-4C10-BAFC-209FCC0EE4D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36486" y="1466406"/>
            <a:ext cx="3519028" cy="465155"/>
          </a:xfrm>
        </p:spPr>
        <p:txBody>
          <a:bodyPr rtlCol="0"/>
          <a:lstStyle/>
          <a:p>
            <a:pPr rtl="0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测试集混淆矩阵：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CA45226-29D6-44C0-8C91-98137FBB6B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24037" y="1472055"/>
            <a:ext cx="3519028" cy="465155"/>
          </a:xfrm>
        </p:spPr>
        <p:txBody>
          <a:bodyPr rtlCol="0"/>
          <a:lstStyle/>
          <a:p>
            <a:pPr rtl="0"/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ROC AUC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曲线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A7EE26C-55BC-E93E-3D14-49DF353B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" y="2143962"/>
            <a:ext cx="3519028" cy="25700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341F9-63B1-B2D1-6ADC-67A66AF87DBF}"/>
              </a:ext>
            </a:extLst>
          </p:cNvPr>
          <p:cNvSpPr txBox="1"/>
          <p:nvPr/>
        </p:nvSpPr>
        <p:spPr>
          <a:xfrm>
            <a:off x="628272" y="4920790"/>
            <a:ext cx="35190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由上图可知：</a:t>
            </a:r>
            <a:r>
              <a:rPr lang="zh-CN" altLang="zh-CN" sz="1600" b="1" dirty="0">
                <a:effectLst/>
                <a:latin typeface="+mj-ea"/>
                <a:ea typeface="+mj-ea"/>
                <a:cs typeface="宋体" panose="02010600030101010101" pitchFamily="2" charset="-122"/>
              </a:rPr>
              <a:t>模型训练过程中采用</a:t>
            </a:r>
            <a:r>
              <a:rPr lang="en-US" altLang="zh-CN" sz="1600" b="1" dirty="0">
                <a:effectLst/>
                <a:latin typeface="+mj-ea"/>
                <a:ea typeface="+mj-ea"/>
                <a:cs typeface="宋体" panose="02010600030101010101" pitchFamily="2" charset="-122"/>
              </a:rPr>
              <a:t>dropout</a:t>
            </a:r>
            <a:r>
              <a:rPr lang="zh-CN" altLang="zh-CN" sz="1600" b="1" dirty="0">
                <a:effectLst/>
                <a:latin typeface="+mj-ea"/>
                <a:ea typeface="+mj-ea"/>
                <a:cs typeface="宋体" panose="02010600030101010101" pitchFamily="2" charset="-122"/>
              </a:rPr>
              <a:t>正则化方法，通过随机关闭一些神经网络节点来</a:t>
            </a:r>
            <a:r>
              <a:rPr lang="zh-CN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加快模型训练，提升泛化能力。</a:t>
            </a:r>
          </a:p>
          <a:p>
            <a:endParaRPr lang="zh-CN" altLang="en-US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51DCC6DB-AF01-7EB3-A3FA-7EF6DD342639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05" y="2143962"/>
            <a:ext cx="3517900" cy="27015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9BBFB4-B917-5CFB-705B-122E4C393F67}"/>
              </a:ext>
            </a:extLst>
          </p:cNvPr>
          <p:cNvSpPr txBox="1"/>
          <p:nvPr/>
        </p:nvSpPr>
        <p:spPr>
          <a:xfrm>
            <a:off x="4610100" y="5010150"/>
            <a:ext cx="303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j-ea"/>
                <a:ea typeface="+mj-ea"/>
              </a:rPr>
              <a:t>由图可以看出模型对测试集数据的分类的正确率较高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384AE06C-5E96-5EBD-53CA-1637E53287D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65" y="2227949"/>
            <a:ext cx="3517900" cy="25336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E7D784-3B23-36F0-B4FC-5ABBDB1C7AEC}"/>
              </a:ext>
            </a:extLst>
          </p:cNvPr>
          <p:cNvSpPr txBox="1"/>
          <p:nvPr/>
        </p:nvSpPr>
        <p:spPr>
          <a:xfrm>
            <a:off x="8448675" y="4920790"/>
            <a:ext cx="3033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ROC AUC 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值为：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0.97</a:t>
            </a:r>
            <a:r>
              <a:rPr lang="zh-CN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r>
              <a:rPr lang="en-US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AUC</a:t>
            </a:r>
            <a:r>
              <a:rPr lang="zh-CN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值在</a:t>
            </a:r>
            <a:r>
              <a:rPr lang="en-US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[0.85, 0.95]</a:t>
            </a:r>
            <a:r>
              <a:rPr lang="zh-CN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之间表明模型分类效果很好，大于</a:t>
            </a:r>
            <a:r>
              <a:rPr lang="en-US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0.95</a:t>
            </a:r>
            <a:r>
              <a:rPr lang="zh-CN" altLang="zh-CN" sz="16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说明模型的分类效果非常好。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394041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CE8A51-9F46-471B-A5EA-CB78254A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741" y="638174"/>
            <a:ext cx="1823993" cy="14191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BBE9B-081D-43BA-87E9-D4DD774E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2057282"/>
            <a:ext cx="5058209" cy="2719506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400" dirty="0">
                <a:latin typeface="+mn-ea"/>
                <a:ea typeface="+mn-ea"/>
              </a:rPr>
              <a:t>我们创建一个在线</a:t>
            </a:r>
            <a:r>
              <a:rPr lang="en-US" altLang="zh-CN" sz="1400" dirty="0">
                <a:latin typeface="+mn-ea"/>
                <a:ea typeface="+mn-ea"/>
              </a:rPr>
              <a:t>Web</a:t>
            </a:r>
            <a:r>
              <a:rPr lang="zh-CN" altLang="en-US" sz="1400" dirty="0">
                <a:latin typeface="+mn-ea"/>
                <a:ea typeface="+mn-ea"/>
              </a:rPr>
              <a:t>检测网站，一方面，我们将为病患用户提供自主查询服务，用户只需将自己的</a:t>
            </a:r>
            <a:r>
              <a:rPr lang="en-US" altLang="zh-CN" sz="1400" dirty="0">
                <a:latin typeface="+mn-ea"/>
                <a:ea typeface="+mn-ea"/>
              </a:rPr>
              <a:t>X</a:t>
            </a:r>
            <a:r>
              <a:rPr lang="zh-CN" altLang="en-US" sz="1400" dirty="0">
                <a:latin typeface="+mn-ea"/>
                <a:ea typeface="+mn-ea"/>
              </a:rPr>
              <a:t>光片上传，就能在几秒钟内得到检测结果，能给用户提供一定的医学参考。另一方面我们将对医疗机构提供快速检测服务，如果采用机器学习分类技术进行批量大规模处理，将大大节省人力物力，更好的控制疫情，保护人民的生命安全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46C193-A79C-5E47-4D3D-D91194751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013012"/>
            <a:ext cx="5554261" cy="5196386"/>
          </a:xfrm>
          <a:prstGeom prst="rect">
            <a:avLst/>
          </a:prstGeom>
          <a:ln w="127000">
            <a:solidFill>
              <a:schemeClr val="bg2">
                <a:lumMod val="75000"/>
              </a:schemeClr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CEE211-F941-6B91-6213-6FD56325DFB4}"/>
              </a:ext>
            </a:extLst>
          </p:cNvPr>
          <p:cNvSpPr txBox="1"/>
          <p:nvPr/>
        </p:nvSpPr>
        <p:spPr>
          <a:xfrm>
            <a:off x="6240464" y="5433019"/>
            <a:ext cx="580825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rtl="0"/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检测网站页面如右图：</a:t>
            </a:r>
          </a:p>
          <a:p>
            <a:pPr rtl="0"/>
            <a:r>
              <a:rPr lang="zh-CN" altLang="en-US" dirty="0">
                <a:latin typeface="+mn-ea"/>
              </a:rPr>
              <a:t>只需点击一张需要分类检测的图片，然后提交，便会有相应的分类结果和概率。</a:t>
            </a:r>
          </a:p>
        </p:txBody>
      </p:sp>
    </p:spTree>
    <p:extLst>
      <p:ext uri="{BB962C8B-B14F-4D97-AF65-F5344CB8AC3E}">
        <p14:creationId xmlns:p14="http://schemas.microsoft.com/office/powerpoint/2010/main" val="3139872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BBCB1DEF-582B-4FC9-B123-A12DDCA5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结论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D18C5606-8E3D-48B1-A5B2-3FACEBED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 rtlCol="0"/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针对全球新冠疫情严重性居高不下的问题，通过这个项目，我们构建了一个强大，准确，快速的神经网络模型，能以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97%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的准确率来识别肺炎病毒疾病病例，通过对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光片的机器识别，通过图片中的一些特征就能判断患者是否患病，从而给医生的下一步诊断提供参考，将该模型部署在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站中，能够大规模普及该技术，特别是一些医疗资源紧张、疫情严重的地区，能够大规模、快速的筛查新冠患者，能够缓解当下紧张的疫情局势，节省大量人力物力，保护和挽救更多人的生命，具有巨大的应用价值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/>
          </a:p>
        </p:txBody>
      </p:sp>
      <p:pic>
        <p:nvPicPr>
          <p:cNvPr id="41" name="图片占位符 40">
            <a:extLst>
              <a:ext uri="{FF2B5EF4-FFF2-40B4-BE49-F238E27FC236}">
                <a16:creationId xmlns:a16="http://schemas.microsoft.com/office/drawing/2014/main" id="{640B9B52-3518-4B26-8977-6405BA4345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458075" y="2269262"/>
            <a:ext cx="4550833" cy="2319475"/>
          </a:xfrm>
        </p:spPr>
      </p:pic>
      <p:pic>
        <p:nvPicPr>
          <p:cNvPr id="43" name="图片占位符 42">
            <a:extLst>
              <a:ext uri="{FF2B5EF4-FFF2-40B4-BE49-F238E27FC236}">
                <a16:creationId xmlns:a16="http://schemas.microsoft.com/office/drawing/2014/main" id="{3C1D029A-2E20-486A-9A85-3AC2619CD6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7458075" y="4634050"/>
            <a:ext cx="4550833" cy="2222500"/>
          </a:xfrm>
        </p:spPr>
      </p:pic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13C6744B-C003-C73B-4E1F-E4C9AC819C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5694" b="5694"/>
          <a:stretch/>
        </p:blipFill>
        <p:spPr>
          <a:xfrm>
            <a:off x="7458075" y="0"/>
            <a:ext cx="4550833" cy="2203449"/>
          </a:xfrm>
        </p:spPr>
      </p:pic>
    </p:spTree>
    <p:extLst>
      <p:ext uri="{BB962C8B-B14F-4D97-AF65-F5344CB8AC3E}">
        <p14:creationId xmlns:p14="http://schemas.microsoft.com/office/powerpoint/2010/main" val="29044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8628FA48-B05A-4DB8-9410-A9C9B08E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960" y="676275"/>
            <a:ext cx="9642940" cy="4152899"/>
          </a:xfrm>
        </p:spPr>
        <p:txBody>
          <a:bodyPr rtlCol="0">
            <a:noAutofit/>
          </a:bodyPr>
          <a:lstStyle/>
          <a:p>
            <a:pPr algn="ctr" rtl="0"/>
            <a:r>
              <a:rPr lang="zh-CN" altLang="en-US" sz="12400" dirty="0"/>
              <a:t>感谢聆听</a:t>
            </a:r>
            <a:endParaRPr lang="zh-CN" altLang="en-US" sz="17900" dirty="0"/>
          </a:p>
        </p:txBody>
      </p:sp>
    </p:spTree>
    <p:extLst>
      <p:ext uri="{BB962C8B-B14F-4D97-AF65-F5344CB8AC3E}">
        <p14:creationId xmlns:p14="http://schemas.microsoft.com/office/powerpoint/2010/main" val="591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C76C4BB5-0EB6-4B98-B1D7-2E19EA16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6" y="1534059"/>
            <a:ext cx="5137112" cy="67340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摘要</a:t>
            </a:r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2DEB60A9-E83F-4E10-810D-81BD3D66CD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207464"/>
            <a:ext cx="6096001" cy="2635251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400" dirty="0"/>
              <a:t>针对医学方面肺炎诊断程序有效性较低和耗时耗力的问题，并结合当前全球疫情形势严峻的情况，本文提出一种通过机器学习技术分析胸部</a:t>
            </a:r>
            <a:r>
              <a:rPr lang="en-US" altLang="zh-CN" sz="1400" dirty="0"/>
              <a:t>X</a:t>
            </a:r>
            <a:r>
              <a:rPr lang="zh-CN" altLang="en-US" sz="1400" dirty="0"/>
              <a:t>光照片初步判断病人是否存在“肺炎”的模型。考虑实际应用需求，综合网络性能和运行速度，选择卷积神经网络</a:t>
            </a:r>
            <a:r>
              <a:rPr lang="en-US" altLang="zh-CN" sz="1400" dirty="0"/>
              <a:t>(CNN)</a:t>
            </a:r>
            <a:r>
              <a:rPr lang="zh-CN" altLang="en-US" sz="1400" dirty="0"/>
              <a:t>作为骨干网络，并添加局部强化模块来提高检验精确度。添加池层、“扁平化”层、隐藏层等方法提高模型性能，并使用</a:t>
            </a:r>
            <a:r>
              <a:rPr lang="en-US" altLang="zh-CN" sz="1400" dirty="0" err="1"/>
              <a:t>softmax</a:t>
            </a:r>
            <a:r>
              <a:rPr lang="zh-CN" altLang="en-US" sz="1400" dirty="0"/>
              <a:t>激活函数连接重要层，强化模型的计算速度和提高计算准确率。</a:t>
            </a:r>
          </a:p>
          <a:p>
            <a:pPr rtl="0"/>
            <a:r>
              <a:rPr lang="zh-CN" altLang="en-US" sz="1400" dirty="0"/>
              <a:t>关键词：</a:t>
            </a:r>
            <a:r>
              <a:rPr lang="en-US" altLang="zh-CN" sz="1400" dirty="0"/>
              <a:t>X</a:t>
            </a:r>
            <a:r>
              <a:rPr lang="zh-CN" altLang="en-US" sz="1400" dirty="0"/>
              <a:t>光图像；深度学习；卷积神经网络（</a:t>
            </a:r>
            <a:r>
              <a:rPr lang="en-US" altLang="zh-CN" sz="1400" dirty="0"/>
              <a:t>CNN</a:t>
            </a:r>
            <a:r>
              <a:rPr lang="zh-CN" altLang="en-US" sz="1400" dirty="0"/>
              <a:t>）；肺炎检测；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965BC9-3D07-619E-A18B-27344F3F5987}"/>
              </a:ext>
            </a:extLst>
          </p:cNvPr>
          <p:cNvSpPr txBox="1"/>
          <p:nvPr/>
        </p:nvSpPr>
        <p:spPr>
          <a:xfrm>
            <a:off x="0" y="193914"/>
            <a:ext cx="12192000" cy="523220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题目：一种通过胸部</a:t>
            </a:r>
            <a:r>
              <a:rPr kumimoji="0" lang="en-US" altLang="zh-CN" sz="28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x</a:t>
            </a:r>
            <a:r>
              <a:rPr kumimoji="0" lang="zh-CN" altLang="en-US" sz="2800" b="1" i="0" u="none" strike="noStrike" kern="1200" cap="none" spc="15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光图像判断病人是否存在“肺炎”的机器学习方法</a:t>
            </a:r>
            <a:endParaRPr lang="zh-CN" alt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8E4D32-330C-3131-5786-8CF4215EEAB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 bwMode="auto">
          <a:xfrm>
            <a:off x="1312098" y="1189527"/>
            <a:ext cx="3825013" cy="20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0D3416-9ED1-B334-9DC4-E3D7C7A9F10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 b="7428"/>
          <a:stretch>
            <a:fillRect/>
          </a:stretch>
        </p:blipFill>
        <p:spPr bwMode="auto">
          <a:xfrm>
            <a:off x="1312098" y="3632599"/>
            <a:ext cx="3825016" cy="20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64">
            <a:extLst>
              <a:ext uri="{FF2B5EF4-FFF2-40B4-BE49-F238E27FC236}">
                <a16:creationId xmlns:a16="http://schemas.microsoft.com/office/drawing/2014/main" id="{A02D195B-D3D3-425B-A077-63F32D7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724" y="279792"/>
            <a:ext cx="5278755" cy="986304"/>
          </a:xfrm>
        </p:spPr>
        <p:txBody>
          <a:bodyPr rtlCol="0"/>
          <a:lstStyle/>
          <a:p>
            <a:pPr rtl="0"/>
            <a:r>
              <a:rPr lang="zh-CN" altLang="en-US" dirty="0"/>
              <a:t>实验过程</a:t>
            </a:r>
          </a:p>
        </p:txBody>
      </p:sp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30AAD166-824C-4987-89B1-0277823B5C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152401" y="3590926"/>
            <a:ext cx="5735562" cy="2768458"/>
          </a:xfr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6EA2EEAC-45AF-4B25-A661-594C6F8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380" y="1620565"/>
            <a:ext cx="4817441" cy="4537348"/>
          </a:xfrm>
        </p:spPr>
        <p:txBody>
          <a:bodyPr rtlCol="0"/>
          <a:lstStyle/>
          <a:p>
            <a:pPr rtl="0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网络模型设计</a:t>
            </a:r>
          </a:p>
          <a:p>
            <a:pPr rtl="0"/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实验结果及分析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模型训练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rtl="0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rtl="0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结论</a:t>
            </a: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99D1C719-15E5-BA74-6CC5-3F76AF0DD4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152401" y="286540"/>
            <a:ext cx="5735562" cy="3182937"/>
          </a:xfrm>
        </p:spPr>
      </p:pic>
    </p:spTree>
    <p:extLst>
      <p:ext uri="{BB962C8B-B14F-4D97-AF65-F5344CB8AC3E}">
        <p14:creationId xmlns:p14="http://schemas.microsoft.com/office/powerpoint/2010/main" val="22271512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469E5D30-F26D-3936-A270-68A85773A1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768" b="2176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774" y="2814975"/>
            <a:ext cx="6769706" cy="1910972"/>
          </a:xfrm>
        </p:spPr>
        <p:txBody>
          <a:bodyPr rtlCol="0"/>
          <a:lstStyle/>
          <a:p>
            <a:pPr rtl="0"/>
            <a:r>
              <a:rPr lang="zh-CN" altLang="en-US" dirty="0"/>
              <a:t>网络模型设计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 rtlCol="0"/>
          <a:lstStyle/>
          <a:p>
            <a:pPr rtl="0"/>
            <a:r>
              <a:rPr lang="en-US" altLang="zh-CN" dirty="0"/>
              <a:t>Fist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zh-CN" altLang="en-US" dirty="0"/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33B5DB7B-E82F-9439-60B7-AAAC1EEA6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187115"/>
              </p:ext>
            </p:extLst>
          </p:nvPr>
        </p:nvGraphicFramePr>
        <p:xfrm>
          <a:off x="6967538" y="822853"/>
          <a:ext cx="522128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1297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85D3CB32-EDA2-44B7-BC99-30538BFA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/>
          <a:p>
            <a:pPr rtl="0"/>
            <a:r>
              <a:rPr lang="en-US" altLang="zh-CN" dirty="0"/>
              <a:t>CNN</a:t>
            </a:r>
            <a:r>
              <a:rPr lang="zh-CN" altLang="en-US" dirty="0"/>
              <a:t>模型网络构造和初始化模型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348531-18D6-4928-9BF7-796C24DBA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4" y="1576369"/>
            <a:ext cx="5900727" cy="34874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8A84D2-EE85-4397-8590-4F40D2A38A97}"/>
              </a:ext>
            </a:extLst>
          </p:cNvPr>
          <p:cNvSpPr txBox="1"/>
          <p:nvPr/>
        </p:nvSpPr>
        <p:spPr>
          <a:xfrm>
            <a:off x="6651371" y="1576369"/>
            <a:ext cx="5515427" cy="32759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本文研究所用到的模型如图一所示。该模型由五个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卷积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块组成，在每个块之后，添加一个池化层（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最大池化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最大拼接用于减少输出体积的空间尺寸）。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最后一个卷积块之后的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扁平化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层准备将输入馈送到全连接层。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在每个全连接层中。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dense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方法用于添加一个隐藏层，其中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units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表示该层中节点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神经元的数量。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最后一个全连接层有两个节点代表两个类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肺炎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，其中使用了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激活函数（因为这两种情况是互斥的）。在这种情况下，也可以使用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“sigmoid”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激活函数，在输出层中有一个单元，具有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二元交叉熵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损失。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931984-1182-292A-DC8B-F8C93F40A88D}"/>
              </a:ext>
            </a:extLst>
          </p:cNvPr>
          <p:cNvSpPr txBox="1"/>
          <p:nvPr/>
        </p:nvSpPr>
        <p:spPr>
          <a:xfrm>
            <a:off x="315336" y="5063808"/>
            <a:ext cx="11552587" cy="16353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网络通常就是有卷积层、池化层和全连接层组成。卷积层就是用一个滤波器（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）去过滤原来的图片，把重要的信息留下来把没用的信息去掉。比如识别猫狗，其实只有图片中间那一点点是有用的信息，边上背景都是增加计算量的无用信息。池化通常分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 pooling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 pooling,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它的作用就是在尽量保留数据真实度的情况下减少计算量。全连接层就是和普通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神经网络类似。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设计好的滤波器（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filters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）和池化方法（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pooling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）组合可以最有效的滤出图片中的有用信息，同时减少计算量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042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A23D0FA-1488-4198-9470-6EA99137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95841"/>
          </a:xfrm>
          <a:solidFill>
            <a:schemeClr val="bg2">
              <a:lumMod val="75000"/>
            </a:schemeClr>
          </a:solidFill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tx1"/>
                </a:solidFill>
              </a:rPr>
              <a:t>采用算法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58BBB23-CF73-49EE-AF82-3C8B96FE26E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10883" y="1076012"/>
            <a:ext cx="4727735" cy="465155"/>
          </a:xfrm>
        </p:spPr>
        <p:txBody>
          <a:bodyPr rtlCol="0"/>
          <a:lstStyle/>
          <a:p>
            <a:pPr rtl="0"/>
            <a:r>
              <a:rPr lang="zh-CN" altLang="en-US" dirty="0"/>
              <a:t>采用</a:t>
            </a:r>
            <a:r>
              <a:rPr lang="en-US" altLang="zh-CN" dirty="0"/>
              <a:t>BatchNormalization</a:t>
            </a:r>
            <a:r>
              <a:rPr lang="zh-CN" altLang="en-US" dirty="0"/>
              <a:t>（简称</a:t>
            </a:r>
            <a:r>
              <a:rPr lang="en-US" altLang="zh-CN" dirty="0"/>
              <a:t>BN</a:t>
            </a:r>
            <a:r>
              <a:rPr lang="zh-CN" altLang="en-US" dirty="0"/>
              <a:t>）算法：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8A1B51-8B94-49DB-ADB0-C5A033F1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84" y="2069955"/>
            <a:ext cx="4727735" cy="3873646"/>
          </a:xfrm>
        </p:spPr>
        <p:txBody>
          <a:bodyPr rtlCol="0">
            <a:normAutofit fontScale="92500" lnSpcReduction="10000"/>
          </a:bodyPr>
          <a:lstStyle/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算法可以加快训练速率，即可以增大学习率，加快模型的收敛速度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不过分依赖网络初始值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一定程度上抑制了过拟合情况，降低了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的必要性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层指的是对输入神经网络的一批次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feature map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数据的每一个通道进行归一化操作，使得输入每一维度满足均值为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方差为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的数据分布。这里需要注意的是，如果每一层都满足均值为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方差为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的标准正态分布，那么网络很难学习到新的信息，所以在最后需要添加缩放以及平移信息，以达到每一次数据经过归一化后还保留的有学习来的特征。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9192DC4-08C2-41E5-87AD-BF8A2FE7A0C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57948" y="1076011"/>
            <a:ext cx="4727735" cy="465155"/>
          </a:xfrm>
        </p:spPr>
        <p:txBody>
          <a:bodyPr rtlCol="0"/>
          <a:lstStyle/>
          <a:p>
            <a:pPr rtl="0"/>
            <a:r>
              <a:rPr lang="zh-CN" altLang="en-US" dirty="0"/>
              <a:t>采用</a:t>
            </a:r>
            <a:r>
              <a:rPr lang="en-US" altLang="zh-CN" dirty="0"/>
              <a:t>dropout</a:t>
            </a:r>
            <a:r>
              <a:rPr lang="zh-CN" altLang="en-US" dirty="0"/>
              <a:t>正则化方法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1EF69C1-9162-41CC-AD42-669E114348F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57949" y="2069955"/>
            <a:ext cx="4727735" cy="3873646"/>
          </a:xfrm>
        </p:spPr>
        <p:txBody>
          <a:bodyPr rtlCol="0">
            <a:noAutofit/>
          </a:bodyPr>
          <a:lstStyle/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17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sz="17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针对神经网络模型的正则化方法。是在训练过程中，随机的忽略部分神经元。它强迫一个神经元单元和随机挑选出来的其他神经单元共同工作，达到较好的效果，减弱了神经节点间的联合适应性，增强了泛化能力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17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sz="17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也可以用在输入层，作为一种添加噪音的方法。</a:t>
            </a:r>
            <a:r>
              <a:rPr lang="en-US" altLang="zh-CN" sz="17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sz="17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只能在模型的训练过程中使用，在评估模型时不能使用。</a:t>
            </a:r>
            <a:endParaRPr lang="zh-CN" altLang="en-US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A17803-F191-19D0-7335-3779C30869A1}"/>
              </a:ext>
            </a:extLst>
          </p:cNvPr>
          <p:cNvSpPr txBox="1"/>
          <p:nvPr/>
        </p:nvSpPr>
        <p:spPr>
          <a:xfrm>
            <a:off x="6093013" y="938212"/>
            <a:ext cx="6096000" cy="4981575"/>
          </a:xfrm>
          <a:prstGeom prst="rect">
            <a:avLst/>
          </a:prstGeom>
          <a:pattFill prst="lgGrid">
            <a:fgClr>
              <a:schemeClr val="accent5">
                <a:lumMod val="20000"/>
                <a:lumOff val="80000"/>
              </a:schemeClr>
            </a:fgClr>
            <a:bgClr>
              <a:schemeClr val="bg2"/>
            </a:bgClr>
          </a:patt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307" y="984629"/>
            <a:ext cx="6769706" cy="1910972"/>
          </a:xfrm>
        </p:spPr>
        <p:txBody>
          <a:bodyPr rtlCol="0"/>
          <a:lstStyle/>
          <a:p>
            <a:pPr rtl="0"/>
            <a:r>
              <a:rPr lang="zh-CN" altLang="en-US" dirty="0"/>
              <a:t>实验结果及分析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1913" y="2895601"/>
            <a:ext cx="6769100" cy="731838"/>
          </a:xfrm>
        </p:spPr>
        <p:txBody>
          <a:bodyPr rtlCol="0"/>
          <a:lstStyle/>
          <a:p>
            <a:pPr rtl="0"/>
            <a:r>
              <a:rPr lang="en-US" altLang="zh-CN" dirty="0"/>
              <a:t>SECOND STEP</a:t>
            </a:r>
            <a:endParaRPr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DFF4B51-505A-EA75-17D9-D6FDF2CBD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791345"/>
              </p:ext>
            </p:extLst>
          </p:nvPr>
        </p:nvGraphicFramePr>
        <p:xfrm>
          <a:off x="6603999" y="2519082"/>
          <a:ext cx="5399741" cy="4338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469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4DE8E04-93DC-40C5-AE13-47F726B2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/>
          <a:p>
            <a:pPr rtl="0"/>
            <a:r>
              <a:rPr lang="zh-CN" altLang="en-US" dirty="0"/>
              <a:t>数据准备</a:t>
            </a:r>
          </a:p>
        </p:txBody>
      </p:sp>
      <p:graphicFrame>
        <p:nvGraphicFramePr>
          <p:cNvPr id="24" name="内容占位符 2">
            <a:extLst>
              <a:ext uri="{FF2B5EF4-FFF2-40B4-BE49-F238E27FC236}">
                <a16:creationId xmlns:a16="http://schemas.microsoft.com/office/drawing/2014/main" id="{FBAF21DE-5066-4B70-BDBE-3D0DB130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93327035"/>
              </p:ext>
            </p:extLst>
          </p:nvPr>
        </p:nvGraphicFramePr>
        <p:xfrm>
          <a:off x="398463" y="1887538"/>
          <a:ext cx="113950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DEA172E-26F5-9827-05AE-0C250B45C840}"/>
              </a:ext>
            </a:extLst>
          </p:cNvPr>
          <p:cNvSpPr txBox="1"/>
          <p:nvPr/>
        </p:nvSpPr>
        <p:spPr>
          <a:xfrm>
            <a:off x="6902824" y="2223247"/>
            <a:ext cx="4168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stX-ray14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112000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张图像，其中包括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30000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名患者。有些病人需要多次扫描，这将被考虑在内。所有图像最初都是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1024x1024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像素。由于数据来源和损坏问题，图像数据集包含原始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112000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张图像中的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多张。所有数据用于结构化模型。此外，还为每个图像提供结构化数据。该数据集包括年龄、随访次数、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扫描以及患者性别等特征。进一步检查数据，标签是分层的。例如，一些标签只是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肺气肿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，而其他标签是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肺气肿、心脏问题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图像数据总体分为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Normal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Pneumonia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两类，对应正常和患病，数据图例如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右图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所示：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8A26A3-534C-9693-455B-CEDBFD43B15E}"/>
              </a:ext>
            </a:extLst>
          </p:cNvPr>
          <p:cNvSpPr txBox="1"/>
          <p:nvPr/>
        </p:nvSpPr>
        <p:spPr>
          <a:xfrm>
            <a:off x="824753" y="5567082"/>
            <a:ext cx="502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上图可观察到：</a:t>
            </a:r>
            <a:endParaRPr lang="en-US" altLang="zh-CN" sz="1800" dirty="0"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正常胸部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光片肺部轮廓清晰，而患肺炎的则模糊，医学上就以此来区分是否患病。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4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4" grpId="0">
        <p:bldAsOne/>
      </p:bldGraphic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数据预处理：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D06827-9372-1E95-9D13-AE80AFBE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52" y="1529041"/>
            <a:ext cx="5483506" cy="28186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746E40-1FD7-D190-CF7D-C4BEC59CFD92}"/>
              </a:ext>
            </a:extLst>
          </p:cNvPr>
          <p:cNvSpPr txBox="1"/>
          <p:nvPr/>
        </p:nvSpPr>
        <p:spPr>
          <a:xfrm>
            <a:off x="1165412" y="4876800"/>
            <a:ext cx="7593106" cy="923330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flow_from_directory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方法将图片大小转换为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224*224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。通过对图像数据进行一系列处理，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减小了模型训练、数据处理时对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的压力，可以加快神经网络学习速度，提升了模型的数据处理性能。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5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096_TF22749116_Win32" id="{8BCCE6CA-5DD1-49BE-A325-9F59AF8258E6}" vid="{8941BDB4-F8A2-429C-A220-1FE696CA977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F5A4AD-A372-48FB-978B-A62EF04B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4605F9-2AA0-4698-BBDB-0F81CCABFD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设计</Template>
  <TotalTime>762</TotalTime>
  <Words>1574</Words>
  <Application>Microsoft Office PowerPoint</Application>
  <PresentationFormat>宽屏</PresentationFormat>
  <Paragraphs>80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Meiryo UI</vt:lpstr>
      <vt:lpstr>Microsoft YaHei UI</vt:lpstr>
      <vt:lpstr>等线</vt:lpstr>
      <vt:lpstr>宋体</vt:lpstr>
      <vt:lpstr>Arial</vt:lpstr>
      <vt:lpstr>Consolas</vt:lpstr>
      <vt:lpstr>MeiryoVTI</vt:lpstr>
      <vt:lpstr>大数据综合应用实验报告</vt:lpstr>
      <vt:lpstr>摘要</vt:lpstr>
      <vt:lpstr>实验过程</vt:lpstr>
      <vt:lpstr>网络模型设计</vt:lpstr>
      <vt:lpstr>CNN模型网络构造和初始化模型</vt:lpstr>
      <vt:lpstr>采用算法</vt:lpstr>
      <vt:lpstr>实验结果及分析</vt:lpstr>
      <vt:lpstr>数据准备</vt:lpstr>
      <vt:lpstr>数据预处理：</vt:lpstr>
      <vt:lpstr>模型训练</vt:lpstr>
      <vt:lpstr>防止模型过拟合</vt:lpstr>
      <vt:lpstr>模型评估及实验结果分析</vt:lpstr>
      <vt:lpstr>应用</vt:lpstr>
      <vt:lpstr>结论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大数据综合应用实验报告</dc:title>
  <dc:creator>1615989990@qq.com</dc:creator>
  <cp:lastModifiedBy>一帆</cp:lastModifiedBy>
  <cp:revision>4</cp:revision>
  <dcterms:created xsi:type="dcterms:W3CDTF">2022-06-28T07:31:47Z</dcterms:created>
  <dcterms:modified xsi:type="dcterms:W3CDTF">2022-06-29T11:32:44Z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