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61" r:id="rId3"/>
    <p:sldId id="257" r:id="rId5"/>
    <p:sldId id="258" r:id="rId6"/>
    <p:sldId id="259" r:id="rId7"/>
    <p:sldId id="260" r:id="rId8"/>
  </p:sldIdLst>
  <p:sldSz cx="12192000" cy="6858000"/>
  <p:notesSz cx="7103745" cy="10234295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0" userDrawn="1">
          <p15:clr>
            <a:srgbClr val="A4A3A4"/>
          </p15:clr>
        </p15:guide>
        <p15:guide id="2" pos="37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070"/>
        <p:guide pos="37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9110" y="35306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Times New Roman Regular" panose="02020603050405020304" charset="0"/>
                <a:ea typeface="Source Han Serif SC Regular" panose="02020400000000000000" charset="-122"/>
              </a:rPr>
              <a:t>轨迹数据挖掘任务</a:t>
            </a:r>
            <a:endParaRPr lang="zh-CN" altLang="en-US">
              <a:latin typeface="Times New Roman Regular" panose="02020603050405020304" charset="0"/>
              <a:ea typeface="Source Han Serif SC Regula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9110" y="1127760"/>
            <a:ext cx="10701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latin typeface="Source Han Serif SC Bold" panose="02020400000000000000" charset="-122"/>
                <a:ea typeface="Source Han Serif SC Bold" panose="02020400000000000000" charset="-122"/>
              </a:rPr>
              <a:t>概述</a:t>
            </a:r>
            <a:r>
              <a:rPr lang="zh-CN" altLang="en-US">
                <a:latin typeface="Times New Roman Regular" panose="02020603050405020304" charset="0"/>
                <a:ea typeface="Source Han Serif SC Regular" panose="02020400000000000000" charset="-122"/>
              </a:rPr>
              <a:t>：利用数据挖掘课程学习到的聚类、分类、回归等技术，结合</a:t>
            </a:r>
            <a:r>
              <a:rPr lang="zh-CN" altLang="en-US">
                <a:latin typeface="Times New Roman Regular" panose="02020603050405020304" charset="0"/>
                <a:ea typeface="Source Han Serif SC Regular" panose="02020400000000000000" charset="-122"/>
              </a:rPr>
              <a:t>成都交通轨迹数据，挖掘交通出行规律</a:t>
            </a:r>
            <a:endParaRPr lang="zh-CN" altLang="en-US">
              <a:latin typeface="Times New Roman Regular" panose="02020603050405020304" charset="0"/>
              <a:ea typeface="Source Han Serif SC Regular" panose="020204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9110" y="1851660"/>
            <a:ext cx="5450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Source Han Serif SC Bold" panose="02020400000000000000" charset="-122"/>
                <a:ea typeface="Source Han Serif SC Bold" panose="02020400000000000000" charset="-122"/>
                <a:cs typeface="Times New Roman Regular" panose="02020603050405020304" charset="0"/>
              </a:rPr>
              <a:t>数据集</a:t>
            </a:r>
            <a:r>
              <a:rPr lang="zh-CN" altLang="en-US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：https://github.com/yyf-buaa/DM_2024_Dataset</a:t>
            </a:r>
            <a:endParaRPr lang="zh-CN" altLang="en-US">
              <a:latin typeface="Times New Roman Regular" panose="02020603050405020304" charset="0"/>
              <a:ea typeface="Source Han Serif SC Regular" panose="02020400000000000000" charset="-122"/>
              <a:cs typeface="Times New Roman Regular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48145" y="2898140"/>
            <a:ext cx="2353310" cy="18034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200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用于ETA预测的轨迹（缺失时间）</a:t>
            </a:r>
            <a:endParaRPr lang="zh-CN" altLang="en-US" sz="1200">
              <a:latin typeface="Times New Roman Regular" panose="02020603050405020304" charset="0"/>
              <a:ea typeface="Source Han Serif SC Regular" panose="02020400000000000000" charset="-122"/>
              <a:cs typeface="Times New Roman Regular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32600" y="3139440"/>
            <a:ext cx="1064260" cy="21463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200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公路类型说明</a:t>
            </a:r>
            <a:endParaRPr lang="zh-CN" altLang="en-US" sz="1200">
              <a:latin typeface="Times New Roman Regular" panose="02020603050405020304" charset="0"/>
              <a:ea typeface="Source Han Serif SC Regular" panose="02020400000000000000" charset="-122"/>
              <a:cs typeface="Times New Roman Regular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48145" y="3429000"/>
            <a:ext cx="3484245" cy="23050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200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用于下一跳预测的轨迹（缺失最后一跳的地址）</a:t>
            </a:r>
            <a:endParaRPr lang="zh-CN" altLang="en-US" sz="1200">
              <a:latin typeface="Times New Roman Regular" panose="02020603050405020304" charset="0"/>
              <a:ea typeface="Source Han Serif SC Regular" panose="02020400000000000000" charset="-122"/>
              <a:cs typeface="Times New Roman Regular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748145" y="3657600"/>
            <a:ext cx="45561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路段属性描述，部分缺失highway类别，选择任务2.1需要预测出来</a:t>
            </a:r>
            <a:endParaRPr lang="zh-CN" altLang="en-US" sz="1200">
              <a:latin typeface="Times New Roman Regular" panose="02020603050405020304" charset="0"/>
              <a:ea typeface="Source Han Serif SC Regular" panose="02020400000000000000" charset="-122"/>
              <a:cs typeface="Times New Roman Regular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38925" y="4481195"/>
            <a:ext cx="29381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GPS 轨迹数据，路网匹配后作为训练数据</a:t>
            </a:r>
            <a:endParaRPr lang="zh-CN" altLang="en-US" sz="1200">
              <a:latin typeface="Times New Roman Regular" panose="02020603050405020304" charset="0"/>
              <a:ea typeface="Source Han Serif SC Regular" panose="02020400000000000000" charset="-122"/>
              <a:cs typeface="Times New Roman Regular" panose="020206030504050203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99110" y="5660390"/>
            <a:ext cx="212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Source Han Serif SC Bold" panose="02020400000000000000" charset="-122"/>
                <a:ea typeface="Source Han Serif SC Bold" panose="02020400000000000000" charset="-122"/>
                <a:cs typeface="Times New Roman Regular" panose="02020603050405020304" charset="0"/>
              </a:rPr>
              <a:t>组队</a:t>
            </a:r>
            <a:r>
              <a:rPr lang="zh-CN" altLang="en-US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：</a:t>
            </a:r>
            <a:r>
              <a:rPr lang="en-US" altLang="zh-CN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3</a:t>
            </a:r>
            <a:r>
              <a:rPr lang="zh-CN" altLang="en-US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人组队完成</a:t>
            </a:r>
            <a:endParaRPr lang="zh-CN" altLang="en-US">
              <a:latin typeface="Times New Roman Regular" panose="02020603050405020304" charset="0"/>
              <a:ea typeface="Source Han Serif SC Regular" panose="02020400000000000000" charset="-122"/>
              <a:cs typeface="Times New Roman Regular" panose="020206030504050203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99110" y="6193790"/>
            <a:ext cx="6333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Source Han Serif SC Bold" panose="02020400000000000000" charset="-122"/>
                <a:ea typeface="Source Han Serif SC Bold" panose="02020400000000000000" charset="-122"/>
                <a:cs typeface="Times New Roman Regular" panose="02020603050405020304" charset="0"/>
              </a:rPr>
              <a:t>提交要求</a:t>
            </a:r>
            <a:r>
              <a:rPr lang="zh-CN" altLang="en-US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：报告</a:t>
            </a:r>
            <a:r>
              <a:rPr lang="en-US" altLang="zh-CN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(pdf) + </a:t>
            </a:r>
            <a:r>
              <a:rPr lang="zh-CN" altLang="en-US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实现代码</a:t>
            </a:r>
            <a:r>
              <a:rPr lang="en-US" altLang="zh-CN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(github/gitlab) + </a:t>
            </a:r>
            <a:r>
              <a:rPr lang="zh-CN" altLang="en-US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分工说明</a:t>
            </a:r>
            <a:r>
              <a:rPr lang="en-US" altLang="zh-CN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(pdf)</a:t>
            </a:r>
            <a:endParaRPr lang="en-US" altLang="zh-CN">
              <a:latin typeface="Times New Roman Regular" panose="02020603050405020304" charset="0"/>
              <a:ea typeface="Source Han Serif SC Regular" panose="02020400000000000000" charset="-122"/>
              <a:cs typeface="Times New Roman Regular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9135" y="2863215"/>
            <a:ext cx="5895975" cy="19202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77025" y="4208780"/>
            <a:ext cx="5514975" cy="18669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200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用于相似轨迹搜索的轨迹，对于sim_task中的轨迹从</a:t>
            </a:r>
            <a:r>
              <a:rPr lang="zh-CN" altLang="en-US" sz="1200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traj中检测出最相似的</a:t>
            </a:r>
            <a:endParaRPr lang="zh-CN" altLang="en-US" sz="1200">
              <a:latin typeface="Times New Roman Regular" panose="02020603050405020304" charset="0"/>
              <a:ea typeface="Source Han Serif SC Regular" panose="02020400000000000000" charset="-122"/>
              <a:cs typeface="Times New Roman Regular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48145" y="3933190"/>
            <a:ext cx="1402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路段邻接关系描述</a:t>
            </a:r>
            <a:endParaRPr lang="zh-CN" altLang="en-US" sz="1200">
              <a:latin typeface="Times New Roman Regular" panose="02020603050405020304" charset="0"/>
              <a:ea typeface="Source Han Serif SC Regular" panose="02020400000000000000" charset="-122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9110" y="35306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latin typeface="Source Han Serif SC Bold" panose="02020400000000000000" charset="-122"/>
                <a:ea typeface="Source Han Serif SC Bold" panose="02020400000000000000" charset="-122"/>
              </a:rPr>
              <a:t>轨迹数据挖掘任务</a:t>
            </a:r>
            <a:endParaRPr lang="zh-CN" altLang="en-US" b="1">
              <a:latin typeface="Source Han Serif SC Bold" panose="02020400000000000000" charset="-122"/>
              <a:ea typeface="Source Han Serif SC Bold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9110" y="1127760"/>
            <a:ext cx="357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Source Han Serif SC Bold" panose="02020400000000000000" charset="-122"/>
                <a:ea typeface="Source Han Serif SC Bold" panose="02020400000000000000" charset="-122"/>
              </a:rPr>
              <a:t>任务</a:t>
            </a:r>
            <a:r>
              <a:rPr lang="en-US" altLang="zh-CN" b="1">
                <a:latin typeface="Source Han Serif SC Bold" panose="02020400000000000000" charset="-122"/>
                <a:ea typeface="Source Han Serif SC Bold" panose="02020400000000000000" charset="-122"/>
              </a:rPr>
              <a:t> 1：</a:t>
            </a:r>
            <a:r>
              <a:rPr lang="zh-CN" altLang="en-US">
                <a:sym typeface="+mn-ea"/>
              </a:rPr>
              <a:t>数据预处理（路网匹配）</a:t>
            </a:r>
            <a:endParaRPr lang="zh-CN" altLang="en-US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32610" y="1774190"/>
            <a:ext cx="8576945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由于轨迹数据是</a:t>
            </a:r>
            <a:r>
              <a:rPr lang="en-US" altLang="zh-CN"/>
              <a:t> GPS </a:t>
            </a:r>
            <a:r>
              <a:rPr lang="zh-CN" altLang="en-US"/>
              <a:t>形式的，你需要将其映射到路网上。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注意</a:t>
            </a:r>
            <a:endParaRPr lang="zh-CN" altLang="en-US"/>
          </a:p>
          <a:p>
            <a:pPr indent="457200"/>
            <a:r>
              <a:rPr lang="en-US" altLang="zh-CN"/>
              <a:t>1. </a:t>
            </a:r>
            <a:r>
              <a:rPr lang="zh-CN" altLang="en-US"/>
              <a:t>由于</a:t>
            </a:r>
            <a:r>
              <a:rPr lang="en-US" altLang="zh-CN"/>
              <a:t> GPS </a:t>
            </a:r>
            <a:r>
              <a:rPr lang="zh-CN" altLang="en-US"/>
              <a:t>噪声，你可能会遇到需要插补、近似的情形。描述你的解决</a:t>
            </a:r>
            <a:r>
              <a:rPr lang="zh-CN" altLang="en-US"/>
              <a:t>思路。</a:t>
            </a:r>
            <a:endParaRPr lang="zh-CN" altLang="en-US"/>
          </a:p>
          <a:p>
            <a:pPr indent="457200"/>
            <a:r>
              <a:rPr lang="en-US" altLang="zh-CN"/>
              <a:t>2. </a:t>
            </a:r>
            <a:r>
              <a:rPr lang="zh-CN" altLang="en-US"/>
              <a:t>路网匹配算法的执行时间很长，建议不要</a:t>
            </a:r>
            <a:r>
              <a:rPr lang="zh-CN" altLang="en-US"/>
              <a:t>拖延</a:t>
            </a:r>
            <a:endParaRPr lang="zh-CN" altLang="en-US"/>
          </a:p>
          <a:p>
            <a:pPr indent="457200"/>
            <a:r>
              <a:rPr lang="en-US" altLang="zh-CN"/>
              <a:t>3. </a:t>
            </a:r>
            <a:r>
              <a:rPr lang="zh-CN" altLang="en-US"/>
              <a:t>可以参考比较现有的方案选取合适的</a:t>
            </a:r>
            <a:r>
              <a:rPr lang="zh-CN" altLang="en-US"/>
              <a:t>一种。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3320" y="3652520"/>
            <a:ext cx="6870700" cy="288544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015740" y="1127760"/>
            <a:ext cx="1315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25% Score</a:t>
            </a:r>
            <a:endParaRPr lang="en-US">
              <a:latin typeface="Source Han Serif SC" panose="02020400000000000000" charset="-122"/>
              <a:ea typeface="Source Han Serif SC" panose="020204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9110" y="35306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latin typeface="Source Han Serif SC Bold" panose="02020400000000000000" charset="-122"/>
                <a:ea typeface="Source Han Serif SC Bold" panose="02020400000000000000" charset="-122"/>
              </a:rPr>
              <a:t>轨迹数据挖掘任务</a:t>
            </a:r>
            <a:endParaRPr lang="zh-CN" altLang="en-US" b="1">
              <a:latin typeface="Source Han Serif SC Bold" panose="02020400000000000000" charset="-122"/>
              <a:ea typeface="Source Han Serif SC Bold" panose="020204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9110" y="1127760"/>
            <a:ext cx="3826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Source Han Serif SC Bold" panose="02020400000000000000" charset="-122"/>
                <a:ea typeface="Source Han Serif SC Bold" panose="02020400000000000000" charset="-122"/>
              </a:rPr>
              <a:t>任务</a:t>
            </a:r>
            <a:r>
              <a:rPr lang="en-US" altLang="zh-CN" b="1">
                <a:latin typeface="Source Han Serif SC Bold" panose="02020400000000000000" charset="-122"/>
                <a:ea typeface="Source Han Serif SC Bold" panose="02020400000000000000" charset="-122"/>
              </a:rPr>
              <a:t> 2：</a:t>
            </a:r>
            <a:r>
              <a:rPr lang="zh-CN" altLang="en-US">
                <a:sym typeface="+mn-ea"/>
              </a:rPr>
              <a:t>从以下任务当中</a:t>
            </a:r>
            <a:r>
              <a:rPr lang="en-US" altLang="zh-CN">
                <a:sym typeface="+mn-ea"/>
              </a:rPr>
              <a:t> 2 </a:t>
            </a:r>
            <a:r>
              <a:rPr lang="zh-CN" altLang="en-US">
                <a:sym typeface="+mn-ea"/>
              </a:rPr>
              <a:t>选</a:t>
            </a:r>
            <a:r>
              <a:rPr lang="en-US" altLang="zh-CN">
                <a:sym typeface="+mn-ea"/>
              </a:rPr>
              <a:t> 1 </a:t>
            </a:r>
            <a:r>
              <a:rPr lang="zh-CN" altLang="en-US">
                <a:sym typeface="+mn-ea"/>
              </a:rPr>
              <a:t>完成</a:t>
            </a:r>
            <a:endParaRPr lang="zh-CN" altLang="en-US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69390" y="1902460"/>
            <a:ext cx="304038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1：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路段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分类：</a:t>
            </a:r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algn="l"/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  </a:t>
            </a:r>
            <a:endParaRPr lang="en-US" altLang="zh-CN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algn="l"/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   2.1 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：如何处理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路段特征</a:t>
            </a:r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algn="l"/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algn="l"/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 </a:t>
            </a:r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  2.2 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：选择分类器</a:t>
            </a:r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algn="l"/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algn="l"/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   2.3 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：评估你的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分类效果</a:t>
            </a:r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69390" y="4081780"/>
            <a:ext cx="704088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2: 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相似轨迹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检索</a:t>
            </a:r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algn="l"/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   </a:t>
            </a:r>
            <a:endParaRPr lang="en-US" altLang="zh-CN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algn="l"/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    2.1 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：如何定义轨迹相似度</a:t>
            </a:r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algn="l"/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   </a:t>
            </a:r>
            <a:endParaRPr lang="en-US" altLang="zh-CN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algn="l"/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    2.2 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：检索出的最相似轨迹</a:t>
            </a:r>
            <a:b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</a:br>
            <a:b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</a:br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    </a:t>
            </a:r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  <a:sym typeface="+mn-ea"/>
              </a:rPr>
              <a:t>2.3 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  <a:sym typeface="+mn-ea"/>
              </a:rPr>
              <a:t>：评估你的检索效果，选取一些轨迹检索的结果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  <a:sym typeface="+mn-ea"/>
              </a:rPr>
              <a:t>做可视化。</a:t>
            </a:r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77205" y="1127760"/>
            <a:ext cx="1315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25% Score</a:t>
            </a:r>
            <a:endParaRPr lang="en-US">
              <a:latin typeface="Source Han Serif SC" panose="02020400000000000000" charset="-122"/>
              <a:ea typeface="Source Han Serif SC" panose="020204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15610" y="3564255"/>
            <a:ext cx="1192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5% Score</a:t>
            </a:r>
            <a:endParaRPr lang="en-US">
              <a:latin typeface="Source Han Serif SC" panose="02020400000000000000" charset="-122"/>
              <a:ea typeface="Source Han Serif SC" panose="02020400000000000000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515610" y="2474595"/>
            <a:ext cx="1315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10% Score</a:t>
            </a:r>
            <a:endParaRPr lang="en-US">
              <a:latin typeface="Source Han Serif SC" panose="02020400000000000000" charset="-122"/>
              <a:ea typeface="Source Han Serif SC" panose="02020400000000000000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132195" y="3019425"/>
            <a:ext cx="1315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10% Score</a:t>
            </a:r>
            <a:endParaRPr lang="en-US">
              <a:latin typeface="Source Han Serif SC" panose="02020400000000000000" charset="-122"/>
              <a:ea typeface="Source Han Serif SC" panose="020204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382635" y="5743575"/>
            <a:ext cx="1192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5% Score</a:t>
            </a:r>
            <a:endParaRPr lang="en-US">
              <a:latin typeface="Source Han Serif SC" panose="02020400000000000000" charset="-122"/>
              <a:ea typeface="Source Han Serif SC" panose="02020400000000000000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631815" y="4669790"/>
            <a:ext cx="1315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10% Score</a:t>
            </a:r>
            <a:endParaRPr lang="en-US">
              <a:latin typeface="Source Han Serif SC" panose="02020400000000000000" charset="-122"/>
              <a:ea typeface="Source Han Serif SC" panose="02020400000000000000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624830" y="5214620"/>
            <a:ext cx="1315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10% Score</a:t>
            </a:r>
            <a:endParaRPr lang="en-US">
              <a:latin typeface="Source Han Serif SC" panose="02020400000000000000" charset="-122"/>
              <a:ea typeface="Source Han Serif SC" panose="020204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9110" y="35306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latin typeface="Source Han Serif SC Bold" panose="02020400000000000000" charset="-122"/>
                <a:ea typeface="Source Han Serif SC Bold" panose="02020400000000000000" charset="-122"/>
              </a:rPr>
              <a:t>轨迹数据挖掘任务</a:t>
            </a:r>
            <a:endParaRPr lang="zh-CN" altLang="en-US" b="1">
              <a:latin typeface="Source Han Serif SC Bold" panose="02020400000000000000" charset="-122"/>
              <a:ea typeface="Source Han Serif SC Bold" panose="020204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9110" y="1127760"/>
            <a:ext cx="31819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Source Han Serif SC Bold" panose="02020400000000000000" charset="-122"/>
                <a:ea typeface="Source Han Serif SC Bold" panose="02020400000000000000" charset="-122"/>
                <a:cs typeface="Source Han Serif SC Bold" panose="02020400000000000000" charset="-122"/>
              </a:rPr>
              <a:t>任务</a:t>
            </a:r>
            <a:r>
              <a:rPr lang="en-US" altLang="zh-CN" b="1">
                <a:latin typeface="Source Han Serif SC Bold" panose="02020400000000000000" charset="-122"/>
                <a:ea typeface="Source Han Serif SC Bold" panose="02020400000000000000" charset="-122"/>
                <a:cs typeface="Source Han Serif SC Bold" panose="02020400000000000000" charset="-122"/>
              </a:rPr>
              <a:t> 3</a:t>
            </a:r>
            <a:r>
              <a:rPr lang="en-US" altLang="zh-CN" b="1">
                <a:latin typeface="Source Han Serif SC Regular" panose="02020400000000000000" charset="-122"/>
                <a:ea typeface="Source Han Serif SC Regular" panose="02020400000000000000" charset="-122"/>
                <a:cs typeface="Source Han Serif SC Regular" panose="02020400000000000000" charset="-122"/>
              </a:rPr>
              <a:t>：</a:t>
            </a:r>
            <a:r>
              <a:rPr lang="zh-CN" altLang="en-US">
                <a:latin typeface="Source Han Serif SC Regular" panose="02020400000000000000" charset="-122"/>
                <a:ea typeface="Source Han Serif SC Regular" panose="02020400000000000000" charset="-122"/>
                <a:cs typeface="Source Han Serif SC Regular" panose="02020400000000000000" charset="-122"/>
                <a:sym typeface="+mn-ea"/>
              </a:rPr>
              <a:t>回归分析：</a:t>
            </a:r>
            <a:r>
              <a:rPr lang="en-US" altLang="zh-CN">
                <a:latin typeface="Source Han Serif SC Regular" panose="02020400000000000000" charset="-122"/>
                <a:ea typeface="Source Han Serif SC Regular" panose="02020400000000000000" charset="-122"/>
                <a:cs typeface="Source Han Serif SC Regular" panose="02020400000000000000" charset="-122"/>
                <a:sym typeface="+mn-ea"/>
              </a:rPr>
              <a:t>ETA </a:t>
            </a:r>
            <a:r>
              <a:rPr lang="zh-CN" altLang="en-US">
                <a:latin typeface="Source Han Serif SC Regular" panose="02020400000000000000" charset="-122"/>
                <a:ea typeface="Source Han Serif SC Regular" panose="02020400000000000000" charset="-122"/>
                <a:cs typeface="Source Han Serif SC Regular" panose="02020400000000000000" charset="-122"/>
                <a:sym typeface="+mn-ea"/>
              </a:rPr>
              <a:t>估计</a:t>
            </a:r>
            <a:endParaRPr lang="zh-CN" altLang="en-US">
              <a:latin typeface="Source Han Serif SC Regular" panose="02020400000000000000" charset="-122"/>
              <a:ea typeface="Source Han Serif SC Regular" panose="02020400000000000000" charset="-122"/>
              <a:cs typeface="Source Han Serif SC Regular" panose="02020400000000000000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69390" y="1759585"/>
            <a:ext cx="909828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ETA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：车辆行驶时间估计，即给定出发时间、出发地点、目标地点，车辆到达时所需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时间</a:t>
            </a:r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algn="l"/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algn="l"/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3.1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：设计算法，介绍研究出发点（例如轨迹密度与通行速度间的联系）</a:t>
            </a:r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algn="l"/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algn="l"/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3.2：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实现你的算法，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提交代码</a:t>
            </a:r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algn="l"/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algn="l"/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3.3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：设计评估方式并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评估（例如如何划分数据，或者在节假日</a:t>
            </a:r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/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工作日等多场景下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评估）</a:t>
            </a:r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027170" y="1127760"/>
            <a:ext cx="1315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25% Score</a:t>
            </a:r>
            <a:endParaRPr lang="en-US">
              <a:latin typeface="Source Han Serif SC" panose="02020400000000000000" charset="-122"/>
              <a:ea typeface="Source Han Serif SC" panose="020204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18750" y="2312670"/>
            <a:ext cx="1315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10% Score</a:t>
            </a:r>
            <a:endParaRPr lang="en-US">
              <a:latin typeface="Source Han Serif SC" panose="02020400000000000000" charset="-122"/>
              <a:ea typeface="Source Han Serif SC" panose="020204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71760" y="2799080"/>
            <a:ext cx="1315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10% Score</a:t>
            </a:r>
            <a:endParaRPr lang="en-US">
              <a:latin typeface="Source Han Serif SC" panose="02020400000000000000" charset="-122"/>
              <a:ea typeface="Source Han Serif SC" panose="020204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394950" y="3421380"/>
            <a:ext cx="1192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5% Score</a:t>
            </a:r>
            <a:endParaRPr lang="en-US">
              <a:latin typeface="Source Han Serif SC" panose="02020400000000000000" charset="-122"/>
              <a:ea typeface="Source Han Serif SC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3090" y="3996690"/>
            <a:ext cx="818388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Source Han Serif SC Bold" panose="02020400000000000000" charset="-122"/>
                <a:ea typeface="Source Han Serif SC Bold" panose="02020400000000000000" charset="-122"/>
              </a:rPr>
              <a:t>任务</a:t>
            </a:r>
            <a:r>
              <a:rPr lang="en-US" altLang="zh-CN" b="1">
                <a:latin typeface="Source Han Serif SC Bold" panose="02020400000000000000" charset="-122"/>
                <a:ea typeface="Source Han Serif SC Bold" panose="02020400000000000000" charset="-122"/>
              </a:rPr>
              <a:t> 4：</a:t>
            </a:r>
            <a:r>
              <a:rPr lang="zh-CN" altLang="en-US">
                <a:sym typeface="+mn-ea"/>
              </a:rPr>
              <a:t>分类任务（下一跳</a:t>
            </a:r>
            <a:r>
              <a:rPr lang="zh-CN" altLang="en-US">
                <a:sym typeface="+mn-ea"/>
              </a:rPr>
              <a:t>预测）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indent="457200" algn="l"/>
            <a:r>
              <a:rPr lang="zh-CN" altLang="en-US">
                <a:sym typeface="+mn-ea"/>
              </a:rPr>
              <a:t>下一跳预测：指如何根据历史轨迹序列，预测下一个轨迹点所在的空间</a:t>
            </a:r>
            <a:r>
              <a:rPr lang="zh-CN" altLang="en-US">
                <a:sym typeface="+mn-ea"/>
              </a:rPr>
              <a:t>位置</a:t>
            </a:r>
            <a:endParaRPr lang="zh-CN" altLang="en-US">
              <a:sym typeface="+mn-ea"/>
            </a:endParaRPr>
          </a:p>
          <a:p>
            <a:pPr indent="457200" algn="l"/>
            <a:endParaRPr lang="zh-CN" altLang="en-US">
              <a:sym typeface="+mn-ea"/>
            </a:endParaRPr>
          </a:p>
          <a:p>
            <a:pPr indent="457200" algn="l"/>
            <a:r>
              <a:rPr lang="en-US" altLang="zh-CN">
                <a:sym typeface="+mn-ea"/>
              </a:rPr>
              <a:t>4.1 </a:t>
            </a:r>
            <a:r>
              <a:rPr lang="zh-CN" altLang="en-US">
                <a:sym typeface="+mn-ea"/>
              </a:rPr>
              <a:t>描述你如何将下一跳预测任务建模为一个分类问题，</a:t>
            </a:r>
            <a:r>
              <a:rPr lang="zh-CN" altLang="en-US">
                <a:sym typeface="+mn-ea"/>
              </a:rPr>
              <a:t>这个问题的关键难</a:t>
            </a:r>
            <a:endParaRPr lang="zh-CN" altLang="en-US">
              <a:sym typeface="+mn-ea"/>
            </a:endParaRPr>
          </a:p>
          <a:p>
            <a:pPr indent="457200" algn="l"/>
            <a:r>
              <a:rPr lang="zh-CN" altLang="en-US">
                <a:sym typeface="+mn-ea"/>
              </a:rPr>
              <a:t>点以及解决思路</a:t>
            </a:r>
            <a:endParaRPr lang="zh-CN" altLang="en-US">
              <a:sym typeface="+mn-ea"/>
            </a:endParaRPr>
          </a:p>
          <a:p>
            <a:pPr indent="457200" algn="l"/>
            <a:endParaRPr lang="zh-CN" altLang="en-US">
              <a:sym typeface="+mn-ea"/>
            </a:endParaRPr>
          </a:p>
          <a:p>
            <a:pPr indent="457200" algn="l"/>
            <a:r>
              <a:rPr lang="en-US" altLang="zh-CN">
                <a:sym typeface="+mn-ea"/>
              </a:rPr>
              <a:t>4.2 </a:t>
            </a:r>
            <a:r>
              <a:rPr lang="zh-CN" altLang="en-US">
                <a:sym typeface="+mn-ea"/>
              </a:rPr>
              <a:t>实施解决方案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  <a:sym typeface="+mn-ea"/>
              </a:rPr>
              <a:t>，提交代码</a:t>
            </a:r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  <a:sym typeface="+mn-ea"/>
            </a:endParaRPr>
          </a:p>
          <a:p>
            <a:pPr indent="457200" algn="l"/>
            <a:endParaRPr lang="zh-CN" altLang="en-US">
              <a:sym typeface="+mn-ea"/>
            </a:endParaRPr>
          </a:p>
          <a:p>
            <a:pPr indent="457200" algn="l"/>
            <a:r>
              <a:rPr lang="en-US" altLang="zh-CN">
                <a:sym typeface="+mn-ea"/>
              </a:rPr>
              <a:t>4.3 </a:t>
            </a:r>
            <a:r>
              <a:rPr lang="zh-CN" altLang="en-US">
                <a:sym typeface="+mn-ea"/>
              </a:rPr>
              <a:t>给出你的评估</a:t>
            </a:r>
            <a:r>
              <a:rPr lang="zh-CN" altLang="en-US">
                <a:sym typeface="+mn-ea"/>
              </a:rPr>
              <a:t>结果</a:t>
            </a:r>
            <a:endParaRPr lang="zh-CN" altLang="en-US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27170" y="4066540"/>
            <a:ext cx="1315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25% Score</a:t>
            </a:r>
            <a:endParaRPr lang="en-US">
              <a:latin typeface="Source Han Serif SC" panose="02020400000000000000" charset="-122"/>
              <a:ea typeface="Source Han Serif SC" panose="020204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56040" y="5273040"/>
            <a:ext cx="1315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10% Score</a:t>
            </a:r>
            <a:endParaRPr lang="en-US">
              <a:latin typeface="Source Han Serif SC" panose="02020400000000000000" charset="-122"/>
              <a:ea typeface="Source Han Serif SC" panose="020204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956040" y="6017895"/>
            <a:ext cx="1315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10% Score</a:t>
            </a:r>
            <a:endParaRPr lang="en-US">
              <a:latin typeface="Source Han Serif SC" panose="02020400000000000000" charset="-122"/>
              <a:ea typeface="Source Han Serif SC" panose="020204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956040" y="6489700"/>
            <a:ext cx="1192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5% Score</a:t>
            </a:r>
            <a:endParaRPr lang="en-US">
              <a:latin typeface="Source Han Serif SC" panose="02020400000000000000" charset="-122"/>
              <a:ea typeface="Source Han Serif SC" panose="020204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9110" y="35306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latin typeface="Source Han Serif SC Bold" panose="02020400000000000000" charset="-122"/>
                <a:ea typeface="Source Han Serif SC Bold" panose="02020400000000000000" charset="-122"/>
              </a:rPr>
              <a:t>轨迹数据挖掘任务</a:t>
            </a:r>
            <a:endParaRPr lang="zh-CN" altLang="en-US" b="1">
              <a:latin typeface="Source Han Serif SC Bold" panose="02020400000000000000" charset="-122"/>
              <a:ea typeface="Source Han Serif SC Bold" panose="020204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9110" y="933450"/>
            <a:ext cx="772668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Source Han Serif SC Regular" panose="02020400000000000000" charset="-122"/>
                <a:ea typeface="Source Han Serif SC Regular" panose="02020400000000000000" charset="-122"/>
                <a:cs typeface="Source Han Serif SC Regular" panose="02020400000000000000" charset="-122"/>
              </a:rPr>
              <a:t>任务</a:t>
            </a:r>
            <a:r>
              <a:rPr lang="en-US" altLang="zh-CN" b="1">
                <a:latin typeface="Source Han Serif SC Regular" panose="02020400000000000000" charset="-122"/>
                <a:ea typeface="Source Han Serif SC Regular" panose="02020400000000000000" charset="-122"/>
                <a:cs typeface="Source Han Serif SC Regular" panose="02020400000000000000" charset="-122"/>
              </a:rPr>
              <a:t> 5：</a:t>
            </a:r>
            <a:r>
              <a:rPr lang="zh-CN" altLang="en-US">
                <a:latin typeface="Source Han Serif SC Regular" panose="02020400000000000000" charset="-122"/>
                <a:ea typeface="Source Han Serif SC Regular" panose="02020400000000000000" charset="-122"/>
                <a:cs typeface="Source Han Serif SC Regular" panose="02020400000000000000" charset="-122"/>
                <a:sym typeface="+mn-ea"/>
              </a:rPr>
              <a:t>可选的加分任务</a:t>
            </a:r>
            <a:r>
              <a:rPr lang="en-US" altLang="zh-CN">
                <a:latin typeface="Source Han Serif SC Regular" panose="02020400000000000000" charset="-122"/>
                <a:ea typeface="Source Han Serif SC Regular" panose="02020400000000000000" charset="-122"/>
                <a:cs typeface="Source Han Serif SC Regular" panose="02020400000000000000" charset="-122"/>
                <a:sym typeface="+mn-ea"/>
              </a:rPr>
              <a:t>:</a:t>
            </a:r>
            <a:endParaRPr lang="en-US" altLang="zh-CN">
              <a:latin typeface="Source Han Serif SC Regular" panose="02020400000000000000" charset="-122"/>
              <a:ea typeface="Source Han Serif SC Regular" panose="02020400000000000000" charset="-122"/>
              <a:cs typeface="Source Han Serif SC Regular" panose="02020400000000000000" charset="-122"/>
              <a:sym typeface="+mn-ea"/>
            </a:endParaRPr>
          </a:p>
          <a:p>
            <a:pPr algn="l"/>
            <a:endParaRPr lang="en-US" altLang="zh-CN">
              <a:latin typeface="Source Han Serif SC Regular" panose="02020400000000000000" charset="-122"/>
              <a:ea typeface="Source Han Serif SC Regular" panose="02020400000000000000" charset="-122"/>
              <a:cs typeface="Source Han Serif SC Regular" panose="02020400000000000000" charset="-122"/>
              <a:sym typeface="+mn-ea"/>
            </a:endParaRPr>
          </a:p>
          <a:p>
            <a:pPr algn="l"/>
            <a:r>
              <a:rPr lang="en-US" altLang="zh-CN">
                <a:latin typeface="Source Han Serif SC Regular" panose="02020400000000000000" charset="-122"/>
                <a:ea typeface="Source Han Serif SC Regular" panose="02020400000000000000" charset="-122"/>
                <a:cs typeface="Source Han Serif SC Regular" panose="02020400000000000000" charset="-122"/>
                <a:sym typeface="+mn-ea"/>
              </a:rPr>
              <a:t>               </a:t>
            </a:r>
            <a:r>
              <a:rPr lang="zh-CN" altLang="en-US">
                <a:latin typeface="Source Han Serif SC Regular" panose="02020400000000000000" charset="-122"/>
                <a:ea typeface="Source Han Serif SC Regular" panose="02020400000000000000" charset="-122"/>
                <a:cs typeface="Source Han Serif SC Regular" panose="02020400000000000000" charset="-122"/>
                <a:sym typeface="+mn-ea"/>
              </a:rPr>
              <a:t>尝试挖掘其他数据规律，视工作量和创新点加分。</a:t>
            </a:r>
            <a:endParaRPr lang="zh-CN" altLang="en-US">
              <a:latin typeface="Source Han Serif SC Regular" panose="02020400000000000000" charset="-122"/>
              <a:ea typeface="Source Han Serif SC Regular" panose="02020400000000000000" charset="-122"/>
              <a:cs typeface="Source Han Serif SC Regular" panose="02020400000000000000" charset="-122"/>
              <a:sym typeface="+mn-ea"/>
            </a:endParaRPr>
          </a:p>
          <a:p>
            <a:pPr marL="457200" lvl="1" indent="457200" algn="l"/>
            <a:endParaRPr lang="zh-CN" altLang="en-US">
              <a:latin typeface="Source Han Serif SC Regular" panose="02020400000000000000" charset="-122"/>
              <a:ea typeface="Source Han Serif SC Regular" panose="02020400000000000000" charset="-122"/>
              <a:cs typeface="Source Han Serif SC Regular" panose="02020400000000000000" charset="-122"/>
              <a:sym typeface="+mn-ea"/>
            </a:endParaRPr>
          </a:p>
          <a:p>
            <a:pPr marL="457200" lvl="1" indent="457200" algn="l"/>
            <a:r>
              <a:rPr lang="zh-CN" altLang="en-US">
                <a:latin typeface="Source Han Serif SC Regular" panose="02020400000000000000" charset="-122"/>
                <a:ea typeface="Source Han Serif SC Regular" panose="02020400000000000000" charset="-122"/>
                <a:cs typeface="Source Han Serif SC Regular" panose="02020400000000000000" charset="-122"/>
                <a:sym typeface="+mn-ea"/>
              </a:rPr>
              <a:t>例如，如何结合下一跳预测和旅行时间估计，建立轨迹生成模型。</a:t>
            </a:r>
            <a:endParaRPr lang="zh-CN" altLang="en-US">
              <a:latin typeface="Source Han Serif SC Regular" panose="02020400000000000000" charset="-122"/>
              <a:ea typeface="Source Han Serif SC Regular" panose="02020400000000000000" charset="-122"/>
              <a:cs typeface="Source Han Serif SC Regular" panose="02020400000000000000" charset="-122"/>
              <a:sym typeface="+mn-ea"/>
            </a:endParaRPr>
          </a:p>
          <a:p>
            <a:pPr marL="457200" lvl="1" indent="457200" algn="l"/>
            <a:endParaRPr lang="zh-CN" altLang="en-US">
              <a:latin typeface="Source Han Serif SC Regular" panose="02020400000000000000" charset="-122"/>
              <a:ea typeface="Source Han Serif SC Regular" panose="02020400000000000000" charset="-122"/>
              <a:cs typeface="Source Han Serif SC Regular" panose="02020400000000000000" charset="-122"/>
              <a:sym typeface="+mn-ea"/>
            </a:endParaRPr>
          </a:p>
          <a:p>
            <a:pPr marL="457200" lvl="1" indent="457200" algn="l"/>
            <a:r>
              <a:rPr lang="zh-CN" altLang="en-US">
                <a:latin typeface="Source Han Serif SC Regular" panose="02020400000000000000" charset="-122"/>
                <a:ea typeface="Source Han Serif SC Regular" panose="02020400000000000000" charset="-122"/>
                <a:cs typeface="Source Han Serif SC Regular" panose="02020400000000000000" charset="-122"/>
                <a:sym typeface="+mn-ea"/>
              </a:rPr>
              <a:t>如何结合聚类任务，提升预测的准确性？</a:t>
            </a:r>
            <a:endParaRPr lang="zh-CN" altLang="en-US">
              <a:latin typeface="Source Han Serif SC Regular" panose="02020400000000000000" charset="-122"/>
              <a:ea typeface="Source Han Serif SC Regular" panose="02020400000000000000" charset="-122"/>
              <a:cs typeface="Source Han Serif SC Regular" panose="02020400000000000000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528695" y="933450"/>
            <a:ext cx="1667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2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</a:rPr>
              <a:t>～</a:t>
            </a:r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</a:rPr>
              <a:t>10</a:t>
            </a:r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% Score</a:t>
            </a:r>
            <a:endParaRPr lang="en-US">
              <a:latin typeface="Source Han Serif SC" panose="02020400000000000000" charset="-122"/>
              <a:ea typeface="Source Han Serif SC" panose="020204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9110" y="3065145"/>
            <a:ext cx="7612380" cy="3692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Source Han Serif SC Bold" panose="02020400000000000000" charset="-122"/>
                <a:ea typeface="Source Han Serif SC Bold" panose="02020400000000000000" charset="-122"/>
                <a:cs typeface="Source Han Serif SC" panose="02020400000000000000" charset="-122"/>
              </a:rPr>
              <a:t>提交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：每个小组的组长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提交</a:t>
            </a:r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indent="457200" algn="l"/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marL="457200" lvl="1" indent="457200" algn="l"/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1. 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位置：</a:t>
            </a:r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yfyang@buaa.edu.cn</a:t>
            </a:r>
            <a:endParaRPr lang="en-US" altLang="zh-CN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marL="457200" lvl="1" indent="457200" algn="l"/>
            <a:endParaRPr lang="en-US" altLang="zh-CN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marL="457200" lvl="1" indent="457200" algn="l"/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2. 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邮件及压缩包标题格式：学号</a:t>
            </a:r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_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组号</a:t>
            </a:r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_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数据挖掘</a:t>
            </a:r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2024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课程大作业</a:t>
            </a:r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marL="457200" lvl="1" indent="457200" algn="l"/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marL="457200" lvl="1" indent="457200" algn="l"/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3. 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内容：</a:t>
            </a:r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marL="914400" lvl="2" indent="457200" algn="l"/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marL="914400" lvl="2" indent="457200" algn="l"/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· 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实现报告</a:t>
            </a:r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 pdf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（后续给出模版）</a:t>
            </a:r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marL="914400" lvl="2" indent="457200" algn="l"/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marL="914400" lvl="2" indent="457200" algn="l"/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· 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代码仓库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链接</a:t>
            </a:r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marL="914400" lvl="2" indent="457200" algn="l"/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marL="914400" lvl="2" indent="457200" algn="l"/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· 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小组分工明细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表</a:t>
            </a:r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WNmYzUzNjEzZGI4ODQ3YzEyYWM5YjRjZGY0ZTZmZW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1245</Words>
  <Application>WPS 演示</Application>
  <PresentationFormat>宽屏</PresentationFormat>
  <Paragraphs>135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Times New Roman Regular</vt:lpstr>
      <vt:lpstr>Times New Roman</vt:lpstr>
      <vt:lpstr>Source Han Serif SC Regular</vt:lpstr>
      <vt:lpstr>Source Han Serif SC Bold</vt:lpstr>
      <vt:lpstr>Source Han Serif SC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amadeus</dc:creator>
  <cp:lastModifiedBy>yyf</cp:lastModifiedBy>
  <cp:revision>30</cp:revision>
  <dcterms:created xsi:type="dcterms:W3CDTF">2023-09-01T03:46:00Z</dcterms:created>
  <dcterms:modified xsi:type="dcterms:W3CDTF">2024-10-15T08:06:26Z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CF9BA40B31AA438F94FA9221BDDFDC05_13</vt:lpwstr>
  </property>
</Properties>
</file>