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73" r:id="rId5"/>
    <p:sldId id="257" r:id="rId6"/>
    <p:sldId id="258" r:id="rId7"/>
    <p:sldId id="320" r:id="rId8"/>
    <p:sldId id="260" r:id="rId9"/>
    <p:sldId id="262" r:id="rId10"/>
    <p:sldId id="290" r:id="rId11"/>
    <p:sldId id="291" r:id="rId12"/>
    <p:sldId id="292" r:id="rId13"/>
    <p:sldId id="302" r:id="rId14"/>
    <p:sldId id="303" r:id="rId15"/>
    <p:sldId id="304" r:id="rId16"/>
    <p:sldId id="305" r:id="rId17"/>
    <p:sldId id="306" r:id="rId18"/>
    <p:sldId id="321" r:id="rId19"/>
    <p:sldId id="312" r:id="rId20"/>
    <p:sldId id="313" r:id="rId21"/>
    <p:sldId id="322" r:id="rId22"/>
    <p:sldId id="289" r:id="rId23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9E9F3"/>
    <a:srgbClr val="262686"/>
    <a:srgbClr val="000000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The content include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$s_t^\omega$</a:t>
            </a:r>
            <a:endParaRPr lang="zh-CN" altLang="en-US"/>
          </a:p>
          <a:p>
            <a:r>
              <a:rPr lang="en-US" altLang="zh-CN"/>
              <a:t>s </a:t>
            </a:r>
            <a:r>
              <a:rPr lang="zh-CN" altLang="en-US"/>
              <a:t>subscript</a:t>
            </a:r>
            <a:r>
              <a:rPr lang="en-US" altLang="zh-CN"/>
              <a:t> t </a:t>
            </a:r>
            <a:r>
              <a:rPr lang="zh-CN" altLang="en-US"/>
              <a:t>superscript</a:t>
            </a:r>
            <a:r>
              <a:rPr lang="en-US" altLang="zh-CN"/>
              <a:t> omega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$\Gamma_{A B C D}$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ijcai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20000" cy="41576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745" y="10795"/>
            <a:ext cx="11438255" cy="683260"/>
          </a:xfrm>
        </p:spPr>
        <p:txBody>
          <a:bodyPr>
            <a:noAutofit/>
          </a:bodyPr>
          <a:lstStyle/>
          <a:p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Measuring Acoustics with Collaborative Multiple Agents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-121920" y="706120"/>
            <a:ext cx="12367260" cy="593725"/>
          </a:xfrm>
        </p:spPr>
        <p:txBody>
          <a:bodyPr/>
          <a:lstStyle/>
          <a:p>
            <a:r>
              <a:rPr sz="2400"/>
              <a:t>Yinfeng Yu</a:t>
            </a:r>
            <a:r>
              <a:rPr lang="en-US" sz="2400" baseline="30000"/>
              <a:t>1,6</a:t>
            </a:r>
            <a:r>
              <a:rPr sz="2400"/>
              <a:t>, Changan Chen</a:t>
            </a:r>
            <a:r>
              <a:rPr lang="en-US" sz="2400" baseline="30000"/>
              <a:t>2</a:t>
            </a:r>
            <a:r>
              <a:rPr sz="2400"/>
              <a:t>, Lele Cao</a:t>
            </a:r>
            <a:r>
              <a:rPr lang="en-US" sz="2400" baseline="30000"/>
              <a:t>1,3</a:t>
            </a:r>
            <a:r>
              <a:rPr sz="2400"/>
              <a:t>, Fangkai Yang</a:t>
            </a:r>
            <a:r>
              <a:rPr lang="en-US" sz="2400" baseline="30000"/>
              <a:t>4</a:t>
            </a:r>
            <a:r>
              <a:rPr sz="2400"/>
              <a:t>, Fuchun Sun</a:t>
            </a:r>
            <a:r>
              <a:rPr lang="en-US" sz="2400" baseline="30000"/>
              <a:t>1,5,*</a:t>
            </a:r>
            <a:endParaRPr lang="en-US" sz="2400" baseline="30000"/>
          </a:p>
        </p:txBody>
      </p:sp>
      <p:sp>
        <p:nvSpPr>
          <p:cNvPr id="4" name="文本框 3"/>
          <p:cNvSpPr txBox="1"/>
          <p:nvPr/>
        </p:nvSpPr>
        <p:spPr>
          <a:xfrm>
            <a:off x="31115" y="1455420"/>
            <a:ext cx="1209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aseline="30000"/>
              <a:t>1</a:t>
            </a:r>
            <a:r>
              <a:rPr lang="zh-CN" altLang="en-US"/>
              <a:t>Tsinghua University</a:t>
            </a:r>
            <a:r>
              <a:rPr lang="en-US" altLang="zh-CN"/>
              <a:t>       </a:t>
            </a:r>
            <a:r>
              <a:rPr lang="en-US" altLang="zh-CN" baseline="30000"/>
              <a:t>2</a:t>
            </a:r>
            <a:r>
              <a:rPr lang="zh-CN" altLang="en-US">
                <a:sym typeface="+mn-ea"/>
              </a:rPr>
              <a:t>UT Austin</a:t>
            </a:r>
            <a:r>
              <a:rPr lang="en-US" altLang="zh-CN">
                <a:sym typeface="+mn-ea"/>
              </a:rPr>
              <a:t>          </a:t>
            </a:r>
            <a:r>
              <a:rPr lang="en-US" altLang="zh-CN" baseline="30000"/>
              <a:t>3</a:t>
            </a:r>
            <a:r>
              <a:rPr lang="zh-CN" altLang="en-US"/>
              <a:t>EQT</a:t>
            </a:r>
            <a:r>
              <a:rPr lang="en-US" altLang="zh-CN"/>
              <a:t>       </a:t>
            </a:r>
            <a:r>
              <a:rPr lang="en-US" altLang="zh-CN" baseline="30000"/>
              <a:t>4</a:t>
            </a:r>
            <a:r>
              <a:rPr lang="en-US" altLang="zh-CN"/>
              <a:t>Microsoft Research  </a:t>
            </a:r>
            <a:endParaRPr lang="en-US" altLang="zh-CN"/>
          </a:p>
          <a:p>
            <a:pPr algn="ctr"/>
            <a:r>
              <a:rPr lang="en-US" altLang="zh-CN" baseline="30000"/>
              <a:t>5 </a:t>
            </a:r>
            <a:r>
              <a:rPr lang="en-US" altLang="zh-CN"/>
              <a:t>THU-Bosch JCML Center             </a:t>
            </a:r>
            <a:r>
              <a:rPr lang="en-US" altLang="zh-CN" baseline="30000"/>
              <a:t>6</a:t>
            </a:r>
            <a:r>
              <a:rPr lang="zh-CN" altLang="en-US">
                <a:sym typeface="+mn-ea"/>
              </a:rPr>
              <a:t>Xinjiang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540" y="6550660"/>
            <a:ext cx="43548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∗Corresponding author: Fuchun Sun.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2283460"/>
            <a:ext cx="9660890" cy="36976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015" y="6038850"/>
            <a:ext cx="12007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This work aims to l</a:t>
            </a:r>
            <a:r>
              <a:rPr lang="zh-CN" altLang="en-US" sz="2400"/>
              <a:t>earn to measure environment acoustics with two collaborative robots.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219960" y="96520"/>
            <a:ext cx="9972040" cy="77152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(3) : baselines</a:t>
            </a:r>
            <a:endParaRPr lang="en-US" altLang="zh-CN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02565" y="961390"/>
                <a:ext cx="11596370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sz="2400">
                    <a:latin typeface="Times New Roman" panose="02020603050405020304" charset="0"/>
                    <a:cs typeface="Times New Roman" panose="02020603050405020304" charset="0"/>
                  </a:rPr>
                  <a:t>We compare our model to the following baselines and existing works:</a:t>
                </a:r>
                <a:endParaRPr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Random</a:t>
                </a:r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: uniformly samples one of three actions and executes Stop when it reaches maximum steps. 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Nearest neighbor: </a:t>
                </a:r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predict from closest experience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Occupancy</a:t>
                </a:r>
                <a:r>
                  <a:rPr lang="en-US" altLang="zh-CN" sz="2400" b="1" baseline="30000">
                    <a:latin typeface="Times New Roman" panose="02020603050405020304" charset="0"/>
                    <a:cs typeface="Times New Roman" panose="02020603050405020304" charset="0"/>
                  </a:rPr>
                  <a:t>[1]</a:t>
                </a:r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: orient to occupy more area, making the area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𝐴𝐵𝐶𝐷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 in Figure 3 larger.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Curiosity</a:t>
                </a:r>
                <a:r>
                  <a:rPr lang="en-US" altLang="zh-CN" sz="2400" b="1" baseline="30000">
                    <a:latin typeface="Times New Roman" panose="02020603050405020304" charset="0"/>
                    <a:cs typeface="Times New Roman" panose="02020603050405020304" charset="0"/>
                  </a:rPr>
                  <a:t>[2]</a:t>
                </a:r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: strives to visit nodes that have not been visited already in the current episode.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" y="961390"/>
                <a:ext cx="11596370" cy="37846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73050" y="6356350"/>
            <a:ext cx="84702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[1] </a:t>
            </a:r>
            <a:r>
              <a:rPr lang="zh-CN" altLang="en-US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Ramakrishnan S K, Al-Halah Z, Grauman K. Occupancy anticipation for efficient exploration and navigation</a:t>
            </a:r>
            <a:r>
              <a:rPr lang="zh-CN" altLang="en-US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, ECCV 2020</a:t>
            </a:r>
            <a:endParaRPr lang="zh-CN" altLang="en-US" sz="1200">
              <a:solidFill>
                <a:srgbClr val="7F7F7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altLang="zh-CN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Pathak D, Agrawal P, Efros A A, et al. Curiosity-driven exploration by self-supervised prediction</a:t>
            </a:r>
            <a:r>
              <a:rPr lang="en-US" altLang="zh-CN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ICML 2017</a:t>
            </a:r>
            <a:endParaRPr lang="en-US" altLang="zh-CN" sz="1200">
              <a:solidFill>
                <a:srgbClr val="7F7F7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70560"/>
            <a:ext cx="12134850" cy="120840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(4) : Quantitative comparison of the two datasets.</a:t>
            </a:r>
            <a:endParaRPr lang="en-US" altLang="zh-CN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320" y="5102860"/>
            <a:ext cx="11332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 As</a:t>
            </a:r>
            <a:r>
              <a:rPr lang="en-US"/>
              <a:t> </a:t>
            </a:r>
            <a:r>
              <a:t>a result, we can conclude that MACMA quantitatively outperforms baselines over both datasets.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2058035"/>
            <a:ext cx="11880000" cy="23808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90575" y="0"/>
            <a:ext cx="12134850" cy="120840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(5) : Qualitative comparison on exploration capability. </a:t>
            </a:r>
            <a:endParaRPr lang="en-US" altLang="zh-CN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1372235"/>
            <a:ext cx="12024000" cy="42553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8925" y="5614035"/>
            <a:ext cx="11740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Visualization of the navigation trajectories by the end of a particular episode from Replica (top row) and Matterport3D (bottom</a:t>
            </a:r>
            <a:r>
              <a:rPr lang="en-US" altLang="zh-CN"/>
              <a:t> </a:t>
            </a:r>
            <a:r>
              <a:rPr lang="zh-CN" altLang="en-US"/>
              <a:t>row) dataset. Higher WCR values and bigger “seen” areas (colored in light-grey) indicate better performances.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81380" y="0"/>
            <a:ext cx="12134850" cy="80772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(6) : </a:t>
            </a:r>
            <a:r>
              <a:rPr lang="en-US" altLang="zh-CN" sz="2800" b="1">
                <a:solidFill>
                  <a:srgbClr val="000000"/>
                </a:solidFill>
              </a:rPr>
              <a:t>Qualitative comparison on RIR prediction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zh-CN" sz="28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975360"/>
            <a:ext cx="11952000" cy="38424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960" y="4821555"/>
            <a:ext cx="119545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Qualitative comparison of RIR prediction (Binaural RIR with channel 0 and channel 1) in spectrogram from Replica</a:t>
            </a:r>
            <a:r>
              <a:rPr lang="en-US" altLang="zh-CN"/>
              <a:t> (top row) </a:t>
            </a:r>
            <a:r>
              <a:rPr lang="zh-CN" altLang="en-US"/>
              <a:t> and Matterport3D</a:t>
            </a:r>
            <a:r>
              <a:rPr lang="en-US" altLang="zh-CN"/>
              <a:t> (bottom row)</a:t>
            </a:r>
            <a:r>
              <a:rPr lang="zh-CN" altLang="en-US"/>
              <a:t> dataset. Every </a:t>
            </a:r>
            <a:r>
              <a:rPr lang="en-US" altLang="zh-CN"/>
              <a:t>column</a:t>
            </a:r>
            <a:r>
              <a:rPr lang="zh-CN" altLang="en-US"/>
              <a:t> is the result of one model except last one. The last </a:t>
            </a:r>
            <a:r>
              <a:rPr lang="en-US" altLang="zh-CN">
                <a:sym typeface="+mn-ea"/>
              </a:rPr>
              <a:t>column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is the ground truth of RIR.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76325" y="0"/>
            <a:ext cx="9352280" cy="72263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(7) : Ablation on modality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8545" y="2089150"/>
            <a:ext cx="6847840" cy="2160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1490" y="5039360"/>
            <a:ext cx="8809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As shown in Table 2, RGBD</a:t>
            </a:r>
            <a:r>
              <a:rPr lang="en-US" altLang="zh-CN"/>
              <a:t> </a:t>
            </a:r>
            <a:r>
              <a:rPr lang="zh-CN" altLang="en-US"/>
              <a:t>(vision with RGB images and Depth input) seems to be the</a:t>
            </a:r>
            <a:r>
              <a:rPr lang="en-US" altLang="zh-CN"/>
              <a:t> </a:t>
            </a:r>
            <a:r>
              <a:rPr lang="zh-CN" altLang="en-US"/>
              <a:t>best choice.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20725" y="0"/>
            <a:ext cx="12134850" cy="78994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(8) :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MACMA with Reward Assignment.</a:t>
            </a:r>
            <a:endParaRPr lang="en-US" altLang="zh-CN" sz="36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680720"/>
            <a:ext cx="8244000" cy="53592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1930" y="6078220"/>
            <a:ext cx="10944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MACMARA architecture: </a:t>
            </a:r>
            <a:r>
              <a:rPr lang="en-US" altLang="zh-CN"/>
              <a:t>add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Reward Assignment to MACMA,  </a:t>
            </a:r>
            <a:r>
              <a:rPr lang="en-US" altLang="zh-CN"/>
              <a:t> the reward assignment learns how to assign reward r</a:t>
            </a:r>
            <a:r>
              <a:rPr lang="en-US" altLang="zh-CN" baseline="-25000"/>
              <a:t>t</a:t>
            </a:r>
            <a:r>
              <a:rPr lang="en-US" altLang="zh-CN"/>
              <a:t> given by the environment supervised by r</a:t>
            </a:r>
            <a:r>
              <a:rPr lang="en-US" altLang="zh-CN" baseline="-25000"/>
              <a:t>t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20725" y="0"/>
            <a:ext cx="12134850" cy="78994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(9) :  </a:t>
            </a:r>
            <a:r>
              <a:rPr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Experimental results of MACMARA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6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974090"/>
            <a:ext cx="6649085" cy="3536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508000"/>
            <a:ext cx="12134850" cy="120840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(10) :  more discussions  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730" y="1811655"/>
            <a:ext cx="114001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he dynamic relationship between modality importance and action selectio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dynamic relationship between modal importance and RIR measurement accuracy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Studies on memory size κ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Studies on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reward component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7055" y="4511675"/>
            <a:ext cx="6122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For more details, please refer to the origin paper.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160" y="560070"/>
            <a:ext cx="12134850" cy="120840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Conclusion  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3530" y="1282700"/>
            <a:ext cx="114001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This paper proposes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a novel task where two collaborative agents learn to measure room impulse responses of an environment by moving and emitting/receiving signals in the environment within a given time budget.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To tackle this task, we design a collaborative navigation and exploration policy.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Our approach outperforms several other baselines on the environment's coverage and prediction error.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9165" y="5834380"/>
            <a:ext cx="7117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For more details, please refer to the origin paper.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745" y="10795"/>
            <a:ext cx="11438255" cy="683260"/>
          </a:xfrm>
        </p:spPr>
        <p:txBody>
          <a:bodyPr>
            <a:noAutofit/>
          </a:bodyPr>
          <a:lstStyle/>
          <a:p>
            <a:r>
              <a:rPr lang="zh-CN" altLang="en-US" sz="3600" b="1">
                <a:latin typeface="Times New Roman" panose="02020603050405020304" charset="0"/>
                <a:cs typeface="Times New Roman" panose="02020603050405020304" charset="0"/>
              </a:rPr>
              <a:t>Measuring Acoustics with Collaborative Multiple Agents</a:t>
            </a:r>
            <a:endParaRPr lang="zh-C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-121920" y="706120"/>
            <a:ext cx="12367260" cy="593725"/>
          </a:xfrm>
        </p:spPr>
        <p:txBody>
          <a:bodyPr/>
          <a:lstStyle/>
          <a:p>
            <a:r>
              <a:rPr sz="2400"/>
              <a:t>Yinfeng Yu</a:t>
            </a:r>
            <a:r>
              <a:rPr lang="en-US" sz="2400" baseline="30000"/>
              <a:t>1,6</a:t>
            </a:r>
            <a:r>
              <a:rPr sz="2400"/>
              <a:t>, Changan Chen</a:t>
            </a:r>
            <a:r>
              <a:rPr lang="en-US" sz="2400" baseline="30000"/>
              <a:t>2</a:t>
            </a:r>
            <a:r>
              <a:rPr sz="2400"/>
              <a:t>, Lele Cao</a:t>
            </a:r>
            <a:r>
              <a:rPr lang="en-US" sz="2400" baseline="30000"/>
              <a:t>1,3</a:t>
            </a:r>
            <a:r>
              <a:rPr sz="2400"/>
              <a:t>, Fangkai Yang</a:t>
            </a:r>
            <a:r>
              <a:rPr lang="en-US" sz="2400" baseline="30000"/>
              <a:t>4</a:t>
            </a:r>
            <a:r>
              <a:rPr sz="2400"/>
              <a:t>, Fuchun Sun</a:t>
            </a:r>
            <a:r>
              <a:rPr lang="en-US" sz="2400" baseline="30000"/>
              <a:t>1,5,*</a:t>
            </a:r>
            <a:endParaRPr lang="en-US" sz="2400" baseline="30000"/>
          </a:p>
        </p:txBody>
      </p:sp>
      <p:sp>
        <p:nvSpPr>
          <p:cNvPr id="4" name="文本框 3"/>
          <p:cNvSpPr txBox="1"/>
          <p:nvPr/>
        </p:nvSpPr>
        <p:spPr>
          <a:xfrm>
            <a:off x="31115" y="1455420"/>
            <a:ext cx="1209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aseline="30000"/>
              <a:t>1</a:t>
            </a:r>
            <a:r>
              <a:rPr lang="zh-CN" altLang="en-US"/>
              <a:t>Tsinghua University</a:t>
            </a:r>
            <a:r>
              <a:rPr lang="en-US" altLang="zh-CN"/>
              <a:t>       </a:t>
            </a:r>
            <a:r>
              <a:rPr lang="en-US" altLang="zh-CN" baseline="30000"/>
              <a:t>2</a:t>
            </a:r>
            <a:r>
              <a:rPr lang="zh-CN" altLang="en-US">
                <a:sym typeface="+mn-ea"/>
              </a:rPr>
              <a:t>UT Austin</a:t>
            </a:r>
            <a:r>
              <a:rPr lang="en-US" altLang="zh-CN">
                <a:sym typeface="+mn-ea"/>
              </a:rPr>
              <a:t>          </a:t>
            </a:r>
            <a:r>
              <a:rPr lang="en-US" altLang="zh-CN" baseline="30000"/>
              <a:t>3</a:t>
            </a:r>
            <a:r>
              <a:rPr lang="zh-CN" altLang="en-US"/>
              <a:t>EQT</a:t>
            </a:r>
            <a:r>
              <a:rPr lang="en-US" altLang="zh-CN"/>
              <a:t>       </a:t>
            </a:r>
            <a:r>
              <a:rPr lang="en-US" altLang="zh-CN" baseline="30000"/>
              <a:t>4</a:t>
            </a:r>
            <a:r>
              <a:rPr lang="en-US" altLang="zh-CN"/>
              <a:t>Microsoft Research  </a:t>
            </a:r>
            <a:endParaRPr lang="en-US" altLang="zh-CN"/>
          </a:p>
          <a:p>
            <a:pPr algn="ctr"/>
            <a:r>
              <a:rPr lang="en-US" altLang="zh-CN" baseline="30000"/>
              <a:t>5 </a:t>
            </a:r>
            <a:r>
              <a:rPr lang="en-US" altLang="zh-CN"/>
              <a:t>THU-Bosch JCML Center             </a:t>
            </a:r>
            <a:r>
              <a:rPr lang="en-US" altLang="zh-CN" baseline="30000"/>
              <a:t>6</a:t>
            </a:r>
            <a:r>
              <a:rPr lang="zh-CN" altLang="en-US">
                <a:sym typeface="+mn-ea"/>
              </a:rPr>
              <a:t>Xinjiang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3910" y="2499360"/>
            <a:ext cx="77558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The project and code can be viewed at the following website: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09340" y="2959735"/>
            <a:ext cx="4685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https://yyf17.github.io/MACMA/index.html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11" name="图片 10" descr="MACMA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855" y="3572510"/>
            <a:ext cx="2952000" cy="295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Content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5935" y="1523365"/>
            <a:ext cx="109461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Challenges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Experiments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8455" y="2829560"/>
            <a:ext cx="11515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your attention!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11414760" cy="662940"/>
          </a:xfrm>
        </p:spPr>
        <p:txBody>
          <a:bodyPr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81355" y="3775075"/>
            <a:ext cx="5031740" cy="39687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Schematic energetic room impulse response</a:t>
            </a:r>
            <a:r>
              <a:rPr lang="en-US" altLang="zh-CN" baseline="30000"/>
              <a:t>[1]</a:t>
            </a:r>
            <a:endParaRPr lang="zh-CN" altLang="en-US" baseline="300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81355" y="6427470"/>
            <a:ext cx="7270750" cy="36576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zh-CN" altLang="en-US" sz="12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https://acoustics.org/pressroom/httpdocs/152nd/behler.html</a:t>
            </a:r>
            <a:endParaRPr lang="zh-CN" altLang="en-US" sz="1200">
              <a:solidFill>
                <a:srgbClr val="7F7F7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096635" y="587375"/>
            <a:ext cx="5897880" cy="4800600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Measuring is time-consuming due to the large number of samples to traverse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FAST-RIR [Ratnarajah et al., 2022b] relies on handcrafted features,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MESH2IR [Ratnarajah et al., 2022a] uses the scene’s mesh and source/listener locations to generate RIR while ignoring the measurement cost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Neural Acoustic Field  [Luo et</a:t>
            </a:r>
            <a:r>
              <a:rPr lang="en-US"/>
              <a:t> </a:t>
            </a:r>
            <a:r>
              <a:t>al., 2022] tries to learn the parameters of the acoustic field,</a:t>
            </a:r>
            <a:r>
              <a:rPr lang="en-US"/>
              <a:t> </a:t>
            </a:r>
            <a:r>
              <a:t>but its training time and model storage cost grow linearly</a:t>
            </a:r>
            <a:r>
              <a:rPr lang="en-US"/>
              <a:t> </a:t>
            </a:r>
            <a:r>
              <a:t>with the number of environments [Majumder et al., 2022].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Some work [Singh et al., 2021] suggests that storing the original RIR data of the sampled points is optional, and only the</a:t>
            </a:r>
            <a:r>
              <a:rPr lang="en-US"/>
              <a:t> </a:t>
            </a:r>
            <a:r>
              <a:t>acoustic field parameters must be stored.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baseline="30000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baseline="30000"/>
          </a:p>
        </p:txBody>
      </p:sp>
      <p:pic>
        <p:nvPicPr>
          <p:cNvPr id="4" name="图片 3" descr="r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854710"/>
            <a:ext cx="5080000" cy="287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865" y="4171950"/>
            <a:ext cx="414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RIR is short for room impulse response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070" y="0"/>
            <a:ext cx="11150600" cy="662940"/>
          </a:xfrm>
        </p:spPr>
        <p:txBody>
          <a:bodyPr>
            <a:noAutofit/>
          </a:bodyPr>
          <a:p>
            <a:r>
              <a:rPr lang="en-US" altLang="zh-CN" sz="4000">
                <a:sym typeface="+mn-ea"/>
              </a:rPr>
              <a:t>Challenges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1056" y="1431608"/>
            <a:ext cx="10802938" cy="107156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 b="1"/>
              <a:t>Challenge 1: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sz="2400"/>
              <a:t>G</a:t>
            </a:r>
            <a:r>
              <a:rPr sz="2400"/>
              <a:t>iven a</a:t>
            </a:r>
            <a:r>
              <a:rPr lang="en-US" sz="2400"/>
              <a:t> </a:t>
            </a:r>
            <a:r>
              <a:rPr sz="2400"/>
              <a:t>limited number of action steps, it is challenging to model the</a:t>
            </a:r>
            <a:r>
              <a:rPr lang="en-US" sz="2400"/>
              <a:t> </a:t>
            </a:r>
            <a:r>
              <a:rPr sz="2400"/>
              <a:t>acoustic field.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21056" y="4028441"/>
            <a:ext cx="10802938" cy="107156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 b="1"/>
              <a:t>Challenge 2: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What are the evaluation metrics for collaborative RIR measurements?  There are no such </a:t>
            </a:r>
            <a:r>
              <a:rPr lang="en-US" altLang="zh-CN" sz="2400">
                <a:sym typeface="+mn-ea"/>
              </a:rPr>
              <a:t>metrics</a:t>
            </a:r>
            <a:r>
              <a:rPr lang="en-US" altLang="zh-CN" sz="2400"/>
              <a:t> existed before!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070" y="0"/>
            <a:ext cx="11150600" cy="662940"/>
          </a:xfrm>
        </p:spPr>
        <p:txBody>
          <a:bodyPr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Contributions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3530" y="1282700"/>
            <a:ext cx="116636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e propose a new setting for planning RIR measuring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under finite time steps and a solution to measure the RIR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with two-agent cooperation in low resource situations;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e design a novel reward function for the multi-agent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decomposition to encourage coverage of environment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acoustics;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e design evaluation metrics for the collaborative measurement of RIR, and we experimentally verify the effectiveness of our model.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4590" y="0"/>
            <a:ext cx="5821680" cy="884555"/>
          </a:xfrm>
        </p:spPr>
        <p:txBody>
          <a:bodyPr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Task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932815"/>
            <a:ext cx="9660890" cy="36976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580" y="4742815"/>
            <a:ext cx="1093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Learn to measure environment acoustics with two collaborative robots. </a:t>
            </a:r>
            <a:endParaRPr lang="zh-CN" altLang="en-US" sz="2000"/>
          </a:p>
          <a:p>
            <a:r>
              <a:rPr lang="zh-CN" altLang="en-US" sz="2000"/>
              <a:t>The background color indicates sound intensity (``High'', ``Middle'' and ``Low'' areas).</a:t>
            </a:r>
            <a:endParaRPr lang="zh-CN" altLang="en-US" sz="2000"/>
          </a:p>
          <a:p>
            <a:r>
              <a:rPr lang="zh-CN" altLang="en-US" sz="2000"/>
              <a:t>Each step (one step per second) embodies three steps: 1) robot 0 emits a sound, and robot 1 receives the sound; 2) robot 1 emits the sound, and robot 0 receives the sound; 3) two robots make a movement following their learned policies. </a:t>
            </a:r>
            <a:endParaRPr lang="zh-CN" altLang="en-US" sz="2000"/>
          </a:p>
          <a:p>
            <a:r>
              <a:rPr lang="zh-CN" altLang="en-US" sz="2000"/>
              <a:t>This process repeats until reaching the maximum number of time steps.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95680" y="0"/>
            <a:ext cx="5137785" cy="76009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sz="4000" b="1" u="none"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zh-CN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 userDrawn="1"/>
            </p:nvSpPr>
            <p:spPr>
              <a:xfrm>
                <a:off x="-635" y="5657850"/>
                <a:ext cx="11038840" cy="422910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The MACMA architecture: the agent 0 and the agent 1 first learn to encode observations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𝜈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respectively 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635" y="5657850"/>
                <a:ext cx="11038840" cy="4229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692150"/>
            <a:ext cx="7344000" cy="4949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 userDrawn="1"/>
            </p:nvSpPr>
            <p:spPr>
              <a:xfrm>
                <a:off x="339725" y="6019800"/>
                <a:ext cx="11038840" cy="476250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using encoder 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and 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, which are fed to actor-critic networks to predict the next 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𝜈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.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9725" y="6019800"/>
                <a:ext cx="11038840" cy="476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 userDrawn="1"/>
            </p:nvSpPr>
            <p:spPr>
              <a:xfrm>
                <a:off x="339725" y="6431280"/>
                <a:ext cx="11038840" cy="476250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The RIR measurement learns how to predict RIR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guided by ground truth RIR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. 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39725" y="6431280"/>
                <a:ext cx="11038840" cy="476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766570" y="0"/>
            <a:ext cx="10425430" cy="77152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(1) : metrics</a:t>
            </a:r>
            <a:endParaRPr lang="en-US" altLang="zh-CN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3185" y="1005840"/>
                <a:ext cx="7800975" cy="4311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/>
                  <a:t>CR</a:t>
                </a:r>
                <a:r>
                  <a:rPr lang="en-US" altLang="zh-CN"/>
                  <a:t>:coverage rate,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/>
              </a:p>
              <a:p>
                <a:pPr indent="0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𝑷𝑬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: </a:t>
                </a:r>
                <a:r>
                  <a:rPr lang="en-US" altLang="zh-CN"/>
                  <a:t>prediction error,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 </m:t>
                    </m:r>
                    <m:acc>
                      <m:acc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/>
                  <a:t>WCR</a:t>
                </a:r>
                <a:r>
                  <a:rPr lang="en-US" altLang="zh-CN"/>
                  <a:t>:weighted coverage rate,</a:t>
                </a:r>
                <a:endParaRPr lang="en-US" altLang="zh-CN"/>
              </a:p>
              <a:p>
                <a:pPr indent="0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𝑊𝐶𝑅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𝑃𝐸𝑆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𝑃𝐸𝑆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𝑃𝐸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/>
                  <a:t>RTE</a:t>
                </a:r>
                <a:r>
                  <a:rPr lang="en-US" altLang="zh-CN"/>
                  <a:t>:  RT60 Error,        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/>
                  <a:t>SiSDR</a:t>
                </a:r>
                <a:r>
                  <a:rPr lang="en-US" altLang="zh-CN"/>
                  <a:t>: scale-invariant signal-to-distortion ratio,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</a:rPr>
                        <m:t>iSDR</m:t>
                      </m:r>
                      <m:r>
                        <a:rPr lang="en-US" altLang="zh-CN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charset="0"/>
                        </a:rPr>
                        <m:t>10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" y="1005840"/>
                <a:ext cx="7800975" cy="43116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105650" y="1005840"/>
                <a:ext cx="4726940" cy="455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where </a:t>
                </a:r>
                <a:endParaRPr lang="en-US" altLang="zh-CN">
                  <a:sym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is the total number of unique nodes that two agents have visited together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/>
                  <a:t> is the total number of all individual nodes in the current episode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/>
                  <a:t>  is the ground truth RIR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/>
                  <a:t>  is the predicted RIR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is the function of  the STFT distance (Eq. 8)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PES is Scaled Prediction Error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is a hyperparameter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RTE describes the difference between the ground truth RT60 value and the predicted one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/>
                  <a:t> is the ground truth vector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CN"/>
                  <a:t> is the error vector</a:t>
                </a:r>
                <a:endParaRPr lang="en-US" altLang="zh-CN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1005840"/>
                <a:ext cx="4726940" cy="45510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126615" y="0"/>
            <a:ext cx="10065385" cy="77152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Experiments (2) : dataset</a:t>
            </a:r>
            <a:endParaRPr lang="en-US" altLang="zh-CN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6615" y="1708150"/>
            <a:ext cx="520001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We used the SoundSpaces dataset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, including: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Replica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Matterport3D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ca60070-15f4-437b-9c6a-21a7332c77b2"/>
  <p:tag name="COMMONDATA" val="eyJoZGlkIjoiOWNmYmJlZDk5ZTY4YTU4NDBhZTdjODEwZTYwNTE1N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6682</Words>
  <Application>WPS 演示</Application>
  <PresentationFormat>宽屏</PresentationFormat>
  <Paragraphs>212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</vt:lpstr>
      <vt:lpstr>Cambria Math</vt:lpstr>
      <vt:lpstr>Arial Black</vt:lpstr>
      <vt:lpstr>微软雅黑</vt:lpstr>
      <vt:lpstr>Arial Unicode MS</vt:lpstr>
      <vt:lpstr>Calibri</vt:lpstr>
      <vt:lpstr>Office 主题​​</vt:lpstr>
      <vt:lpstr>Measuring Acoustics with Collaborative Multiple Agents</vt:lpstr>
      <vt:lpstr>Content</vt:lpstr>
      <vt:lpstr>Motivation</vt:lpstr>
      <vt:lpstr>Challenges</vt:lpstr>
      <vt:lpstr>Contributions</vt:lpstr>
      <vt:lpstr>Task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Measuring Acoustics with Collaborative Multiple Agents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Adversarial Audio-Visual Navigation</dc:title>
  <dc:creator/>
  <cp:lastModifiedBy>2017310769</cp:lastModifiedBy>
  <cp:revision>51</cp:revision>
  <dcterms:created xsi:type="dcterms:W3CDTF">2023-06-13T07:04:00Z</dcterms:created>
  <dcterms:modified xsi:type="dcterms:W3CDTF">2023-06-24T06:43:22Z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F0921144EB0A466D8AA015094956C84B_13</vt:lpwstr>
  </property>
</Properties>
</file>