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Lst>
  <p:notesMasterIdLst>
    <p:notesMasterId r:id="rId6"/>
  </p:notesMasterIdLst>
  <p:handoutMasterIdLst>
    <p:handoutMasterId r:id="rId7"/>
  </p:handoutMasterIdLst>
  <p:sldIdLst>
    <p:sldId id="256" r:id="rId5"/>
  </p:sldIdLst>
  <p:sldSz cx="29260800" cy="16459200"/>
  <p:notesSz cx="6858000" cy="9144000"/>
  <p:custDataLst>
    <p:tags r:id="rId12"/>
  </p:custDataLst>
  <p:defaultTextStyle>
    <a:defPPr>
      <a:defRPr lang="en-US"/>
    </a:defPPr>
    <a:lvl1pPr marL="0" algn="l" defTabSz="2508250" rtl="0" eaLnBrk="1" latinLnBrk="0" hangingPunct="1">
      <a:defRPr sz="4900" kern="1200">
        <a:solidFill>
          <a:schemeClr val="tx1"/>
        </a:solidFill>
        <a:latin typeface="+mn-lt"/>
        <a:ea typeface="+mn-ea"/>
        <a:cs typeface="+mn-cs"/>
      </a:defRPr>
    </a:lvl1pPr>
    <a:lvl2pPr marL="1254125" algn="l" defTabSz="2508250" rtl="0" eaLnBrk="1" latinLnBrk="0" hangingPunct="1">
      <a:defRPr sz="4900" kern="1200">
        <a:solidFill>
          <a:schemeClr val="tx1"/>
        </a:solidFill>
        <a:latin typeface="+mn-lt"/>
        <a:ea typeface="+mn-ea"/>
        <a:cs typeface="+mn-cs"/>
      </a:defRPr>
    </a:lvl2pPr>
    <a:lvl3pPr marL="2508250" algn="l" defTabSz="2508250" rtl="0" eaLnBrk="1" latinLnBrk="0" hangingPunct="1">
      <a:defRPr sz="4900" kern="1200">
        <a:solidFill>
          <a:schemeClr val="tx1"/>
        </a:solidFill>
        <a:latin typeface="+mn-lt"/>
        <a:ea typeface="+mn-ea"/>
        <a:cs typeface="+mn-cs"/>
      </a:defRPr>
    </a:lvl3pPr>
    <a:lvl4pPr marL="3761740" algn="l" defTabSz="2508250" rtl="0" eaLnBrk="1" latinLnBrk="0" hangingPunct="1">
      <a:defRPr sz="4900" kern="1200">
        <a:solidFill>
          <a:schemeClr val="tx1"/>
        </a:solidFill>
        <a:latin typeface="+mn-lt"/>
        <a:ea typeface="+mn-ea"/>
        <a:cs typeface="+mn-cs"/>
      </a:defRPr>
    </a:lvl4pPr>
    <a:lvl5pPr marL="5015865" algn="l" defTabSz="2508250" rtl="0" eaLnBrk="1" latinLnBrk="0" hangingPunct="1">
      <a:defRPr sz="4900" kern="1200">
        <a:solidFill>
          <a:schemeClr val="tx1"/>
        </a:solidFill>
        <a:latin typeface="+mn-lt"/>
        <a:ea typeface="+mn-ea"/>
        <a:cs typeface="+mn-cs"/>
      </a:defRPr>
    </a:lvl5pPr>
    <a:lvl6pPr marL="6269990" algn="l" defTabSz="2508250" rtl="0" eaLnBrk="1" latinLnBrk="0" hangingPunct="1">
      <a:defRPr sz="4900" kern="1200">
        <a:solidFill>
          <a:schemeClr val="tx1"/>
        </a:solidFill>
        <a:latin typeface="+mn-lt"/>
        <a:ea typeface="+mn-ea"/>
        <a:cs typeface="+mn-cs"/>
      </a:defRPr>
    </a:lvl6pPr>
    <a:lvl7pPr marL="7524115" algn="l" defTabSz="2508250" rtl="0" eaLnBrk="1" latinLnBrk="0" hangingPunct="1">
      <a:defRPr sz="4900" kern="1200">
        <a:solidFill>
          <a:schemeClr val="tx1"/>
        </a:solidFill>
        <a:latin typeface="+mn-lt"/>
        <a:ea typeface="+mn-ea"/>
        <a:cs typeface="+mn-cs"/>
      </a:defRPr>
    </a:lvl7pPr>
    <a:lvl8pPr marL="8777605" algn="l" defTabSz="2508250" rtl="0" eaLnBrk="1" latinLnBrk="0" hangingPunct="1">
      <a:defRPr sz="4900" kern="1200">
        <a:solidFill>
          <a:schemeClr val="tx1"/>
        </a:solidFill>
        <a:latin typeface="+mn-lt"/>
        <a:ea typeface="+mn-ea"/>
        <a:cs typeface="+mn-cs"/>
      </a:defRPr>
    </a:lvl8pPr>
    <a:lvl9pPr marL="10031730" algn="l" defTabSz="2508250" rtl="0" eaLnBrk="1" latinLnBrk="0" hangingPunct="1">
      <a:defRPr sz="49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2" autoAdjust="0"/>
    <p:restoredTop sz="94706" autoAdjust="0"/>
  </p:normalViewPr>
  <p:slideViewPr>
    <p:cSldViewPr snapToGrid="0" snapToObjects="1" showGuides="1">
      <p:cViewPr varScale="1">
        <p:scale>
          <a:sx n="51" d="100"/>
          <a:sy n="51" d="100"/>
        </p:scale>
        <p:origin x="1024" y="248"/>
      </p:cViewPr>
      <p:guideLst>
        <p:guide orient="horz" pos="1652"/>
        <p:guide orient="horz" pos="146"/>
        <p:guide orient="horz" pos="9990"/>
        <p:guide orient="horz"/>
        <p:guide pos="381"/>
        <p:guide pos="180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handoutMaster" Target="handoutMasters/handoutMaster1.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2" Type="http://schemas.openxmlformats.org/officeDocument/2006/relationships/tags" Target="tags/tag1.xml"/><Relationship Id="rId11" Type="http://schemas.openxmlformats.org/officeDocument/2006/relationships/commentAuthors" Target="commentAuthors.xml"/><Relationship Id="rId10" Type="http://schemas.openxmlformats.org/officeDocument/2006/relationships/tableStyles" Target="tableStyle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2508250" rtl="0" eaLnBrk="1" latinLnBrk="0" hangingPunct="1">
      <a:defRPr sz="3300" kern="1200">
        <a:solidFill>
          <a:schemeClr val="tx1"/>
        </a:solidFill>
        <a:latin typeface="+mn-lt"/>
        <a:ea typeface="+mn-ea"/>
        <a:cs typeface="+mn-cs"/>
      </a:defRPr>
    </a:lvl1pPr>
    <a:lvl2pPr marL="1254125" algn="l" defTabSz="2508250" rtl="0" eaLnBrk="1" latinLnBrk="0" hangingPunct="1">
      <a:defRPr sz="3300" kern="1200">
        <a:solidFill>
          <a:schemeClr val="tx1"/>
        </a:solidFill>
        <a:latin typeface="+mn-lt"/>
        <a:ea typeface="+mn-ea"/>
        <a:cs typeface="+mn-cs"/>
      </a:defRPr>
    </a:lvl2pPr>
    <a:lvl3pPr marL="2508250" algn="l" defTabSz="2508250" rtl="0" eaLnBrk="1" latinLnBrk="0" hangingPunct="1">
      <a:defRPr sz="3300" kern="1200">
        <a:solidFill>
          <a:schemeClr val="tx1"/>
        </a:solidFill>
        <a:latin typeface="+mn-lt"/>
        <a:ea typeface="+mn-ea"/>
        <a:cs typeface="+mn-cs"/>
      </a:defRPr>
    </a:lvl3pPr>
    <a:lvl4pPr marL="3761740" algn="l" defTabSz="2508250" rtl="0" eaLnBrk="1" latinLnBrk="0" hangingPunct="1">
      <a:defRPr sz="3300" kern="1200">
        <a:solidFill>
          <a:schemeClr val="tx1"/>
        </a:solidFill>
        <a:latin typeface="+mn-lt"/>
        <a:ea typeface="+mn-ea"/>
        <a:cs typeface="+mn-cs"/>
      </a:defRPr>
    </a:lvl4pPr>
    <a:lvl5pPr marL="5015865" algn="l" defTabSz="2508250" rtl="0" eaLnBrk="1" latinLnBrk="0" hangingPunct="1">
      <a:defRPr sz="3300" kern="1200">
        <a:solidFill>
          <a:schemeClr val="tx1"/>
        </a:solidFill>
        <a:latin typeface="+mn-lt"/>
        <a:ea typeface="+mn-ea"/>
        <a:cs typeface="+mn-cs"/>
      </a:defRPr>
    </a:lvl5pPr>
    <a:lvl6pPr marL="6269990" algn="l" defTabSz="2508250" rtl="0" eaLnBrk="1" latinLnBrk="0" hangingPunct="1">
      <a:defRPr sz="3300" kern="1200">
        <a:solidFill>
          <a:schemeClr val="tx1"/>
        </a:solidFill>
        <a:latin typeface="+mn-lt"/>
        <a:ea typeface="+mn-ea"/>
        <a:cs typeface="+mn-cs"/>
      </a:defRPr>
    </a:lvl6pPr>
    <a:lvl7pPr marL="7524115" algn="l" defTabSz="2508250" rtl="0" eaLnBrk="1" latinLnBrk="0" hangingPunct="1">
      <a:defRPr sz="3300" kern="1200">
        <a:solidFill>
          <a:schemeClr val="tx1"/>
        </a:solidFill>
        <a:latin typeface="+mn-lt"/>
        <a:ea typeface="+mn-ea"/>
        <a:cs typeface="+mn-cs"/>
      </a:defRPr>
    </a:lvl7pPr>
    <a:lvl8pPr marL="8777605" algn="l" defTabSz="2508250" rtl="0" eaLnBrk="1" latinLnBrk="0" hangingPunct="1">
      <a:defRPr sz="3300" kern="1200">
        <a:solidFill>
          <a:schemeClr val="tx1"/>
        </a:solidFill>
        <a:latin typeface="+mn-lt"/>
        <a:ea typeface="+mn-ea"/>
        <a:cs typeface="+mn-cs"/>
      </a:defRPr>
    </a:lvl8pPr>
    <a:lvl9pPr marL="10031730" algn="l" defTabSz="2508250"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t> It </a:t>
            </a:r>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endParaRPr lang="en-US" dirty="0"/>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endParaRPr lang="en-US" dirty="0"/>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endParaRPr lang="en-US" dirty="0"/>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endParaRPr lang="en-US" dirty="0"/>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endParaRPr lang="en-US" dirty="0"/>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endParaRPr lang="en-US" dirty="0"/>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endParaRPr lang="en-US" dirty="0"/>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endParaRPr lang="en-US" dirty="0"/>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endParaRPr lang="en-US" dirty="0"/>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endParaRPr lang="en-US" dirty="0"/>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endParaRPr lang="en-US" dirty="0"/>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endParaRPr lang="en-US" dirty="0"/>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endParaRPr lang="en-US" dirty="0"/>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endParaRPr lang="en-US" dirty="0"/>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endParaRPr lang="en-US" dirty="0"/>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5">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endParaRPr lang="en-US" dirty="0"/>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endParaRPr lang="en-US" dirty="0"/>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endParaRPr lang="en-US" dirty="0"/>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endParaRPr lang="en-US" dirty="0"/>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endParaRPr lang="en-US" dirty="0"/>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endParaRPr lang="en-US" dirty="0"/>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endParaRPr lang="en-US" dirty="0"/>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endParaRPr lang="en-US" dirty="0"/>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endParaRPr lang="en-US" dirty="0"/>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endParaRPr lang="en-US" dirty="0"/>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endParaRPr lang="en-US" dirty="0"/>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endParaRPr lang="en-US" dirty="0"/>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endParaRPr lang="en-US" dirty="0"/>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endParaRPr lang="en-US" dirty="0"/>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Type in or paste your text here</a:t>
            </a:r>
            <a:endParaRPr lang="en-US" dirty="0"/>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endParaRPr lang="en-US" dirty="0"/>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5">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endParaRPr lang="en-US" dirty="0"/>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endParaRPr lang="en-US" dirty="0"/>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endParaRPr lang="en-US" dirty="0"/>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endParaRPr lang="en-US" dirty="0"/>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endParaRPr lang="en-US" dirty="0"/>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endParaRPr lang="en-US" dirty="0"/>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endParaRPr lang="en-US" dirty="0"/>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endParaRPr lang="en-US" dirty="0"/>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endParaRPr lang="en-US" dirty="0"/>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endParaRPr lang="en-US" dirty="0"/>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endParaRPr lang="en-US" dirty="0"/>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endParaRPr lang="en-US" dirty="0"/>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endParaRPr lang="en-US" dirty="0"/>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endParaRPr lang="en-US" dirty="0"/>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5">
                <a:solidFill>
                  <a:schemeClr val="accent5">
                    <a:lumMod val="50000"/>
                  </a:schemeClr>
                </a:solidFill>
                <a:latin typeface="Times New Roman" panose="02020603050405020304" pitchFamily="18" charset="0"/>
                <a:cs typeface="Times New Roman" panose="02020603050405020304" pitchFamily="18" charset="0"/>
              </a:defRPr>
            </a:lvl1pPr>
            <a:lvl2pPr marL="905510" indent="-348615">
              <a:defRPr sz="1495">
                <a:latin typeface="Trebuchet MS" panose="020B0603020202020204" pitchFamily="34" charset="0"/>
              </a:defRPr>
            </a:lvl2pPr>
            <a:lvl3pPr marL="1254125" indent="-348615">
              <a:defRPr sz="1495">
                <a:latin typeface="Trebuchet MS" panose="020B0603020202020204" pitchFamily="34" charset="0"/>
              </a:defRPr>
            </a:lvl3pPr>
            <a:lvl4pPr marL="1637030" indent="-382905">
              <a:defRPr sz="1495">
                <a:latin typeface="Trebuchet MS" panose="020B0603020202020204" pitchFamily="34" charset="0"/>
              </a:defRPr>
            </a:lvl4pPr>
            <a:lvl5pPr marL="1915795" indent="-278765">
              <a:defRPr sz="1495">
                <a:latin typeface="Trebuchet MS" panose="020B0603020202020204" pitchFamily="34" charset="0"/>
              </a:defRPr>
            </a:lvl5pPr>
          </a:lstStyle>
          <a:p>
            <a:pPr lvl="0"/>
            <a:r>
              <a:rPr lang="en-US" dirty="0"/>
              <a:t>Enter your text here</a:t>
            </a:r>
            <a:endParaRPr lang="en-US" dirty="0"/>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endParaRPr lang="en-US" dirty="0"/>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5">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endParaRPr lang="en-US" dirty="0"/>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2" Type="http://schemas.openxmlformats.org/officeDocument/2006/relationships/theme" Target="../theme/theme1.xml"/><Relationship Id="rId11" Type="http://schemas.openxmlformats.org/officeDocument/2006/relationships/image" Target="../media/image8.png"/><Relationship Id="rId10" Type="http://schemas.openxmlformats.org/officeDocument/2006/relationships/hyperlink" Target="https://www.posterpresentations.com/research" TargetMode="Externa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2" Type="http://schemas.openxmlformats.org/officeDocument/2006/relationships/theme" Target="../theme/theme2.xml"/><Relationship Id="rId11" Type="http://schemas.openxmlformats.org/officeDocument/2006/relationships/image" Target="../media/image8.png"/><Relationship Id="rId10" Type="http://schemas.openxmlformats.org/officeDocument/2006/relationships/hyperlink" Target="https://www.posterpresentations.com/research" TargetMode="Externa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2" Type="http://schemas.openxmlformats.org/officeDocument/2006/relationships/theme" Target="../theme/theme3.xml"/><Relationship Id="rId11" Type="http://schemas.openxmlformats.org/officeDocument/2006/relationships/image" Target="../media/image8.png"/><Relationship Id="rId10" Type="http://schemas.openxmlformats.org/officeDocument/2006/relationships/hyperlink" Target="https://www.posterpresentations.com/research" TargetMode="Externa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10" name="Text Box 14"/>
          <p:cNvSpPr txBox="1">
            <a:spLocks noChangeArrowheads="1"/>
          </p:cNvSpPr>
          <p:nvPr/>
        </p:nvSpPr>
        <p:spPr bwMode="auto">
          <a:xfrm>
            <a:off x="979595" y="16156941"/>
            <a:ext cx="1676400" cy="204085"/>
          </a:xfrm>
          <a:prstGeom prst="rect">
            <a:avLst/>
          </a:prstGeom>
          <a:noFill/>
          <a:ln w="9525">
            <a:noFill/>
            <a:miter lim="800000"/>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panose="020B0604020202020204" pitchFamily="34" charset="0"/>
              </a:rPr>
              <a:t>RESEARCH POSTER PRESENTATION DESIGN © 2019</a:t>
            </a:r>
            <a:endParaRPr lang="en-US" sz="320" b="1" dirty="0">
              <a:solidFill>
                <a:schemeClr val="bg1">
                  <a:lumMod val="75000"/>
                </a:schemeClr>
              </a:solidFill>
              <a:latin typeface="Arial" panose="020B0604020202020204" pitchFamily="34" charset="0"/>
            </a:endParaRPr>
          </a:p>
          <a:p>
            <a:pPr eaLnBrk="0" hangingPunct="0">
              <a:lnSpc>
                <a:spcPct val="65000"/>
              </a:lnSpc>
              <a:spcBef>
                <a:spcPct val="50000"/>
              </a:spcBef>
              <a:defRPr/>
            </a:pPr>
            <a:r>
              <a:rPr lang="en-US" sz="640" b="1" dirty="0">
                <a:solidFill>
                  <a:schemeClr val="bg1">
                    <a:lumMod val="75000"/>
                  </a:schemeClr>
                </a:solidFill>
                <a:latin typeface="Arial" panose="020B0604020202020204" pitchFamily="34" charset="0"/>
              </a:rPr>
              <a:t>www.PosterPresentations.com</a:t>
            </a:r>
            <a:endParaRPr lang="en-US" sz="640" b="1" dirty="0">
              <a:solidFill>
                <a:schemeClr val="bg1">
                  <a:lumMod val="75000"/>
                </a:schemeClr>
              </a:solidFill>
              <a:latin typeface="Arial" panose="020B0604020202020204" pitchFamily="34" charset="0"/>
            </a:endParaRPr>
          </a:p>
        </p:txBody>
      </p:sp>
      <p:sp>
        <p:nvSpPr>
          <p:cNvPr id="44" name="Rectangle 43"/>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69" name="Rectangle 6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70" name="Rounded Rectangle 69"/>
          <p:cNvSpPr/>
          <p:nvPr userDrawn="1"/>
        </p:nvSpPr>
        <p:spPr>
          <a:xfrm>
            <a:off x="623438"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71" name="Rounded Rectangle 70"/>
          <p:cNvSpPr/>
          <p:nvPr userDrawn="1"/>
        </p:nvSpPr>
        <p:spPr>
          <a:xfrm>
            <a:off x="7718432"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72" name="Rounded Rectangle 71"/>
          <p:cNvSpPr/>
          <p:nvPr userDrawn="1"/>
        </p:nvSpPr>
        <p:spPr>
          <a:xfrm>
            <a:off x="1483737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73" name="Rounded Rectangle 72"/>
          <p:cNvSpPr/>
          <p:nvPr userDrawn="1"/>
        </p:nvSpPr>
        <p:spPr>
          <a:xfrm>
            <a:off x="2195075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graphicFrame>
        <p:nvGraphicFramePr>
          <p:cNvPr id="13" name="Table 12"/>
          <p:cNvGraphicFramePr>
            <a:graphicFrameLocks noGrp="1"/>
          </p:cNvGraphicFramePr>
          <p:nvPr userDrawn="1"/>
        </p:nvGraphicFramePr>
        <p:xfrm>
          <a:off x="-5980711" y="48126"/>
          <a:ext cx="5621803" cy="16470768"/>
        </p:xfrm>
        <a:graphic>
          <a:graphicData uri="http://schemas.openxmlformats.org/drawingml/2006/table">
            <a:tbl>
              <a:tblPr firstRow="1" bandRow="1">
                <a:tableStyleId>{5C22544A-7EE6-4342-B048-85BDC9FD1C3A}</a:tableStyleId>
              </a:tblPr>
              <a:tblGrid>
                <a:gridCol w="2410585"/>
                <a:gridCol w="3211218"/>
              </a:tblGrid>
              <a:tr h="668723">
                <a:tc gridSpan="2">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anose="020B0603020202020204" pitchFamily="34" charset="0"/>
                        </a:rPr>
                        <a:t>(THIS SIDEBAR WILL NOT PRINT)</a:t>
                      </a:r>
                      <a:endParaRPr lang="en-US" sz="1900" b="1" spc="600" dirty="0">
                        <a:solidFill>
                          <a:schemeClr val="bg1"/>
                        </a:solidFill>
                        <a:latin typeface="Trebuchet MS" panose="020B0603020202020204" pitchFamily="34" charset="0"/>
                      </a:endParaRPr>
                    </a:p>
                  </a:txBody>
                  <a:tcPr marL="71080" marR="71080" marT="35540" marB="35540">
                    <a:solidFill>
                      <a:srgbClr val="FFC000"/>
                    </a:solidFill>
                  </a:tcPr>
                </a:tc>
                <a:tc hMerge="1">
                  <a:tcPr/>
                </a:tc>
              </a:tr>
              <a:tr h="2116496">
                <a:tc gridSpan="2">
                  <a:txBody>
                    <a:bodyPr/>
                    <a:lstStyle/>
                    <a:p>
                      <a:pPr defTabSz="3765550"/>
                      <a:r>
                        <a:rPr lang="en-US" sz="1000" i="0" dirty="0">
                          <a:solidFill>
                            <a:srgbClr val="D9D9D9"/>
                          </a:solidFill>
                          <a:latin typeface="Arial" panose="020B0604020202020204"/>
                          <a:cs typeface="Arial" panose="020B0604020202020204"/>
                        </a:rPr>
                        <a:t>This PowerPoint template produces a </a:t>
                      </a:r>
                      <a:r>
                        <a:rPr lang="en-US" sz="1200" i="0" dirty="0">
                          <a:solidFill>
                            <a:srgbClr val="FFC000"/>
                          </a:solidFill>
                          <a:latin typeface="Arial" panose="020B0604020202020204"/>
                          <a:cs typeface="Arial" panose="020B0604020202020204"/>
                        </a:rPr>
                        <a:t>wide screen size (16:9 Ratio) virtual </a:t>
                      </a:r>
                      <a:r>
                        <a:rPr lang="en-US" sz="1000" i="0" dirty="0">
                          <a:solidFill>
                            <a:srgbClr val="D9D9D9"/>
                          </a:solidFill>
                          <a:latin typeface="Arial" panose="020B0604020202020204"/>
                          <a:cs typeface="Arial" panose="020B0604020202020204"/>
                        </a:rPr>
                        <a:t>presentation poster. You can use it to create your research poster by placing your title, subtitle, text, tables, charts and photos. </a:t>
                      </a:r>
                      <a:endParaRPr lang="en-US" sz="1000" i="0" dirty="0">
                        <a:solidFill>
                          <a:srgbClr val="D9D9D9"/>
                        </a:solidFill>
                        <a:latin typeface="Arial" panose="020B0604020202020204"/>
                        <a:cs typeface="Arial" panose="020B0604020202020204"/>
                      </a:endParaRPr>
                    </a:p>
                    <a:p>
                      <a:pPr defTabSz="3765550"/>
                      <a:endParaRPr lang="en-US" sz="1000" i="0" dirty="0">
                        <a:solidFill>
                          <a:srgbClr val="D9D9D9"/>
                        </a:solidFill>
                        <a:latin typeface="Arial" panose="020B0604020202020204"/>
                        <a:cs typeface="Arial" panose="020B0604020202020204"/>
                      </a:endParaRPr>
                    </a:p>
                    <a:p>
                      <a:pPr defTabSz="3765550"/>
                      <a:r>
                        <a:rPr lang="en-US" sz="1000" i="0" dirty="0">
                          <a:solidFill>
                            <a:srgbClr val="D9D9D9"/>
                          </a:solidFill>
                          <a:latin typeface="Arial" panose="020B0604020202020204"/>
                          <a:cs typeface="Arial" panose="020B0604020202020204"/>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panose="020B0604020202020204"/>
                          <a:cs typeface="Arial" panose="020B0604020202020204"/>
                        </a:rPr>
                        <a:t>PosterPresentations.com</a:t>
                      </a:r>
                      <a:r>
                        <a:rPr lang="en-US" sz="1000" i="0" dirty="0">
                          <a:solidFill>
                            <a:srgbClr val="D9D9D9"/>
                          </a:solidFill>
                          <a:latin typeface="Arial" panose="020B0604020202020204"/>
                          <a:cs typeface="Arial" panose="020B0604020202020204"/>
                        </a:rPr>
                        <a:t> and click on the  </a:t>
                      </a:r>
                      <a:r>
                        <a:rPr lang="en-US" sz="1000" i="0" dirty="0">
                          <a:solidFill>
                            <a:srgbClr val="FFC000"/>
                          </a:solidFill>
                          <a:latin typeface="Arial" panose="020B0604020202020204"/>
                          <a:cs typeface="Arial" panose="020B0604020202020204"/>
                        </a:rPr>
                        <a:t>HELP DESK</a:t>
                      </a:r>
                      <a:r>
                        <a:rPr lang="en-US" sz="1000" i="0" baseline="0" dirty="0">
                          <a:solidFill>
                            <a:srgbClr val="D9D9D9"/>
                          </a:solidFill>
                          <a:latin typeface="Arial" panose="020B0604020202020204"/>
                          <a:cs typeface="Arial" panose="020B0604020202020204"/>
                        </a:rPr>
                        <a:t> </a:t>
                      </a:r>
                      <a:r>
                        <a:rPr lang="en-US" sz="1000" i="0" dirty="0">
                          <a:solidFill>
                            <a:srgbClr val="D9D9D9"/>
                          </a:solidFill>
                          <a:latin typeface="Arial" panose="020B0604020202020204"/>
                          <a:cs typeface="Arial" panose="020B0604020202020204"/>
                        </a:rPr>
                        <a:t>tab.</a:t>
                      </a:r>
                      <a:endParaRPr lang="en-US" sz="1000" i="0" dirty="0">
                        <a:solidFill>
                          <a:srgbClr val="D9D9D9"/>
                        </a:solidFill>
                        <a:latin typeface="Arial" panose="020B0604020202020204"/>
                        <a:cs typeface="Arial" panose="020B0604020202020204"/>
                      </a:endParaRPr>
                    </a:p>
                    <a:p>
                      <a:pPr defTabSz="3765550"/>
                      <a:endParaRPr lang="en-US" sz="1000" i="0" dirty="0">
                        <a:solidFill>
                          <a:srgbClr val="D9D9D9"/>
                        </a:solidFill>
                        <a:latin typeface="Arial" panose="020B0604020202020204"/>
                        <a:cs typeface="Arial" panose="020B0604020202020204"/>
                      </a:endParaRPr>
                    </a:p>
                    <a:p>
                      <a:pPr defTabSz="3765550"/>
                      <a:r>
                        <a:rPr lang="en-US" sz="1000" i="0" dirty="0">
                          <a:solidFill>
                            <a:srgbClr val="D9D9D9"/>
                          </a:solidFill>
                          <a:latin typeface="Arial" panose="020B0604020202020204"/>
                          <a:cs typeface="Arial" panose="020B0604020202020204"/>
                        </a:rPr>
                        <a:t>To print your poster using our same-day professional printing service, go online to </a:t>
                      </a:r>
                      <a:r>
                        <a:rPr lang="en-US" sz="1000" i="0" dirty="0" err="1">
                          <a:solidFill>
                            <a:srgbClr val="FFC000"/>
                          </a:solidFill>
                          <a:latin typeface="Arial" panose="020B0604020202020204"/>
                          <a:cs typeface="Arial" panose="020B0604020202020204"/>
                        </a:rPr>
                        <a:t>PosterPresentations.com</a:t>
                      </a:r>
                      <a:r>
                        <a:rPr lang="en-US" sz="1000" i="0" dirty="0">
                          <a:solidFill>
                            <a:srgbClr val="D9D9D9"/>
                          </a:solidFill>
                          <a:latin typeface="Arial" panose="020B0604020202020204"/>
                          <a:cs typeface="Arial" panose="020B0604020202020204"/>
                        </a:rPr>
                        <a:t> and click on "</a:t>
                      </a:r>
                      <a:r>
                        <a:rPr lang="en-US" sz="1000" i="0" dirty="0">
                          <a:solidFill>
                            <a:srgbClr val="FFC000"/>
                          </a:solidFill>
                          <a:latin typeface="Arial" panose="020B0604020202020204"/>
                          <a:cs typeface="Arial" panose="020B0604020202020204"/>
                        </a:rPr>
                        <a:t>Order your poster</a:t>
                      </a:r>
                      <a:r>
                        <a:rPr lang="en-US" sz="1000" i="0" dirty="0">
                          <a:solidFill>
                            <a:srgbClr val="D9D9D9"/>
                          </a:solidFill>
                          <a:latin typeface="Arial" panose="020B0604020202020204"/>
                          <a:cs typeface="Arial" panose="020B0604020202020204"/>
                        </a:rPr>
                        <a:t>".</a:t>
                      </a:r>
                      <a:endParaRPr lang="en-US" sz="1000" b="1" dirty="0">
                        <a:solidFill>
                          <a:srgbClr val="D9D9D9"/>
                        </a:solidFill>
                        <a:latin typeface="Arial" panose="020B0604020202020204"/>
                        <a:cs typeface="Arial" panose="020B0604020202020204"/>
                      </a:endParaRPr>
                    </a:p>
                  </a:txBody>
                  <a:tcPr marL="71080" marR="71080" marT="35540" marB="35540">
                    <a:solidFill>
                      <a:srgbClr val="010101"/>
                    </a:solidFill>
                  </a:tcPr>
                </a:tc>
                <a:tc hMerge="1">
                  <a:tcPr>
                    <a:solidFill>
                      <a:schemeClr val="tx1">
                        <a:lumMod val="95000"/>
                        <a:lumOff val="5000"/>
                      </a:schemeClr>
                    </a:solidFill>
                  </a:tcPr>
                </a:tc>
              </a:tr>
              <a:tr h="2300540">
                <a:tc>
                  <a:txBody>
                    <a:bodyPr/>
                    <a:lstStyle/>
                    <a:p>
                      <a:pPr algn="ctr"/>
                      <a:endParaRPr lang="en-US" sz="1200" dirty="0">
                        <a:solidFill>
                          <a:srgbClr val="1F3A4E"/>
                        </a:solidFill>
                      </a:endParaRPr>
                    </a:p>
                    <a:p>
                      <a:pPr marL="0" marR="0" indent="0" algn="ctr" defTabSz="5015865" rtl="0" eaLnBrk="1" fontAlgn="auto" latinLnBrk="0" hangingPunct="1">
                        <a:lnSpc>
                          <a:spcPct val="100000"/>
                        </a:lnSpc>
                        <a:spcBef>
                          <a:spcPts val="0"/>
                        </a:spcBef>
                        <a:spcAft>
                          <a:spcPts val="0"/>
                        </a:spcAft>
                        <a:buClrTx/>
                        <a:buSzTx/>
                        <a:buFontTx/>
                        <a:buNone/>
                        <a:defRPr/>
                      </a:pPr>
                      <a:r>
                        <a:rPr lang="en-US" sz="1200" dirty="0">
                          <a:solidFill>
                            <a:schemeClr val="bg1"/>
                          </a:solidFill>
                          <a:latin typeface="Arial" panose="020B0604020202020204" pitchFamily="34" charset="0"/>
                          <a:cs typeface="Arial" panose="020B0604020202020204" pitchFamily="34" charset="0"/>
                        </a:rPr>
                        <a:t>This is a template for a </a:t>
                      </a:r>
                      <a:endParaRPr lang="en-US" sz="1200" dirty="0">
                        <a:solidFill>
                          <a:schemeClr val="bg1"/>
                        </a:solidFill>
                        <a:latin typeface="Arial" panose="020B0604020202020204" pitchFamily="34" charset="0"/>
                        <a:cs typeface="Arial" panose="020B0604020202020204" pitchFamily="34" charset="0"/>
                      </a:endParaRP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endParaRPr lang="en-US" sz="1000" b="0" baseline="0" dirty="0">
                        <a:solidFill>
                          <a:srgbClr val="FFC000"/>
                        </a:solidFill>
                        <a:latin typeface="Arial" panose="020B0604020202020204" pitchFamily="34" charset="0"/>
                        <a:cs typeface="Arial" panose="020B0604020202020204" pitchFamily="34" charset="0"/>
                      </a:endParaRPr>
                    </a:p>
                    <a:p>
                      <a:pPr marL="0" marR="0" indent="0" algn="l" defTabSz="4389120" rtl="0" eaLnBrk="1" fontAlgn="auto" latinLnBrk="0" hangingPunct="1">
                        <a:lnSpc>
                          <a:spcPct val="100000"/>
                        </a:lnSpc>
                        <a:spcBef>
                          <a:spcPts val="0"/>
                        </a:spcBef>
                        <a:spcAft>
                          <a:spcPts val="0"/>
                        </a:spcAft>
                        <a:buClrTx/>
                        <a:buSzTx/>
                        <a:buFontTx/>
                        <a:buNone/>
                        <a:defRPr/>
                      </a:pPr>
                      <a:r>
                        <a:rPr lang="en-US" sz="1000" b="0" baseline="0" dirty="0">
                          <a:solidFill>
                            <a:srgbClr val="FFC000"/>
                          </a:solidFill>
                          <a:latin typeface="Arial" panose="020B0604020202020204" pitchFamily="34" charset="0"/>
                          <a:cs typeface="Arial" panose="020B0604020202020204" pitchFamily="34" charset="0"/>
                        </a:rPr>
                        <a:t>45 tall x 80 wide</a:t>
                      </a:r>
                      <a:endParaRPr lang="en-US" sz="1000" b="0" baseline="0" dirty="0">
                        <a:solidFill>
                          <a:srgbClr val="FFC000"/>
                        </a:solidFill>
                        <a:latin typeface="Arial" panose="020B0604020202020204" pitchFamily="34" charset="0"/>
                        <a:cs typeface="Arial" panose="020B0604020202020204" pitchFamily="34" charset="0"/>
                      </a:endParaRPr>
                    </a:p>
                  </a:txBody>
                  <a:tcPr marL="105158" marR="52579" marT="69009" marB="23003">
                    <a:solidFill>
                      <a:srgbClr val="010101"/>
                    </a:solidFill>
                  </a:tcPr>
                </a:tc>
              </a:tr>
              <a:tr h="2157787">
                <a:tc>
                  <a:txBody>
                    <a:bodyPr/>
                    <a:lstStyle/>
                    <a:p>
                      <a:endParaRPr lang="en-US" sz="1000" dirty="0">
                        <a:solidFill>
                          <a:srgbClr val="1F3A4E"/>
                        </a:solidFill>
                      </a:endParaRPr>
                    </a:p>
                  </a:txBody>
                  <a:tcPr marL="52579" marR="52579" marT="23003" marB="23003">
                    <a:blipFill rotWithShape="1">
                      <a:blip r:embed="rId2"/>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endParaRPr lang="en-US" sz="1000" b="0" baseline="0" dirty="0">
                        <a:solidFill>
                          <a:srgbClr val="D9D9D9"/>
                        </a:solidFill>
                        <a:latin typeface="Arial" panose="020B0604020202020204" pitchFamily="34" charset="0"/>
                        <a:cs typeface="Arial" panose="020B0604020202020204" pitchFamily="34" charset="0"/>
                      </a:endParaRPr>
                    </a:p>
                  </a:txBody>
                  <a:tcPr marL="105158" marR="52579" marT="69009" marB="23003">
                    <a:solidFill>
                      <a:srgbClr val="010101"/>
                    </a:solidFill>
                  </a:tcPr>
                </a:tc>
              </a:tr>
              <a:tr h="910736">
                <a:tc gridSpan="2">
                  <a:txBody>
                    <a:bodyPr/>
                    <a:lstStyle/>
                    <a:p>
                      <a:pPr marL="0" marR="0" lvl="0" indent="0" algn="l" defTabSz="4389120" rtl="0" eaLnBrk="1" fontAlgn="auto" latinLnBrk="0" hangingPunct="1">
                        <a:lnSpc>
                          <a:spcPct val="100000"/>
                        </a:lnSpc>
                        <a:spcBef>
                          <a:spcPts val="0"/>
                        </a:spcBef>
                        <a:spcAft>
                          <a:spcPts val="0"/>
                        </a:spcAft>
                        <a:buClrTx/>
                        <a:buSzTx/>
                        <a:buFontTx/>
                        <a:buNone/>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lang="en-US" sz="1000" b="0" baseline="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cPr marL="182880" marT="137160">
                    <a:solidFill>
                      <a:schemeClr val="tx1">
                        <a:lumMod val="95000"/>
                        <a:lumOff val="5000"/>
                      </a:schemeClr>
                    </a:solidFill>
                  </a:tcPr>
                </a:tc>
              </a:tr>
              <a:tr h="192415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endParaRPr lang="en-US" sz="1000" b="0" baseline="0" dirty="0">
                        <a:solidFill>
                          <a:srgbClr val="D9D9D9"/>
                        </a:solidFill>
                        <a:latin typeface="Arial" panose="020B0604020202020204" pitchFamily="34" charset="0"/>
                        <a:cs typeface="Arial" panose="020B0604020202020204" pitchFamily="34" charset="0"/>
                      </a:endParaRPr>
                    </a:p>
                  </a:txBody>
                  <a:tcPr marL="105158" marR="52579" marT="69009" marB="23003">
                    <a:solidFill>
                      <a:srgbClr val="010101"/>
                    </a:solidFill>
                  </a:tcPr>
                </a:tc>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endParaRPr lang="en-US" sz="1200" b="1" dirty="0">
                        <a:solidFill>
                          <a:srgbClr val="FFC000"/>
                        </a:solidFill>
                        <a:latin typeface="Arial" panose="020B0604020202020204" pitchFamily="34" charset="0"/>
                        <a:cs typeface="Arial" panose="020B0604020202020204" pitchFamily="34" charset="0"/>
                      </a:endParaRP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lang="en-US" sz="1000" baseline="0" dirty="0">
                        <a:solidFill>
                          <a:srgbClr val="D9D9D9"/>
                        </a:solidFill>
                        <a:latin typeface="Arial" panose="020B0604020202020204" pitchFamily="34" charset="0"/>
                        <a:cs typeface="Arial" panose="020B0604020202020204" pitchFamily="34" charset="0"/>
                      </a:endParaRP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cPr marL="182880" marT="137160">
                    <a:solidFill>
                      <a:srgbClr val="010101"/>
                    </a:solidFill>
                  </a:tcPr>
                </a:tc>
              </a:tr>
              <a:tr h="119628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200" b="1" noProof="0" dirty="0">
                          <a:solidFill>
                            <a:srgbClr val="FFC000"/>
                          </a:solidFill>
                          <a:latin typeface="Arial" panose="020B0604020202020204" pitchFamily="34" charset="0"/>
                          <a:cs typeface="Arial" panose="020B0604020202020204" pitchFamily="34" charset="0"/>
                        </a:rPr>
                        <a:t>Photos</a:t>
                      </a:r>
                      <a:endParaRPr lang="en-US" sz="1200" b="1" noProof="0" dirty="0">
                        <a:solidFill>
                          <a:srgbClr val="FFC000"/>
                        </a:solidFill>
                        <a:latin typeface="Arial" panose="020B0604020202020204" pitchFamily="34" charset="0"/>
                        <a:cs typeface="Arial" panose="020B0604020202020204" pitchFamily="34" charset="0"/>
                      </a:endParaRPr>
                    </a:p>
                    <a:p>
                      <a:pPr marL="0" marR="0" lvl="0" indent="0" algn="l" defTabSz="9779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kumimoji="0" lang="en-US" sz="10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endParaRPr>
                    </a:p>
                  </a:txBody>
                  <a:tcPr marL="71080" marR="71080" marT="35540" marB="35540">
                    <a:solidFill>
                      <a:srgbClr val="010101"/>
                    </a:solidFill>
                  </a:tcPr>
                </a:tc>
                <a:tc hMerge="1">
                  <a:tcPr/>
                </a:tc>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4"/>
                      <a:stretch>
                        <a:fillRect/>
                      </a:stretch>
                    </a:blipFill>
                  </a:tcPr>
                </a:tc>
                <a:tc hMerge="1">
                  <a:tcPr/>
                </a:tc>
              </a:tr>
              <a:tr h="64415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200" b="1" noProof="0" dirty="0">
                          <a:solidFill>
                            <a:srgbClr val="FFC000"/>
                          </a:solidFill>
                          <a:latin typeface="Arial" panose="020B0604020202020204"/>
                          <a:cs typeface="Arial" panose="020B0604020202020204"/>
                        </a:rPr>
                        <a:t>Quality check your graphics</a:t>
                      </a:r>
                      <a:endParaRPr lang="en-US" sz="1200" b="1" noProof="0" dirty="0">
                        <a:solidFill>
                          <a:srgbClr val="FFC000"/>
                        </a:solidFill>
                        <a:latin typeface="Arial" panose="020B0604020202020204"/>
                        <a:cs typeface="Arial" panose="020B0604020202020204"/>
                      </a:endParaRPr>
                    </a:p>
                    <a:p>
                      <a:pPr marL="0" marR="0" lvl="0" indent="0" algn="l" defTabSz="1518285" rtl="0" eaLnBrk="1" fontAlgn="auto" latinLnBrk="0" hangingPunct="1">
                        <a:lnSpc>
                          <a:spcPct val="100000"/>
                        </a:lnSpc>
                        <a:spcBef>
                          <a:spcPts val="0"/>
                        </a:spcBef>
                        <a:spcAft>
                          <a:spcPts val="0"/>
                        </a:spcAft>
                        <a:buClrTx/>
                        <a:buSzTx/>
                        <a:buFontTx/>
                        <a:buNone/>
                        <a:defRPr/>
                      </a:pPr>
                      <a:r>
                        <a:rPr lang="en-US" sz="1000" noProof="0" dirty="0">
                          <a:solidFill>
                            <a:srgbClr val="D9D9D9"/>
                          </a:solidFill>
                          <a:latin typeface="Arial" panose="020B0604020202020204"/>
                          <a:cs typeface="Arial" panose="020B0604020202020204"/>
                        </a:rPr>
                        <a:t>Zoom in and look at your images at 100%-200% magnification. If they look clear, they will print well. </a:t>
                      </a:r>
                      <a:endParaRPr lang="en-US" sz="1000" noProof="0" dirty="0">
                        <a:solidFill>
                          <a:srgbClr val="D9D9D9"/>
                        </a:solidFill>
                        <a:latin typeface="Arial" panose="020B0604020202020204"/>
                        <a:cs typeface="Arial" panose="020B0604020202020204"/>
                      </a:endParaRPr>
                    </a:p>
                  </a:txBody>
                  <a:tcPr marL="71080" marR="71080" marT="35540" marB="35540">
                    <a:solidFill>
                      <a:srgbClr val="010101"/>
                    </a:solidFill>
                  </a:tcPr>
                </a:tc>
                <a:tc hMerge="1">
                  <a:tcPr>
                    <a:solidFill>
                      <a:schemeClr val="tx1">
                        <a:lumMod val="95000"/>
                        <a:lumOff val="5000"/>
                      </a:schemeClr>
                    </a:solidFill>
                  </a:tcPr>
                </a:tc>
              </a:tr>
              <a:tr h="1603624">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000" noProof="0" dirty="0">
                        <a:solidFill>
                          <a:schemeClr val="bg1"/>
                        </a:solidFill>
                        <a:latin typeface="Arial" panose="020B0604020202020204"/>
                        <a:cs typeface="Arial" panose="020B0604020202020204"/>
                      </a:endParaRPr>
                    </a:p>
                  </a:txBody>
                  <a:tcPr marL="71080" marR="71080" marT="35540" marB="35540">
                    <a:blipFill rotWithShape="1">
                      <a:blip r:embed="rId5"/>
                      <a:stretch>
                        <a:fillRect/>
                      </a:stretch>
                    </a:blipFill>
                  </a:tcPr>
                </a:tc>
                <a:tc hMerge="1">
                  <a:tcPr/>
                </a:tc>
              </a:tr>
            </a:tbl>
          </a:graphicData>
        </a:graphic>
      </p:graphicFrame>
      <p:graphicFrame>
        <p:nvGraphicFramePr>
          <p:cNvPr id="14" name="Table 13"/>
          <p:cNvGraphicFramePr>
            <a:graphicFrameLocks noGrp="1"/>
          </p:cNvGraphicFramePr>
          <p:nvPr userDrawn="1"/>
        </p:nvGraphicFramePr>
        <p:xfrm>
          <a:off x="29619709" y="0"/>
          <a:ext cx="5621803" cy="16467402"/>
        </p:xfrm>
        <a:graphic>
          <a:graphicData uri="http://schemas.openxmlformats.org/drawingml/2006/table">
            <a:tbl>
              <a:tblPr firstRow="1" bandRow="1">
                <a:tableStyleId>{5C22544A-7EE6-4342-B048-85BDC9FD1C3A}</a:tableStyleId>
              </a:tblPr>
              <a:tblGrid>
                <a:gridCol w="2095685"/>
                <a:gridCol w="681713"/>
                <a:gridCol w="2844405"/>
              </a:tblGrid>
              <a:tr h="646893">
                <a:tc gridSpan="3">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anose="020B0603020202020204" pitchFamily="34" charset="0"/>
                        </a:rPr>
                        <a:t>(THIS SIDEBAR WILL NOT PRINT)</a:t>
                      </a:r>
                      <a:endParaRPr lang="en-US" sz="2100" b="1" spc="600" dirty="0">
                        <a:solidFill>
                          <a:schemeClr val="bg1"/>
                        </a:solidFill>
                        <a:latin typeface="Trebuchet MS" panose="020B0603020202020204" pitchFamily="34" charset="0"/>
                      </a:endParaRPr>
                    </a:p>
                  </a:txBody>
                  <a:tcPr marL="95264" marR="95264" marT="47632" marB="47632">
                    <a:solidFill>
                      <a:srgbClr val="FFC000"/>
                    </a:solidFill>
                  </a:tcPr>
                </a:tc>
                <a:tc hMerge="1">
                  <a:tcPr/>
                </a:tc>
                <a:tc hMerge="1">
                  <a:tcPr marL="95264" marR="95264" marT="47632" marB="47632">
                    <a:solidFill>
                      <a:srgbClr val="FFC000"/>
                    </a:solidFill>
                  </a:tcPr>
                </a:tc>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endParaRPr lang="en-US" sz="1500" b="1" baseline="0" dirty="0">
                        <a:solidFill>
                          <a:srgbClr val="FFC000"/>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6"/>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tc hMerge="1">
                  <a:tcPr marL="182880" marT="137160">
                    <a:blipFill rotWithShape="1">
                      <a:blip r:embed="rId7"/>
                      <a:stretch>
                        <a:fillRect/>
                      </a:stretch>
                    </a:blipFill>
                  </a:tcPr>
                </a:tc>
                <a:tc hMerge="1">
                  <a:tcPr marL="95264" marR="95264" marT="47632" marB="47632">
                    <a:solidFill>
                      <a:schemeClr val="tx1"/>
                    </a:solidFill>
                  </a:tcPr>
                </a:tc>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endParaRPr lang="en-US" sz="1300" dirty="0">
                        <a:solidFill>
                          <a:srgbClr val="D9D9D9"/>
                        </a:solidFill>
                        <a:latin typeface="Arial" panose="020B0604020202020204" pitchFamily="34" charset="0"/>
                        <a:cs typeface="Arial" panose="020B0604020202020204" pitchFamily="34" charset="0"/>
                      </a:endParaRPr>
                    </a:p>
                    <a:p>
                      <a:pPr marL="0" marR="0" indent="0" algn="l" defTabSz="3765550" rtl="0" eaLnBrk="1" fontAlgn="auto" latinLnBrk="0" hangingPunct="1">
                        <a:lnSpc>
                          <a:spcPct val="100000"/>
                        </a:lnSpc>
                        <a:spcBef>
                          <a:spcPts val="0"/>
                        </a:spcBef>
                        <a:spcAft>
                          <a:spcPts val="0"/>
                        </a:spcAft>
                        <a:buClrTx/>
                        <a:buSzTx/>
                        <a:buFontTx/>
                        <a:buNone/>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cPr marL="182880" marT="137160">
                    <a:blipFill rotWithShape="1">
                      <a:blip r:embed="rId8"/>
                      <a:stretch>
                        <a:fillRect/>
                      </a:stretch>
                    </a:blipFill>
                  </a:tcPr>
                </a:tc>
                <a:tc hMerge="1">
                  <a:tcPr marL="190527" marR="95264" marT="142896" marB="47632">
                    <a:solidFill>
                      <a:schemeClr val="tx1"/>
                    </a:solidFill>
                  </a:tcPr>
                </a:tc>
              </a:tr>
              <a:tr h="158722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9">
                        <a:extLst>
                          <a:ext uri="{28A0092B-C50C-407E-A947-70E740481C1C}">
                            <a14:useLocalDpi xmlns:a14="http://schemas.microsoft.com/office/drawing/2010/main" val="0"/>
                          </a:ext>
                        </a:extLst>
                      </a:blip>
                      <a:srcRect/>
                      <a:stretch>
                        <a:fillRect/>
                      </a:stretch>
                    </a:blipFill>
                  </a:tcPr>
                </a:tc>
                <a:tc hMerge="1">
                  <a:tcPr marL="95264" marR="95264" marT="47632" marB="47632">
                    <a:solidFill>
                      <a:srgbClr val="010101"/>
                    </a:solidFill>
                  </a:tcPr>
                </a:tc>
                <a:tc row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endParaRPr lang="en-US" sz="1500" b="1" noProof="0" dirty="0">
                        <a:solidFill>
                          <a:srgbClr val="FFC000"/>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r>
              <a:tr h="1653209">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285" rtl="0" eaLnBrk="1" fontAlgn="auto" latinLnBrk="0" hangingPunct="1">
                        <a:lnSpc>
                          <a:spcPct val="100000"/>
                        </a:lnSpc>
                        <a:spcBef>
                          <a:spcPts val="0"/>
                        </a:spcBef>
                        <a:spcAft>
                          <a:spcPts val="0"/>
                        </a:spcAft>
                        <a:buClrTx/>
                        <a:buSzTx/>
                        <a:buFontTx/>
                        <a:buNone/>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cPr/>
                </a:tc>
                <a:tc vMerge="1">
                  <a:tcPr/>
                </a:tc>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endParaRPr lang="en-US" sz="130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r>
              <a:tr h="880793">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500" b="1" noProof="0" dirty="0">
                          <a:solidFill>
                            <a:srgbClr val="FFC000"/>
                          </a:solidFill>
                          <a:latin typeface="Arial" panose="020B0604020202020204"/>
                          <a:cs typeface="Arial" panose="020B0604020202020204"/>
                        </a:rPr>
                        <a:t>How to present your poster</a:t>
                      </a:r>
                      <a:endParaRPr lang="en-US" sz="1500" b="1"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panose="020B0604020202020204"/>
                          <a:cs typeface="Arial" panose="020B0604020202020204"/>
                        </a:rPr>
                        <a:t>When you finish designing your poster and are ready to virtually present it, follow the conference organizers' instructions. </a:t>
                      </a:r>
                      <a:endParaRPr lang="en-US" sz="1300"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a:cs typeface="Arial" panose="020B0604020202020204"/>
                      </a:endParaRPr>
                    </a:p>
                  </a:txBody>
                  <a:tcPr marL="95264" marR="95264" marT="47632" marB="47632">
                    <a:solidFill>
                      <a:srgbClr val="010101"/>
                    </a:solidFill>
                  </a:tcPr>
                </a:tc>
                <a:tc hMerge="1">
                  <a:tcPr/>
                </a:tc>
                <a:tc hMerge="1">
                  <a:tcPr marL="95264" marR="95264" marT="47632" marB="47632">
                    <a:solidFill>
                      <a:srgbClr val="010101"/>
                    </a:solidFill>
                  </a:tcPr>
                </a:tc>
              </a:tr>
              <a:tr h="4224920">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B0604020202020204"/>
                          <a:cs typeface="Arial" panose="020B0604020202020204"/>
                        </a:rPr>
                        <a:t>Publish, present virtually, share, and discuss!</a:t>
                      </a:r>
                      <a:endParaRPr lang="en-US" sz="1600" b="1"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D9D9D9"/>
                          </a:solidFill>
                          <a:latin typeface="Arial" panose="020B0604020202020204"/>
                          <a:cs typeface="Arial" panose="020B0604020202020204"/>
                        </a:rPr>
                        <a:t>Submit your poster and add it to the Research Poster Virtual Library.</a:t>
                      </a:r>
                      <a:br>
                        <a:rPr lang="en-US" sz="1400" b="1" noProof="0" dirty="0">
                          <a:solidFill>
                            <a:srgbClr val="D9D9D9"/>
                          </a:solidFill>
                          <a:latin typeface="Arial" panose="020B0604020202020204"/>
                          <a:cs typeface="Arial" panose="020B0604020202020204"/>
                        </a:rPr>
                      </a:br>
                      <a:br>
                        <a:rPr lang="en-US" sz="1400" b="1" noProof="0" dirty="0">
                          <a:solidFill>
                            <a:srgbClr val="D9D9D9"/>
                          </a:solidFill>
                          <a:latin typeface="Arial" panose="020B0604020202020204"/>
                          <a:cs typeface="Arial" panose="020B0604020202020204"/>
                        </a:rPr>
                      </a:br>
                      <a:r>
                        <a:rPr lang="en-US" sz="1400" b="1" noProof="0" dirty="0">
                          <a:solidFill>
                            <a:schemeClr val="accent4"/>
                          </a:solidFill>
                          <a:latin typeface="Arial" panose="020B0604020202020204"/>
                          <a:cs typeface="Arial" panose="020B0604020202020204"/>
                        </a:rPr>
                        <a:t>Continuous</a:t>
                      </a:r>
                      <a:r>
                        <a:rPr lang="en-US" sz="1400" b="1" noProof="0" dirty="0">
                          <a:solidFill>
                            <a:srgbClr val="D9D9D9"/>
                          </a:solidFill>
                          <a:latin typeface="Arial" panose="020B0604020202020204"/>
                          <a:cs typeface="Arial" panose="020B0604020202020204"/>
                        </a:rPr>
                        <a:t> </a:t>
                      </a:r>
                      <a:r>
                        <a:rPr lang="en-US" sz="1400" b="1" noProof="0" dirty="0">
                          <a:solidFill>
                            <a:srgbClr val="FFC000"/>
                          </a:solidFill>
                          <a:latin typeface="Arial" panose="020B0604020202020204"/>
                          <a:cs typeface="Arial" panose="020B0604020202020204"/>
                        </a:rPr>
                        <a:t>global reach</a:t>
                      </a:r>
                      <a:endParaRPr lang="en-US" sz="1400" b="1"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Share your research with thousands of students, educators, scientists, and researchers from all over the United States and the World.</a:t>
                      </a:r>
                      <a:endParaRPr lang="en-US" sz="1400" b="0"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Full-featured poster showcase included</a:t>
                      </a:r>
                      <a:endParaRPr lang="en-US" sz="1400" b="1"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Present your poster on a  professional full-featured and customizable web page that includes full screen functions, social sharing, your own discussion board, private contact form, narration and more.</a:t>
                      </a:r>
                      <a:endParaRPr lang="en-US" sz="1400" b="0"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Convenience for presenter groups and conference coordinators </a:t>
                      </a:r>
                      <a:endParaRPr lang="en-US" sz="1400" b="1"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Published posters can easily be presented at virtual conferences. Perfect solution for organizers of meetings and conferences.</a:t>
                      </a:r>
                      <a:br>
                        <a:rPr lang="en-US" sz="1400" b="1" noProof="0" dirty="0">
                          <a:solidFill>
                            <a:srgbClr val="D9D9D9"/>
                          </a:solidFill>
                          <a:latin typeface="Arial" panose="020B0604020202020204"/>
                          <a:cs typeface="Arial" panose="020B0604020202020204"/>
                        </a:rPr>
                      </a:b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B0604020202020204"/>
                          <a:cs typeface="Arial" panose="020B0604020202020204"/>
                          <a:hlinkClick r:id="rId10"/>
                        </a:rPr>
                        <a:t>https://www.PosterPresentations.com/</a:t>
                      </a:r>
                      <a:r>
                        <a:rPr lang="en-US" sz="1600" b="1" u="sng" noProof="0" dirty="0">
                          <a:solidFill>
                            <a:srgbClr val="FFC000"/>
                          </a:solidFill>
                          <a:latin typeface="Arial" panose="020B0604020202020204"/>
                          <a:cs typeface="Arial" panose="020B0604020202020204"/>
                          <a:hlinkClick r:id="rId10"/>
                        </a:rPr>
                        <a:t>research</a:t>
                      </a:r>
                      <a:endParaRPr lang="en-US" sz="1600" b="1" u="sng"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txBody>
                  <a:tcPr marL="95264" marR="95264" marT="47632" marB="47632">
                    <a:solidFill>
                      <a:srgbClr val="003366"/>
                    </a:solidFill>
                  </a:tcPr>
                </a:tc>
                <a:tc hMerge="1">
                  <a:tcPr/>
                </a:tc>
                <a:tc hMerge="1">
                  <a:tcPr marL="95264" marR="95264" marT="47632" marB="47632">
                    <a:solidFill>
                      <a:schemeClr val="accent5">
                        <a:lumMod val="50000"/>
                      </a:schemeClr>
                    </a:solidFill>
                  </a:tcPr>
                </a:tc>
              </a:tr>
              <a:tr h="770816">
                <a:tc gridSpan="3">
                  <a:txBody>
                    <a:bodyPr/>
                    <a:lstStyle/>
                    <a:p>
                      <a:endParaRPr lang="en-US" sz="1300" dirty="0">
                        <a:solidFill>
                          <a:srgbClr val="1F3A4E"/>
                        </a:solidFill>
                      </a:endParaRPr>
                    </a:p>
                  </a:txBody>
                  <a:tcPr marL="95264" marR="95264" marT="47632" marB="47632">
                    <a:blipFill dpi="0" rotWithShape="1">
                      <a:blip r:embed="rId11">
                        <a:extLst>
                          <a:ext uri="{28A0092B-C50C-407E-A947-70E740481C1C}">
                            <a14:useLocalDpi xmlns:a14="http://schemas.microsoft.com/office/drawing/2010/main" val="0"/>
                          </a:ext>
                        </a:extLst>
                      </a:blip>
                      <a:srcRect/>
                      <a:stretch>
                        <a:fillRect/>
                      </a:stretch>
                    </a:blipFill>
                  </a:tcPr>
                </a:tc>
                <a:tc hMerge="1">
                  <a:tcPr/>
                </a:tc>
                <a:tc hMerge="1">
                  <a:tcPr marL="95264" marR="95264" marT="47632" marB="47632">
                    <a:blipFill dpi="0" rotWithShape="1">
                      <a:blip r:embed="rId11">
                        <a:extLst>
                          <a:ext uri="{28A0092B-C50C-407E-A947-70E740481C1C}">
                            <a14:useLocalDpi xmlns:a14="http://schemas.microsoft.com/office/drawing/2010/main" val="0"/>
                          </a:ext>
                        </a:extLst>
                      </a:blip>
                      <a:srcRect/>
                      <a:stretch>
                        <a:fillRect/>
                      </a:stretch>
                    </a:blipFill>
                  </a:tcPr>
                </a:tc>
              </a:tr>
              <a:tr h="560893">
                <a:tc>
                  <a:txBody>
                    <a:bodyPr/>
                    <a:lstStyle/>
                    <a:p>
                      <a:pPr>
                        <a:lnSpc>
                          <a:spcPct val="100000"/>
                        </a:lnSpc>
                      </a:pPr>
                      <a:r>
                        <a:rPr lang="en-US" sz="1000" dirty="0">
                          <a:solidFill>
                            <a:schemeClr val="bg1">
                              <a:lumMod val="85000"/>
                            </a:schemeClr>
                          </a:solidFill>
                          <a:latin typeface="Arial" panose="020B0604020202020204"/>
                          <a:cs typeface="Arial" panose="020B0604020202020204"/>
                        </a:rPr>
                        <a:t>© 2020</a:t>
                      </a:r>
                      <a:r>
                        <a:rPr lang="en-US" sz="1000" baseline="0" dirty="0">
                          <a:solidFill>
                            <a:schemeClr val="bg1">
                              <a:lumMod val="85000"/>
                            </a:schemeClr>
                          </a:solidFill>
                          <a:latin typeface="Arial" panose="020B0604020202020204"/>
                          <a:cs typeface="Arial" panose="020B0604020202020204"/>
                        </a:rPr>
                        <a:t> </a:t>
                      </a:r>
                      <a:r>
                        <a:rPr lang="en-US" sz="1000" dirty="0" err="1">
                          <a:solidFill>
                            <a:schemeClr val="bg1">
                              <a:lumMod val="85000"/>
                            </a:schemeClr>
                          </a:solidFill>
                          <a:latin typeface="Arial" panose="020B0604020202020204"/>
                          <a:cs typeface="Arial" panose="020B0604020202020204"/>
                        </a:rPr>
                        <a:t>PosterPresentations.com</a:t>
                      </a:r>
                      <a:br>
                        <a:rPr lang="en-US" sz="1000" dirty="0">
                          <a:solidFill>
                            <a:schemeClr val="bg1">
                              <a:lumMod val="85000"/>
                            </a:schemeClr>
                          </a:solidFill>
                          <a:latin typeface="Arial" panose="020B0604020202020204"/>
                          <a:cs typeface="Arial" panose="020B0604020202020204"/>
                        </a:rPr>
                      </a:br>
                      <a:r>
                        <a:rPr lang="en-US" sz="1000" dirty="0">
                          <a:solidFill>
                            <a:schemeClr val="bg1">
                              <a:lumMod val="85000"/>
                            </a:schemeClr>
                          </a:solidFill>
                          <a:latin typeface="Arial" panose="020B0604020202020204"/>
                          <a:cs typeface="Arial" panose="020B0604020202020204"/>
                        </a:rPr>
                        <a:t>2117 Fourth Street ,</a:t>
                      </a:r>
                      <a:r>
                        <a:rPr lang="en-US" sz="1000" baseline="0" dirty="0">
                          <a:solidFill>
                            <a:schemeClr val="bg1">
                              <a:lumMod val="85000"/>
                            </a:schemeClr>
                          </a:solidFill>
                          <a:latin typeface="Arial" panose="020B0604020202020204"/>
                          <a:cs typeface="Arial" panose="020B0604020202020204"/>
                        </a:rPr>
                        <a:t> STE C        </a:t>
                      </a:r>
                      <a:endParaRPr lang="en-US" sz="1000" baseline="0" dirty="0">
                        <a:solidFill>
                          <a:schemeClr val="bg1">
                            <a:lumMod val="85000"/>
                          </a:schemeClr>
                        </a:solidFill>
                        <a:latin typeface="Arial" panose="020B0604020202020204"/>
                        <a:cs typeface="Arial" panose="020B0604020202020204"/>
                      </a:endParaRPr>
                    </a:p>
                    <a:p>
                      <a:pPr>
                        <a:lnSpc>
                          <a:spcPct val="100000"/>
                        </a:lnSpc>
                      </a:pPr>
                      <a:r>
                        <a:rPr lang="en-US" sz="1000" baseline="0" dirty="0">
                          <a:solidFill>
                            <a:schemeClr val="bg1">
                              <a:lumMod val="85000"/>
                            </a:schemeClr>
                          </a:solidFill>
                          <a:latin typeface="Arial" panose="020B0604020202020204"/>
                          <a:cs typeface="Arial" panose="020B0604020202020204"/>
                        </a:rPr>
                        <a:t>Berkeley CA 94710 USA</a:t>
                      </a:r>
                      <a:endParaRPr lang="en-US" sz="1000" dirty="0">
                        <a:solidFill>
                          <a:schemeClr val="bg1">
                            <a:lumMod val="85000"/>
                          </a:schemeClr>
                        </a:solidFill>
                        <a:latin typeface="Arial" panose="020B0604020202020204"/>
                        <a:cs typeface="Arial" panose="020B0604020202020204"/>
                      </a:endParaRPr>
                    </a:p>
                  </a:txBody>
                  <a:tcPr marL="106881" marR="53440" marT="70140" marB="23380">
                    <a:solidFill>
                      <a:srgbClr val="010101"/>
                    </a:solidFill>
                  </a:tcPr>
                </a:tc>
                <a:tc gridSpan="2">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1300" b="1" dirty="0">
                          <a:solidFill>
                            <a:srgbClr val="D0D0D0"/>
                          </a:solidFill>
                          <a:latin typeface="Arial" panose="020B0604020202020204"/>
                          <a:cs typeface="Arial" panose="020B0604020202020204"/>
                        </a:rPr>
                        <a:t>For poster-making tutorials</a:t>
                      </a:r>
                      <a:r>
                        <a:rPr lang="en-US" sz="1300" b="1" baseline="0" dirty="0">
                          <a:solidFill>
                            <a:srgbClr val="D0D0D0"/>
                          </a:solidFill>
                          <a:latin typeface="Arial" panose="020B0604020202020204"/>
                          <a:cs typeface="Arial" panose="020B0604020202020204"/>
                        </a:rPr>
                        <a:t> visit:</a:t>
                      </a:r>
                      <a:endParaRPr lang="en-US" sz="1300" b="1" baseline="0" dirty="0">
                        <a:solidFill>
                          <a:srgbClr val="D0D0D0"/>
                        </a:solidFill>
                        <a:latin typeface="Arial" panose="020B0604020202020204"/>
                        <a:cs typeface="Arial" panose="020B0604020202020204"/>
                      </a:endParaRPr>
                    </a:p>
                    <a:p>
                      <a:pPr marL="0" marR="0" indent="0" algn="l" defTabSz="4389120" rtl="0" eaLnBrk="1" fontAlgn="auto" latinLnBrk="0" hangingPunct="1">
                        <a:lnSpc>
                          <a:spcPct val="100000"/>
                        </a:lnSpc>
                        <a:spcBef>
                          <a:spcPts val="0"/>
                        </a:spcBef>
                        <a:spcAft>
                          <a:spcPts val="0"/>
                        </a:spcAft>
                        <a:buClrTx/>
                        <a:buSzTx/>
                        <a:buFontTx/>
                        <a:buNone/>
                        <a:defRPr/>
                      </a:pPr>
                      <a:r>
                        <a:rPr lang="en-US" sz="900" b="1" dirty="0">
                          <a:solidFill>
                            <a:srgbClr val="FFC000"/>
                          </a:solidFill>
                          <a:latin typeface="Arial" panose="020B0604020202020204"/>
                          <a:cs typeface="Arial" panose="020B0604020202020204"/>
                        </a:rPr>
                        <a:t>https://</a:t>
                      </a:r>
                      <a:r>
                        <a:rPr lang="en-US" sz="900" b="1" dirty="0" err="1">
                          <a:solidFill>
                            <a:srgbClr val="FFC000"/>
                          </a:solidFill>
                          <a:latin typeface="Arial" panose="020B0604020202020204"/>
                          <a:cs typeface="Arial" panose="020B0604020202020204"/>
                        </a:rPr>
                        <a:t>www.posterpresentations.com</a:t>
                      </a:r>
                      <a:r>
                        <a:rPr lang="en-US" sz="900" b="1" dirty="0">
                          <a:solidFill>
                            <a:srgbClr val="FFC000"/>
                          </a:solidFill>
                          <a:latin typeface="Arial" panose="020B0604020202020204"/>
                          <a:cs typeface="Arial" panose="020B0604020202020204"/>
                        </a:rPr>
                        <a:t>/</a:t>
                      </a:r>
                      <a:r>
                        <a:rPr lang="en-US" sz="900" b="1" dirty="0" err="1">
                          <a:solidFill>
                            <a:srgbClr val="FFC000"/>
                          </a:solidFill>
                          <a:latin typeface="Arial" panose="020B0604020202020204"/>
                          <a:cs typeface="Arial" panose="020B0604020202020204"/>
                        </a:rPr>
                        <a:t>helpdesk.html</a:t>
                      </a:r>
                      <a:endParaRPr lang="en-US" sz="900" dirty="0">
                        <a:solidFill>
                          <a:schemeClr val="bg1">
                            <a:lumMod val="85000"/>
                          </a:schemeClr>
                        </a:solidFill>
                        <a:latin typeface="Arial" panose="020B0604020202020204"/>
                        <a:cs typeface="Arial" panose="020B0604020202020204"/>
                      </a:endParaRPr>
                    </a:p>
                  </a:txBody>
                  <a:tcPr marL="95264" marR="95264" marT="47632" marB="47632">
                    <a:solidFill>
                      <a:srgbClr val="010101"/>
                    </a:solidFill>
                  </a:tcPr>
                </a:tc>
                <a:tc hMerge="1">
                  <a:tcPr marL="95264" marR="95264" marT="47632" marB="47632">
                    <a:solidFill>
                      <a:srgbClr val="010101"/>
                    </a:solidFill>
                  </a:tcPr>
                </a:tc>
              </a:tr>
            </a:tbl>
          </a:graphicData>
        </a:graphic>
      </p:graphicFrame>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675255" rtl="0" eaLnBrk="1" latinLnBrk="0" hangingPunct="1">
        <a:spcBef>
          <a:spcPct val="0"/>
        </a:spcBef>
        <a:buNone/>
        <a:defRPr sz="5335" kern="1200">
          <a:solidFill>
            <a:schemeClr val="bg1"/>
          </a:solidFill>
          <a:latin typeface="Trebuchet MS" panose="020B0603020202020204" pitchFamily="34" charset="0"/>
          <a:ea typeface="+mj-ea"/>
          <a:cs typeface="+mj-cs"/>
        </a:defRPr>
      </a:lvl1pPr>
    </p:titleStyle>
    <p:bodyStyle>
      <a:lvl1pPr marL="1003300" indent="-1003300" algn="l" defTabSz="2675255" rtl="0" eaLnBrk="1" latinLnBrk="0" hangingPunct="1">
        <a:spcBef>
          <a:spcPct val="20000"/>
        </a:spcBef>
        <a:buFont typeface="Arial" panose="020B0604020202020204" pitchFamily="34" charset="0"/>
        <a:buChar char="•"/>
        <a:defRPr sz="9385" kern="1200">
          <a:solidFill>
            <a:schemeClr val="tx1"/>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p:bodyStyle>
    <p:otherStyle>
      <a:defPPr>
        <a:defRPr lang="en-US"/>
      </a:defPPr>
      <a:lvl1pPr marL="0" algn="l" defTabSz="2675255" rtl="0" eaLnBrk="1" latinLnBrk="0" hangingPunct="1">
        <a:defRPr sz="5225" kern="1200">
          <a:solidFill>
            <a:schemeClr val="tx1"/>
          </a:solidFill>
          <a:latin typeface="+mn-lt"/>
          <a:ea typeface="+mn-ea"/>
          <a:cs typeface="+mn-cs"/>
        </a:defRPr>
      </a:lvl1pPr>
      <a:lvl2pPr marL="1337310" algn="l" defTabSz="2675255" rtl="0" eaLnBrk="1" latinLnBrk="0" hangingPunct="1">
        <a:defRPr sz="5225" kern="1200">
          <a:solidFill>
            <a:schemeClr val="tx1"/>
          </a:solidFill>
          <a:latin typeface="+mn-lt"/>
          <a:ea typeface="+mn-ea"/>
          <a:cs typeface="+mn-cs"/>
        </a:defRPr>
      </a:lvl2pPr>
      <a:lvl3pPr marL="2675255" algn="l" defTabSz="2675255" rtl="0" eaLnBrk="1" latinLnBrk="0" hangingPunct="1">
        <a:defRPr sz="5225" kern="1200">
          <a:solidFill>
            <a:schemeClr val="tx1"/>
          </a:solidFill>
          <a:latin typeface="+mn-lt"/>
          <a:ea typeface="+mn-ea"/>
          <a:cs typeface="+mn-cs"/>
        </a:defRPr>
      </a:lvl3pPr>
      <a:lvl4pPr marL="4012565" algn="l" defTabSz="2675255" rtl="0" eaLnBrk="1" latinLnBrk="0" hangingPunct="1">
        <a:defRPr sz="5225" kern="1200">
          <a:solidFill>
            <a:schemeClr val="tx1"/>
          </a:solidFill>
          <a:latin typeface="+mn-lt"/>
          <a:ea typeface="+mn-ea"/>
          <a:cs typeface="+mn-cs"/>
        </a:defRPr>
      </a:lvl4pPr>
      <a:lvl5pPr marL="5350510" algn="l" defTabSz="2675255" rtl="0" eaLnBrk="1" latinLnBrk="0" hangingPunct="1">
        <a:defRPr sz="5225" kern="1200">
          <a:solidFill>
            <a:schemeClr val="tx1"/>
          </a:solidFill>
          <a:latin typeface="+mn-lt"/>
          <a:ea typeface="+mn-ea"/>
          <a:cs typeface="+mn-cs"/>
        </a:defRPr>
      </a:lvl5pPr>
      <a:lvl6pPr marL="6687820" algn="l" defTabSz="2675255" rtl="0" eaLnBrk="1" latinLnBrk="0" hangingPunct="1">
        <a:defRPr sz="5225" kern="1200">
          <a:solidFill>
            <a:schemeClr val="tx1"/>
          </a:solidFill>
          <a:latin typeface="+mn-lt"/>
          <a:ea typeface="+mn-ea"/>
          <a:cs typeface="+mn-cs"/>
        </a:defRPr>
      </a:lvl6pPr>
      <a:lvl7pPr marL="8025765" algn="l" defTabSz="2675255" rtl="0" eaLnBrk="1" latinLnBrk="0" hangingPunct="1">
        <a:defRPr sz="5225" kern="1200">
          <a:solidFill>
            <a:schemeClr val="tx1"/>
          </a:solidFill>
          <a:latin typeface="+mn-lt"/>
          <a:ea typeface="+mn-ea"/>
          <a:cs typeface="+mn-cs"/>
        </a:defRPr>
      </a:lvl7pPr>
      <a:lvl8pPr marL="9363075" algn="l" defTabSz="2675255" rtl="0" eaLnBrk="1" latinLnBrk="0" hangingPunct="1">
        <a:defRPr sz="5225" kern="1200">
          <a:solidFill>
            <a:schemeClr val="tx1"/>
          </a:solidFill>
          <a:latin typeface="+mn-lt"/>
          <a:ea typeface="+mn-ea"/>
          <a:cs typeface="+mn-cs"/>
        </a:defRPr>
      </a:lvl8pPr>
      <a:lvl9pPr marL="10701020" algn="l" defTabSz="2675255" rtl="0" eaLnBrk="1" latinLnBrk="0" hangingPunct="1">
        <a:defRPr sz="52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ectangle 38"/>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10" name="Text Box 14"/>
          <p:cNvSpPr txBox="1">
            <a:spLocks noChangeArrowheads="1"/>
          </p:cNvSpPr>
          <p:nvPr/>
        </p:nvSpPr>
        <p:spPr bwMode="auto">
          <a:xfrm>
            <a:off x="1001270" y="16116301"/>
            <a:ext cx="1676400" cy="204085"/>
          </a:xfrm>
          <a:prstGeom prst="rect">
            <a:avLst/>
          </a:prstGeom>
          <a:noFill/>
          <a:ln w="9525">
            <a:noFill/>
            <a:miter lim="800000"/>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panose="020B0604020202020204" pitchFamily="34" charset="0"/>
              </a:rPr>
              <a:t>RESEARCH POSTER PRESENTATION DESIGN © 2019</a:t>
            </a:r>
            <a:endParaRPr lang="en-US" sz="320" b="1" dirty="0">
              <a:solidFill>
                <a:schemeClr val="bg1">
                  <a:lumMod val="75000"/>
                </a:schemeClr>
              </a:solidFill>
              <a:latin typeface="Arial" panose="020B0604020202020204" pitchFamily="34" charset="0"/>
            </a:endParaRPr>
          </a:p>
          <a:p>
            <a:pPr eaLnBrk="0" hangingPunct="0">
              <a:lnSpc>
                <a:spcPct val="65000"/>
              </a:lnSpc>
              <a:spcBef>
                <a:spcPct val="50000"/>
              </a:spcBef>
              <a:defRPr/>
            </a:pPr>
            <a:r>
              <a:rPr lang="en-US" sz="640" b="1" dirty="0">
                <a:solidFill>
                  <a:schemeClr val="bg1">
                    <a:lumMod val="75000"/>
                  </a:schemeClr>
                </a:solidFill>
                <a:latin typeface="Arial" panose="020B0604020202020204" pitchFamily="34" charset="0"/>
              </a:rPr>
              <a:t>www.PosterPresentations.com</a:t>
            </a:r>
            <a:endParaRPr lang="en-US" sz="640" b="1" dirty="0">
              <a:solidFill>
                <a:schemeClr val="bg1">
                  <a:lumMod val="75000"/>
                </a:schemeClr>
              </a:solidFill>
              <a:latin typeface="Arial" panose="020B0604020202020204" pitchFamily="34" charset="0"/>
            </a:endParaRPr>
          </a:p>
        </p:txBody>
      </p:sp>
      <p:sp>
        <p:nvSpPr>
          <p:cNvPr id="43" name="Rectangle 42"/>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51" name="Rectangle 50"/>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52" name="Rounded Rectangle 51"/>
          <p:cNvSpPr/>
          <p:nvPr userDrawn="1"/>
        </p:nvSpPr>
        <p:spPr>
          <a:xfrm>
            <a:off x="623438" y="2628900"/>
            <a:ext cx="908523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53" name="Rounded Rectangle 52"/>
          <p:cNvSpPr/>
          <p:nvPr userDrawn="1"/>
        </p:nvSpPr>
        <p:spPr>
          <a:xfrm>
            <a:off x="10111933"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54" name="Rounded Rectangle 53"/>
          <p:cNvSpPr/>
          <p:nvPr userDrawn="1"/>
        </p:nvSpPr>
        <p:spPr>
          <a:xfrm>
            <a:off x="19572104"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graphicFrame>
        <p:nvGraphicFramePr>
          <p:cNvPr id="12" name="Table 11"/>
          <p:cNvGraphicFramePr>
            <a:graphicFrameLocks noGrp="1"/>
          </p:cNvGraphicFramePr>
          <p:nvPr userDrawn="1"/>
        </p:nvGraphicFramePr>
        <p:xfrm>
          <a:off x="-5980711" y="48126"/>
          <a:ext cx="5621803" cy="16470768"/>
        </p:xfrm>
        <a:graphic>
          <a:graphicData uri="http://schemas.openxmlformats.org/drawingml/2006/table">
            <a:tbl>
              <a:tblPr firstRow="1" bandRow="1">
                <a:tableStyleId>{5C22544A-7EE6-4342-B048-85BDC9FD1C3A}</a:tableStyleId>
              </a:tblPr>
              <a:tblGrid>
                <a:gridCol w="2410585"/>
                <a:gridCol w="3211218"/>
              </a:tblGrid>
              <a:tr h="668723">
                <a:tc gridSpan="2">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anose="020B0603020202020204" pitchFamily="34" charset="0"/>
                        </a:rPr>
                        <a:t>(THIS SIDEBAR WILL NOT PRINT)</a:t>
                      </a:r>
                      <a:endParaRPr lang="en-US" sz="1900" b="1" spc="600" dirty="0">
                        <a:solidFill>
                          <a:schemeClr val="bg1"/>
                        </a:solidFill>
                        <a:latin typeface="Trebuchet MS" panose="020B0603020202020204" pitchFamily="34" charset="0"/>
                      </a:endParaRPr>
                    </a:p>
                  </a:txBody>
                  <a:tcPr marL="71080" marR="71080" marT="35540" marB="35540">
                    <a:solidFill>
                      <a:srgbClr val="FFC000"/>
                    </a:solidFill>
                  </a:tcPr>
                </a:tc>
                <a:tc hMerge="1">
                  <a:tcPr/>
                </a:tc>
              </a:tr>
              <a:tr h="2116496">
                <a:tc gridSpan="2">
                  <a:txBody>
                    <a:bodyPr/>
                    <a:lstStyle/>
                    <a:p>
                      <a:pPr defTabSz="3765550"/>
                      <a:r>
                        <a:rPr lang="en-US" sz="1000" i="0" dirty="0">
                          <a:solidFill>
                            <a:srgbClr val="D9D9D9"/>
                          </a:solidFill>
                          <a:latin typeface="Arial" panose="020B0604020202020204"/>
                          <a:cs typeface="Arial" panose="020B0604020202020204"/>
                        </a:rPr>
                        <a:t>This PowerPoint template produces a </a:t>
                      </a:r>
                      <a:r>
                        <a:rPr lang="en-US" sz="1200" i="0" dirty="0">
                          <a:solidFill>
                            <a:srgbClr val="FFC000"/>
                          </a:solidFill>
                          <a:latin typeface="Arial" panose="020B0604020202020204"/>
                          <a:cs typeface="Arial" panose="020B0604020202020204"/>
                        </a:rPr>
                        <a:t>wide screen size (16:9 Ratio) virtual </a:t>
                      </a:r>
                      <a:r>
                        <a:rPr lang="en-US" sz="1000" i="0" dirty="0">
                          <a:solidFill>
                            <a:srgbClr val="D9D9D9"/>
                          </a:solidFill>
                          <a:latin typeface="Arial" panose="020B0604020202020204"/>
                          <a:cs typeface="Arial" panose="020B0604020202020204"/>
                        </a:rPr>
                        <a:t>presentation poster. You can use it to create your research poster by placing your title, subtitle, text, tables, charts and photos. </a:t>
                      </a:r>
                      <a:endParaRPr lang="en-US" sz="1000" i="0" dirty="0">
                        <a:solidFill>
                          <a:srgbClr val="D9D9D9"/>
                        </a:solidFill>
                        <a:latin typeface="Arial" panose="020B0604020202020204"/>
                        <a:cs typeface="Arial" panose="020B0604020202020204"/>
                      </a:endParaRPr>
                    </a:p>
                    <a:p>
                      <a:pPr defTabSz="3765550"/>
                      <a:endParaRPr lang="en-US" sz="1000" i="0" dirty="0">
                        <a:solidFill>
                          <a:srgbClr val="D9D9D9"/>
                        </a:solidFill>
                        <a:latin typeface="Arial" panose="020B0604020202020204"/>
                        <a:cs typeface="Arial" panose="020B0604020202020204"/>
                      </a:endParaRPr>
                    </a:p>
                    <a:p>
                      <a:pPr defTabSz="3765550"/>
                      <a:r>
                        <a:rPr lang="en-US" sz="1000" i="0" dirty="0">
                          <a:solidFill>
                            <a:srgbClr val="D9D9D9"/>
                          </a:solidFill>
                          <a:latin typeface="Arial" panose="020B0604020202020204"/>
                          <a:cs typeface="Arial" panose="020B0604020202020204"/>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panose="020B0604020202020204"/>
                          <a:cs typeface="Arial" panose="020B0604020202020204"/>
                        </a:rPr>
                        <a:t>PosterPresentations.com</a:t>
                      </a:r>
                      <a:r>
                        <a:rPr lang="en-US" sz="1000" i="0" dirty="0">
                          <a:solidFill>
                            <a:srgbClr val="D9D9D9"/>
                          </a:solidFill>
                          <a:latin typeface="Arial" panose="020B0604020202020204"/>
                          <a:cs typeface="Arial" panose="020B0604020202020204"/>
                        </a:rPr>
                        <a:t> and click on the  </a:t>
                      </a:r>
                      <a:r>
                        <a:rPr lang="en-US" sz="1000" i="0" dirty="0">
                          <a:solidFill>
                            <a:srgbClr val="FFC000"/>
                          </a:solidFill>
                          <a:latin typeface="Arial" panose="020B0604020202020204"/>
                          <a:cs typeface="Arial" panose="020B0604020202020204"/>
                        </a:rPr>
                        <a:t>HELP DESK</a:t>
                      </a:r>
                      <a:r>
                        <a:rPr lang="en-US" sz="1000" i="0" baseline="0" dirty="0">
                          <a:solidFill>
                            <a:srgbClr val="D9D9D9"/>
                          </a:solidFill>
                          <a:latin typeface="Arial" panose="020B0604020202020204"/>
                          <a:cs typeface="Arial" panose="020B0604020202020204"/>
                        </a:rPr>
                        <a:t> </a:t>
                      </a:r>
                      <a:r>
                        <a:rPr lang="en-US" sz="1000" i="0" dirty="0">
                          <a:solidFill>
                            <a:srgbClr val="D9D9D9"/>
                          </a:solidFill>
                          <a:latin typeface="Arial" panose="020B0604020202020204"/>
                          <a:cs typeface="Arial" panose="020B0604020202020204"/>
                        </a:rPr>
                        <a:t>tab.</a:t>
                      </a:r>
                      <a:endParaRPr lang="en-US" sz="1000" i="0" dirty="0">
                        <a:solidFill>
                          <a:srgbClr val="D9D9D9"/>
                        </a:solidFill>
                        <a:latin typeface="Arial" panose="020B0604020202020204"/>
                        <a:cs typeface="Arial" panose="020B0604020202020204"/>
                      </a:endParaRPr>
                    </a:p>
                    <a:p>
                      <a:pPr defTabSz="3765550"/>
                      <a:endParaRPr lang="en-US" sz="1000" i="0" dirty="0">
                        <a:solidFill>
                          <a:srgbClr val="D9D9D9"/>
                        </a:solidFill>
                        <a:latin typeface="Arial" panose="020B0604020202020204"/>
                        <a:cs typeface="Arial" panose="020B0604020202020204"/>
                      </a:endParaRPr>
                    </a:p>
                    <a:p>
                      <a:pPr defTabSz="3765550"/>
                      <a:r>
                        <a:rPr lang="en-US" sz="1000" i="0" dirty="0">
                          <a:solidFill>
                            <a:srgbClr val="D9D9D9"/>
                          </a:solidFill>
                          <a:latin typeface="Arial" panose="020B0604020202020204"/>
                          <a:cs typeface="Arial" panose="020B0604020202020204"/>
                        </a:rPr>
                        <a:t>To print your poster using our same-day professional printing service, go online to </a:t>
                      </a:r>
                      <a:r>
                        <a:rPr lang="en-US" sz="1000" i="0" dirty="0" err="1">
                          <a:solidFill>
                            <a:srgbClr val="FFC000"/>
                          </a:solidFill>
                          <a:latin typeface="Arial" panose="020B0604020202020204"/>
                          <a:cs typeface="Arial" panose="020B0604020202020204"/>
                        </a:rPr>
                        <a:t>PosterPresentations.com</a:t>
                      </a:r>
                      <a:r>
                        <a:rPr lang="en-US" sz="1000" i="0" dirty="0">
                          <a:solidFill>
                            <a:srgbClr val="D9D9D9"/>
                          </a:solidFill>
                          <a:latin typeface="Arial" panose="020B0604020202020204"/>
                          <a:cs typeface="Arial" panose="020B0604020202020204"/>
                        </a:rPr>
                        <a:t> and click on "</a:t>
                      </a:r>
                      <a:r>
                        <a:rPr lang="en-US" sz="1000" i="0" dirty="0">
                          <a:solidFill>
                            <a:srgbClr val="FFC000"/>
                          </a:solidFill>
                          <a:latin typeface="Arial" panose="020B0604020202020204"/>
                          <a:cs typeface="Arial" panose="020B0604020202020204"/>
                        </a:rPr>
                        <a:t>Order your poster</a:t>
                      </a:r>
                      <a:r>
                        <a:rPr lang="en-US" sz="1000" i="0" dirty="0">
                          <a:solidFill>
                            <a:srgbClr val="D9D9D9"/>
                          </a:solidFill>
                          <a:latin typeface="Arial" panose="020B0604020202020204"/>
                          <a:cs typeface="Arial" panose="020B0604020202020204"/>
                        </a:rPr>
                        <a:t>".</a:t>
                      </a:r>
                      <a:endParaRPr lang="en-US" sz="1000" b="1" dirty="0">
                        <a:solidFill>
                          <a:srgbClr val="D9D9D9"/>
                        </a:solidFill>
                        <a:latin typeface="Arial" panose="020B0604020202020204"/>
                        <a:cs typeface="Arial" panose="020B0604020202020204"/>
                      </a:endParaRPr>
                    </a:p>
                  </a:txBody>
                  <a:tcPr marL="71080" marR="71080" marT="35540" marB="35540">
                    <a:solidFill>
                      <a:srgbClr val="010101"/>
                    </a:solidFill>
                  </a:tcPr>
                </a:tc>
                <a:tc hMerge="1">
                  <a:tcPr>
                    <a:solidFill>
                      <a:schemeClr val="tx1">
                        <a:lumMod val="95000"/>
                        <a:lumOff val="5000"/>
                      </a:schemeClr>
                    </a:solidFill>
                  </a:tcPr>
                </a:tc>
              </a:tr>
              <a:tr h="2300540">
                <a:tc>
                  <a:txBody>
                    <a:bodyPr/>
                    <a:lstStyle/>
                    <a:p>
                      <a:pPr algn="ctr"/>
                      <a:endParaRPr lang="en-US" sz="1200" dirty="0">
                        <a:solidFill>
                          <a:srgbClr val="1F3A4E"/>
                        </a:solidFill>
                      </a:endParaRPr>
                    </a:p>
                    <a:p>
                      <a:pPr marL="0" marR="0" indent="0" algn="ctr" defTabSz="5015865" rtl="0" eaLnBrk="1" fontAlgn="auto" latinLnBrk="0" hangingPunct="1">
                        <a:lnSpc>
                          <a:spcPct val="100000"/>
                        </a:lnSpc>
                        <a:spcBef>
                          <a:spcPts val="0"/>
                        </a:spcBef>
                        <a:spcAft>
                          <a:spcPts val="0"/>
                        </a:spcAft>
                        <a:buClrTx/>
                        <a:buSzTx/>
                        <a:buFontTx/>
                        <a:buNone/>
                        <a:defRPr/>
                      </a:pPr>
                      <a:r>
                        <a:rPr lang="en-US" sz="1200" dirty="0">
                          <a:solidFill>
                            <a:schemeClr val="bg1"/>
                          </a:solidFill>
                          <a:latin typeface="Arial" panose="020B0604020202020204" pitchFamily="34" charset="0"/>
                          <a:cs typeface="Arial" panose="020B0604020202020204" pitchFamily="34" charset="0"/>
                        </a:rPr>
                        <a:t>This is a template for a </a:t>
                      </a:r>
                      <a:endParaRPr lang="en-US" sz="1200" dirty="0">
                        <a:solidFill>
                          <a:schemeClr val="bg1"/>
                        </a:solidFill>
                        <a:latin typeface="Arial" panose="020B0604020202020204" pitchFamily="34" charset="0"/>
                        <a:cs typeface="Arial" panose="020B0604020202020204" pitchFamily="34" charset="0"/>
                      </a:endParaRP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endParaRPr lang="en-US" sz="1000" b="0" baseline="0" dirty="0">
                        <a:solidFill>
                          <a:srgbClr val="FFC000"/>
                        </a:solidFill>
                        <a:latin typeface="Arial" panose="020B0604020202020204" pitchFamily="34" charset="0"/>
                        <a:cs typeface="Arial" panose="020B0604020202020204" pitchFamily="34" charset="0"/>
                      </a:endParaRPr>
                    </a:p>
                    <a:p>
                      <a:pPr marL="0" marR="0" indent="0" algn="l" defTabSz="4389120" rtl="0" eaLnBrk="1" fontAlgn="auto" latinLnBrk="0" hangingPunct="1">
                        <a:lnSpc>
                          <a:spcPct val="100000"/>
                        </a:lnSpc>
                        <a:spcBef>
                          <a:spcPts val="0"/>
                        </a:spcBef>
                        <a:spcAft>
                          <a:spcPts val="0"/>
                        </a:spcAft>
                        <a:buClrTx/>
                        <a:buSzTx/>
                        <a:buFontTx/>
                        <a:buNone/>
                        <a:defRPr/>
                      </a:pPr>
                      <a:r>
                        <a:rPr lang="en-US" sz="1000" b="0" baseline="0" dirty="0">
                          <a:solidFill>
                            <a:srgbClr val="FFC000"/>
                          </a:solidFill>
                          <a:latin typeface="Arial" panose="020B0604020202020204" pitchFamily="34" charset="0"/>
                          <a:cs typeface="Arial" panose="020B0604020202020204" pitchFamily="34" charset="0"/>
                        </a:rPr>
                        <a:t>45 tall x 80 wide</a:t>
                      </a:r>
                      <a:endParaRPr lang="en-US" sz="1000" b="0" baseline="0" dirty="0">
                        <a:solidFill>
                          <a:srgbClr val="FFC000"/>
                        </a:solidFill>
                        <a:latin typeface="Arial" panose="020B0604020202020204" pitchFamily="34" charset="0"/>
                        <a:cs typeface="Arial" panose="020B0604020202020204" pitchFamily="34" charset="0"/>
                      </a:endParaRPr>
                    </a:p>
                  </a:txBody>
                  <a:tcPr marL="105158" marR="52579" marT="69009" marB="23003">
                    <a:solidFill>
                      <a:srgbClr val="010101"/>
                    </a:solidFill>
                  </a:tcPr>
                </a:tc>
              </a:tr>
              <a:tr h="2157787">
                <a:tc>
                  <a:txBody>
                    <a:bodyPr/>
                    <a:lstStyle/>
                    <a:p>
                      <a:endParaRPr lang="en-US" sz="1000" dirty="0">
                        <a:solidFill>
                          <a:srgbClr val="1F3A4E"/>
                        </a:solidFill>
                      </a:endParaRPr>
                    </a:p>
                  </a:txBody>
                  <a:tcPr marL="52579" marR="52579" marT="23003" marB="23003">
                    <a:blipFill rotWithShape="1">
                      <a:blip r:embed="rId2"/>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endParaRPr lang="en-US" sz="1000" b="0" baseline="0" dirty="0">
                        <a:solidFill>
                          <a:srgbClr val="D9D9D9"/>
                        </a:solidFill>
                        <a:latin typeface="Arial" panose="020B0604020202020204" pitchFamily="34" charset="0"/>
                        <a:cs typeface="Arial" panose="020B0604020202020204" pitchFamily="34" charset="0"/>
                      </a:endParaRPr>
                    </a:p>
                  </a:txBody>
                  <a:tcPr marL="105158" marR="52579" marT="69009" marB="23003">
                    <a:solidFill>
                      <a:srgbClr val="010101"/>
                    </a:solidFill>
                  </a:tcPr>
                </a:tc>
              </a:tr>
              <a:tr h="910736">
                <a:tc gridSpan="2">
                  <a:txBody>
                    <a:bodyPr/>
                    <a:lstStyle/>
                    <a:p>
                      <a:pPr marL="0" marR="0" lvl="0" indent="0" algn="l" defTabSz="4389120" rtl="0" eaLnBrk="1" fontAlgn="auto" latinLnBrk="0" hangingPunct="1">
                        <a:lnSpc>
                          <a:spcPct val="100000"/>
                        </a:lnSpc>
                        <a:spcBef>
                          <a:spcPts val="0"/>
                        </a:spcBef>
                        <a:spcAft>
                          <a:spcPts val="0"/>
                        </a:spcAft>
                        <a:buClrTx/>
                        <a:buSzTx/>
                        <a:buFontTx/>
                        <a:buNone/>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lang="en-US" sz="1000" b="0" baseline="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cPr marL="182880" marT="137160">
                    <a:solidFill>
                      <a:schemeClr val="tx1">
                        <a:lumMod val="95000"/>
                        <a:lumOff val="5000"/>
                      </a:schemeClr>
                    </a:solidFill>
                  </a:tcPr>
                </a:tc>
              </a:tr>
              <a:tr h="192415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endParaRPr lang="en-US" sz="1000" b="0" baseline="0" dirty="0">
                        <a:solidFill>
                          <a:srgbClr val="D9D9D9"/>
                        </a:solidFill>
                        <a:latin typeface="Arial" panose="020B0604020202020204" pitchFamily="34" charset="0"/>
                        <a:cs typeface="Arial" panose="020B0604020202020204" pitchFamily="34" charset="0"/>
                      </a:endParaRPr>
                    </a:p>
                  </a:txBody>
                  <a:tcPr marL="105158" marR="52579" marT="69009" marB="23003">
                    <a:solidFill>
                      <a:srgbClr val="010101"/>
                    </a:solidFill>
                  </a:tcPr>
                </a:tc>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endParaRPr lang="en-US" sz="1200" b="1" dirty="0">
                        <a:solidFill>
                          <a:srgbClr val="FFC000"/>
                        </a:solidFill>
                        <a:latin typeface="Arial" panose="020B0604020202020204" pitchFamily="34" charset="0"/>
                        <a:cs typeface="Arial" panose="020B0604020202020204" pitchFamily="34" charset="0"/>
                      </a:endParaRP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lang="en-US" sz="1000" baseline="0" dirty="0">
                        <a:solidFill>
                          <a:srgbClr val="D9D9D9"/>
                        </a:solidFill>
                        <a:latin typeface="Arial" panose="020B0604020202020204" pitchFamily="34" charset="0"/>
                        <a:cs typeface="Arial" panose="020B0604020202020204" pitchFamily="34" charset="0"/>
                      </a:endParaRP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cPr marL="182880" marT="137160">
                    <a:solidFill>
                      <a:srgbClr val="010101"/>
                    </a:solidFill>
                  </a:tcPr>
                </a:tc>
              </a:tr>
              <a:tr h="119628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200" b="1" noProof="0" dirty="0">
                          <a:solidFill>
                            <a:srgbClr val="FFC000"/>
                          </a:solidFill>
                          <a:latin typeface="Arial" panose="020B0604020202020204" pitchFamily="34" charset="0"/>
                          <a:cs typeface="Arial" panose="020B0604020202020204" pitchFamily="34" charset="0"/>
                        </a:rPr>
                        <a:t>Photos</a:t>
                      </a:r>
                      <a:endParaRPr lang="en-US" sz="1200" b="1" noProof="0" dirty="0">
                        <a:solidFill>
                          <a:srgbClr val="FFC000"/>
                        </a:solidFill>
                        <a:latin typeface="Arial" panose="020B0604020202020204" pitchFamily="34" charset="0"/>
                        <a:cs typeface="Arial" panose="020B0604020202020204" pitchFamily="34" charset="0"/>
                      </a:endParaRPr>
                    </a:p>
                    <a:p>
                      <a:pPr marL="0" marR="0" lvl="0" indent="0" algn="l" defTabSz="9779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kumimoji="0" lang="en-US" sz="10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endParaRPr>
                    </a:p>
                  </a:txBody>
                  <a:tcPr marL="71080" marR="71080" marT="35540" marB="35540">
                    <a:solidFill>
                      <a:srgbClr val="010101"/>
                    </a:solidFill>
                  </a:tcPr>
                </a:tc>
                <a:tc hMerge="1">
                  <a:tcPr/>
                </a:tc>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4"/>
                      <a:stretch>
                        <a:fillRect/>
                      </a:stretch>
                    </a:blipFill>
                  </a:tcPr>
                </a:tc>
                <a:tc hMerge="1">
                  <a:tcPr/>
                </a:tc>
              </a:tr>
              <a:tr h="64415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200" b="1" noProof="0" dirty="0">
                          <a:solidFill>
                            <a:srgbClr val="FFC000"/>
                          </a:solidFill>
                          <a:latin typeface="Arial" panose="020B0604020202020204"/>
                          <a:cs typeface="Arial" panose="020B0604020202020204"/>
                        </a:rPr>
                        <a:t>Quality check your graphics</a:t>
                      </a:r>
                      <a:endParaRPr lang="en-US" sz="1200" b="1" noProof="0" dirty="0">
                        <a:solidFill>
                          <a:srgbClr val="FFC000"/>
                        </a:solidFill>
                        <a:latin typeface="Arial" panose="020B0604020202020204"/>
                        <a:cs typeface="Arial" panose="020B0604020202020204"/>
                      </a:endParaRPr>
                    </a:p>
                    <a:p>
                      <a:pPr marL="0" marR="0" lvl="0" indent="0" algn="l" defTabSz="1518285" rtl="0" eaLnBrk="1" fontAlgn="auto" latinLnBrk="0" hangingPunct="1">
                        <a:lnSpc>
                          <a:spcPct val="100000"/>
                        </a:lnSpc>
                        <a:spcBef>
                          <a:spcPts val="0"/>
                        </a:spcBef>
                        <a:spcAft>
                          <a:spcPts val="0"/>
                        </a:spcAft>
                        <a:buClrTx/>
                        <a:buSzTx/>
                        <a:buFontTx/>
                        <a:buNone/>
                        <a:defRPr/>
                      </a:pPr>
                      <a:r>
                        <a:rPr lang="en-US" sz="1000" noProof="0" dirty="0">
                          <a:solidFill>
                            <a:srgbClr val="D9D9D9"/>
                          </a:solidFill>
                          <a:latin typeface="Arial" panose="020B0604020202020204"/>
                          <a:cs typeface="Arial" panose="020B0604020202020204"/>
                        </a:rPr>
                        <a:t>Zoom in and look at your images at 100%-200% magnification. If they look clear, they will print well. </a:t>
                      </a:r>
                      <a:endParaRPr lang="en-US" sz="1000" noProof="0" dirty="0">
                        <a:solidFill>
                          <a:srgbClr val="D9D9D9"/>
                        </a:solidFill>
                        <a:latin typeface="Arial" panose="020B0604020202020204"/>
                        <a:cs typeface="Arial" panose="020B0604020202020204"/>
                      </a:endParaRPr>
                    </a:p>
                  </a:txBody>
                  <a:tcPr marL="71080" marR="71080" marT="35540" marB="35540">
                    <a:solidFill>
                      <a:srgbClr val="010101"/>
                    </a:solidFill>
                  </a:tcPr>
                </a:tc>
                <a:tc hMerge="1">
                  <a:tcPr>
                    <a:solidFill>
                      <a:schemeClr val="tx1">
                        <a:lumMod val="95000"/>
                        <a:lumOff val="5000"/>
                      </a:schemeClr>
                    </a:solidFill>
                  </a:tcPr>
                </a:tc>
              </a:tr>
              <a:tr h="1603624">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000" noProof="0" dirty="0">
                        <a:solidFill>
                          <a:schemeClr val="bg1"/>
                        </a:solidFill>
                        <a:latin typeface="Arial" panose="020B0604020202020204"/>
                        <a:cs typeface="Arial" panose="020B0604020202020204"/>
                      </a:endParaRPr>
                    </a:p>
                  </a:txBody>
                  <a:tcPr marL="71080" marR="71080" marT="35540" marB="35540">
                    <a:blipFill rotWithShape="1">
                      <a:blip r:embed="rId5"/>
                      <a:stretch>
                        <a:fillRect/>
                      </a:stretch>
                    </a:blipFill>
                  </a:tcPr>
                </a:tc>
                <a:tc hMerge="1">
                  <a:tcPr/>
                </a:tc>
              </a:tr>
            </a:tbl>
          </a:graphicData>
        </a:graphic>
      </p:graphicFrame>
      <p:graphicFrame>
        <p:nvGraphicFramePr>
          <p:cNvPr id="13" name="Table 12"/>
          <p:cNvGraphicFramePr>
            <a:graphicFrameLocks noGrp="1"/>
          </p:cNvGraphicFramePr>
          <p:nvPr userDrawn="1"/>
        </p:nvGraphicFramePr>
        <p:xfrm>
          <a:off x="29619709" y="0"/>
          <a:ext cx="5621803" cy="16467402"/>
        </p:xfrm>
        <a:graphic>
          <a:graphicData uri="http://schemas.openxmlformats.org/drawingml/2006/table">
            <a:tbl>
              <a:tblPr firstRow="1" bandRow="1">
                <a:tableStyleId>{5C22544A-7EE6-4342-B048-85BDC9FD1C3A}</a:tableStyleId>
              </a:tblPr>
              <a:tblGrid>
                <a:gridCol w="2095685"/>
                <a:gridCol w="681713"/>
                <a:gridCol w="2844405"/>
              </a:tblGrid>
              <a:tr h="646893">
                <a:tc gridSpan="3">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anose="020B0603020202020204" pitchFamily="34" charset="0"/>
                        </a:rPr>
                        <a:t>(THIS SIDEBAR WILL NOT PRINT)</a:t>
                      </a:r>
                      <a:endParaRPr lang="en-US" sz="2100" b="1" spc="600" dirty="0">
                        <a:solidFill>
                          <a:schemeClr val="bg1"/>
                        </a:solidFill>
                        <a:latin typeface="Trebuchet MS" panose="020B0603020202020204" pitchFamily="34" charset="0"/>
                      </a:endParaRPr>
                    </a:p>
                  </a:txBody>
                  <a:tcPr marL="95264" marR="95264" marT="47632" marB="47632">
                    <a:solidFill>
                      <a:srgbClr val="FFC000"/>
                    </a:solidFill>
                  </a:tcPr>
                </a:tc>
                <a:tc hMerge="1">
                  <a:tcPr/>
                </a:tc>
                <a:tc hMerge="1">
                  <a:tcPr marL="95264" marR="95264" marT="47632" marB="47632">
                    <a:solidFill>
                      <a:srgbClr val="FFC000"/>
                    </a:solidFill>
                  </a:tcPr>
                </a:tc>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endParaRPr lang="en-US" sz="1500" b="1" baseline="0" dirty="0">
                        <a:solidFill>
                          <a:srgbClr val="FFC000"/>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6"/>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tc hMerge="1">
                  <a:tcPr marL="182880" marT="137160">
                    <a:blipFill rotWithShape="1">
                      <a:blip r:embed="rId7"/>
                      <a:stretch>
                        <a:fillRect/>
                      </a:stretch>
                    </a:blipFill>
                  </a:tcPr>
                </a:tc>
                <a:tc hMerge="1">
                  <a:tcPr marL="95264" marR="95264" marT="47632" marB="47632">
                    <a:solidFill>
                      <a:schemeClr val="tx1"/>
                    </a:solidFill>
                  </a:tcPr>
                </a:tc>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endParaRPr lang="en-US" sz="1300" dirty="0">
                        <a:solidFill>
                          <a:srgbClr val="D9D9D9"/>
                        </a:solidFill>
                        <a:latin typeface="Arial" panose="020B0604020202020204" pitchFamily="34" charset="0"/>
                        <a:cs typeface="Arial" panose="020B0604020202020204" pitchFamily="34" charset="0"/>
                      </a:endParaRPr>
                    </a:p>
                    <a:p>
                      <a:pPr marL="0" marR="0" indent="0" algn="l" defTabSz="3765550" rtl="0" eaLnBrk="1" fontAlgn="auto" latinLnBrk="0" hangingPunct="1">
                        <a:lnSpc>
                          <a:spcPct val="100000"/>
                        </a:lnSpc>
                        <a:spcBef>
                          <a:spcPts val="0"/>
                        </a:spcBef>
                        <a:spcAft>
                          <a:spcPts val="0"/>
                        </a:spcAft>
                        <a:buClrTx/>
                        <a:buSzTx/>
                        <a:buFontTx/>
                        <a:buNone/>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cPr marL="182880" marT="137160">
                    <a:blipFill rotWithShape="1">
                      <a:blip r:embed="rId8"/>
                      <a:stretch>
                        <a:fillRect/>
                      </a:stretch>
                    </a:blipFill>
                  </a:tcPr>
                </a:tc>
                <a:tc hMerge="1">
                  <a:tcPr marL="190527" marR="95264" marT="142896" marB="47632">
                    <a:solidFill>
                      <a:schemeClr val="tx1"/>
                    </a:solidFill>
                  </a:tcPr>
                </a:tc>
              </a:tr>
              <a:tr h="158722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9">
                        <a:extLst>
                          <a:ext uri="{28A0092B-C50C-407E-A947-70E740481C1C}">
                            <a14:useLocalDpi xmlns:a14="http://schemas.microsoft.com/office/drawing/2010/main" val="0"/>
                          </a:ext>
                        </a:extLst>
                      </a:blip>
                      <a:srcRect/>
                      <a:stretch>
                        <a:fillRect/>
                      </a:stretch>
                    </a:blipFill>
                  </a:tcPr>
                </a:tc>
                <a:tc hMerge="1">
                  <a:tcPr marL="95264" marR="95264" marT="47632" marB="47632">
                    <a:solidFill>
                      <a:srgbClr val="010101"/>
                    </a:solidFill>
                  </a:tcPr>
                </a:tc>
                <a:tc row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endParaRPr lang="en-US" sz="1500" b="1" noProof="0" dirty="0">
                        <a:solidFill>
                          <a:srgbClr val="FFC000"/>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r>
              <a:tr h="1653209">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285" rtl="0" eaLnBrk="1" fontAlgn="auto" latinLnBrk="0" hangingPunct="1">
                        <a:lnSpc>
                          <a:spcPct val="100000"/>
                        </a:lnSpc>
                        <a:spcBef>
                          <a:spcPts val="0"/>
                        </a:spcBef>
                        <a:spcAft>
                          <a:spcPts val="0"/>
                        </a:spcAft>
                        <a:buClrTx/>
                        <a:buSzTx/>
                        <a:buFontTx/>
                        <a:buNone/>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cPr/>
                </a:tc>
                <a:tc vMerge="1">
                  <a:tcPr/>
                </a:tc>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endParaRPr lang="en-US" sz="130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r>
              <a:tr h="880793">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500" b="1" noProof="0" dirty="0">
                          <a:solidFill>
                            <a:srgbClr val="FFC000"/>
                          </a:solidFill>
                          <a:latin typeface="Arial" panose="020B0604020202020204"/>
                          <a:cs typeface="Arial" panose="020B0604020202020204"/>
                        </a:rPr>
                        <a:t>How to present your poster</a:t>
                      </a:r>
                      <a:endParaRPr lang="en-US" sz="1500" b="1"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panose="020B0604020202020204"/>
                          <a:cs typeface="Arial" panose="020B0604020202020204"/>
                        </a:rPr>
                        <a:t>When you finish designing your poster and are ready to virtually present it, follow the conference organizers' instructions. </a:t>
                      </a:r>
                      <a:endParaRPr lang="en-US" sz="1300"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a:cs typeface="Arial" panose="020B0604020202020204"/>
                      </a:endParaRPr>
                    </a:p>
                  </a:txBody>
                  <a:tcPr marL="95264" marR="95264" marT="47632" marB="47632">
                    <a:solidFill>
                      <a:srgbClr val="010101"/>
                    </a:solidFill>
                  </a:tcPr>
                </a:tc>
                <a:tc hMerge="1">
                  <a:tcPr/>
                </a:tc>
                <a:tc hMerge="1">
                  <a:tcPr marL="95264" marR="95264" marT="47632" marB="47632">
                    <a:solidFill>
                      <a:srgbClr val="010101"/>
                    </a:solidFill>
                  </a:tcPr>
                </a:tc>
              </a:tr>
              <a:tr h="4224920">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B0604020202020204"/>
                          <a:cs typeface="Arial" panose="020B0604020202020204"/>
                        </a:rPr>
                        <a:t>Publish, present virtually, share, and discuss!</a:t>
                      </a:r>
                      <a:endParaRPr lang="en-US" sz="1600" b="1"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D9D9D9"/>
                          </a:solidFill>
                          <a:latin typeface="Arial" panose="020B0604020202020204"/>
                          <a:cs typeface="Arial" panose="020B0604020202020204"/>
                        </a:rPr>
                        <a:t>Submit your poster and add it to the Research Poster Virtual Library.</a:t>
                      </a:r>
                      <a:br>
                        <a:rPr lang="en-US" sz="1400" b="1" noProof="0" dirty="0">
                          <a:solidFill>
                            <a:srgbClr val="D9D9D9"/>
                          </a:solidFill>
                          <a:latin typeface="Arial" panose="020B0604020202020204"/>
                          <a:cs typeface="Arial" panose="020B0604020202020204"/>
                        </a:rPr>
                      </a:br>
                      <a:br>
                        <a:rPr lang="en-US" sz="1400" b="1" noProof="0" dirty="0">
                          <a:solidFill>
                            <a:srgbClr val="D9D9D9"/>
                          </a:solidFill>
                          <a:latin typeface="Arial" panose="020B0604020202020204"/>
                          <a:cs typeface="Arial" panose="020B0604020202020204"/>
                        </a:rPr>
                      </a:br>
                      <a:r>
                        <a:rPr lang="en-US" sz="1400" b="1" noProof="0" dirty="0">
                          <a:solidFill>
                            <a:schemeClr val="accent4"/>
                          </a:solidFill>
                          <a:latin typeface="Arial" panose="020B0604020202020204"/>
                          <a:cs typeface="Arial" panose="020B0604020202020204"/>
                        </a:rPr>
                        <a:t>Continuous</a:t>
                      </a:r>
                      <a:r>
                        <a:rPr lang="en-US" sz="1400" b="1" noProof="0" dirty="0">
                          <a:solidFill>
                            <a:srgbClr val="D9D9D9"/>
                          </a:solidFill>
                          <a:latin typeface="Arial" panose="020B0604020202020204"/>
                          <a:cs typeface="Arial" panose="020B0604020202020204"/>
                        </a:rPr>
                        <a:t> </a:t>
                      </a:r>
                      <a:r>
                        <a:rPr lang="en-US" sz="1400" b="1" noProof="0" dirty="0">
                          <a:solidFill>
                            <a:srgbClr val="FFC000"/>
                          </a:solidFill>
                          <a:latin typeface="Arial" panose="020B0604020202020204"/>
                          <a:cs typeface="Arial" panose="020B0604020202020204"/>
                        </a:rPr>
                        <a:t>global reach</a:t>
                      </a:r>
                      <a:endParaRPr lang="en-US" sz="1400" b="1"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Share your research with thousands of students, educators, scientists, and researchers from all over the United States and the World.</a:t>
                      </a:r>
                      <a:endParaRPr lang="en-US" sz="1400" b="0"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Full-featured poster showcase included</a:t>
                      </a:r>
                      <a:endParaRPr lang="en-US" sz="1400" b="1"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Present your poster on a  professional full-featured and customizable web page that includes full screen functions, social sharing, your own discussion board, private contact form, narration and more.</a:t>
                      </a:r>
                      <a:endParaRPr lang="en-US" sz="1400" b="0"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Convenience for presenter groups and conference coordinators </a:t>
                      </a:r>
                      <a:endParaRPr lang="en-US" sz="1400" b="1"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Published posters can easily be presented at virtual conferences. Perfect solution for organizers of meetings and conferences.</a:t>
                      </a:r>
                      <a:br>
                        <a:rPr lang="en-US" sz="1400" b="1" noProof="0" dirty="0">
                          <a:solidFill>
                            <a:srgbClr val="D9D9D9"/>
                          </a:solidFill>
                          <a:latin typeface="Arial" panose="020B0604020202020204"/>
                          <a:cs typeface="Arial" panose="020B0604020202020204"/>
                        </a:rPr>
                      </a:b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B0604020202020204"/>
                          <a:cs typeface="Arial" panose="020B0604020202020204"/>
                          <a:hlinkClick r:id="rId10"/>
                        </a:rPr>
                        <a:t>https://www.PosterPresentations.com/</a:t>
                      </a:r>
                      <a:r>
                        <a:rPr lang="en-US" sz="1600" b="1" u="sng" noProof="0" dirty="0">
                          <a:solidFill>
                            <a:srgbClr val="FFC000"/>
                          </a:solidFill>
                          <a:latin typeface="Arial" panose="020B0604020202020204"/>
                          <a:cs typeface="Arial" panose="020B0604020202020204"/>
                          <a:hlinkClick r:id="rId10"/>
                        </a:rPr>
                        <a:t>research</a:t>
                      </a:r>
                      <a:endParaRPr lang="en-US" sz="1600" b="1" u="sng"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txBody>
                  <a:tcPr marL="95264" marR="95264" marT="47632" marB="47632">
                    <a:solidFill>
                      <a:srgbClr val="003366"/>
                    </a:solidFill>
                  </a:tcPr>
                </a:tc>
                <a:tc hMerge="1">
                  <a:tcPr/>
                </a:tc>
                <a:tc hMerge="1">
                  <a:tcPr marL="95264" marR="95264" marT="47632" marB="47632">
                    <a:solidFill>
                      <a:schemeClr val="accent5">
                        <a:lumMod val="50000"/>
                      </a:schemeClr>
                    </a:solidFill>
                  </a:tcPr>
                </a:tc>
              </a:tr>
              <a:tr h="770816">
                <a:tc gridSpan="3">
                  <a:txBody>
                    <a:bodyPr/>
                    <a:lstStyle/>
                    <a:p>
                      <a:endParaRPr lang="en-US" sz="1300" dirty="0">
                        <a:solidFill>
                          <a:srgbClr val="1F3A4E"/>
                        </a:solidFill>
                      </a:endParaRPr>
                    </a:p>
                  </a:txBody>
                  <a:tcPr marL="95264" marR="95264" marT="47632" marB="47632">
                    <a:blipFill dpi="0" rotWithShape="1">
                      <a:blip r:embed="rId11">
                        <a:extLst>
                          <a:ext uri="{28A0092B-C50C-407E-A947-70E740481C1C}">
                            <a14:useLocalDpi xmlns:a14="http://schemas.microsoft.com/office/drawing/2010/main" val="0"/>
                          </a:ext>
                        </a:extLst>
                      </a:blip>
                      <a:srcRect/>
                      <a:stretch>
                        <a:fillRect/>
                      </a:stretch>
                    </a:blipFill>
                  </a:tcPr>
                </a:tc>
                <a:tc hMerge="1">
                  <a:tcPr/>
                </a:tc>
                <a:tc hMerge="1">
                  <a:tcPr marL="95264" marR="95264" marT="47632" marB="47632">
                    <a:blipFill dpi="0" rotWithShape="1">
                      <a:blip r:embed="rId11">
                        <a:extLst>
                          <a:ext uri="{28A0092B-C50C-407E-A947-70E740481C1C}">
                            <a14:useLocalDpi xmlns:a14="http://schemas.microsoft.com/office/drawing/2010/main" val="0"/>
                          </a:ext>
                        </a:extLst>
                      </a:blip>
                      <a:srcRect/>
                      <a:stretch>
                        <a:fillRect/>
                      </a:stretch>
                    </a:blipFill>
                  </a:tcPr>
                </a:tc>
              </a:tr>
              <a:tr h="560893">
                <a:tc>
                  <a:txBody>
                    <a:bodyPr/>
                    <a:lstStyle/>
                    <a:p>
                      <a:pPr>
                        <a:lnSpc>
                          <a:spcPct val="100000"/>
                        </a:lnSpc>
                      </a:pPr>
                      <a:r>
                        <a:rPr lang="en-US" sz="1000" dirty="0">
                          <a:solidFill>
                            <a:schemeClr val="bg1">
                              <a:lumMod val="85000"/>
                            </a:schemeClr>
                          </a:solidFill>
                          <a:latin typeface="Arial" panose="020B0604020202020204"/>
                          <a:cs typeface="Arial" panose="020B0604020202020204"/>
                        </a:rPr>
                        <a:t>© 2020</a:t>
                      </a:r>
                      <a:r>
                        <a:rPr lang="en-US" sz="1000" baseline="0" dirty="0">
                          <a:solidFill>
                            <a:schemeClr val="bg1">
                              <a:lumMod val="85000"/>
                            </a:schemeClr>
                          </a:solidFill>
                          <a:latin typeface="Arial" panose="020B0604020202020204"/>
                          <a:cs typeface="Arial" panose="020B0604020202020204"/>
                        </a:rPr>
                        <a:t> </a:t>
                      </a:r>
                      <a:r>
                        <a:rPr lang="en-US" sz="1000" dirty="0" err="1">
                          <a:solidFill>
                            <a:schemeClr val="bg1">
                              <a:lumMod val="85000"/>
                            </a:schemeClr>
                          </a:solidFill>
                          <a:latin typeface="Arial" panose="020B0604020202020204"/>
                          <a:cs typeface="Arial" panose="020B0604020202020204"/>
                        </a:rPr>
                        <a:t>PosterPresentations.com</a:t>
                      </a:r>
                      <a:br>
                        <a:rPr lang="en-US" sz="1000" dirty="0">
                          <a:solidFill>
                            <a:schemeClr val="bg1">
                              <a:lumMod val="85000"/>
                            </a:schemeClr>
                          </a:solidFill>
                          <a:latin typeface="Arial" panose="020B0604020202020204"/>
                          <a:cs typeface="Arial" panose="020B0604020202020204"/>
                        </a:rPr>
                      </a:br>
                      <a:r>
                        <a:rPr lang="en-US" sz="1000" dirty="0">
                          <a:solidFill>
                            <a:schemeClr val="bg1">
                              <a:lumMod val="85000"/>
                            </a:schemeClr>
                          </a:solidFill>
                          <a:latin typeface="Arial" panose="020B0604020202020204"/>
                          <a:cs typeface="Arial" panose="020B0604020202020204"/>
                        </a:rPr>
                        <a:t>2117 Fourth Street ,</a:t>
                      </a:r>
                      <a:r>
                        <a:rPr lang="en-US" sz="1000" baseline="0" dirty="0">
                          <a:solidFill>
                            <a:schemeClr val="bg1">
                              <a:lumMod val="85000"/>
                            </a:schemeClr>
                          </a:solidFill>
                          <a:latin typeface="Arial" panose="020B0604020202020204"/>
                          <a:cs typeface="Arial" panose="020B0604020202020204"/>
                        </a:rPr>
                        <a:t> STE C        </a:t>
                      </a:r>
                      <a:endParaRPr lang="en-US" sz="1000" baseline="0" dirty="0">
                        <a:solidFill>
                          <a:schemeClr val="bg1">
                            <a:lumMod val="85000"/>
                          </a:schemeClr>
                        </a:solidFill>
                        <a:latin typeface="Arial" panose="020B0604020202020204"/>
                        <a:cs typeface="Arial" panose="020B0604020202020204"/>
                      </a:endParaRPr>
                    </a:p>
                    <a:p>
                      <a:pPr>
                        <a:lnSpc>
                          <a:spcPct val="100000"/>
                        </a:lnSpc>
                      </a:pPr>
                      <a:r>
                        <a:rPr lang="en-US" sz="1000" baseline="0" dirty="0">
                          <a:solidFill>
                            <a:schemeClr val="bg1">
                              <a:lumMod val="85000"/>
                            </a:schemeClr>
                          </a:solidFill>
                          <a:latin typeface="Arial" panose="020B0604020202020204"/>
                          <a:cs typeface="Arial" panose="020B0604020202020204"/>
                        </a:rPr>
                        <a:t>Berkeley CA 94710 USA</a:t>
                      </a:r>
                      <a:endParaRPr lang="en-US" sz="1000" dirty="0">
                        <a:solidFill>
                          <a:schemeClr val="bg1">
                            <a:lumMod val="85000"/>
                          </a:schemeClr>
                        </a:solidFill>
                        <a:latin typeface="Arial" panose="020B0604020202020204"/>
                        <a:cs typeface="Arial" panose="020B0604020202020204"/>
                      </a:endParaRPr>
                    </a:p>
                  </a:txBody>
                  <a:tcPr marL="106881" marR="53440" marT="70140" marB="23380">
                    <a:solidFill>
                      <a:srgbClr val="010101"/>
                    </a:solidFill>
                  </a:tcPr>
                </a:tc>
                <a:tc gridSpan="2">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1300" b="1" dirty="0">
                          <a:solidFill>
                            <a:srgbClr val="D0D0D0"/>
                          </a:solidFill>
                          <a:latin typeface="Arial" panose="020B0604020202020204"/>
                          <a:cs typeface="Arial" panose="020B0604020202020204"/>
                        </a:rPr>
                        <a:t>For poster-making tutorials</a:t>
                      </a:r>
                      <a:r>
                        <a:rPr lang="en-US" sz="1300" b="1" baseline="0" dirty="0">
                          <a:solidFill>
                            <a:srgbClr val="D0D0D0"/>
                          </a:solidFill>
                          <a:latin typeface="Arial" panose="020B0604020202020204"/>
                          <a:cs typeface="Arial" panose="020B0604020202020204"/>
                        </a:rPr>
                        <a:t> visit:</a:t>
                      </a:r>
                      <a:endParaRPr lang="en-US" sz="1300" b="1" baseline="0" dirty="0">
                        <a:solidFill>
                          <a:srgbClr val="D0D0D0"/>
                        </a:solidFill>
                        <a:latin typeface="Arial" panose="020B0604020202020204"/>
                        <a:cs typeface="Arial" panose="020B0604020202020204"/>
                      </a:endParaRPr>
                    </a:p>
                    <a:p>
                      <a:pPr marL="0" marR="0" indent="0" algn="l" defTabSz="4389120" rtl="0" eaLnBrk="1" fontAlgn="auto" latinLnBrk="0" hangingPunct="1">
                        <a:lnSpc>
                          <a:spcPct val="100000"/>
                        </a:lnSpc>
                        <a:spcBef>
                          <a:spcPts val="0"/>
                        </a:spcBef>
                        <a:spcAft>
                          <a:spcPts val="0"/>
                        </a:spcAft>
                        <a:buClrTx/>
                        <a:buSzTx/>
                        <a:buFontTx/>
                        <a:buNone/>
                        <a:defRPr/>
                      </a:pPr>
                      <a:r>
                        <a:rPr lang="en-US" sz="900" b="1" dirty="0">
                          <a:solidFill>
                            <a:srgbClr val="FFC000"/>
                          </a:solidFill>
                          <a:latin typeface="Arial" panose="020B0604020202020204"/>
                          <a:cs typeface="Arial" panose="020B0604020202020204"/>
                        </a:rPr>
                        <a:t>https://</a:t>
                      </a:r>
                      <a:r>
                        <a:rPr lang="en-US" sz="900" b="1" dirty="0" err="1">
                          <a:solidFill>
                            <a:srgbClr val="FFC000"/>
                          </a:solidFill>
                          <a:latin typeface="Arial" panose="020B0604020202020204"/>
                          <a:cs typeface="Arial" panose="020B0604020202020204"/>
                        </a:rPr>
                        <a:t>www.posterpresentations.com</a:t>
                      </a:r>
                      <a:r>
                        <a:rPr lang="en-US" sz="900" b="1" dirty="0">
                          <a:solidFill>
                            <a:srgbClr val="FFC000"/>
                          </a:solidFill>
                          <a:latin typeface="Arial" panose="020B0604020202020204"/>
                          <a:cs typeface="Arial" panose="020B0604020202020204"/>
                        </a:rPr>
                        <a:t>/</a:t>
                      </a:r>
                      <a:r>
                        <a:rPr lang="en-US" sz="900" b="1" dirty="0" err="1">
                          <a:solidFill>
                            <a:srgbClr val="FFC000"/>
                          </a:solidFill>
                          <a:latin typeface="Arial" panose="020B0604020202020204"/>
                          <a:cs typeface="Arial" panose="020B0604020202020204"/>
                        </a:rPr>
                        <a:t>helpdesk.html</a:t>
                      </a:r>
                      <a:endParaRPr lang="en-US" sz="900" dirty="0">
                        <a:solidFill>
                          <a:schemeClr val="bg1">
                            <a:lumMod val="85000"/>
                          </a:schemeClr>
                        </a:solidFill>
                        <a:latin typeface="Arial" panose="020B0604020202020204"/>
                        <a:cs typeface="Arial" panose="020B0604020202020204"/>
                      </a:endParaRPr>
                    </a:p>
                  </a:txBody>
                  <a:tcPr marL="95264" marR="95264" marT="47632" marB="47632">
                    <a:solidFill>
                      <a:srgbClr val="010101"/>
                    </a:solidFill>
                  </a:tcPr>
                </a:tc>
                <a:tc hMerge="1">
                  <a:tcPr marL="95264" marR="95264" marT="47632" marB="47632">
                    <a:solidFill>
                      <a:srgbClr val="010101"/>
                    </a:solidFill>
                  </a:tcPr>
                </a:tc>
              </a:tr>
            </a:tbl>
          </a:graphicData>
        </a:graphic>
      </p:graphicFrame>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2675255" rtl="0" eaLnBrk="1" latinLnBrk="0" hangingPunct="1">
        <a:spcBef>
          <a:spcPct val="0"/>
        </a:spcBef>
        <a:buNone/>
        <a:defRPr sz="5335" kern="1200">
          <a:solidFill>
            <a:schemeClr val="bg1"/>
          </a:solidFill>
          <a:latin typeface="Trebuchet MS" panose="020B0603020202020204" pitchFamily="34" charset="0"/>
          <a:ea typeface="+mj-ea"/>
          <a:cs typeface="+mj-cs"/>
        </a:defRPr>
      </a:lvl1pPr>
    </p:titleStyle>
    <p:bodyStyle>
      <a:lvl1pPr marL="1003300" indent="-1003300" algn="l" defTabSz="2675255" rtl="0" eaLnBrk="1" latinLnBrk="0" hangingPunct="1">
        <a:spcBef>
          <a:spcPct val="20000"/>
        </a:spcBef>
        <a:buFont typeface="Arial" panose="020B0604020202020204" pitchFamily="34" charset="0"/>
        <a:buChar char="•"/>
        <a:defRPr sz="9385" kern="1200">
          <a:solidFill>
            <a:schemeClr val="tx1"/>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p:bodyStyle>
    <p:otherStyle>
      <a:defPPr>
        <a:defRPr lang="en-US"/>
      </a:defPPr>
      <a:lvl1pPr marL="0" algn="l" defTabSz="2675255" rtl="0" eaLnBrk="1" latinLnBrk="0" hangingPunct="1">
        <a:defRPr sz="5225" kern="1200">
          <a:solidFill>
            <a:schemeClr val="tx1"/>
          </a:solidFill>
          <a:latin typeface="+mn-lt"/>
          <a:ea typeface="+mn-ea"/>
          <a:cs typeface="+mn-cs"/>
        </a:defRPr>
      </a:lvl1pPr>
      <a:lvl2pPr marL="1337310" algn="l" defTabSz="2675255" rtl="0" eaLnBrk="1" latinLnBrk="0" hangingPunct="1">
        <a:defRPr sz="5225" kern="1200">
          <a:solidFill>
            <a:schemeClr val="tx1"/>
          </a:solidFill>
          <a:latin typeface="+mn-lt"/>
          <a:ea typeface="+mn-ea"/>
          <a:cs typeface="+mn-cs"/>
        </a:defRPr>
      </a:lvl2pPr>
      <a:lvl3pPr marL="2675255" algn="l" defTabSz="2675255" rtl="0" eaLnBrk="1" latinLnBrk="0" hangingPunct="1">
        <a:defRPr sz="5225" kern="1200">
          <a:solidFill>
            <a:schemeClr val="tx1"/>
          </a:solidFill>
          <a:latin typeface="+mn-lt"/>
          <a:ea typeface="+mn-ea"/>
          <a:cs typeface="+mn-cs"/>
        </a:defRPr>
      </a:lvl3pPr>
      <a:lvl4pPr marL="4012565" algn="l" defTabSz="2675255" rtl="0" eaLnBrk="1" latinLnBrk="0" hangingPunct="1">
        <a:defRPr sz="5225" kern="1200">
          <a:solidFill>
            <a:schemeClr val="tx1"/>
          </a:solidFill>
          <a:latin typeface="+mn-lt"/>
          <a:ea typeface="+mn-ea"/>
          <a:cs typeface="+mn-cs"/>
        </a:defRPr>
      </a:lvl4pPr>
      <a:lvl5pPr marL="5350510" algn="l" defTabSz="2675255" rtl="0" eaLnBrk="1" latinLnBrk="0" hangingPunct="1">
        <a:defRPr sz="5225" kern="1200">
          <a:solidFill>
            <a:schemeClr val="tx1"/>
          </a:solidFill>
          <a:latin typeface="+mn-lt"/>
          <a:ea typeface="+mn-ea"/>
          <a:cs typeface="+mn-cs"/>
        </a:defRPr>
      </a:lvl5pPr>
      <a:lvl6pPr marL="6687820" algn="l" defTabSz="2675255" rtl="0" eaLnBrk="1" latinLnBrk="0" hangingPunct="1">
        <a:defRPr sz="5225" kern="1200">
          <a:solidFill>
            <a:schemeClr val="tx1"/>
          </a:solidFill>
          <a:latin typeface="+mn-lt"/>
          <a:ea typeface="+mn-ea"/>
          <a:cs typeface="+mn-cs"/>
        </a:defRPr>
      </a:lvl6pPr>
      <a:lvl7pPr marL="8025765" algn="l" defTabSz="2675255" rtl="0" eaLnBrk="1" latinLnBrk="0" hangingPunct="1">
        <a:defRPr sz="5225" kern="1200">
          <a:solidFill>
            <a:schemeClr val="tx1"/>
          </a:solidFill>
          <a:latin typeface="+mn-lt"/>
          <a:ea typeface="+mn-ea"/>
          <a:cs typeface="+mn-cs"/>
        </a:defRPr>
      </a:lvl7pPr>
      <a:lvl8pPr marL="9363075" algn="l" defTabSz="2675255" rtl="0" eaLnBrk="1" latinLnBrk="0" hangingPunct="1">
        <a:defRPr sz="5225" kern="1200">
          <a:solidFill>
            <a:schemeClr val="tx1"/>
          </a:solidFill>
          <a:latin typeface="+mn-lt"/>
          <a:ea typeface="+mn-ea"/>
          <a:cs typeface="+mn-cs"/>
        </a:defRPr>
      </a:lvl8pPr>
      <a:lvl9pPr marL="10701020" algn="l" defTabSz="2675255" rtl="0" eaLnBrk="1" latinLnBrk="0" hangingPunct="1">
        <a:defRPr sz="52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10" name="Text Box 14"/>
          <p:cNvSpPr txBox="1">
            <a:spLocks noChangeArrowheads="1"/>
          </p:cNvSpPr>
          <p:nvPr/>
        </p:nvSpPr>
        <p:spPr bwMode="auto">
          <a:xfrm>
            <a:off x="957921" y="16116301"/>
            <a:ext cx="1676400" cy="204085"/>
          </a:xfrm>
          <a:prstGeom prst="rect">
            <a:avLst/>
          </a:prstGeom>
          <a:noFill/>
          <a:ln w="9525">
            <a:noFill/>
            <a:miter lim="800000"/>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panose="020B0604020202020204" pitchFamily="34" charset="0"/>
              </a:rPr>
              <a:t>RESEARCH POSTER PRESENTATION DESIGN © 2019</a:t>
            </a:r>
            <a:endParaRPr lang="en-US" sz="320" b="1" dirty="0">
              <a:solidFill>
                <a:schemeClr val="bg1">
                  <a:lumMod val="75000"/>
                </a:schemeClr>
              </a:solidFill>
              <a:latin typeface="Arial" panose="020B0604020202020204" pitchFamily="34" charset="0"/>
            </a:endParaRPr>
          </a:p>
          <a:p>
            <a:pPr eaLnBrk="0" hangingPunct="0">
              <a:lnSpc>
                <a:spcPct val="65000"/>
              </a:lnSpc>
              <a:spcBef>
                <a:spcPct val="50000"/>
              </a:spcBef>
              <a:defRPr/>
            </a:pPr>
            <a:r>
              <a:rPr lang="en-US" sz="640" b="1" dirty="0">
                <a:solidFill>
                  <a:schemeClr val="bg1">
                    <a:lumMod val="75000"/>
                  </a:schemeClr>
                </a:solidFill>
                <a:latin typeface="Arial" panose="020B0604020202020204" pitchFamily="34" charset="0"/>
              </a:rPr>
              <a:t>www.PosterPresentations.com</a:t>
            </a:r>
            <a:endParaRPr lang="en-US" sz="640" b="1" dirty="0">
              <a:solidFill>
                <a:schemeClr val="bg1">
                  <a:lumMod val="75000"/>
                </a:schemeClr>
              </a:solidFill>
              <a:latin typeface="Arial" panose="020B0604020202020204" pitchFamily="34" charset="0"/>
            </a:endParaRPr>
          </a:p>
        </p:txBody>
      </p:sp>
      <p:sp>
        <p:nvSpPr>
          <p:cNvPr id="38" name="Rectangle 37"/>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39" name="Rectangle 3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40" name="Rounded Rectangle 39"/>
          <p:cNvSpPr/>
          <p:nvPr userDrawn="1"/>
        </p:nvSpPr>
        <p:spPr>
          <a:xfrm>
            <a:off x="623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41" name="Rounded Rectangle 40"/>
          <p:cNvSpPr/>
          <p:nvPr userDrawn="1"/>
        </p:nvSpPr>
        <p:spPr>
          <a:xfrm>
            <a:off x="21959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sp>
        <p:nvSpPr>
          <p:cNvPr id="42" name="Rounded Rectangle 41"/>
          <p:cNvSpPr/>
          <p:nvPr userDrawn="1"/>
        </p:nvSpPr>
        <p:spPr>
          <a:xfrm>
            <a:off x="7697362" y="2628900"/>
            <a:ext cx="13879915" cy="13273652"/>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5"/>
          </a:p>
        </p:txBody>
      </p:sp>
      <p:graphicFrame>
        <p:nvGraphicFramePr>
          <p:cNvPr id="12" name="Table 11"/>
          <p:cNvGraphicFramePr>
            <a:graphicFrameLocks noGrp="1"/>
          </p:cNvGraphicFramePr>
          <p:nvPr userDrawn="1"/>
        </p:nvGraphicFramePr>
        <p:xfrm>
          <a:off x="-5980711" y="48126"/>
          <a:ext cx="5621803" cy="16470768"/>
        </p:xfrm>
        <a:graphic>
          <a:graphicData uri="http://schemas.openxmlformats.org/drawingml/2006/table">
            <a:tbl>
              <a:tblPr firstRow="1" bandRow="1">
                <a:tableStyleId>{5C22544A-7EE6-4342-B048-85BDC9FD1C3A}</a:tableStyleId>
              </a:tblPr>
              <a:tblGrid>
                <a:gridCol w="2410585"/>
                <a:gridCol w="3211218"/>
              </a:tblGrid>
              <a:tr h="668723">
                <a:tc gridSpan="2">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anose="020B0603020202020204" pitchFamily="34" charset="0"/>
                        </a:rPr>
                        <a:t>(THIS SIDEBAR WILL NOT PRINT)</a:t>
                      </a:r>
                      <a:endParaRPr lang="en-US" sz="1900" b="1" spc="600" dirty="0">
                        <a:solidFill>
                          <a:schemeClr val="bg1"/>
                        </a:solidFill>
                        <a:latin typeface="Trebuchet MS" panose="020B0603020202020204" pitchFamily="34" charset="0"/>
                      </a:endParaRPr>
                    </a:p>
                  </a:txBody>
                  <a:tcPr marL="71080" marR="71080" marT="35540" marB="35540">
                    <a:solidFill>
                      <a:srgbClr val="FFC000"/>
                    </a:solidFill>
                  </a:tcPr>
                </a:tc>
                <a:tc hMerge="1">
                  <a:tcPr/>
                </a:tc>
              </a:tr>
              <a:tr h="2116496">
                <a:tc gridSpan="2">
                  <a:txBody>
                    <a:bodyPr/>
                    <a:lstStyle/>
                    <a:p>
                      <a:pPr defTabSz="3765550"/>
                      <a:r>
                        <a:rPr lang="en-US" sz="1000" i="0" dirty="0">
                          <a:solidFill>
                            <a:srgbClr val="D9D9D9"/>
                          </a:solidFill>
                          <a:latin typeface="Arial" panose="020B0604020202020204"/>
                          <a:cs typeface="Arial" panose="020B0604020202020204"/>
                        </a:rPr>
                        <a:t>This PowerPoint template produces a </a:t>
                      </a:r>
                      <a:r>
                        <a:rPr lang="en-US" sz="1200" i="0" dirty="0">
                          <a:solidFill>
                            <a:srgbClr val="FFC000"/>
                          </a:solidFill>
                          <a:latin typeface="Arial" panose="020B0604020202020204"/>
                          <a:cs typeface="Arial" panose="020B0604020202020204"/>
                        </a:rPr>
                        <a:t>wide screen size (16:9 Ratio) virtual </a:t>
                      </a:r>
                      <a:r>
                        <a:rPr lang="en-US" sz="1000" i="0" dirty="0">
                          <a:solidFill>
                            <a:srgbClr val="D9D9D9"/>
                          </a:solidFill>
                          <a:latin typeface="Arial" panose="020B0604020202020204"/>
                          <a:cs typeface="Arial" panose="020B0604020202020204"/>
                        </a:rPr>
                        <a:t>presentation poster. You can use it to create your research poster by placing your title, subtitle, text, tables, charts and photos. </a:t>
                      </a:r>
                      <a:endParaRPr lang="en-US" sz="1000" i="0" dirty="0">
                        <a:solidFill>
                          <a:srgbClr val="D9D9D9"/>
                        </a:solidFill>
                        <a:latin typeface="Arial" panose="020B0604020202020204"/>
                        <a:cs typeface="Arial" panose="020B0604020202020204"/>
                      </a:endParaRPr>
                    </a:p>
                    <a:p>
                      <a:pPr defTabSz="3765550"/>
                      <a:endParaRPr lang="en-US" sz="1000" i="0" dirty="0">
                        <a:solidFill>
                          <a:srgbClr val="D9D9D9"/>
                        </a:solidFill>
                        <a:latin typeface="Arial" panose="020B0604020202020204"/>
                        <a:cs typeface="Arial" panose="020B0604020202020204"/>
                      </a:endParaRPr>
                    </a:p>
                    <a:p>
                      <a:pPr defTabSz="3765550"/>
                      <a:r>
                        <a:rPr lang="en-US" sz="1000" i="0" dirty="0">
                          <a:solidFill>
                            <a:srgbClr val="D9D9D9"/>
                          </a:solidFill>
                          <a:latin typeface="Arial" panose="020B0604020202020204"/>
                          <a:cs typeface="Arial" panose="020B0604020202020204"/>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panose="020B0604020202020204"/>
                          <a:cs typeface="Arial" panose="020B0604020202020204"/>
                        </a:rPr>
                        <a:t>PosterPresentations.com</a:t>
                      </a:r>
                      <a:r>
                        <a:rPr lang="en-US" sz="1000" i="0" dirty="0">
                          <a:solidFill>
                            <a:srgbClr val="D9D9D9"/>
                          </a:solidFill>
                          <a:latin typeface="Arial" panose="020B0604020202020204"/>
                          <a:cs typeface="Arial" panose="020B0604020202020204"/>
                        </a:rPr>
                        <a:t> and click on the  </a:t>
                      </a:r>
                      <a:r>
                        <a:rPr lang="en-US" sz="1000" i="0" dirty="0">
                          <a:solidFill>
                            <a:srgbClr val="FFC000"/>
                          </a:solidFill>
                          <a:latin typeface="Arial" panose="020B0604020202020204"/>
                          <a:cs typeface="Arial" panose="020B0604020202020204"/>
                        </a:rPr>
                        <a:t>HELP DESK</a:t>
                      </a:r>
                      <a:r>
                        <a:rPr lang="en-US" sz="1000" i="0" baseline="0" dirty="0">
                          <a:solidFill>
                            <a:srgbClr val="D9D9D9"/>
                          </a:solidFill>
                          <a:latin typeface="Arial" panose="020B0604020202020204"/>
                          <a:cs typeface="Arial" panose="020B0604020202020204"/>
                        </a:rPr>
                        <a:t> </a:t>
                      </a:r>
                      <a:r>
                        <a:rPr lang="en-US" sz="1000" i="0" dirty="0">
                          <a:solidFill>
                            <a:srgbClr val="D9D9D9"/>
                          </a:solidFill>
                          <a:latin typeface="Arial" panose="020B0604020202020204"/>
                          <a:cs typeface="Arial" panose="020B0604020202020204"/>
                        </a:rPr>
                        <a:t>tab.</a:t>
                      </a:r>
                      <a:endParaRPr lang="en-US" sz="1000" i="0" dirty="0">
                        <a:solidFill>
                          <a:srgbClr val="D9D9D9"/>
                        </a:solidFill>
                        <a:latin typeface="Arial" panose="020B0604020202020204"/>
                        <a:cs typeface="Arial" panose="020B0604020202020204"/>
                      </a:endParaRPr>
                    </a:p>
                    <a:p>
                      <a:pPr defTabSz="3765550"/>
                      <a:endParaRPr lang="en-US" sz="1000" i="0" dirty="0">
                        <a:solidFill>
                          <a:srgbClr val="D9D9D9"/>
                        </a:solidFill>
                        <a:latin typeface="Arial" panose="020B0604020202020204"/>
                        <a:cs typeface="Arial" panose="020B0604020202020204"/>
                      </a:endParaRPr>
                    </a:p>
                    <a:p>
                      <a:pPr defTabSz="3765550"/>
                      <a:r>
                        <a:rPr lang="en-US" sz="1000" i="0" dirty="0">
                          <a:solidFill>
                            <a:srgbClr val="D9D9D9"/>
                          </a:solidFill>
                          <a:latin typeface="Arial" panose="020B0604020202020204"/>
                          <a:cs typeface="Arial" panose="020B0604020202020204"/>
                        </a:rPr>
                        <a:t>To print your poster using our same-day professional printing service, go online to </a:t>
                      </a:r>
                      <a:r>
                        <a:rPr lang="en-US" sz="1000" i="0" dirty="0" err="1">
                          <a:solidFill>
                            <a:srgbClr val="FFC000"/>
                          </a:solidFill>
                          <a:latin typeface="Arial" panose="020B0604020202020204"/>
                          <a:cs typeface="Arial" panose="020B0604020202020204"/>
                        </a:rPr>
                        <a:t>PosterPresentations.com</a:t>
                      </a:r>
                      <a:r>
                        <a:rPr lang="en-US" sz="1000" i="0" dirty="0">
                          <a:solidFill>
                            <a:srgbClr val="D9D9D9"/>
                          </a:solidFill>
                          <a:latin typeface="Arial" panose="020B0604020202020204"/>
                          <a:cs typeface="Arial" panose="020B0604020202020204"/>
                        </a:rPr>
                        <a:t> and click on "</a:t>
                      </a:r>
                      <a:r>
                        <a:rPr lang="en-US" sz="1000" i="0" dirty="0">
                          <a:solidFill>
                            <a:srgbClr val="FFC000"/>
                          </a:solidFill>
                          <a:latin typeface="Arial" panose="020B0604020202020204"/>
                          <a:cs typeface="Arial" panose="020B0604020202020204"/>
                        </a:rPr>
                        <a:t>Order your poster</a:t>
                      </a:r>
                      <a:r>
                        <a:rPr lang="en-US" sz="1000" i="0" dirty="0">
                          <a:solidFill>
                            <a:srgbClr val="D9D9D9"/>
                          </a:solidFill>
                          <a:latin typeface="Arial" panose="020B0604020202020204"/>
                          <a:cs typeface="Arial" panose="020B0604020202020204"/>
                        </a:rPr>
                        <a:t>".</a:t>
                      </a:r>
                      <a:endParaRPr lang="en-US" sz="1000" b="1" dirty="0">
                        <a:solidFill>
                          <a:srgbClr val="D9D9D9"/>
                        </a:solidFill>
                        <a:latin typeface="Arial" panose="020B0604020202020204"/>
                        <a:cs typeface="Arial" panose="020B0604020202020204"/>
                      </a:endParaRPr>
                    </a:p>
                  </a:txBody>
                  <a:tcPr marL="71080" marR="71080" marT="35540" marB="35540">
                    <a:solidFill>
                      <a:srgbClr val="010101"/>
                    </a:solidFill>
                  </a:tcPr>
                </a:tc>
                <a:tc hMerge="1">
                  <a:tcPr>
                    <a:solidFill>
                      <a:schemeClr val="tx1">
                        <a:lumMod val="95000"/>
                        <a:lumOff val="5000"/>
                      </a:schemeClr>
                    </a:solidFill>
                  </a:tcPr>
                </a:tc>
              </a:tr>
              <a:tr h="2300540">
                <a:tc>
                  <a:txBody>
                    <a:bodyPr/>
                    <a:lstStyle/>
                    <a:p>
                      <a:pPr algn="ctr"/>
                      <a:endParaRPr lang="en-US" sz="1200" dirty="0">
                        <a:solidFill>
                          <a:srgbClr val="1F3A4E"/>
                        </a:solidFill>
                      </a:endParaRPr>
                    </a:p>
                    <a:p>
                      <a:pPr marL="0" marR="0" indent="0" algn="ctr" defTabSz="5015865" rtl="0" eaLnBrk="1" fontAlgn="auto" latinLnBrk="0" hangingPunct="1">
                        <a:lnSpc>
                          <a:spcPct val="100000"/>
                        </a:lnSpc>
                        <a:spcBef>
                          <a:spcPts val="0"/>
                        </a:spcBef>
                        <a:spcAft>
                          <a:spcPts val="0"/>
                        </a:spcAft>
                        <a:buClrTx/>
                        <a:buSzTx/>
                        <a:buFontTx/>
                        <a:buNone/>
                        <a:defRPr/>
                      </a:pPr>
                      <a:r>
                        <a:rPr lang="en-US" sz="1200" dirty="0">
                          <a:solidFill>
                            <a:schemeClr val="bg1"/>
                          </a:solidFill>
                          <a:latin typeface="Arial" panose="020B0604020202020204" pitchFamily="34" charset="0"/>
                          <a:cs typeface="Arial" panose="020B0604020202020204" pitchFamily="34" charset="0"/>
                        </a:rPr>
                        <a:t>This is a template for a </a:t>
                      </a:r>
                      <a:endParaRPr lang="en-US" sz="1200" dirty="0">
                        <a:solidFill>
                          <a:schemeClr val="bg1"/>
                        </a:solidFill>
                        <a:latin typeface="Arial" panose="020B0604020202020204" pitchFamily="34" charset="0"/>
                        <a:cs typeface="Arial" panose="020B0604020202020204" pitchFamily="34" charset="0"/>
                      </a:endParaRP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endParaRPr lang="en-US" sz="1000" b="0" baseline="0" dirty="0">
                        <a:solidFill>
                          <a:srgbClr val="FFC000"/>
                        </a:solidFill>
                        <a:latin typeface="Arial" panose="020B0604020202020204" pitchFamily="34" charset="0"/>
                        <a:cs typeface="Arial" panose="020B0604020202020204" pitchFamily="34" charset="0"/>
                      </a:endParaRPr>
                    </a:p>
                    <a:p>
                      <a:pPr marL="0" marR="0" indent="0" algn="l" defTabSz="4389120" rtl="0" eaLnBrk="1" fontAlgn="auto" latinLnBrk="0" hangingPunct="1">
                        <a:lnSpc>
                          <a:spcPct val="100000"/>
                        </a:lnSpc>
                        <a:spcBef>
                          <a:spcPts val="0"/>
                        </a:spcBef>
                        <a:spcAft>
                          <a:spcPts val="0"/>
                        </a:spcAft>
                        <a:buClrTx/>
                        <a:buSzTx/>
                        <a:buFontTx/>
                        <a:buNone/>
                        <a:defRPr/>
                      </a:pPr>
                      <a:r>
                        <a:rPr lang="en-US" sz="1000" b="0" baseline="0" dirty="0">
                          <a:solidFill>
                            <a:srgbClr val="FFC000"/>
                          </a:solidFill>
                          <a:latin typeface="Arial" panose="020B0604020202020204" pitchFamily="34" charset="0"/>
                          <a:cs typeface="Arial" panose="020B0604020202020204" pitchFamily="34" charset="0"/>
                        </a:rPr>
                        <a:t>45 tall x 80 wide</a:t>
                      </a:r>
                      <a:endParaRPr lang="en-US" sz="1000" b="0" baseline="0" dirty="0">
                        <a:solidFill>
                          <a:srgbClr val="FFC000"/>
                        </a:solidFill>
                        <a:latin typeface="Arial" panose="020B0604020202020204" pitchFamily="34" charset="0"/>
                        <a:cs typeface="Arial" panose="020B0604020202020204" pitchFamily="34" charset="0"/>
                      </a:endParaRPr>
                    </a:p>
                  </a:txBody>
                  <a:tcPr marL="105158" marR="52579" marT="69009" marB="23003">
                    <a:solidFill>
                      <a:srgbClr val="010101"/>
                    </a:solidFill>
                  </a:tcPr>
                </a:tc>
              </a:tr>
              <a:tr h="2157787">
                <a:tc>
                  <a:txBody>
                    <a:bodyPr/>
                    <a:lstStyle/>
                    <a:p>
                      <a:endParaRPr lang="en-US" sz="1000" dirty="0">
                        <a:solidFill>
                          <a:srgbClr val="1F3A4E"/>
                        </a:solidFill>
                      </a:endParaRPr>
                    </a:p>
                  </a:txBody>
                  <a:tcPr marL="52579" marR="52579" marT="23003" marB="23003">
                    <a:blipFill rotWithShape="1">
                      <a:blip r:embed="rId2"/>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endParaRPr lang="en-US" sz="1000" b="0" baseline="0" dirty="0">
                        <a:solidFill>
                          <a:srgbClr val="D9D9D9"/>
                        </a:solidFill>
                        <a:latin typeface="Arial" panose="020B0604020202020204" pitchFamily="34" charset="0"/>
                        <a:cs typeface="Arial" panose="020B0604020202020204" pitchFamily="34" charset="0"/>
                      </a:endParaRPr>
                    </a:p>
                  </a:txBody>
                  <a:tcPr marL="105158" marR="52579" marT="69009" marB="23003">
                    <a:solidFill>
                      <a:srgbClr val="010101"/>
                    </a:solidFill>
                  </a:tcPr>
                </a:tc>
              </a:tr>
              <a:tr h="910736">
                <a:tc gridSpan="2">
                  <a:txBody>
                    <a:bodyPr/>
                    <a:lstStyle/>
                    <a:p>
                      <a:pPr marL="0" marR="0" lvl="0" indent="0" algn="l" defTabSz="4389120" rtl="0" eaLnBrk="1" fontAlgn="auto" latinLnBrk="0" hangingPunct="1">
                        <a:lnSpc>
                          <a:spcPct val="100000"/>
                        </a:lnSpc>
                        <a:spcBef>
                          <a:spcPts val="0"/>
                        </a:spcBef>
                        <a:spcAft>
                          <a:spcPts val="0"/>
                        </a:spcAft>
                        <a:buClrTx/>
                        <a:buSzTx/>
                        <a:buFontTx/>
                        <a:buNone/>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lang="en-US" sz="1000" b="0" baseline="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cPr marL="182880" marT="137160">
                    <a:solidFill>
                      <a:schemeClr val="tx1">
                        <a:lumMod val="95000"/>
                        <a:lumOff val="5000"/>
                      </a:schemeClr>
                    </a:solidFill>
                  </a:tcPr>
                </a:tc>
              </a:tr>
              <a:tr h="192415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endParaRPr lang="en-US" sz="1000" b="0" baseline="0" dirty="0">
                        <a:solidFill>
                          <a:srgbClr val="D9D9D9"/>
                        </a:solidFill>
                        <a:latin typeface="Arial" panose="020B0604020202020204" pitchFamily="34" charset="0"/>
                        <a:cs typeface="Arial" panose="020B0604020202020204" pitchFamily="34" charset="0"/>
                      </a:endParaRPr>
                    </a:p>
                  </a:txBody>
                  <a:tcPr marL="105158" marR="52579" marT="69009" marB="23003">
                    <a:solidFill>
                      <a:srgbClr val="010101"/>
                    </a:solidFill>
                  </a:tcPr>
                </a:tc>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endParaRPr lang="en-US" sz="1200" b="1" dirty="0">
                        <a:solidFill>
                          <a:srgbClr val="FFC000"/>
                        </a:solidFill>
                        <a:latin typeface="Arial" panose="020B0604020202020204" pitchFamily="34" charset="0"/>
                        <a:cs typeface="Arial" panose="020B0604020202020204" pitchFamily="34" charset="0"/>
                      </a:endParaRP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lang="en-US" sz="1000" baseline="0" dirty="0">
                        <a:solidFill>
                          <a:srgbClr val="D9D9D9"/>
                        </a:solidFill>
                        <a:latin typeface="Arial" panose="020B0604020202020204" pitchFamily="34" charset="0"/>
                        <a:cs typeface="Arial" panose="020B0604020202020204" pitchFamily="34" charset="0"/>
                      </a:endParaRP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cPr marL="182880" marT="137160">
                    <a:solidFill>
                      <a:srgbClr val="010101"/>
                    </a:solidFill>
                  </a:tcPr>
                </a:tc>
              </a:tr>
              <a:tr h="119628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200" b="1" noProof="0" dirty="0">
                          <a:solidFill>
                            <a:srgbClr val="FFC000"/>
                          </a:solidFill>
                          <a:latin typeface="Arial" panose="020B0604020202020204" pitchFamily="34" charset="0"/>
                          <a:cs typeface="Arial" panose="020B0604020202020204" pitchFamily="34" charset="0"/>
                        </a:rPr>
                        <a:t>Photos</a:t>
                      </a:r>
                      <a:endParaRPr lang="en-US" sz="1200" b="1" noProof="0" dirty="0">
                        <a:solidFill>
                          <a:srgbClr val="FFC000"/>
                        </a:solidFill>
                        <a:latin typeface="Arial" panose="020B0604020202020204" pitchFamily="34" charset="0"/>
                        <a:cs typeface="Arial" panose="020B0604020202020204" pitchFamily="34" charset="0"/>
                      </a:endParaRPr>
                    </a:p>
                    <a:p>
                      <a:pPr marL="0" marR="0" lvl="0" indent="0" algn="l" defTabSz="9779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kumimoji="0" lang="en-US" sz="10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endParaRPr>
                    </a:p>
                  </a:txBody>
                  <a:tcPr marL="71080" marR="71080" marT="35540" marB="35540">
                    <a:solidFill>
                      <a:srgbClr val="010101"/>
                    </a:solidFill>
                  </a:tcPr>
                </a:tc>
                <a:tc hMerge="1">
                  <a:tcPr/>
                </a:tc>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4"/>
                      <a:stretch>
                        <a:fillRect/>
                      </a:stretch>
                    </a:blipFill>
                  </a:tcPr>
                </a:tc>
                <a:tc hMerge="1">
                  <a:tcPr/>
                </a:tc>
              </a:tr>
              <a:tr h="64415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200" b="1" noProof="0" dirty="0">
                          <a:solidFill>
                            <a:srgbClr val="FFC000"/>
                          </a:solidFill>
                          <a:latin typeface="Arial" panose="020B0604020202020204"/>
                          <a:cs typeface="Arial" panose="020B0604020202020204"/>
                        </a:rPr>
                        <a:t>Quality check your graphics</a:t>
                      </a:r>
                      <a:endParaRPr lang="en-US" sz="1200" b="1" noProof="0" dirty="0">
                        <a:solidFill>
                          <a:srgbClr val="FFC000"/>
                        </a:solidFill>
                        <a:latin typeface="Arial" panose="020B0604020202020204"/>
                        <a:cs typeface="Arial" panose="020B0604020202020204"/>
                      </a:endParaRPr>
                    </a:p>
                    <a:p>
                      <a:pPr marL="0" marR="0" lvl="0" indent="0" algn="l" defTabSz="1518285" rtl="0" eaLnBrk="1" fontAlgn="auto" latinLnBrk="0" hangingPunct="1">
                        <a:lnSpc>
                          <a:spcPct val="100000"/>
                        </a:lnSpc>
                        <a:spcBef>
                          <a:spcPts val="0"/>
                        </a:spcBef>
                        <a:spcAft>
                          <a:spcPts val="0"/>
                        </a:spcAft>
                        <a:buClrTx/>
                        <a:buSzTx/>
                        <a:buFontTx/>
                        <a:buNone/>
                        <a:defRPr/>
                      </a:pPr>
                      <a:r>
                        <a:rPr lang="en-US" sz="1000" noProof="0" dirty="0">
                          <a:solidFill>
                            <a:srgbClr val="D9D9D9"/>
                          </a:solidFill>
                          <a:latin typeface="Arial" panose="020B0604020202020204"/>
                          <a:cs typeface="Arial" panose="020B0604020202020204"/>
                        </a:rPr>
                        <a:t>Zoom in and look at your images at 100%-200% magnification. If they look clear, they will print well. </a:t>
                      </a:r>
                      <a:endParaRPr lang="en-US" sz="1000" noProof="0" dirty="0">
                        <a:solidFill>
                          <a:srgbClr val="D9D9D9"/>
                        </a:solidFill>
                        <a:latin typeface="Arial" panose="020B0604020202020204"/>
                        <a:cs typeface="Arial" panose="020B0604020202020204"/>
                      </a:endParaRPr>
                    </a:p>
                  </a:txBody>
                  <a:tcPr marL="71080" marR="71080" marT="35540" marB="35540">
                    <a:solidFill>
                      <a:srgbClr val="010101"/>
                    </a:solidFill>
                  </a:tcPr>
                </a:tc>
                <a:tc hMerge="1">
                  <a:tcPr>
                    <a:solidFill>
                      <a:schemeClr val="tx1">
                        <a:lumMod val="95000"/>
                        <a:lumOff val="5000"/>
                      </a:schemeClr>
                    </a:solidFill>
                  </a:tcPr>
                </a:tc>
              </a:tr>
              <a:tr h="1603624">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000" noProof="0" dirty="0">
                        <a:solidFill>
                          <a:schemeClr val="bg1"/>
                        </a:solidFill>
                        <a:latin typeface="Arial" panose="020B0604020202020204"/>
                        <a:cs typeface="Arial" panose="020B0604020202020204"/>
                      </a:endParaRPr>
                    </a:p>
                  </a:txBody>
                  <a:tcPr marL="71080" marR="71080" marT="35540" marB="35540">
                    <a:blipFill rotWithShape="1">
                      <a:blip r:embed="rId5"/>
                      <a:stretch>
                        <a:fillRect/>
                      </a:stretch>
                    </a:blipFill>
                  </a:tcPr>
                </a:tc>
                <a:tc hMerge="1">
                  <a:tcPr/>
                </a:tc>
              </a:tr>
            </a:tbl>
          </a:graphicData>
        </a:graphic>
      </p:graphicFrame>
      <p:graphicFrame>
        <p:nvGraphicFramePr>
          <p:cNvPr id="13" name="Table 12"/>
          <p:cNvGraphicFramePr>
            <a:graphicFrameLocks noGrp="1"/>
          </p:cNvGraphicFramePr>
          <p:nvPr userDrawn="1"/>
        </p:nvGraphicFramePr>
        <p:xfrm>
          <a:off x="29619709" y="0"/>
          <a:ext cx="5621803" cy="16467402"/>
        </p:xfrm>
        <a:graphic>
          <a:graphicData uri="http://schemas.openxmlformats.org/drawingml/2006/table">
            <a:tbl>
              <a:tblPr firstRow="1" bandRow="1">
                <a:tableStyleId>{5C22544A-7EE6-4342-B048-85BDC9FD1C3A}</a:tableStyleId>
              </a:tblPr>
              <a:tblGrid>
                <a:gridCol w="2095685"/>
                <a:gridCol w="681713"/>
                <a:gridCol w="2844405"/>
              </a:tblGrid>
              <a:tr h="646893">
                <a:tc gridSpan="3">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anose="020B0603020202020204" pitchFamily="34" charset="0"/>
                        </a:rPr>
                        <a:t>(THIS SIDEBAR WILL NOT PRINT)</a:t>
                      </a:r>
                      <a:endParaRPr lang="en-US" sz="2100" b="1" spc="600" dirty="0">
                        <a:solidFill>
                          <a:schemeClr val="bg1"/>
                        </a:solidFill>
                        <a:latin typeface="Trebuchet MS" panose="020B0603020202020204" pitchFamily="34" charset="0"/>
                      </a:endParaRPr>
                    </a:p>
                  </a:txBody>
                  <a:tcPr marL="95264" marR="95264" marT="47632" marB="47632">
                    <a:solidFill>
                      <a:srgbClr val="FFC000"/>
                    </a:solidFill>
                  </a:tcPr>
                </a:tc>
                <a:tc hMerge="1">
                  <a:tcPr/>
                </a:tc>
                <a:tc hMerge="1">
                  <a:tcPr marL="95264" marR="95264" marT="47632" marB="47632">
                    <a:solidFill>
                      <a:srgbClr val="FFC000"/>
                    </a:solidFill>
                  </a:tcPr>
                </a:tc>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endParaRPr lang="en-US" sz="1500" b="1" baseline="0" dirty="0">
                        <a:solidFill>
                          <a:srgbClr val="FFC000"/>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6"/>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tc hMerge="1">
                  <a:tcPr marL="182880" marT="137160">
                    <a:blipFill rotWithShape="1">
                      <a:blip r:embed="rId7"/>
                      <a:stretch>
                        <a:fillRect/>
                      </a:stretch>
                    </a:blipFill>
                  </a:tcPr>
                </a:tc>
                <a:tc hMerge="1">
                  <a:tcPr marL="95264" marR="95264" marT="47632" marB="47632">
                    <a:solidFill>
                      <a:schemeClr val="tx1"/>
                    </a:solidFill>
                  </a:tcPr>
                </a:tc>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endParaRPr lang="en-US" sz="1300" dirty="0">
                        <a:solidFill>
                          <a:srgbClr val="D9D9D9"/>
                        </a:solidFill>
                        <a:latin typeface="Arial" panose="020B0604020202020204" pitchFamily="34" charset="0"/>
                        <a:cs typeface="Arial" panose="020B0604020202020204" pitchFamily="34" charset="0"/>
                      </a:endParaRPr>
                    </a:p>
                    <a:p>
                      <a:pPr marL="0" marR="0" indent="0" algn="l" defTabSz="3765550" rtl="0" eaLnBrk="1" fontAlgn="auto" latinLnBrk="0" hangingPunct="1">
                        <a:lnSpc>
                          <a:spcPct val="100000"/>
                        </a:lnSpc>
                        <a:spcBef>
                          <a:spcPts val="0"/>
                        </a:spcBef>
                        <a:spcAft>
                          <a:spcPts val="0"/>
                        </a:spcAft>
                        <a:buClrTx/>
                        <a:buSzTx/>
                        <a:buFontTx/>
                        <a:buNone/>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cPr marL="182880" marT="137160">
                    <a:blipFill rotWithShape="1">
                      <a:blip r:embed="rId8"/>
                      <a:stretch>
                        <a:fillRect/>
                      </a:stretch>
                    </a:blipFill>
                  </a:tcPr>
                </a:tc>
                <a:tc hMerge="1">
                  <a:tcPr marL="190527" marR="95264" marT="142896" marB="47632">
                    <a:solidFill>
                      <a:schemeClr val="tx1"/>
                    </a:solidFill>
                  </a:tcPr>
                </a:tc>
              </a:tr>
              <a:tr h="158722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9">
                        <a:extLst>
                          <a:ext uri="{28A0092B-C50C-407E-A947-70E740481C1C}">
                            <a14:useLocalDpi xmlns:a14="http://schemas.microsoft.com/office/drawing/2010/main" val="0"/>
                          </a:ext>
                        </a:extLst>
                      </a:blip>
                      <a:srcRect/>
                      <a:stretch>
                        <a:fillRect/>
                      </a:stretch>
                    </a:blipFill>
                  </a:tcPr>
                </a:tc>
                <a:tc hMerge="1">
                  <a:tcPr marL="95264" marR="95264" marT="47632" marB="47632">
                    <a:solidFill>
                      <a:srgbClr val="010101"/>
                    </a:solidFill>
                  </a:tcPr>
                </a:tc>
                <a:tc row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endParaRPr lang="en-US" sz="1500" b="1" noProof="0" dirty="0">
                        <a:solidFill>
                          <a:srgbClr val="FFC000"/>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r>
              <a:tr h="1653209">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285" rtl="0" eaLnBrk="1" fontAlgn="auto" latinLnBrk="0" hangingPunct="1">
                        <a:lnSpc>
                          <a:spcPct val="100000"/>
                        </a:lnSpc>
                        <a:spcBef>
                          <a:spcPts val="0"/>
                        </a:spcBef>
                        <a:spcAft>
                          <a:spcPts val="0"/>
                        </a:spcAft>
                        <a:buClrTx/>
                        <a:buSzTx/>
                        <a:buFontTx/>
                        <a:buNone/>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285"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cPr/>
                </a:tc>
                <a:tc vMerge="1">
                  <a:tcPr/>
                </a:tc>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endParaRPr lang="en-US" sz="130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r>
              <a:tr h="880793">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500" b="1" noProof="0" dirty="0">
                          <a:solidFill>
                            <a:srgbClr val="FFC000"/>
                          </a:solidFill>
                          <a:latin typeface="Arial" panose="020B0604020202020204"/>
                          <a:cs typeface="Arial" panose="020B0604020202020204"/>
                        </a:rPr>
                        <a:t>How to present your poster</a:t>
                      </a:r>
                      <a:endParaRPr lang="en-US" sz="1500" b="1"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300" noProof="0" dirty="0">
                          <a:solidFill>
                            <a:srgbClr val="D9D9D9"/>
                          </a:solidFill>
                          <a:latin typeface="Arial" panose="020B0604020202020204"/>
                          <a:cs typeface="Arial" panose="020B0604020202020204"/>
                        </a:rPr>
                        <a:t>When you finish designing your poster and are ready to virtually present it, follow the conference organizers' instructions. </a:t>
                      </a:r>
                      <a:endParaRPr lang="en-US" sz="1300"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300" noProof="0" dirty="0">
                        <a:solidFill>
                          <a:srgbClr val="D9D9D9"/>
                        </a:solidFill>
                        <a:latin typeface="Arial" panose="020B0604020202020204"/>
                        <a:cs typeface="Arial" panose="020B0604020202020204"/>
                      </a:endParaRPr>
                    </a:p>
                  </a:txBody>
                  <a:tcPr marL="95264" marR="95264" marT="47632" marB="47632">
                    <a:solidFill>
                      <a:srgbClr val="010101"/>
                    </a:solidFill>
                  </a:tcPr>
                </a:tc>
                <a:tc hMerge="1">
                  <a:tcPr/>
                </a:tc>
                <a:tc hMerge="1">
                  <a:tcPr marL="95264" marR="95264" marT="47632" marB="47632">
                    <a:solidFill>
                      <a:srgbClr val="010101"/>
                    </a:solidFill>
                  </a:tcPr>
                </a:tc>
              </a:tr>
              <a:tr h="4224920">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B0604020202020204"/>
                          <a:cs typeface="Arial" panose="020B0604020202020204"/>
                        </a:rPr>
                        <a:t>Publish, present virtually, share, and discuss!</a:t>
                      </a:r>
                      <a:endParaRPr lang="en-US" sz="1600" b="1"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D9D9D9"/>
                          </a:solidFill>
                          <a:latin typeface="Arial" panose="020B0604020202020204"/>
                          <a:cs typeface="Arial" panose="020B0604020202020204"/>
                        </a:rPr>
                        <a:t>Submit your poster and add it to the Research Poster Virtual Library.</a:t>
                      </a:r>
                      <a:br>
                        <a:rPr lang="en-US" sz="1400" b="1" noProof="0" dirty="0">
                          <a:solidFill>
                            <a:srgbClr val="D9D9D9"/>
                          </a:solidFill>
                          <a:latin typeface="Arial" panose="020B0604020202020204"/>
                          <a:cs typeface="Arial" panose="020B0604020202020204"/>
                        </a:rPr>
                      </a:br>
                      <a:br>
                        <a:rPr lang="en-US" sz="1400" b="1" noProof="0" dirty="0">
                          <a:solidFill>
                            <a:srgbClr val="D9D9D9"/>
                          </a:solidFill>
                          <a:latin typeface="Arial" panose="020B0604020202020204"/>
                          <a:cs typeface="Arial" panose="020B0604020202020204"/>
                        </a:rPr>
                      </a:br>
                      <a:r>
                        <a:rPr lang="en-US" sz="1400" b="1" noProof="0" dirty="0">
                          <a:solidFill>
                            <a:schemeClr val="accent4"/>
                          </a:solidFill>
                          <a:latin typeface="Arial" panose="020B0604020202020204"/>
                          <a:cs typeface="Arial" panose="020B0604020202020204"/>
                        </a:rPr>
                        <a:t>Continuous</a:t>
                      </a:r>
                      <a:r>
                        <a:rPr lang="en-US" sz="1400" b="1" noProof="0" dirty="0">
                          <a:solidFill>
                            <a:srgbClr val="D9D9D9"/>
                          </a:solidFill>
                          <a:latin typeface="Arial" panose="020B0604020202020204"/>
                          <a:cs typeface="Arial" panose="020B0604020202020204"/>
                        </a:rPr>
                        <a:t> </a:t>
                      </a:r>
                      <a:r>
                        <a:rPr lang="en-US" sz="1400" b="1" noProof="0" dirty="0">
                          <a:solidFill>
                            <a:srgbClr val="FFC000"/>
                          </a:solidFill>
                          <a:latin typeface="Arial" panose="020B0604020202020204"/>
                          <a:cs typeface="Arial" panose="020B0604020202020204"/>
                        </a:rPr>
                        <a:t>global reach</a:t>
                      </a:r>
                      <a:endParaRPr lang="en-US" sz="1400" b="1"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Share your research with thousands of students, educators, scientists, and researchers from all over the United States and the World.</a:t>
                      </a:r>
                      <a:endParaRPr lang="en-US" sz="1400" b="0"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Full-featured poster showcase included</a:t>
                      </a:r>
                      <a:endParaRPr lang="en-US" sz="1400" b="1"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Present your poster on a  professional full-featured and customizable web page that includes full screen functions, social sharing, your own discussion board, private contact form, narration and more.</a:t>
                      </a:r>
                      <a:endParaRPr lang="en-US" sz="1400" b="0"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Convenience for presenter groups and conference coordinators </a:t>
                      </a:r>
                      <a:endParaRPr lang="en-US" sz="1400" b="1"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400" b="0" noProof="0" dirty="0">
                          <a:solidFill>
                            <a:srgbClr val="D9D9D9"/>
                          </a:solidFill>
                          <a:latin typeface="Arial" panose="020B0604020202020204"/>
                          <a:cs typeface="Arial" panose="020B0604020202020204"/>
                        </a:rPr>
                        <a:t>Published posters can easily be presented at virtual conferences. Perfect solution for organizers of meetings and conferences.</a:t>
                      </a:r>
                      <a:br>
                        <a:rPr lang="en-US" sz="1400" b="1" noProof="0" dirty="0">
                          <a:solidFill>
                            <a:srgbClr val="D9D9D9"/>
                          </a:solidFill>
                          <a:latin typeface="Arial" panose="020B0604020202020204"/>
                          <a:cs typeface="Arial" panose="020B0604020202020204"/>
                        </a:rPr>
                      </a:br>
                      <a:endParaRPr lang="en-US" sz="1400" b="1"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600" b="1" noProof="0" dirty="0">
                          <a:solidFill>
                            <a:srgbClr val="FFC000"/>
                          </a:solidFill>
                          <a:latin typeface="Arial" panose="020B0604020202020204"/>
                          <a:cs typeface="Arial" panose="020B0604020202020204"/>
                          <a:hlinkClick r:id="rId10"/>
                        </a:rPr>
                        <a:t>https://www.PosterPresentations.com/</a:t>
                      </a:r>
                      <a:r>
                        <a:rPr lang="en-US" sz="1600" b="1" u="sng" noProof="0" dirty="0">
                          <a:solidFill>
                            <a:srgbClr val="FFC000"/>
                          </a:solidFill>
                          <a:latin typeface="Arial" panose="020B0604020202020204"/>
                          <a:cs typeface="Arial" panose="020B0604020202020204"/>
                          <a:hlinkClick r:id="rId10"/>
                        </a:rPr>
                        <a:t>research</a:t>
                      </a:r>
                      <a:endParaRPr lang="en-US" sz="1600" b="1" u="sng"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400" b="1" noProof="0" dirty="0">
                        <a:solidFill>
                          <a:srgbClr val="D9D9D9"/>
                        </a:solidFill>
                        <a:latin typeface="Arial" panose="020B0604020202020204"/>
                        <a:cs typeface="Arial" panose="020B0604020202020204"/>
                      </a:endParaRPr>
                    </a:p>
                  </a:txBody>
                  <a:tcPr marL="95264" marR="95264" marT="47632" marB="47632">
                    <a:solidFill>
                      <a:srgbClr val="003366"/>
                    </a:solidFill>
                  </a:tcPr>
                </a:tc>
                <a:tc hMerge="1">
                  <a:tcPr/>
                </a:tc>
                <a:tc hMerge="1">
                  <a:tcPr marL="95264" marR="95264" marT="47632" marB="47632">
                    <a:solidFill>
                      <a:schemeClr val="accent5">
                        <a:lumMod val="50000"/>
                      </a:schemeClr>
                    </a:solidFill>
                  </a:tcPr>
                </a:tc>
              </a:tr>
              <a:tr h="770816">
                <a:tc gridSpan="3">
                  <a:txBody>
                    <a:bodyPr/>
                    <a:lstStyle/>
                    <a:p>
                      <a:endParaRPr lang="en-US" sz="1300" dirty="0">
                        <a:solidFill>
                          <a:srgbClr val="1F3A4E"/>
                        </a:solidFill>
                      </a:endParaRPr>
                    </a:p>
                  </a:txBody>
                  <a:tcPr marL="95264" marR="95264" marT="47632" marB="47632">
                    <a:blipFill dpi="0" rotWithShape="1">
                      <a:blip r:embed="rId11">
                        <a:extLst>
                          <a:ext uri="{28A0092B-C50C-407E-A947-70E740481C1C}">
                            <a14:useLocalDpi xmlns:a14="http://schemas.microsoft.com/office/drawing/2010/main" val="0"/>
                          </a:ext>
                        </a:extLst>
                      </a:blip>
                      <a:srcRect/>
                      <a:stretch>
                        <a:fillRect/>
                      </a:stretch>
                    </a:blipFill>
                  </a:tcPr>
                </a:tc>
                <a:tc hMerge="1">
                  <a:tcPr/>
                </a:tc>
                <a:tc hMerge="1">
                  <a:tcPr marL="95264" marR="95264" marT="47632" marB="47632">
                    <a:blipFill dpi="0" rotWithShape="1">
                      <a:blip r:embed="rId11">
                        <a:extLst>
                          <a:ext uri="{28A0092B-C50C-407E-A947-70E740481C1C}">
                            <a14:useLocalDpi xmlns:a14="http://schemas.microsoft.com/office/drawing/2010/main" val="0"/>
                          </a:ext>
                        </a:extLst>
                      </a:blip>
                      <a:srcRect/>
                      <a:stretch>
                        <a:fillRect/>
                      </a:stretch>
                    </a:blipFill>
                  </a:tcPr>
                </a:tc>
              </a:tr>
              <a:tr h="560893">
                <a:tc>
                  <a:txBody>
                    <a:bodyPr/>
                    <a:lstStyle/>
                    <a:p>
                      <a:pPr>
                        <a:lnSpc>
                          <a:spcPct val="100000"/>
                        </a:lnSpc>
                      </a:pPr>
                      <a:r>
                        <a:rPr lang="en-US" sz="1000" dirty="0">
                          <a:solidFill>
                            <a:schemeClr val="bg1">
                              <a:lumMod val="85000"/>
                            </a:schemeClr>
                          </a:solidFill>
                          <a:latin typeface="Arial" panose="020B0604020202020204"/>
                          <a:cs typeface="Arial" panose="020B0604020202020204"/>
                        </a:rPr>
                        <a:t>© 2020</a:t>
                      </a:r>
                      <a:r>
                        <a:rPr lang="en-US" sz="1000" baseline="0" dirty="0">
                          <a:solidFill>
                            <a:schemeClr val="bg1">
                              <a:lumMod val="85000"/>
                            </a:schemeClr>
                          </a:solidFill>
                          <a:latin typeface="Arial" panose="020B0604020202020204"/>
                          <a:cs typeface="Arial" panose="020B0604020202020204"/>
                        </a:rPr>
                        <a:t> </a:t>
                      </a:r>
                      <a:r>
                        <a:rPr lang="en-US" sz="1000" dirty="0" err="1">
                          <a:solidFill>
                            <a:schemeClr val="bg1">
                              <a:lumMod val="85000"/>
                            </a:schemeClr>
                          </a:solidFill>
                          <a:latin typeface="Arial" panose="020B0604020202020204"/>
                          <a:cs typeface="Arial" panose="020B0604020202020204"/>
                        </a:rPr>
                        <a:t>PosterPresentations.com</a:t>
                      </a:r>
                      <a:br>
                        <a:rPr lang="en-US" sz="1000" dirty="0">
                          <a:solidFill>
                            <a:schemeClr val="bg1">
                              <a:lumMod val="85000"/>
                            </a:schemeClr>
                          </a:solidFill>
                          <a:latin typeface="Arial" panose="020B0604020202020204"/>
                          <a:cs typeface="Arial" panose="020B0604020202020204"/>
                        </a:rPr>
                      </a:br>
                      <a:r>
                        <a:rPr lang="en-US" sz="1000" dirty="0">
                          <a:solidFill>
                            <a:schemeClr val="bg1">
                              <a:lumMod val="85000"/>
                            </a:schemeClr>
                          </a:solidFill>
                          <a:latin typeface="Arial" panose="020B0604020202020204"/>
                          <a:cs typeface="Arial" panose="020B0604020202020204"/>
                        </a:rPr>
                        <a:t>2117 Fourth Street ,</a:t>
                      </a:r>
                      <a:r>
                        <a:rPr lang="en-US" sz="1000" baseline="0" dirty="0">
                          <a:solidFill>
                            <a:schemeClr val="bg1">
                              <a:lumMod val="85000"/>
                            </a:schemeClr>
                          </a:solidFill>
                          <a:latin typeface="Arial" panose="020B0604020202020204"/>
                          <a:cs typeface="Arial" panose="020B0604020202020204"/>
                        </a:rPr>
                        <a:t> STE C        </a:t>
                      </a:r>
                      <a:endParaRPr lang="en-US" sz="1000" baseline="0" dirty="0">
                        <a:solidFill>
                          <a:schemeClr val="bg1">
                            <a:lumMod val="85000"/>
                          </a:schemeClr>
                        </a:solidFill>
                        <a:latin typeface="Arial" panose="020B0604020202020204"/>
                        <a:cs typeface="Arial" panose="020B0604020202020204"/>
                      </a:endParaRPr>
                    </a:p>
                    <a:p>
                      <a:pPr>
                        <a:lnSpc>
                          <a:spcPct val="100000"/>
                        </a:lnSpc>
                      </a:pPr>
                      <a:r>
                        <a:rPr lang="en-US" sz="1000" baseline="0" dirty="0">
                          <a:solidFill>
                            <a:schemeClr val="bg1">
                              <a:lumMod val="85000"/>
                            </a:schemeClr>
                          </a:solidFill>
                          <a:latin typeface="Arial" panose="020B0604020202020204"/>
                          <a:cs typeface="Arial" panose="020B0604020202020204"/>
                        </a:rPr>
                        <a:t>Berkeley CA 94710 USA</a:t>
                      </a:r>
                      <a:endParaRPr lang="en-US" sz="1000" dirty="0">
                        <a:solidFill>
                          <a:schemeClr val="bg1">
                            <a:lumMod val="85000"/>
                          </a:schemeClr>
                        </a:solidFill>
                        <a:latin typeface="Arial" panose="020B0604020202020204"/>
                        <a:cs typeface="Arial" panose="020B0604020202020204"/>
                      </a:endParaRPr>
                    </a:p>
                  </a:txBody>
                  <a:tcPr marL="106881" marR="53440" marT="70140" marB="23380">
                    <a:solidFill>
                      <a:srgbClr val="010101"/>
                    </a:solidFill>
                  </a:tcPr>
                </a:tc>
                <a:tc gridSpan="2">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1300" b="1" dirty="0">
                          <a:solidFill>
                            <a:srgbClr val="D0D0D0"/>
                          </a:solidFill>
                          <a:latin typeface="Arial" panose="020B0604020202020204"/>
                          <a:cs typeface="Arial" panose="020B0604020202020204"/>
                        </a:rPr>
                        <a:t>For poster-making tutorials</a:t>
                      </a:r>
                      <a:r>
                        <a:rPr lang="en-US" sz="1300" b="1" baseline="0" dirty="0">
                          <a:solidFill>
                            <a:srgbClr val="D0D0D0"/>
                          </a:solidFill>
                          <a:latin typeface="Arial" panose="020B0604020202020204"/>
                          <a:cs typeface="Arial" panose="020B0604020202020204"/>
                        </a:rPr>
                        <a:t> visit:</a:t>
                      </a:r>
                      <a:endParaRPr lang="en-US" sz="1300" b="1" baseline="0" dirty="0">
                        <a:solidFill>
                          <a:srgbClr val="D0D0D0"/>
                        </a:solidFill>
                        <a:latin typeface="Arial" panose="020B0604020202020204"/>
                        <a:cs typeface="Arial" panose="020B0604020202020204"/>
                      </a:endParaRPr>
                    </a:p>
                    <a:p>
                      <a:pPr marL="0" marR="0" indent="0" algn="l" defTabSz="4389120" rtl="0" eaLnBrk="1" fontAlgn="auto" latinLnBrk="0" hangingPunct="1">
                        <a:lnSpc>
                          <a:spcPct val="100000"/>
                        </a:lnSpc>
                        <a:spcBef>
                          <a:spcPts val="0"/>
                        </a:spcBef>
                        <a:spcAft>
                          <a:spcPts val="0"/>
                        </a:spcAft>
                        <a:buClrTx/>
                        <a:buSzTx/>
                        <a:buFontTx/>
                        <a:buNone/>
                        <a:defRPr/>
                      </a:pPr>
                      <a:r>
                        <a:rPr lang="en-US" sz="900" b="1" dirty="0">
                          <a:solidFill>
                            <a:srgbClr val="FFC000"/>
                          </a:solidFill>
                          <a:latin typeface="Arial" panose="020B0604020202020204"/>
                          <a:cs typeface="Arial" panose="020B0604020202020204"/>
                        </a:rPr>
                        <a:t>https://</a:t>
                      </a:r>
                      <a:r>
                        <a:rPr lang="en-US" sz="900" b="1" dirty="0" err="1">
                          <a:solidFill>
                            <a:srgbClr val="FFC000"/>
                          </a:solidFill>
                          <a:latin typeface="Arial" panose="020B0604020202020204"/>
                          <a:cs typeface="Arial" panose="020B0604020202020204"/>
                        </a:rPr>
                        <a:t>www.posterpresentations.com</a:t>
                      </a:r>
                      <a:r>
                        <a:rPr lang="en-US" sz="900" b="1" dirty="0">
                          <a:solidFill>
                            <a:srgbClr val="FFC000"/>
                          </a:solidFill>
                          <a:latin typeface="Arial" panose="020B0604020202020204"/>
                          <a:cs typeface="Arial" panose="020B0604020202020204"/>
                        </a:rPr>
                        <a:t>/</a:t>
                      </a:r>
                      <a:r>
                        <a:rPr lang="en-US" sz="900" b="1" dirty="0" err="1">
                          <a:solidFill>
                            <a:srgbClr val="FFC000"/>
                          </a:solidFill>
                          <a:latin typeface="Arial" panose="020B0604020202020204"/>
                          <a:cs typeface="Arial" panose="020B0604020202020204"/>
                        </a:rPr>
                        <a:t>helpdesk.html</a:t>
                      </a:r>
                      <a:endParaRPr lang="en-US" sz="900" dirty="0">
                        <a:solidFill>
                          <a:schemeClr val="bg1">
                            <a:lumMod val="85000"/>
                          </a:schemeClr>
                        </a:solidFill>
                        <a:latin typeface="Arial" panose="020B0604020202020204"/>
                        <a:cs typeface="Arial" panose="020B0604020202020204"/>
                      </a:endParaRPr>
                    </a:p>
                  </a:txBody>
                  <a:tcPr marL="95264" marR="95264" marT="47632" marB="47632">
                    <a:solidFill>
                      <a:srgbClr val="010101"/>
                    </a:solidFill>
                  </a:tcPr>
                </a:tc>
                <a:tc hMerge="1">
                  <a:tcPr marL="95264" marR="95264" marT="47632" marB="47632">
                    <a:solidFill>
                      <a:srgbClr val="010101"/>
                    </a:solidFill>
                  </a:tcPr>
                </a:tc>
              </a:tr>
            </a:tbl>
          </a:graphicData>
        </a:graphic>
      </p:graphicFrame>
    </p:spTree>
  </p:cSld>
  <p:clrMap bg1="lt1" tx1="dk1" bg2="lt2" tx2="dk2" accent1="accent1" accent2="accent2" accent3="accent3" accent4="accent4" accent5="accent5" accent6="accent6" hlink="hlink" folHlink="folHlink"/>
  <p:sldLayoutIdLst>
    <p:sldLayoutId id="2147483653" r:id="rId1"/>
  </p:sldLayoutIdLst>
  <p:txStyles>
    <p:titleStyle>
      <a:lvl1pPr algn="ctr" defTabSz="2675255" rtl="0" eaLnBrk="1" latinLnBrk="0" hangingPunct="1">
        <a:spcBef>
          <a:spcPct val="0"/>
        </a:spcBef>
        <a:buNone/>
        <a:defRPr sz="5335" kern="1200">
          <a:solidFill>
            <a:schemeClr val="bg1"/>
          </a:solidFill>
          <a:latin typeface="Trebuchet MS" panose="020B0603020202020204" pitchFamily="34" charset="0"/>
          <a:ea typeface="+mj-ea"/>
          <a:cs typeface="+mj-cs"/>
        </a:defRPr>
      </a:lvl1pPr>
    </p:titleStyle>
    <p:bodyStyle>
      <a:lvl1pPr marL="1003300" indent="-1003300" algn="l" defTabSz="2675255" rtl="0" eaLnBrk="1" latinLnBrk="0" hangingPunct="1">
        <a:spcBef>
          <a:spcPct val="20000"/>
        </a:spcBef>
        <a:buFont typeface="Arial" panose="020B0604020202020204" pitchFamily="34" charset="0"/>
        <a:buChar char="•"/>
        <a:defRPr sz="9385" kern="1200">
          <a:solidFill>
            <a:schemeClr val="tx1"/>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p:bodyStyle>
    <p:otherStyle>
      <a:defPPr>
        <a:defRPr lang="en-US"/>
      </a:defPPr>
      <a:lvl1pPr marL="0" algn="l" defTabSz="2675255" rtl="0" eaLnBrk="1" latinLnBrk="0" hangingPunct="1">
        <a:defRPr sz="5225" kern="1200">
          <a:solidFill>
            <a:schemeClr val="tx1"/>
          </a:solidFill>
          <a:latin typeface="+mn-lt"/>
          <a:ea typeface="+mn-ea"/>
          <a:cs typeface="+mn-cs"/>
        </a:defRPr>
      </a:lvl1pPr>
      <a:lvl2pPr marL="1337310" algn="l" defTabSz="2675255" rtl="0" eaLnBrk="1" latinLnBrk="0" hangingPunct="1">
        <a:defRPr sz="5225" kern="1200">
          <a:solidFill>
            <a:schemeClr val="tx1"/>
          </a:solidFill>
          <a:latin typeface="+mn-lt"/>
          <a:ea typeface="+mn-ea"/>
          <a:cs typeface="+mn-cs"/>
        </a:defRPr>
      </a:lvl2pPr>
      <a:lvl3pPr marL="2675255" algn="l" defTabSz="2675255" rtl="0" eaLnBrk="1" latinLnBrk="0" hangingPunct="1">
        <a:defRPr sz="5225" kern="1200">
          <a:solidFill>
            <a:schemeClr val="tx1"/>
          </a:solidFill>
          <a:latin typeface="+mn-lt"/>
          <a:ea typeface="+mn-ea"/>
          <a:cs typeface="+mn-cs"/>
        </a:defRPr>
      </a:lvl3pPr>
      <a:lvl4pPr marL="4012565" algn="l" defTabSz="2675255" rtl="0" eaLnBrk="1" latinLnBrk="0" hangingPunct="1">
        <a:defRPr sz="5225" kern="1200">
          <a:solidFill>
            <a:schemeClr val="tx1"/>
          </a:solidFill>
          <a:latin typeface="+mn-lt"/>
          <a:ea typeface="+mn-ea"/>
          <a:cs typeface="+mn-cs"/>
        </a:defRPr>
      </a:lvl4pPr>
      <a:lvl5pPr marL="5350510" algn="l" defTabSz="2675255" rtl="0" eaLnBrk="1" latinLnBrk="0" hangingPunct="1">
        <a:defRPr sz="5225" kern="1200">
          <a:solidFill>
            <a:schemeClr val="tx1"/>
          </a:solidFill>
          <a:latin typeface="+mn-lt"/>
          <a:ea typeface="+mn-ea"/>
          <a:cs typeface="+mn-cs"/>
        </a:defRPr>
      </a:lvl5pPr>
      <a:lvl6pPr marL="6687820" algn="l" defTabSz="2675255" rtl="0" eaLnBrk="1" latinLnBrk="0" hangingPunct="1">
        <a:defRPr sz="5225" kern="1200">
          <a:solidFill>
            <a:schemeClr val="tx1"/>
          </a:solidFill>
          <a:latin typeface="+mn-lt"/>
          <a:ea typeface="+mn-ea"/>
          <a:cs typeface="+mn-cs"/>
        </a:defRPr>
      </a:lvl6pPr>
      <a:lvl7pPr marL="8025765" algn="l" defTabSz="2675255" rtl="0" eaLnBrk="1" latinLnBrk="0" hangingPunct="1">
        <a:defRPr sz="5225" kern="1200">
          <a:solidFill>
            <a:schemeClr val="tx1"/>
          </a:solidFill>
          <a:latin typeface="+mn-lt"/>
          <a:ea typeface="+mn-ea"/>
          <a:cs typeface="+mn-cs"/>
        </a:defRPr>
      </a:lvl7pPr>
      <a:lvl8pPr marL="9363075" algn="l" defTabSz="2675255" rtl="0" eaLnBrk="1" latinLnBrk="0" hangingPunct="1">
        <a:defRPr sz="5225" kern="1200">
          <a:solidFill>
            <a:schemeClr val="tx1"/>
          </a:solidFill>
          <a:latin typeface="+mn-lt"/>
          <a:ea typeface="+mn-ea"/>
          <a:cs typeface="+mn-cs"/>
        </a:defRPr>
      </a:lvl8pPr>
      <a:lvl9pPr marL="10701020" algn="l" defTabSz="2675255" rtl="0" eaLnBrk="1" latinLnBrk="0" hangingPunct="1">
        <a:defRPr sz="52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2" Type="http://schemas.openxmlformats.org/officeDocument/2006/relationships/notesSlide" Target="../notesSlides/notesSlide1.xml"/><Relationship Id="rId11" Type="http://schemas.openxmlformats.org/officeDocument/2006/relationships/slideLayout" Target="../slideLayouts/slideLayout3.xml"/><Relationship Id="rId10" Type="http://schemas.openxmlformats.org/officeDocument/2006/relationships/image" Target="../media/image18.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ext Placeholder 298"/>
          <p:cNvSpPr>
            <a:spLocks noGrp="1"/>
          </p:cNvSpPr>
          <p:nvPr>
            <p:ph type="body" sz="quarter" idx="11"/>
          </p:nvPr>
        </p:nvSpPr>
        <p:spPr>
          <a:xfrm>
            <a:off x="608842" y="2623056"/>
            <a:ext cx="6699250" cy="448310"/>
          </a:xfrm>
        </p:spPr>
        <p:txBody>
          <a:bodyPr/>
          <a:lstStyle/>
          <a:p>
            <a:r>
              <a:rPr lang="en-US">
                <a:sym typeface="+mn-ea"/>
              </a:rPr>
              <a:t>Motivation</a:t>
            </a:r>
            <a:endParaRPr lang="en-US">
              <a:solidFill>
                <a:schemeClr val="accent5">
                  <a:lumMod val="50000"/>
                </a:schemeClr>
              </a:solidFill>
            </a:endParaRPr>
          </a:p>
        </p:txBody>
      </p:sp>
      <p:sp>
        <p:nvSpPr>
          <p:cNvPr id="303" name="Text Placeholder 302"/>
          <p:cNvSpPr>
            <a:spLocks noGrp="1"/>
          </p:cNvSpPr>
          <p:nvPr>
            <p:ph type="body" sz="quarter" idx="20"/>
          </p:nvPr>
        </p:nvSpPr>
        <p:spPr>
          <a:xfrm>
            <a:off x="605773" y="5533708"/>
            <a:ext cx="6700308" cy="448310"/>
          </a:xfrm>
        </p:spPr>
        <p:txBody>
          <a:bodyPr/>
          <a:lstStyle/>
          <a:p>
            <a:r>
              <a:rPr lang="en-US" altLang="zh-CN">
                <a:latin typeface="Times New Roman" panose="02020603050405020304" pitchFamily="18" charset="0"/>
                <a:cs typeface="Times New Roman" panose="02020603050405020304" pitchFamily="18" charset="0"/>
                <a:sym typeface="+mn-ea"/>
              </a:rPr>
              <a:t> Contributions</a:t>
            </a:r>
            <a:endParaRPr lang="en-US" altLang="zh-CN">
              <a:latin typeface="Times New Roman" panose="02020603050405020304" pitchFamily="18" charset="0"/>
              <a:cs typeface="Times New Roman" panose="02020603050405020304" pitchFamily="18" charset="0"/>
              <a:sym typeface="+mn-ea"/>
            </a:endParaRPr>
          </a:p>
        </p:txBody>
      </p:sp>
      <p:sp>
        <p:nvSpPr>
          <p:cNvPr id="307" name="Text Placeholder 306"/>
          <p:cNvSpPr>
            <a:spLocks noGrp="1"/>
          </p:cNvSpPr>
          <p:nvPr>
            <p:ph type="body" sz="quarter" idx="24"/>
          </p:nvPr>
        </p:nvSpPr>
        <p:spPr>
          <a:xfrm>
            <a:off x="7724141" y="2623079"/>
            <a:ext cx="13813366" cy="448310"/>
          </a:xfrm>
        </p:spPr>
        <p:txBody>
          <a:bodyPr/>
          <a:lstStyle/>
          <a:p>
            <a:r>
              <a:rPr lang="en-US">
                <a:sym typeface="+mn-ea"/>
              </a:rPr>
              <a:t>Results</a:t>
            </a:r>
            <a:endParaRPr lang="en-US">
              <a:solidFill>
                <a:schemeClr val="accent5">
                  <a:lumMod val="50000"/>
                </a:schemeClr>
              </a:solidFill>
            </a:endParaRPr>
          </a:p>
        </p:txBody>
      </p:sp>
      <p:sp>
        <p:nvSpPr>
          <p:cNvPr id="308" name="Text Placeholder 307"/>
          <p:cNvSpPr>
            <a:spLocks noGrp="1"/>
          </p:cNvSpPr>
          <p:nvPr>
            <p:ph type="body" sz="quarter" idx="25"/>
          </p:nvPr>
        </p:nvSpPr>
        <p:spPr>
          <a:xfrm>
            <a:off x="21961890" y="9373741"/>
            <a:ext cx="6698012" cy="448310"/>
          </a:xfrm>
        </p:spPr>
        <p:txBody>
          <a:bodyPr/>
          <a:lstStyle/>
          <a:p>
            <a:r>
              <a:rPr lang="en-US">
                <a:sym typeface="+mn-ea"/>
              </a:rPr>
              <a:t>Conclusion</a:t>
            </a:r>
            <a:endParaRPr lang="en-US">
              <a:solidFill>
                <a:schemeClr val="accent5">
                  <a:lumMod val="50000"/>
                </a:schemeClr>
              </a:solidFill>
            </a:endParaRPr>
          </a:p>
        </p:txBody>
      </p:sp>
      <p:sp>
        <p:nvSpPr>
          <p:cNvPr id="309" name="Text Placeholder 308"/>
          <p:cNvSpPr>
            <a:spLocks noGrp="1"/>
          </p:cNvSpPr>
          <p:nvPr>
            <p:ph type="body" sz="quarter" idx="26"/>
          </p:nvPr>
        </p:nvSpPr>
        <p:spPr>
          <a:xfrm>
            <a:off x="21964430" y="9884967"/>
            <a:ext cx="6698012" cy="1737360"/>
          </a:xfrm>
        </p:spPr>
        <p:txBody>
          <a:bodyPr/>
          <a:lstStyle/>
          <a:p>
            <a:pPr marL="285750" indent="-285750">
              <a:buFont typeface="Arial" panose="020B0604020202020204" pitchFamily="34" charset="0"/>
              <a:buChar char="•"/>
            </a:pPr>
            <a:r>
              <a:rPr>
                <a:sym typeface="+mn-ea"/>
              </a:rPr>
              <a:t>This paper proposes</a:t>
            </a:r>
            <a:r>
              <a:rPr lang="en-US">
                <a:sym typeface="+mn-ea"/>
              </a:rPr>
              <a:t> </a:t>
            </a:r>
            <a:r>
              <a:rPr>
                <a:sym typeface="+mn-ea"/>
              </a:rPr>
              <a:t>a novel task where two collaborative agents learn to measure room impulse responses of an environment by moving and emitting/receiving signals in the environment within a given time budget. </a:t>
            </a:r>
            <a:endParaRPr>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a:sym typeface="+mn-ea"/>
              </a:rPr>
              <a:t>To tackle this task, we design a collaborative navigation and exploration policy. </a:t>
            </a:r>
            <a:endParaRPr>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a:sym typeface="+mn-ea"/>
              </a:rPr>
              <a:t>Our approach outperforms several other baselines on the environment's coverage and prediction error. </a:t>
            </a:r>
            <a:endParaRPr lang="en-US">
              <a:solidFill>
                <a:schemeClr val="accent5">
                  <a:lumMod val="50000"/>
                </a:schemeClr>
              </a:solidFill>
            </a:endParaRPr>
          </a:p>
        </p:txBody>
      </p:sp>
      <p:sp>
        <p:nvSpPr>
          <p:cNvPr id="312" name="Text Placeholder 311"/>
          <p:cNvSpPr>
            <a:spLocks noGrp="1"/>
          </p:cNvSpPr>
          <p:nvPr>
            <p:ph type="body" sz="quarter" idx="29"/>
          </p:nvPr>
        </p:nvSpPr>
        <p:spPr>
          <a:xfrm>
            <a:off x="21973955" y="12072332"/>
            <a:ext cx="6698012" cy="448310"/>
          </a:xfrm>
        </p:spPr>
        <p:txBody>
          <a:bodyPr/>
          <a:lstStyle/>
          <a:p>
            <a:r>
              <a:rPr lang="en-US">
                <a:sym typeface="+mn-ea"/>
              </a:rPr>
              <a:t>Project &amp; Code</a:t>
            </a:r>
            <a:endParaRPr lang="en-US">
              <a:solidFill>
                <a:schemeClr val="accent5">
                  <a:lumMod val="50000"/>
                </a:schemeClr>
              </a:solidFill>
            </a:endParaRPr>
          </a:p>
        </p:txBody>
      </p:sp>
      <p:sp>
        <p:nvSpPr>
          <p:cNvPr id="313" name="Text Placeholder 312"/>
          <p:cNvSpPr>
            <a:spLocks noGrp="1"/>
          </p:cNvSpPr>
          <p:nvPr>
            <p:ph type="body" sz="quarter" idx="30"/>
          </p:nvPr>
        </p:nvSpPr>
        <p:spPr>
          <a:xfrm>
            <a:off x="23285881" y="12334875"/>
            <a:ext cx="4074160" cy="490855"/>
          </a:xfrm>
        </p:spPr>
        <p:txBody>
          <a:bodyPr wrap="square"/>
          <a:lstStyle/>
          <a:p>
            <a:r>
              <a:rPr lang="zh-CN" altLang="en-US">
                <a:solidFill>
                  <a:srgbClr val="0070C0"/>
                </a:solidFill>
                <a:sym typeface="+mn-ea"/>
              </a:rPr>
              <a:t>https://yyf17.github.io/MACMA/index.html</a:t>
            </a:r>
            <a:endParaRPr lang="en-US">
              <a:solidFill>
                <a:schemeClr val="accent5">
                  <a:lumMod val="50000"/>
                </a:schemeClr>
              </a:solidFill>
            </a:endParaRPr>
          </a:p>
        </p:txBody>
      </p:sp>
      <p:sp>
        <p:nvSpPr>
          <p:cNvPr id="351" name="Text Placeholder 350"/>
          <p:cNvSpPr>
            <a:spLocks noGrp="1"/>
          </p:cNvSpPr>
          <p:nvPr>
            <p:ph type="body" sz="quarter" idx="150"/>
          </p:nvPr>
        </p:nvSpPr>
        <p:spPr/>
        <p:txBody>
          <a:bodyPr>
            <a:normAutofit fontScale="72500"/>
          </a:bodyPr>
          <a:lstStyle/>
          <a:p>
            <a:r>
              <a:rPr>
                <a:sym typeface="+mn-ea"/>
              </a:rPr>
              <a:t>Yinfeng Yu</a:t>
            </a:r>
            <a:r>
              <a:rPr lang="en-US" baseline="30000">
                <a:sym typeface="+mn-ea"/>
              </a:rPr>
              <a:t>1,6</a:t>
            </a:r>
            <a:r>
              <a:rPr>
                <a:sym typeface="+mn-ea"/>
              </a:rPr>
              <a:t>, Changan Chen</a:t>
            </a:r>
            <a:r>
              <a:rPr lang="en-US" baseline="30000">
                <a:sym typeface="+mn-ea"/>
              </a:rPr>
              <a:t>2</a:t>
            </a:r>
            <a:r>
              <a:rPr>
                <a:sym typeface="+mn-ea"/>
              </a:rPr>
              <a:t>, Lele Cao</a:t>
            </a:r>
            <a:r>
              <a:rPr lang="en-US" baseline="30000">
                <a:sym typeface="+mn-ea"/>
              </a:rPr>
              <a:t>1,3</a:t>
            </a:r>
            <a:r>
              <a:rPr>
                <a:sym typeface="+mn-ea"/>
              </a:rPr>
              <a:t>, Fangkai Yang</a:t>
            </a:r>
            <a:r>
              <a:rPr lang="en-US" baseline="30000">
                <a:sym typeface="+mn-ea"/>
              </a:rPr>
              <a:t>4</a:t>
            </a:r>
            <a:r>
              <a:rPr>
                <a:sym typeface="+mn-ea"/>
              </a:rPr>
              <a:t>, Fuchun Sun</a:t>
            </a:r>
            <a:r>
              <a:rPr lang="en-US" baseline="30000">
                <a:sym typeface="+mn-ea"/>
              </a:rPr>
              <a:t>1,5</a:t>
            </a:r>
            <a:endParaRPr lang="zh-CN" altLang="en-US">
              <a:sym typeface="+mn-ea"/>
            </a:endParaRPr>
          </a:p>
          <a:p>
            <a:endParaRPr lang="en-US">
              <a:solidFill>
                <a:schemeClr val="accent5">
                  <a:lumMod val="50000"/>
                </a:schemeClr>
              </a:solidFill>
            </a:endParaRPr>
          </a:p>
        </p:txBody>
      </p:sp>
      <p:sp>
        <p:nvSpPr>
          <p:cNvPr id="352" name="Text Placeholder 351"/>
          <p:cNvSpPr>
            <a:spLocks noGrp="1"/>
          </p:cNvSpPr>
          <p:nvPr>
            <p:ph type="body" sz="quarter" idx="184"/>
          </p:nvPr>
        </p:nvSpPr>
        <p:spPr>
          <a:xfrm>
            <a:off x="4321175" y="1676400"/>
            <a:ext cx="22113240" cy="634365"/>
          </a:xfrm>
        </p:spPr>
        <p:txBody>
          <a:bodyPr>
            <a:normAutofit/>
          </a:bodyPr>
          <a:lstStyle/>
          <a:p>
            <a:pPr algn="ctr"/>
            <a:r>
              <a:rPr lang="zh-CN" altLang="en-US" sz="2400" baseline="30000">
                <a:sym typeface="+mn-ea"/>
              </a:rPr>
              <a:t>1</a:t>
            </a:r>
            <a:r>
              <a:rPr lang="zh-CN" altLang="en-US" sz="2400">
                <a:sym typeface="+mn-ea"/>
              </a:rPr>
              <a:t>Tsinghua University</a:t>
            </a:r>
            <a:r>
              <a:rPr lang="en-US" altLang="zh-CN" sz="2400">
                <a:sym typeface="+mn-ea"/>
              </a:rPr>
              <a:t>       </a:t>
            </a:r>
            <a:r>
              <a:rPr lang="en-US" altLang="zh-CN" sz="2400" baseline="30000">
                <a:sym typeface="+mn-ea"/>
              </a:rPr>
              <a:t>2</a:t>
            </a:r>
            <a:r>
              <a:rPr lang="zh-CN" altLang="en-US" sz="2400">
                <a:sym typeface="+mn-ea"/>
              </a:rPr>
              <a:t>UT Austin</a:t>
            </a:r>
            <a:r>
              <a:rPr lang="en-US" altLang="zh-CN" sz="2400">
                <a:sym typeface="+mn-ea"/>
              </a:rPr>
              <a:t>          </a:t>
            </a:r>
            <a:r>
              <a:rPr lang="en-US" altLang="zh-CN" sz="2400" baseline="30000">
                <a:sym typeface="+mn-ea"/>
              </a:rPr>
              <a:t>3</a:t>
            </a:r>
            <a:r>
              <a:rPr lang="zh-CN" altLang="en-US" sz="2400">
                <a:sym typeface="+mn-ea"/>
              </a:rPr>
              <a:t>EQT</a:t>
            </a:r>
            <a:r>
              <a:rPr lang="en-US" altLang="zh-CN" sz="2400">
                <a:sym typeface="+mn-ea"/>
              </a:rPr>
              <a:t>       </a:t>
            </a:r>
            <a:r>
              <a:rPr lang="en-US" altLang="zh-CN" sz="2400" baseline="30000">
                <a:sym typeface="+mn-ea"/>
              </a:rPr>
              <a:t>4</a:t>
            </a:r>
            <a:r>
              <a:rPr lang="en-US" altLang="zh-CN" sz="2400">
                <a:sym typeface="+mn-ea"/>
              </a:rPr>
              <a:t>Microsoft Research    </a:t>
            </a:r>
            <a:r>
              <a:rPr lang="en-US" altLang="zh-CN" sz="2400" baseline="30000">
                <a:sym typeface="+mn-ea"/>
              </a:rPr>
              <a:t>5 </a:t>
            </a:r>
            <a:r>
              <a:rPr lang="en-US" altLang="zh-CN" sz="2400">
                <a:sym typeface="+mn-ea"/>
              </a:rPr>
              <a:t>THU-Bosch JCML Center     </a:t>
            </a:r>
            <a:r>
              <a:rPr lang="en-US" altLang="zh-CN" sz="2400" baseline="30000">
                <a:sym typeface="+mn-ea"/>
              </a:rPr>
              <a:t>6</a:t>
            </a:r>
            <a:r>
              <a:rPr lang="zh-CN" altLang="en-US" sz="2400">
                <a:sym typeface="+mn-ea"/>
              </a:rPr>
              <a:t>Xinjiang University</a:t>
            </a:r>
            <a:endParaRPr lang="en-US" altLang="zh-CN" sz="2400"/>
          </a:p>
          <a:p>
            <a:pPr algn="ctr"/>
            <a:endParaRPr lang="zh-CN" altLang="en-US" sz="2400">
              <a:sym typeface="+mn-ea"/>
            </a:endParaRPr>
          </a:p>
          <a:p>
            <a:endParaRPr lang="zh-CN" altLang="en-US" sz="2400">
              <a:solidFill>
                <a:schemeClr val="accent5">
                  <a:lumMod val="50000"/>
                </a:schemeClr>
              </a:solidFill>
              <a:sym typeface="+mn-ea"/>
            </a:endParaRPr>
          </a:p>
        </p:txBody>
      </p:sp>
      <p:sp>
        <p:nvSpPr>
          <p:cNvPr id="353" name="Text Placeholder 352"/>
          <p:cNvSpPr>
            <a:spLocks noGrp="1"/>
          </p:cNvSpPr>
          <p:nvPr>
            <p:ph type="body" sz="quarter" idx="185"/>
          </p:nvPr>
        </p:nvSpPr>
        <p:spPr/>
        <p:txBody>
          <a:bodyPr>
            <a:normAutofit lnSpcReduction="10000"/>
          </a:bodyPr>
          <a:lstStyle/>
          <a:p>
            <a:r>
              <a:rPr lang="zh-CN" altLang="en-US">
                <a:latin typeface="Times New Roman" panose="02020603050405020304" pitchFamily="18" charset="0"/>
                <a:cs typeface="Times New Roman" panose="02020603050405020304" pitchFamily="18" charset="0"/>
                <a:sym typeface="+mn-ea"/>
              </a:rPr>
              <a:t>Measuring Acoustics with Collaborative Multiple Agents</a:t>
            </a:r>
            <a:endParaRPr lang="en-US" b="1" dirty="0">
              <a:solidFill>
                <a:schemeClr val="accent5">
                  <a:lumMod val="50000"/>
                </a:schemeClr>
              </a:solidFill>
            </a:endParaRPr>
          </a:p>
        </p:txBody>
      </p:sp>
      <p:sp>
        <p:nvSpPr>
          <p:cNvPr id="37" name="Text Placeholder 302"/>
          <p:cNvSpPr>
            <a:spLocks noGrp="1"/>
          </p:cNvSpPr>
          <p:nvPr/>
        </p:nvSpPr>
        <p:spPr>
          <a:xfrm>
            <a:off x="610853" y="7817803"/>
            <a:ext cx="6700308" cy="448310"/>
          </a:xfrm>
          <a:prstGeom prst="rect">
            <a:avLst/>
          </a:prstGeom>
          <a:noFill/>
        </p:spPr>
        <p:txBody>
          <a:bodyPr wrap="square" lIns="52249" tIns="52249" rIns="52249" bIns="52249" anchor="ctr" anchorCtr="0">
            <a:spAutoFit/>
          </a:bodyPr>
          <a:lstStyle>
            <a:lvl1pPr marL="0" indent="0" algn="ctr" defTabSz="2675255" rtl="0" eaLnBrk="1" latinLnBrk="0" hangingPunct="1">
              <a:spcBef>
                <a:spcPct val="20000"/>
              </a:spcBef>
              <a:buFont typeface="Arial" panose="020B0604020202020204" pitchFamily="34" charset="0"/>
              <a:buNone/>
              <a:defRPr sz="2240" b="1" u="sng" kern="1200" baseline="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altLang="zh-CN">
                <a:latin typeface="Times New Roman" panose="02020603050405020304" pitchFamily="18" charset="0"/>
                <a:cs typeface="Times New Roman" panose="02020603050405020304" pitchFamily="18" charset="0"/>
                <a:sym typeface="+mn-ea"/>
              </a:rPr>
              <a:t>Task</a:t>
            </a:r>
            <a:r>
              <a:rPr lang="en-US" altLang="zh-CN">
                <a:latin typeface="Times New Roman" panose="02020603050405020304" pitchFamily="18" charset="0"/>
                <a:cs typeface="Times New Roman" panose="02020603050405020304" pitchFamily="18" charset="0"/>
                <a:sym typeface="+mn-ea"/>
              </a:rPr>
              <a:t> </a:t>
            </a:r>
            <a:endParaRPr lang="en-US">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8" name="Text Placeholder 301"/>
          <p:cNvSpPr>
            <a:spLocks noGrp="1"/>
          </p:cNvSpPr>
          <p:nvPr/>
        </p:nvSpPr>
        <p:spPr>
          <a:xfrm>
            <a:off x="613921" y="10588815"/>
            <a:ext cx="6705600" cy="1681480"/>
          </a:xfrm>
          <a:prstGeom prst="rect">
            <a:avLst/>
          </a:prstGeom>
        </p:spPr>
        <p:txBody>
          <a:bodyPr wrap="square" lIns="130622" tIns="130622" rIns="130622" bIns="130622">
            <a:spAutoFit/>
          </a:bodyPr>
          <a:lstStyle>
            <a:lvl1pPr marL="0" indent="0" algn="l" defTabSz="2675255" rtl="0" eaLnBrk="1" latinLnBrk="0" hangingPunct="1">
              <a:spcBef>
                <a:spcPct val="20000"/>
              </a:spcBef>
              <a:buFont typeface="Arial" panose="020B0604020202020204" pitchFamily="34" charset="0"/>
              <a:buNone/>
              <a:defRPr sz="149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510"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2pPr>
            <a:lvl3pPr marL="1254125"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3pPr>
            <a:lvl4pPr marL="1637030" indent="-38290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4pPr>
            <a:lvl5pPr marL="1915795" indent="-27876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zh-CN" altLang="en-US" sz="1400">
                <a:sym typeface="+mn-ea"/>
              </a:rPr>
              <a:t>Learn to measure environment acoustics with two collaborative robots. </a:t>
            </a:r>
            <a:endParaRPr lang="zh-CN" altLang="en-US" sz="1400"/>
          </a:p>
          <a:p>
            <a:r>
              <a:rPr lang="zh-CN" altLang="en-US" sz="1400">
                <a:sym typeface="+mn-ea"/>
              </a:rPr>
              <a:t>The background color indicates sound intensity (``High'', ``Middle'' and ``Low'' areas).</a:t>
            </a:r>
            <a:endParaRPr lang="zh-CN" altLang="en-US" sz="1400"/>
          </a:p>
          <a:p>
            <a:r>
              <a:rPr lang="zh-CN" altLang="en-US" sz="1400">
                <a:sym typeface="+mn-ea"/>
              </a:rPr>
              <a:t>Each step (one step per second) embodies three steps: 1) robot 0 emits a sound, and robot 1 receives the sound; 2) robot 1 emits the sound, and robot 0 receives the sound; 3) two robots make a movement following their learned policies. </a:t>
            </a:r>
            <a:endParaRPr lang="zh-CN" altLang="en-US" sz="1400"/>
          </a:p>
          <a:p>
            <a:r>
              <a:rPr lang="zh-CN" altLang="en-US" sz="1400">
                <a:sym typeface="+mn-ea"/>
              </a:rPr>
              <a:t>This process repeats until reaching the maximum number of time steps.</a:t>
            </a:r>
            <a:endParaRPr lang="en-US" altLang="zh-CN" sz="1400">
              <a:sym typeface="+mn-ea"/>
            </a:endParaRPr>
          </a:p>
        </p:txBody>
      </p:sp>
      <p:pic>
        <p:nvPicPr>
          <p:cNvPr id="48" name="图片 47" descr="thu"/>
          <p:cNvPicPr>
            <a:picLocks noChangeAspect="1"/>
          </p:cNvPicPr>
          <p:nvPr/>
        </p:nvPicPr>
        <p:blipFill>
          <a:blip r:embed="rId1"/>
          <a:stretch>
            <a:fillRect/>
          </a:stretch>
        </p:blipFill>
        <p:spPr>
          <a:xfrm>
            <a:off x="26435050" y="688340"/>
            <a:ext cx="1377950" cy="1377950"/>
          </a:xfrm>
          <a:prstGeom prst="rect">
            <a:avLst/>
          </a:prstGeom>
        </p:spPr>
      </p:pic>
      <p:sp>
        <p:nvSpPr>
          <p:cNvPr id="12" name="Text Placeholder 308"/>
          <p:cNvSpPr>
            <a:spLocks noGrp="1"/>
          </p:cNvSpPr>
          <p:nvPr/>
        </p:nvSpPr>
        <p:spPr>
          <a:xfrm>
            <a:off x="613190" y="5928282"/>
            <a:ext cx="6698012" cy="1968500"/>
          </a:xfrm>
          <a:prstGeom prst="rect">
            <a:avLst/>
          </a:prstGeom>
        </p:spPr>
        <p:txBody>
          <a:bodyPr wrap="square" lIns="130622" tIns="130622" rIns="130622" bIns="130622">
            <a:spAutoFit/>
          </a:bodyPr>
          <a:lstStyle>
            <a:lvl1pPr marL="0" indent="0" algn="l" defTabSz="2675255" rtl="0" eaLnBrk="1" latinLnBrk="0" hangingPunct="1">
              <a:spcBef>
                <a:spcPct val="20000"/>
              </a:spcBef>
              <a:buFont typeface="Arial" panose="020B0604020202020204" pitchFamily="34" charset="0"/>
              <a:buNone/>
              <a:defRPr sz="149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510"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2pPr>
            <a:lvl3pPr marL="1254125"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3pPr>
            <a:lvl4pPr marL="1637030" indent="-38290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4pPr>
            <a:lvl5pPr marL="1915795" indent="-27876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pPr marL="285750" indent="-285750">
              <a:buFont typeface="Arial" panose="020B0604020202020204" pitchFamily="34" charset="0"/>
              <a:buChar char="•"/>
            </a:pPr>
            <a:r>
              <a:rPr lang="en-US">
                <a:sym typeface="+mn-ea"/>
              </a:rPr>
              <a:t>W</a:t>
            </a:r>
            <a:r>
              <a:rPr>
                <a:sym typeface="+mn-ea"/>
              </a:rPr>
              <a:t>e propose a new setting for planning RIR measuring</a:t>
            </a:r>
            <a:r>
              <a:rPr lang="en-US">
                <a:sym typeface="+mn-ea"/>
              </a:rPr>
              <a:t> </a:t>
            </a:r>
            <a:r>
              <a:rPr>
                <a:sym typeface="+mn-ea"/>
              </a:rPr>
              <a:t>under finite time steps and a solution to measure the RIR</a:t>
            </a:r>
            <a:r>
              <a:rPr lang="en-US">
                <a:sym typeface="+mn-ea"/>
              </a:rPr>
              <a:t> </a:t>
            </a:r>
            <a:r>
              <a:rPr>
                <a:sym typeface="+mn-ea"/>
              </a:rPr>
              <a:t>with two-agent cooperation in low resource situations;</a:t>
            </a:r>
            <a:endParaRPr>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sym typeface="+mn-ea"/>
              </a:rPr>
              <a:t>W</a:t>
            </a:r>
            <a:r>
              <a:rPr>
                <a:sym typeface="+mn-ea"/>
              </a:rPr>
              <a:t>e design a novel reward function for the multi-agent</a:t>
            </a:r>
            <a:r>
              <a:rPr lang="en-US">
                <a:sym typeface="+mn-ea"/>
              </a:rPr>
              <a:t> </a:t>
            </a:r>
            <a:r>
              <a:rPr>
                <a:sym typeface="+mn-ea"/>
              </a:rPr>
              <a:t>decomposition to encourage coverage of environment</a:t>
            </a:r>
            <a:r>
              <a:rPr lang="en-US">
                <a:sym typeface="+mn-ea"/>
              </a:rPr>
              <a:t> </a:t>
            </a:r>
            <a:r>
              <a:rPr>
                <a:sym typeface="+mn-ea"/>
              </a:rPr>
              <a:t>acoustics;</a:t>
            </a:r>
            <a:endParaRPr>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sym typeface="+mn-ea"/>
              </a:rPr>
              <a:t>W</a:t>
            </a:r>
            <a:r>
              <a:rPr>
                <a:sym typeface="+mn-ea"/>
              </a:rPr>
              <a:t>e design evaluation metrics for the collaborative measurement of RIR, and we experimentally verify the effectiveness of our model.</a:t>
            </a:r>
            <a:endParaRPr lang="en-US">
              <a:solidFill>
                <a:schemeClr val="accent5">
                  <a:lumMod val="50000"/>
                </a:schemeClr>
              </a:solidFill>
            </a:endParaRPr>
          </a:p>
        </p:txBody>
      </p:sp>
      <p:sp>
        <p:nvSpPr>
          <p:cNvPr id="3" name="Text Placeholder 302"/>
          <p:cNvSpPr>
            <a:spLocks noGrp="1"/>
          </p:cNvSpPr>
          <p:nvPr/>
        </p:nvSpPr>
        <p:spPr>
          <a:xfrm>
            <a:off x="614028" y="12071668"/>
            <a:ext cx="6700308" cy="448310"/>
          </a:xfrm>
          <a:prstGeom prst="rect">
            <a:avLst/>
          </a:prstGeom>
          <a:noFill/>
        </p:spPr>
        <p:txBody>
          <a:bodyPr wrap="square" lIns="52249" tIns="52249" rIns="52249" bIns="52249" anchor="ctr" anchorCtr="0">
            <a:spAutoFit/>
          </a:bodyPr>
          <a:lstStyle>
            <a:lvl1pPr marL="0" indent="0" algn="ctr" defTabSz="2675255" rtl="0" eaLnBrk="1" latinLnBrk="0" hangingPunct="1">
              <a:spcBef>
                <a:spcPct val="20000"/>
              </a:spcBef>
              <a:buFont typeface="Arial" panose="020B0604020202020204" pitchFamily="34" charset="0"/>
              <a:buNone/>
              <a:defRPr sz="2240" b="1" u="sng" kern="1200" baseline="0">
                <a:solidFill>
                  <a:schemeClr val="accent5">
                    <a:lumMod val="50000"/>
                  </a:schemeClr>
                </a:solidFill>
                <a:latin typeface="+mn-lt"/>
                <a:ea typeface="+mn-ea"/>
                <a:cs typeface="+mn-cs"/>
              </a:defRPr>
            </a:lvl1pPr>
            <a:lvl2pPr marL="2173605" indent="-836295" algn="l" defTabSz="2675255" rtl="0" eaLnBrk="1" latinLnBrk="0" hangingPunct="1">
              <a:spcBef>
                <a:spcPct val="20000"/>
              </a:spcBef>
              <a:buFont typeface="Arial" panose="020B0604020202020204" pitchFamily="34" charset="0"/>
              <a:buChar char="–"/>
              <a:defRPr sz="8215" kern="1200">
                <a:solidFill>
                  <a:schemeClr val="tx1"/>
                </a:solidFill>
                <a:latin typeface="+mn-lt"/>
                <a:ea typeface="+mn-ea"/>
                <a:cs typeface="+mn-cs"/>
              </a:defRPr>
            </a:lvl2pPr>
            <a:lvl3pPr marL="3343910" indent="-668655" algn="l" defTabSz="2675255" rtl="0" eaLnBrk="1" latinLnBrk="0" hangingPunct="1">
              <a:spcBef>
                <a:spcPct val="20000"/>
              </a:spcBef>
              <a:buFont typeface="Arial" panose="020B0604020202020204" pitchFamily="34" charset="0"/>
              <a:buChar char="•"/>
              <a:defRPr sz="7040" kern="1200">
                <a:solidFill>
                  <a:schemeClr val="tx1"/>
                </a:solidFill>
                <a:latin typeface="+mn-lt"/>
                <a:ea typeface="+mn-ea"/>
                <a:cs typeface="+mn-cs"/>
              </a:defRPr>
            </a:lvl3pPr>
            <a:lvl4pPr marL="468185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4pPr>
            <a:lvl5pPr marL="60191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r>
              <a:rPr lang="en-US" altLang="zh-CN">
                <a:latin typeface="Times New Roman" panose="02020603050405020304" pitchFamily="18" charset="0"/>
                <a:cs typeface="Times New Roman" panose="02020603050405020304" pitchFamily="18" charset="0"/>
                <a:sym typeface="+mn-ea"/>
              </a:rPr>
              <a:t>Neural network model</a:t>
            </a:r>
            <a:endParaRPr lang="en-US">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1" name="Text Placeholder 301"/>
          <p:cNvSpPr>
            <a:spLocks noGrp="1"/>
          </p:cNvSpPr>
          <p:nvPr/>
        </p:nvSpPr>
        <p:spPr>
          <a:xfrm>
            <a:off x="7766685" y="15158085"/>
            <a:ext cx="13586460" cy="690880"/>
          </a:xfrm>
          <a:prstGeom prst="rect">
            <a:avLst/>
          </a:prstGeom>
        </p:spPr>
        <p:txBody>
          <a:bodyPr wrap="square" lIns="130622" tIns="130622" rIns="130622" bIns="130622">
            <a:spAutoFit/>
          </a:bodyPr>
          <a:lstStyle>
            <a:lvl1pPr marL="0" indent="0" algn="l" defTabSz="2675255" rtl="0" eaLnBrk="1" latinLnBrk="0" hangingPunct="1">
              <a:spcBef>
                <a:spcPct val="20000"/>
              </a:spcBef>
              <a:buFont typeface="Arial" panose="020B0604020202020204" pitchFamily="34" charset="0"/>
              <a:buNone/>
              <a:defRPr sz="149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510"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2pPr>
            <a:lvl3pPr marL="1254125"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3pPr>
            <a:lvl4pPr marL="1637030" indent="-38290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4pPr>
            <a:lvl5pPr marL="1915795" indent="-27876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pPr algn="ctr"/>
            <a:r>
              <a:rPr lang="en-US" altLang="zh-CN" sz="1400">
                <a:sym typeface="+mn-ea"/>
              </a:rPr>
              <a:t>Qualitative comparison of RIR prediction (Binaural RIR with channel 0 and channel 1) in spectrogram from Replica (top row)  and Matterport3D (bottom row) dataset. Every column is the result of one model except last one. The last column is the ground truth of RIR.</a:t>
            </a:r>
            <a:endParaRPr lang="en-US" altLang="zh-CN" sz="1400">
              <a:sym typeface="+mn-ea"/>
            </a:endParaRPr>
          </a:p>
        </p:txBody>
      </p:sp>
      <p:sp>
        <p:nvSpPr>
          <p:cNvPr id="22" name="Text Placeholder 301"/>
          <p:cNvSpPr>
            <a:spLocks noGrp="1"/>
          </p:cNvSpPr>
          <p:nvPr/>
        </p:nvSpPr>
        <p:spPr>
          <a:xfrm>
            <a:off x="21901785" y="8806815"/>
            <a:ext cx="6644005" cy="475615"/>
          </a:xfrm>
          <a:prstGeom prst="rect">
            <a:avLst/>
          </a:prstGeom>
        </p:spPr>
        <p:txBody>
          <a:bodyPr wrap="square" lIns="130622" tIns="130622" rIns="130622" bIns="130622">
            <a:spAutoFit/>
          </a:bodyPr>
          <a:lstStyle>
            <a:lvl1pPr marL="0" indent="0" algn="l" defTabSz="2675255" rtl="0" eaLnBrk="1" latinLnBrk="0" hangingPunct="1">
              <a:spcBef>
                <a:spcPct val="20000"/>
              </a:spcBef>
              <a:buFont typeface="Arial" panose="020B0604020202020204" pitchFamily="34" charset="0"/>
              <a:buNone/>
              <a:defRPr sz="149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510"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2pPr>
            <a:lvl3pPr marL="1254125"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3pPr>
            <a:lvl4pPr marL="1637030" indent="-38290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4pPr>
            <a:lvl5pPr marL="1915795" indent="-27876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pPr algn="ctr"/>
            <a:r>
              <a:rPr sz="1400">
                <a:sym typeface="+mn-ea"/>
              </a:rPr>
              <a:t>Experimental results of MACMA</a:t>
            </a:r>
            <a:r>
              <a:rPr lang="en-US" sz="1400">
                <a:sym typeface="+mn-ea"/>
              </a:rPr>
              <a:t> </a:t>
            </a:r>
            <a:r>
              <a:rPr sz="1400">
                <a:sym typeface="+mn-ea"/>
              </a:rPr>
              <a:t>with Reward Assignment</a:t>
            </a:r>
            <a:r>
              <a:rPr lang="en-US" sz="1400">
                <a:sym typeface="+mn-ea"/>
              </a:rPr>
              <a:t>.</a:t>
            </a:r>
            <a:endParaRPr lang="en-US" sz="1400">
              <a:sym typeface="+mn-ea"/>
            </a:endParaRPr>
          </a:p>
        </p:txBody>
      </p:sp>
      <p:sp>
        <p:nvSpPr>
          <p:cNvPr id="26" name="Text Placeholder 301"/>
          <p:cNvSpPr>
            <a:spLocks noGrp="1"/>
          </p:cNvSpPr>
          <p:nvPr/>
        </p:nvSpPr>
        <p:spPr>
          <a:xfrm>
            <a:off x="21870035" y="4828540"/>
            <a:ext cx="6790055" cy="444500"/>
          </a:xfrm>
          <a:prstGeom prst="rect">
            <a:avLst/>
          </a:prstGeom>
        </p:spPr>
        <p:txBody>
          <a:bodyPr wrap="square" lIns="130622" tIns="130622" rIns="130622" bIns="130622">
            <a:spAutoFit/>
          </a:bodyPr>
          <a:lstStyle>
            <a:lvl1pPr marL="0" indent="0" algn="l" defTabSz="2675255" rtl="0" eaLnBrk="1" latinLnBrk="0" hangingPunct="1">
              <a:spcBef>
                <a:spcPct val="20000"/>
              </a:spcBef>
              <a:buFont typeface="Arial" panose="020B0604020202020204" pitchFamily="34" charset="0"/>
              <a:buNone/>
              <a:defRPr sz="149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510"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2pPr>
            <a:lvl3pPr marL="1254125"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3pPr>
            <a:lvl4pPr marL="1637030" indent="-38290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4pPr>
            <a:lvl5pPr marL="1915795" indent="-27876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pPr algn="ctr"/>
            <a:r>
              <a:rPr lang="zh-CN" altLang="en-US" sz="1200">
                <a:sym typeface="+mn-ea"/>
              </a:rPr>
              <a:t>As shown in Table 2, RGBD</a:t>
            </a:r>
            <a:r>
              <a:rPr lang="en-US" altLang="zh-CN" sz="1200">
                <a:sym typeface="+mn-ea"/>
              </a:rPr>
              <a:t> </a:t>
            </a:r>
            <a:r>
              <a:rPr lang="zh-CN" altLang="en-US" sz="1200">
                <a:sym typeface="+mn-ea"/>
              </a:rPr>
              <a:t>(vision with RGB images and Depth input) seems to be the</a:t>
            </a:r>
            <a:r>
              <a:rPr lang="en-US" altLang="zh-CN" sz="1200">
                <a:sym typeface="+mn-ea"/>
              </a:rPr>
              <a:t> </a:t>
            </a:r>
            <a:r>
              <a:rPr lang="zh-CN" altLang="en-US" sz="1200">
                <a:sym typeface="+mn-ea"/>
              </a:rPr>
              <a:t>best choice.</a:t>
            </a:r>
            <a:endParaRPr lang="en-US" altLang="zh-CN" sz="1200">
              <a:sym typeface="+mn-ea"/>
            </a:endParaRPr>
          </a:p>
        </p:txBody>
      </p:sp>
      <p:sp>
        <p:nvSpPr>
          <p:cNvPr id="28" name="Text Placeholder 301"/>
          <p:cNvSpPr>
            <a:spLocks noGrp="1"/>
          </p:cNvSpPr>
          <p:nvPr/>
        </p:nvSpPr>
        <p:spPr>
          <a:xfrm>
            <a:off x="7736205" y="9074785"/>
            <a:ext cx="9257030" cy="475615"/>
          </a:xfrm>
          <a:prstGeom prst="rect">
            <a:avLst/>
          </a:prstGeom>
        </p:spPr>
        <p:txBody>
          <a:bodyPr wrap="square" lIns="130622" tIns="130622" rIns="130622" bIns="130622">
            <a:spAutoFit/>
          </a:bodyPr>
          <a:lstStyle>
            <a:lvl1pPr marL="0" indent="0" algn="l" defTabSz="2675255" rtl="0" eaLnBrk="1" latinLnBrk="0" hangingPunct="1">
              <a:spcBef>
                <a:spcPct val="20000"/>
              </a:spcBef>
              <a:buFont typeface="Arial" panose="020B0604020202020204" pitchFamily="34" charset="0"/>
              <a:buNone/>
              <a:defRPr sz="149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510"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2pPr>
            <a:lvl3pPr marL="1254125"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3pPr>
            <a:lvl4pPr marL="1637030" indent="-38290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4pPr>
            <a:lvl5pPr marL="1915795" indent="-27876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pPr algn="ctr"/>
            <a:r>
              <a:rPr lang="en-US" altLang="zh-CN" sz="1400">
                <a:sym typeface="+mn-ea"/>
              </a:rPr>
              <a:t>xxxxx</a:t>
            </a:r>
            <a:endParaRPr lang="en-US" altLang="zh-CN" sz="1400">
              <a:sym typeface="+mn-ea"/>
            </a:endParaRPr>
          </a:p>
        </p:txBody>
      </p:sp>
      <p:pic>
        <p:nvPicPr>
          <p:cNvPr id="11" name="图片 10" descr="MACMACode"/>
          <p:cNvPicPr>
            <a:picLocks noChangeAspect="1"/>
          </p:cNvPicPr>
          <p:nvPr/>
        </p:nvPicPr>
        <p:blipFill>
          <a:blip r:embed="rId2"/>
          <a:stretch>
            <a:fillRect/>
          </a:stretch>
        </p:blipFill>
        <p:spPr>
          <a:xfrm>
            <a:off x="24602961" y="12717145"/>
            <a:ext cx="1440000" cy="1440000"/>
          </a:xfrm>
          <a:prstGeom prst="rect">
            <a:avLst/>
          </a:prstGeom>
        </p:spPr>
      </p:pic>
      <p:pic>
        <p:nvPicPr>
          <p:cNvPr id="2" name="图片 1" descr="ijcai-logo"/>
          <p:cNvPicPr>
            <a:picLocks noChangeAspect="1"/>
          </p:cNvPicPr>
          <p:nvPr/>
        </p:nvPicPr>
        <p:blipFill>
          <a:blip r:embed="rId3"/>
          <a:stretch>
            <a:fillRect/>
          </a:stretch>
        </p:blipFill>
        <p:spPr>
          <a:xfrm>
            <a:off x="0" y="468630"/>
            <a:ext cx="2493734" cy="1440000"/>
          </a:xfrm>
          <a:prstGeom prst="rect">
            <a:avLst/>
          </a:prstGeom>
        </p:spPr>
      </p:pic>
      <p:sp>
        <p:nvSpPr>
          <p:cNvPr id="4" name="Text Placeholder 308"/>
          <p:cNvSpPr>
            <a:spLocks noGrp="1"/>
          </p:cNvSpPr>
          <p:nvPr/>
        </p:nvSpPr>
        <p:spPr>
          <a:xfrm>
            <a:off x="604935" y="3025697"/>
            <a:ext cx="6698012" cy="2522220"/>
          </a:xfrm>
          <a:prstGeom prst="rect">
            <a:avLst/>
          </a:prstGeom>
        </p:spPr>
        <p:txBody>
          <a:bodyPr wrap="square" lIns="130622" tIns="130622" rIns="130622" bIns="130622">
            <a:spAutoFit/>
          </a:bodyPr>
          <a:lstStyle>
            <a:lvl1pPr marL="0" indent="0" algn="l" defTabSz="2675255" rtl="0" eaLnBrk="1" latinLnBrk="0" hangingPunct="1">
              <a:spcBef>
                <a:spcPct val="20000"/>
              </a:spcBef>
              <a:buFont typeface="Arial" panose="020B0604020202020204" pitchFamily="34" charset="0"/>
              <a:buNone/>
              <a:defRPr sz="149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510"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2pPr>
            <a:lvl3pPr marL="1254125"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3pPr>
            <a:lvl4pPr marL="1637030" indent="-38290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4pPr>
            <a:lvl5pPr marL="1915795" indent="-27876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pPr marL="285750" indent="-285750" algn="l">
              <a:buClrTx/>
              <a:buSzTx/>
              <a:buFont typeface="Arial" panose="020B0604020202020204" pitchFamily="34" charset="0"/>
              <a:buChar char="•"/>
            </a:pPr>
            <a:r>
              <a:rPr lang="en-US">
                <a:solidFill>
                  <a:schemeClr val="accent5">
                    <a:lumMod val="50000"/>
                  </a:schemeClr>
                </a:solidFill>
              </a:rPr>
              <a:t>Measuring is time-consuming due to the large number of samples to traverse</a:t>
            </a:r>
            <a:endParaRPr lang="en-US">
              <a:solidFill>
                <a:schemeClr val="accent5">
                  <a:lumMod val="50000"/>
                </a:schemeClr>
              </a:solidFill>
            </a:endParaRPr>
          </a:p>
          <a:p>
            <a:pPr marL="285750" indent="-285750" algn="l">
              <a:buClrTx/>
              <a:buSzTx/>
              <a:buFont typeface="Arial" panose="020B0604020202020204" pitchFamily="34" charset="0"/>
              <a:buChar char="•"/>
            </a:pPr>
            <a:r>
              <a:rPr lang="en-US">
                <a:solidFill>
                  <a:schemeClr val="accent5">
                    <a:lumMod val="50000"/>
                  </a:schemeClr>
                </a:solidFill>
              </a:rPr>
              <a:t>FAST-RIR [Ratnarajah et al., 2022b] relies on handcrafted features, </a:t>
            </a:r>
            <a:endParaRPr lang="en-US">
              <a:solidFill>
                <a:schemeClr val="accent5">
                  <a:lumMod val="50000"/>
                </a:schemeClr>
              </a:solidFill>
            </a:endParaRPr>
          </a:p>
          <a:p>
            <a:pPr marL="285750" indent="-285750" algn="l">
              <a:buClrTx/>
              <a:buSzTx/>
              <a:buFont typeface="Arial" panose="020B0604020202020204" pitchFamily="34" charset="0"/>
              <a:buChar char="•"/>
            </a:pPr>
            <a:r>
              <a:rPr lang="en-US">
                <a:solidFill>
                  <a:schemeClr val="accent5">
                    <a:lumMod val="50000"/>
                  </a:schemeClr>
                </a:solidFill>
              </a:rPr>
              <a:t>MESH2IR [Ratnarajah et al., 2022a] uses the scene’s mesh and source/listener locations to generate RIR while ignoring the measurement cost</a:t>
            </a:r>
            <a:endParaRPr lang="en-US">
              <a:solidFill>
                <a:schemeClr val="accent5">
                  <a:lumMod val="50000"/>
                </a:schemeClr>
              </a:solidFill>
            </a:endParaRPr>
          </a:p>
          <a:p>
            <a:pPr marL="285750" indent="-285750" algn="l">
              <a:buClrTx/>
              <a:buSzTx/>
              <a:buFont typeface="Arial" panose="020B0604020202020204" pitchFamily="34" charset="0"/>
              <a:buChar char="•"/>
            </a:pPr>
            <a:r>
              <a:rPr lang="en-US">
                <a:solidFill>
                  <a:schemeClr val="accent5">
                    <a:lumMod val="50000"/>
                  </a:schemeClr>
                </a:solidFill>
              </a:rPr>
              <a:t>Neural Acoustic Field (NAF) [Luo et al., 2022] tries to learn the parameters of the acoustic field, but its training time and model storage cost grow linearly with the number of environments [Majumder et al., 2022].</a:t>
            </a:r>
            <a:endParaRPr lang="en-US">
              <a:solidFill>
                <a:schemeClr val="accent5">
                  <a:lumMod val="50000"/>
                </a:schemeClr>
              </a:solidFill>
            </a:endParaRPr>
          </a:p>
          <a:p>
            <a:pPr marL="285750" indent="-285750" algn="l">
              <a:buClrTx/>
              <a:buSzTx/>
              <a:buFont typeface="Arial" panose="020B0604020202020204" pitchFamily="34" charset="0"/>
              <a:buChar char="•"/>
            </a:pPr>
            <a:r>
              <a:rPr lang="en-US">
                <a:solidFill>
                  <a:schemeClr val="accent5">
                    <a:lumMod val="50000"/>
                  </a:schemeClr>
                </a:solidFill>
              </a:rPr>
              <a:t>Some work [Singh et al., 2021] suggests that storing the original RIR data of the sampled points is optional, and only the acoustic field parameters must be stored.</a:t>
            </a:r>
            <a:endParaRPr lang="en-US">
              <a:solidFill>
                <a:schemeClr val="accent5">
                  <a:lumMod val="50000"/>
                </a:schemeClr>
              </a:solidFill>
            </a:endParaRPr>
          </a:p>
        </p:txBody>
      </p:sp>
      <p:pic>
        <p:nvPicPr>
          <p:cNvPr id="7" name="图片 6"/>
          <p:cNvPicPr>
            <a:picLocks noChangeAspect="1"/>
          </p:cNvPicPr>
          <p:nvPr/>
        </p:nvPicPr>
        <p:blipFill>
          <a:blip r:embed="rId4"/>
          <a:stretch>
            <a:fillRect/>
          </a:stretch>
        </p:blipFill>
        <p:spPr>
          <a:xfrm>
            <a:off x="718820" y="8256270"/>
            <a:ext cx="6516000" cy="2493931"/>
          </a:xfrm>
          <a:prstGeom prst="rect">
            <a:avLst/>
          </a:prstGeom>
        </p:spPr>
      </p:pic>
      <p:pic>
        <p:nvPicPr>
          <p:cNvPr id="9" name="图片 8"/>
          <p:cNvPicPr>
            <a:picLocks noChangeAspect="1"/>
          </p:cNvPicPr>
          <p:nvPr/>
        </p:nvPicPr>
        <p:blipFill>
          <a:blip r:embed="rId5"/>
          <a:stretch>
            <a:fillRect/>
          </a:stretch>
        </p:blipFill>
        <p:spPr>
          <a:xfrm>
            <a:off x="1584960" y="12559665"/>
            <a:ext cx="4788000" cy="3227177"/>
          </a:xfrm>
          <a:prstGeom prst="rect">
            <a:avLst/>
          </a:prstGeom>
        </p:spPr>
      </p:pic>
      <p:pic>
        <p:nvPicPr>
          <p:cNvPr id="10" name="图片 9"/>
          <p:cNvPicPr>
            <a:picLocks noChangeAspect="1"/>
          </p:cNvPicPr>
          <p:nvPr/>
        </p:nvPicPr>
        <p:blipFill>
          <a:blip r:embed="rId6"/>
          <a:stretch>
            <a:fillRect/>
          </a:stretch>
        </p:blipFill>
        <p:spPr>
          <a:xfrm>
            <a:off x="8689975" y="3209290"/>
            <a:ext cx="11880000" cy="2380829"/>
          </a:xfrm>
          <a:prstGeom prst="rect">
            <a:avLst/>
          </a:prstGeom>
        </p:spPr>
      </p:pic>
      <p:pic>
        <p:nvPicPr>
          <p:cNvPr id="13" name="图片 12"/>
          <p:cNvPicPr>
            <a:picLocks noChangeAspect="1"/>
          </p:cNvPicPr>
          <p:nvPr/>
        </p:nvPicPr>
        <p:blipFill>
          <a:blip r:embed="rId7"/>
          <a:stretch>
            <a:fillRect/>
          </a:stretch>
        </p:blipFill>
        <p:spPr>
          <a:xfrm>
            <a:off x="8689975" y="6221730"/>
            <a:ext cx="12024000" cy="4255337"/>
          </a:xfrm>
          <a:prstGeom prst="rect">
            <a:avLst/>
          </a:prstGeom>
        </p:spPr>
      </p:pic>
      <p:pic>
        <p:nvPicPr>
          <p:cNvPr id="14" name="图片 13"/>
          <p:cNvPicPr>
            <a:picLocks noChangeAspect="1"/>
          </p:cNvPicPr>
          <p:nvPr/>
        </p:nvPicPr>
        <p:blipFill>
          <a:blip r:embed="rId8"/>
          <a:stretch>
            <a:fillRect/>
          </a:stretch>
        </p:blipFill>
        <p:spPr>
          <a:xfrm>
            <a:off x="8820785" y="11315700"/>
            <a:ext cx="11952000" cy="3842479"/>
          </a:xfrm>
          <a:prstGeom prst="rect">
            <a:avLst/>
          </a:prstGeom>
        </p:spPr>
      </p:pic>
      <p:pic>
        <p:nvPicPr>
          <p:cNvPr id="15" name="图片 14"/>
          <p:cNvPicPr>
            <a:picLocks noChangeAspect="1"/>
          </p:cNvPicPr>
          <p:nvPr/>
        </p:nvPicPr>
        <p:blipFill>
          <a:blip r:embed="rId9"/>
          <a:stretch>
            <a:fillRect/>
          </a:stretch>
        </p:blipFill>
        <p:spPr>
          <a:xfrm>
            <a:off x="22043390" y="2777490"/>
            <a:ext cx="6444000" cy="2032872"/>
          </a:xfrm>
          <a:prstGeom prst="rect">
            <a:avLst/>
          </a:prstGeom>
        </p:spPr>
      </p:pic>
      <p:pic>
        <p:nvPicPr>
          <p:cNvPr id="16" name="图片 15"/>
          <p:cNvPicPr>
            <a:picLocks noChangeAspect="1"/>
          </p:cNvPicPr>
          <p:nvPr/>
        </p:nvPicPr>
        <p:blipFill>
          <a:blip r:embed="rId10"/>
          <a:stretch>
            <a:fillRect/>
          </a:stretch>
        </p:blipFill>
        <p:spPr>
          <a:xfrm>
            <a:off x="22065615" y="5273040"/>
            <a:ext cx="6480000" cy="3447005"/>
          </a:xfrm>
          <a:prstGeom prst="rect">
            <a:avLst/>
          </a:prstGeom>
        </p:spPr>
      </p:pic>
      <p:sp>
        <p:nvSpPr>
          <p:cNvPr id="19" name="Text Placeholder 301"/>
          <p:cNvSpPr>
            <a:spLocks noGrp="1"/>
          </p:cNvSpPr>
          <p:nvPr/>
        </p:nvSpPr>
        <p:spPr>
          <a:xfrm>
            <a:off x="7893685" y="5678805"/>
            <a:ext cx="13461365" cy="475615"/>
          </a:xfrm>
          <a:prstGeom prst="rect">
            <a:avLst/>
          </a:prstGeom>
        </p:spPr>
        <p:txBody>
          <a:bodyPr wrap="square" lIns="130622" tIns="130622" rIns="130622" bIns="130622">
            <a:spAutoFit/>
          </a:bodyPr>
          <a:lstStyle>
            <a:lvl1pPr marL="0" indent="0" algn="l" defTabSz="2675255" rtl="0" eaLnBrk="1" latinLnBrk="0" hangingPunct="1">
              <a:spcBef>
                <a:spcPct val="20000"/>
              </a:spcBef>
              <a:buFont typeface="Arial" panose="020B0604020202020204" pitchFamily="34" charset="0"/>
              <a:buNone/>
              <a:defRPr sz="149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510"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2pPr>
            <a:lvl3pPr marL="1254125"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3pPr>
            <a:lvl4pPr marL="1637030" indent="-38290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4pPr>
            <a:lvl5pPr marL="1915795" indent="-27876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pPr algn="ctr"/>
            <a:r>
              <a:rPr lang="en-US" altLang="zh-CN" sz="1400">
                <a:sym typeface="+mn-ea"/>
              </a:rPr>
              <a:t>As a result, we can conclude that MACMA quantitatively outperforms baselines over both datasets.</a:t>
            </a:r>
            <a:endParaRPr lang="en-US" altLang="zh-CN" sz="1400">
              <a:sym typeface="+mn-ea"/>
            </a:endParaRPr>
          </a:p>
        </p:txBody>
      </p:sp>
      <p:sp>
        <p:nvSpPr>
          <p:cNvPr id="25" name="Text Placeholder 301"/>
          <p:cNvSpPr>
            <a:spLocks noGrp="1"/>
          </p:cNvSpPr>
          <p:nvPr/>
        </p:nvSpPr>
        <p:spPr>
          <a:xfrm>
            <a:off x="7767955" y="10484485"/>
            <a:ext cx="13573125" cy="690880"/>
          </a:xfrm>
          <a:prstGeom prst="rect">
            <a:avLst/>
          </a:prstGeom>
        </p:spPr>
        <p:txBody>
          <a:bodyPr wrap="square" lIns="130622" tIns="130622" rIns="130622" bIns="130622">
            <a:spAutoFit/>
          </a:bodyPr>
          <a:lstStyle>
            <a:lvl1pPr marL="0" indent="0" algn="l" defTabSz="2675255" rtl="0" eaLnBrk="1" latinLnBrk="0" hangingPunct="1">
              <a:spcBef>
                <a:spcPct val="20000"/>
              </a:spcBef>
              <a:buFont typeface="Arial" panose="020B0604020202020204" pitchFamily="34" charset="0"/>
              <a:buNone/>
              <a:defRPr sz="1495"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510"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2pPr>
            <a:lvl3pPr marL="1254125" indent="-34861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3pPr>
            <a:lvl4pPr marL="1637030" indent="-38290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4pPr>
            <a:lvl5pPr marL="1915795" indent="-278765" algn="l" defTabSz="2675255" rtl="0" eaLnBrk="1" latinLnBrk="0" hangingPunct="1">
              <a:spcBef>
                <a:spcPct val="20000"/>
              </a:spcBef>
              <a:buFont typeface="Arial" panose="020B0604020202020204" pitchFamily="34" charset="0"/>
              <a:buChar char="»"/>
              <a:defRPr sz="1495" kern="1200">
                <a:solidFill>
                  <a:schemeClr val="tx1"/>
                </a:solidFill>
                <a:latin typeface="Trebuchet MS" panose="020B0603020202020204" pitchFamily="34" charset="0"/>
                <a:ea typeface="+mn-ea"/>
                <a:cs typeface="+mn-cs"/>
              </a:defRPr>
            </a:lvl5pPr>
            <a:lvl6pPr marL="735711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6pPr>
            <a:lvl7pPr marL="8694420"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7pPr>
            <a:lvl8pPr marL="1003236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8pPr>
            <a:lvl9pPr marL="11369675" indent="-668655" algn="l" defTabSz="2675255" rtl="0" eaLnBrk="1" latinLnBrk="0" hangingPunct="1">
              <a:spcBef>
                <a:spcPct val="20000"/>
              </a:spcBef>
              <a:buFont typeface="Arial" panose="020B0604020202020204" pitchFamily="34" charset="0"/>
              <a:buChar char="•"/>
              <a:defRPr sz="5865" kern="1200">
                <a:solidFill>
                  <a:schemeClr val="tx1"/>
                </a:solidFill>
                <a:latin typeface="+mn-lt"/>
                <a:ea typeface="+mn-ea"/>
                <a:cs typeface="+mn-cs"/>
              </a:defRPr>
            </a:lvl9pPr>
          </a:lstStyle>
          <a:p>
            <a:pPr algn="ctr"/>
            <a:r>
              <a:rPr lang="en-US" altLang="zh-CN" sz="1400">
                <a:sym typeface="+mn-ea"/>
              </a:rPr>
              <a:t>Visualization of the navigation trajectories by the end of a particular episode from Replica (top row) and Matterport3D (bottom row) dataset. Higher WCR values and bigger “seen” areas (colored in light-grey) indicate better performances.</a:t>
            </a:r>
            <a:endParaRPr lang="en-US" altLang="zh-CN" sz="1400">
              <a:sym typeface="+mn-ea"/>
            </a:endParaRPr>
          </a:p>
        </p:txBody>
      </p:sp>
    </p:spTree>
  </p:cSld>
  <p:clrMapOvr>
    <a:masterClrMapping/>
  </p:clrMapOvr>
</p:sld>
</file>

<file path=ppt/tags/tag1.xml><?xml version="1.0" encoding="utf-8"?>
<p:tagLst xmlns:p="http://schemas.openxmlformats.org/presentationml/2006/main">
  <p:tag name="COMMONDATA" val="eyJoZGlkIjoiOWNmYmJlZDk5ZTY4YTU4NDBhZTdjODEwZTYwNTE1NWUifQ=="/>
  <p:tag name="KSO_WPP_MARK_KEY" val="eff01f03-969a-4ba2-8890-9d64cd4c9946"/>
</p:tagLst>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0</TotalTime>
  <Words>3048</Words>
  <Application>WPS 演示</Application>
  <PresentationFormat>Custom</PresentationFormat>
  <Paragraphs>56</Paragraphs>
  <Slides>1</Slides>
  <Notes>1</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vt:i4>
      </vt:variant>
    </vt:vector>
  </HeadingPairs>
  <TitlesOfParts>
    <vt:vector size="15" baseType="lpstr">
      <vt:lpstr>Arial</vt:lpstr>
      <vt:lpstr>宋体</vt:lpstr>
      <vt:lpstr>Wingdings</vt:lpstr>
      <vt:lpstr>Times New Roman</vt:lpstr>
      <vt:lpstr>Arial Black</vt:lpstr>
      <vt:lpstr>Trebuchet MS</vt:lpstr>
      <vt:lpstr>Arial</vt:lpstr>
      <vt:lpstr>Calibri</vt:lpstr>
      <vt:lpstr>微软雅黑</vt:lpstr>
      <vt:lpstr>Arial Unicode MS</vt:lpstr>
      <vt:lpstr>OpenSymbol</vt:lpstr>
      <vt:lpstr>PosterPresentations.com-36x60-Template-V3</vt:lpstr>
      <vt:lpstr>1_Classic 3 Columns</vt:lpstr>
      <vt:lpstr>Classic - Wide Center</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2017310769</cp:lastModifiedBy>
  <cp:revision>98</cp:revision>
  <dcterms:created xsi:type="dcterms:W3CDTF">2023-06-13T09:14:30Z</dcterms:created>
  <dcterms:modified xsi:type="dcterms:W3CDTF">2023-06-13T09:14:30Z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2052-11.1.0.10702</vt:lpwstr>
  </property>
  <property fmtid="{D5CDD505-2E9C-101B-9397-08002B2CF9AE}" pid="3" name="ICV">
    <vt:lpwstr>B46E8C66BBAE4BEE8F00D868AF7B4095_13</vt:lpwstr>
  </property>
</Properties>
</file>