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0" r:id="rId2"/>
    <p:sldId id="544" r:id="rId3"/>
    <p:sldId id="545" r:id="rId4"/>
    <p:sldId id="546" r:id="rId5"/>
    <p:sldId id="547" r:id="rId6"/>
    <p:sldId id="543" r:id="rId7"/>
    <p:sldId id="550" r:id="rId8"/>
    <p:sldId id="548" r:id="rId9"/>
    <p:sldId id="551" r:id="rId10"/>
    <p:sldId id="552" r:id="rId11"/>
    <p:sldId id="554" r:id="rId12"/>
    <p:sldId id="555" r:id="rId13"/>
    <p:sldId id="556" r:id="rId14"/>
    <p:sldId id="557" r:id="rId15"/>
    <p:sldId id="574" r:id="rId16"/>
    <p:sldId id="571" r:id="rId17"/>
    <p:sldId id="573" r:id="rId18"/>
    <p:sldId id="561" r:id="rId19"/>
    <p:sldId id="415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-90" y="-91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2022-07-10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73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2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3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9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8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1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3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2022-07-10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xmlns="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xmlns="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xmlns="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xmlns="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xmlns="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754489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卡特兰数与反射原理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xmlns="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xmlns="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xmlns="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xmlns="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波浪线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b="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sz="2000" b="0" dirty="0"/>
                  <a:t>，每一步可以向右，右上，右下走，问不越过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的方案数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sz="2000" dirty="0"/>
                  <a:t>，输出答案模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000" dirty="0"/>
                  <a:t>的结</a:t>
                </a:r>
                <a:r>
                  <a:rPr lang="zh-CN" altLang="en-US" sz="2000" dirty="0" smtClean="0"/>
                  <a:t>果</a:t>
                </a:r>
                <a:endParaRPr lang="en-US" altLang="zh-CN" sz="2000" dirty="0"/>
              </a:p>
              <a:p>
                <a:r>
                  <a:rPr lang="zh-CN" altLang="en-US" sz="2000" dirty="0" smtClean="0"/>
                  <a:t>在原点出发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步，每次可以不动，左走，又走，且不越过原点且最后回到原点的方案数</a:t>
                </a:r>
                <a:endParaRPr lang="en-US" altLang="zh-CN" sz="2000" dirty="0" smtClean="0"/>
              </a:p>
              <a:p>
                <a:endParaRPr lang="en-US" altLang="zh-CN" sz="2000" b="0" dirty="0"/>
              </a:p>
              <a:p>
                <a:endParaRPr lang="en-US" altLang="zh-CN" sz="2000" b="0" dirty="0" smtClean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570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生成字符串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问有多少个长度为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dirty="0"/>
                  <a:t>串满足，有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，且在任意的前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个字符中，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的个数不能少于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的个数。输出答案模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20100403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质数</a:t>
                </a:r>
                <a:r>
                  <a:rPr lang="en-US" altLang="zh-CN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313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黑白球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个白球，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个黑球，要求将他们排成一排。设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分别表示前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个位置的白球数和黑球数，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要求</m:t>
                    </m:r>
                  </m:oMath>
                </a14:m>
                <a:r>
                  <a:rPr lang="zh-CN" altLang="en-US" sz="2000" dirty="0"/>
                  <a:t>任意时刻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是给定常数，求方案数对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从原点开始，向右走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步，向左走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步，且不越过</a:t>
                </a:r>
                <a:r>
                  <a:rPr lang="en-US" altLang="zh-CN" sz="2000" dirty="0" smtClean="0"/>
                  <a:t>-k</a:t>
                </a:r>
                <a:r>
                  <a:rPr lang="zh-CN" altLang="en-US" sz="2000" dirty="0" smtClean="0"/>
                  <a:t>，求方案数。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48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前缀和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对所有包含恰好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的序列，求出他们的 最大前缀和 的总和</a:t>
                </a:r>
                <a:endParaRPr lang="en-US" altLang="zh-CN" sz="2000" dirty="0"/>
              </a:p>
              <a:p>
                <a:r>
                  <a:rPr lang="zh-CN" altLang="en-US" sz="2000" dirty="0"/>
                  <a:t>最大前缀和的算式定义为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sz="2000" dirty="0"/>
                  <a:t>，答案对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zh-CN" altLang="en-US" sz="2000" dirty="0"/>
                  <a:t>取模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90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三角形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定义三角图如右图所示，求从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的方案数，对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sz="2000" dirty="0"/>
                  <a:t>取</a:t>
                </a:r>
                <a:r>
                  <a:rPr lang="zh-CN" altLang="en-US" sz="2000" dirty="0" smtClean="0"/>
                  <a:t>模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≤500000500000</m:t>
                    </m:r>
                  </m:oMath>
                </a14:m>
                <a:r>
                  <a:rPr lang="zh-CN" altLang="en-US" sz="2000" dirty="0"/>
                  <a:t>，三角图的大小可看成无限</a:t>
                </a:r>
                <a:r>
                  <a:rPr lang="zh-CN" altLang="en-US" sz="2000" dirty="0" smtClean="0"/>
                  <a:t>大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先把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表示成（</a:t>
                </a:r>
                <a:r>
                  <a:rPr lang="en-US" altLang="zh-CN" sz="2000" dirty="0" err="1" smtClean="0"/>
                  <a:t>x</a:t>
                </a:r>
                <a:r>
                  <a:rPr lang="en-US" altLang="zh-CN" sz="2000" dirty="0" err="1" smtClean="0"/>
                  <a:t>,y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1&lt;=j&lt;=</a:t>
                </a:r>
                <a:r>
                  <a:rPr lang="en-US" altLang="zh-CN" sz="2000" dirty="0" err="1" smtClean="0"/>
                  <a:t>i</a:t>
                </a:r>
                <a:r>
                  <a:rPr lang="en-US" altLang="zh-CN" sz="2000" dirty="0" smtClean="0"/>
                  <a:t>&lt;=1e6</a:t>
                </a:r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6852" y="1523226"/>
            <a:ext cx="1940048" cy="1715411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1252" y="10057626"/>
            <a:ext cx="1940048" cy="1715411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63652" y="10210026"/>
            <a:ext cx="1940048" cy="171541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16052" y="10362426"/>
            <a:ext cx="1940048" cy="171541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68452" y="10514826"/>
            <a:ext cx="1940048" cy="1715411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20852" y="10667226"/>
            <a:ext cx="1940048" cy="1715411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3252" y="10819626"/>
            <a:ext cx="1940048" cy="171541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25652" y="10972026"/>
            <a:ext cx="1940048" cy="171541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78052" y="11124426"/>
            <a:ext cx="1940048" cy="1715411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30452" y="11276826"/>
            <a:ext cx="1940048" cy="171541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82852" y="11429226"/>
            <a:ext cx="1940048" cy="1715411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5252" y="11581626"/>
            <a:ext cx="1940048" cy="171541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87652" y="11734026"/>
            <a:ext cx="1940048" cy="171541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40052" y="11886426"/>
            <a:ext cx="1940048" cy="171541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92452" y="12038826"/>
            <a:ext cx="1940048" cy="171541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44852" y="12191226"/>
            <a:ext cx="1940048" cy="1715411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97252" y="12343626"/>
            <a:ext cx="1940048" cy="1715411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49652" y="12496026"/>
            <a:ext cx="1940048" cy="1715411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02052" y="12648426"/>
            <a:ext cx="1940048" cy="1715411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54452" y="12800826"/>
            <a:ext cx="1940048" cy="1715411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6852" y="12953226"/>
            <a:ext cx="1940048" cy="1715411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59252" y="13105626"/>
            <a:ext cx="1940048" cy="1715411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1652" y="13258026"/>
            <a:ext cx="1940048" cy="171541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64052" y="13410426"/>
            <a:ext cx="1940048" cy="1715411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16452" y="13562826"/>
            <a:ext cx="1940048" cy="171541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8852" y="13715226"/>
            <a:ext cx="1940048" cy="171541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21252" y="13867626"/>
            <a:ext cx="1940048" cy="1715411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73652" y="14020026"/>
            <a:ext cx="1940048" cy="1715411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26052" y="14172426"/>
            <a:ext cx="1940048" cy="1715411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78452" y="14324826"/>
            <a:ext cx="1940048" cy="1715411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0852" y="14477226"/>
            <a:ext cx="1940048" cy="1715411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3252" y="14629626"/>
            <a:ext cx="1940048" cy="1715411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35652" y="14782026"/>
            <a:ext cx="1940048" cy="1715411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88052" y="14934426"/>
            <a:ext cx="1940048" cy="1715411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40452" y="15086826"/>
            <a:ext cx="1940048" cy="1715411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92852" y="15239226"/>
            <a:ext cx="1940048" cy="1715411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5252" y="15391626"/>
            <a:ext cx="1940048" cy="1715411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97652" y="15544026"/>
            <a:ext cx="1940048" cy="1715411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50052" y="15696426"/>
            <a:ext cx="1940048" cy="1715411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02452" y="15848826"/>
            <a:ext cx="1940048" cy="1715411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54852" y="16001226"/>
            <a:ext cx="1940048" cy="1715411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xmlns="" id="{4D390EDD-BC28-5CAB-AA47-927FFA9A1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07252" y="16153626"/>
            <a:ext cx="1940048" cy="171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04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元，其中若干人手里恰有一张百元大钞，若干人手里恰好一张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元纸币，还有一些人可以不付钱，每人只能买一张票。若要使所有人都能够顺利找零买到票，且最后收银员手里剩余的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元张数在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/>
                  <a:t>范围内，问有多少种可能的人员组成以及对应的排队方案，对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取模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237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05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判断题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道判断题，其中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道题的答案是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zh-CN" altLang="en-US" sz="2000" dirty="0"/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题的答案是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现在你不知道每道题的答案，但是当你提交一题的答案时，你会马上知道对错</a:t>
                </a:r>
                <a:endParaRPr lang="en-US" altLang="zh-CN" sz="2000" dirty="0"/>
              </a:p>
              <a:p>
                <a:r>
                  <a:rPr lang="zh-CN" altLang="en-US" sz="2000" dirty="0"/>
                  <a:t>问在最优策略下的期望得分，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06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方格填数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问有多少个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的矩阵满足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输出方案数对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/>
                  <a:t>取模的结果，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852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xmlns="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xmlns="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xmlns="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xmlns="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4491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符合卡特兰数的一些数列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个元素和一个栈，每次操作可以将一个元素入栈或弹出栈顶元素，问合法操作序列数</a:t>
                </a:r>
                <a:endParaRPr lang="en-US" altLang="zh-CN" sz="2000" dirty="0"/>
              </a:p>
              <a:p>
                <a:r>
                  <a:rPr lang="zh-CN" altLang="en-US" sz="2000" dirty="0"/>
                  <a:t>有多少种不同的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r>
                  <a:rPr lang="zh-CN" altLang="en-US" sz="2000" dirty="0"/>
                  <a:t>多边形进行三角划分的方案数</a:t>
                </a:r>
                <a:endParaRPr lang="en-US" altLang="zh-CN" sz="20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</a:t>
                </a:r>
                <a:r>
                  <a:rPr lang="zh-CN" altLang="en-US" sz="2000" dirty="0" smtClean="0"/>
                  <a:t>在对角线右</a:t>
                </a:r>
                <a:r>
                  <a:rPr lang="zh-CN" altLang="en-US" sz="2000" dirty="0"/>
                  <a:t>下方走的方案数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C118C5E-A62A-583E-77CF-37EFB8066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77" y="4278735"/>
            <a:ext cx="3692339" cy="1958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8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考虑第一个左括号是和第几个右括号相匹配，假设其是第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个。那么这对括号内包含着一个长度为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的括号序列，右端还有一个长度为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dirty="0"/>
                  <a:t>的括号序列，他们相互独立。于是就有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b="0" dirty="0"/>
              </a:p>
              <a:p>
                <a:r>
                  <a:rPr lang="zh-CN" altLang="en-US" sz="2000" dirty="0"/>
                  <a:t>出入栈的合法操作序列数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把入栈看成左括号，出栈看成右括号，就和上一个问题一样了</a:t>
                </a:r>
                <a:endParaRPr lang="en-US" altLang="zh-CN" sz="1800" dirty="0"/>
              </a:p>
              <a:p>
                <a:r>
                  <a:rPr lang="zh-CN" altLang="en-US" sz="2000" dirty="0"/>
                  <a:t>有多少不同的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个节点的二叉树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考虑枚举根节点的左子树大小，就有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57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1832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数列的递推式及通项公式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1234568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凸多边形进行三角划分的方案数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假设和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同属一个三角形的点是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，那么这个三角形就将凸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边形划分成了一个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边形和一个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1800" dirty="0"/>
                  <a:t>边形，于是就有递推式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值得注意的是，在这一问题中，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，是卡特兰数数列平移两位后的结果</a:t>
                </a:r>
                <a:endParaRPr lang="en-US" altLang="zh-CN" sz="1800" dirty="0"/>
              </a:p>
              <a:p>
                <a:r>
                  <a:rPr lang="zh-CN" altLang="en-US" sz="2000" dirty="0"/>
                  <a:t>在网格图中，从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并只能</a:t>
                </a:r>
                <a:r>
                  <a:rPr lang="zh-CN" altLang="en-US" sz="2000" dirty="0" smtClean="0"/>
                  <a:t>在</a:t>
                </a:r>
                <a:r>
                  <a:rPr lang="zh-CN" altLang="en-US" sz="2000" dirty="0"/>
                  <a:t>对角线</a:t>
                </a:r>
                <a:r>
                  <a:rPr lang="zh-CN" altLang="en-US" sz="2000" dirty="0" smtClean="0"/>
                  <a:t>右</a:t>
                </a:r>
                <a:r>
                  <a:rPr lang="zh-CN" altLang="en-US" sz="2000" dirty="0"/>
                  <a:t>下方走的方案</a:t>
                </a:r>
                <a:r>
                  <a:rPr lang="zh-CN" altLang="en-US" sz="2000" dirty="0" smtClean="0"/>
                  <a:t>数（</a:t>
                </a:r>
                <a:r>
                  <a:rPr lang="zh-CN" altLang="en-US" sz="2000" dirty="0"/>
                  <a:t>可</a:t>
                </a:r>
                <a:r>
                  <a:rPr lang="zh-CN" altLang="en-US" sz="2000" dirty="0" smtClean="0"/>
                  <a:t>以到达，不能越过</a:t>
                </a:r>
                <a:r>
                  <a:rPr lang="zh-CN" altLang="en-US" sz="2000" dirty="0" smtClean="0"/>
                  <a:t>）</a:t>
                </a:r>
                <a:endParaRPr lang="zh-CN" altLang="en-US" sz="2000" dirty="0"/>
              </a:p>
              <a:p>
                <a:pPr lvl="1"/>
                <a:r>
                  <a:rPr lang="zh-CN" altLang="en-US" sz="1800" dirty="0"/>
                  <a:t>这个问题衍生出的计数技巧是今天的重点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 smtClean="0">
                    <a:solidFill>
                      <a:srgbClr val="FF0000"/>
                    </a:solidFill>
                  </a:rPr>
                  <a:t>我们知道，从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的方案数是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，但这包含了越过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的方案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dirty="0"/>
                  <a:t>越过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，相当于到达了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，于是对于每个不合法的路径，把它经过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后</a:t>
                </a:r>
                <a:r>
                  <a:rPr lang="zh-CN" altLang="en-US" sz="1800" dirty="0" smtClean="0"/>
                  <a:t>的所</a:t>
                </a:r>
                <a:r>
                  <a:rPr lang="zh-CN" altLang="en-US" sz="1800" dirty="0"/>
                  <a:t>有路径进行关于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的对称（操作上就是上变右，右变上）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对称后会发现，每个不合法路径最终都变成了一条从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sz="18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的路径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两者之间是一一对应的，于是得出通项公式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1234568" cy="5095316"/>
              </a:xfrm>
              <a:blipFill rotWithShape="1">
                <a:blip r:embed="rId9"/>
                <a:stretch>
                  <a:fillRect l="-488" r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78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69045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卡特兰数的通项公式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根据通项公式，还可以推出另一个递推式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需要注意的是，在</a:t>
                </a:r>
                <a:r>
                  <a:rPr lang="en-US" altLang="zh-CN" sz="2000" dirty="0"/>
                  <a:t>【</a:t>
                </a:r>
                <a:r>
                  <a:rPr lang="zh-CN" altLang="en-US" sz="2000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的括号序列个数</a:t>
                </a:r>
                <a:r>
                  <a:rPr lang="en-US" altLang="zh-CN" sz="2000" dirty="0"/>
                  <a:t>】</a:t>
                </a:r>
                <a:r>
                  <a:rPr lang="zh-CN" altLang="en-US" sz="2000" dirty="0"/>
                  <a:t>这个问题中，如果我们把左括号看成向右走，右括号看成向上走，所能得到的会是和网格图行走一样的问题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于是类似的，我们也可以发现如下问题的答案也是符合卡特兰数序列的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步，问不到达负半轴的方案数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如果通过翻折思想来求解，所得答案的组合意义是什么？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39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从数轴上原点出发走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步，其中向右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步，向左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步，问不到达负半轴的方案数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如果到达了负半轴，则说明到达了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把第一次到达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之后的操作全部取反，那么每个不合法路径都会对应到从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的一条路径</a:t>
                </a:r>
                <a:endParaRPr lang="en-US" altLang="zh-CN" sz="2000" dirty="0"/>
              </a:p>
              <a:p>
                <a:r>
                  <a:rPr lang="zh-CN" altLang="en-US" sz="2000" dirty="0"/>
                  <a:t>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的路径也会和每个不合法路径一一对应，因为从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必然会经过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的路径中，向右走了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步，向左走了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步</a:t>
                </a:r>
                <a:endParaRPr lang="en-US" altLang="zh-CN" sz="2000" dirty="0"/>
              </a:p>
              <a:p>
                <a:r>
                  <a:rPr lang="zh-CN" altLang="en-US" sz="2000" dirty="0"/>
                  <a:t>于是答案为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瓶子里有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片药，每天会执行以下两种操作之一：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取出一片药，掰成两半后吃掉其中一半并将另一半放回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取出半片药并吃掉</a:t>
                </a:r>
                <a:endParaRPr lang="en-US" altLang="zh-CN" sz="1800" dirty="0"/>
              </a:p>
              <a:p>
                <a:r>
                  <a:rPr lang="zh-CN" altLang="en-US" sz="2000" dirty="0"/>
                  <a:t>问吃完整瓶药的不同操作序列数，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68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个人，身高互不相同，要求把他们排成两排，使得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每一排都是按照身高升序排列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每一列对应位置上一定是第二排的人更高</a:t>
                </a:r>
                <a:endParaRPr lang="en-US" altLang="zh-CN" sz="1800" dirty="0"/>
              </a:p>
              <a:p>
                <a:r>
                  <a:rPr lang="zh-CN" altLang="en-US" sz="2000" dirty="0"/>
                  <a:t>求方案数，模数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/>
                  <a:t>我</a:t>
                </a:r>
                <a:r>
                  <a:rPr lang="zh-CN" altLang="en-US" sz="2000" dirty="0" smtClean="0"/>
                  <a:t>们将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/>
                      </a:rPr>
                      <m:t>个人</m:t>
                    </m:r>
                    <m:r>
                      <a:rPr lang="zh-CN" altLang="en-US" sz="2000" i="1">
                        <a:latin typeface="Cambria Math"/>
                      </a:rPr>
                      <m:t>从小</m:t>
                    </m:r>
                    <m:r>
                      <a:rPr lang="zh-CN" altLang="en-US" sz="2000" b="0" i="1" smtClean="0">
                        <a:latin typeface="Cambria Math"/>
                      </a:rPr>
                      <m:t>到大</m:t>
                    </m:r>
                    <m:r>
                      <a:rPr lang="zh-CN" altLang="en-US" sz="2000" i="1">
                        <a:latin typeface="Cambria Math"/>
                      </a:rPr>
                      <m:t>排序</m:t>
                    </m:r>
                    <m:r>
                      <a:rPr lang="zh-CN" altLang="en-US" sz="2000" b="0" i="1" smtClean="0">
                        <a:latin typeface="Cambria Math"/>
                      </a:rPr>
                      <m:t>，则</m:t>
                    </m:r>
                    <m:r>
                      <a:rPr lang="zh-CN" altLang="en-US" sz="2000" i="1">
                        <a:latin typeface="Cambria Math"/>
                      </a:rPr>
                      <m:t>第一个</m:t>
                    </m:r>
                    <m:r>
                      <a:rPr lang="zh-CN" altLang="en-US" sz="2000" b="0" i="1" smtClean="0">
                        <a:latin typeface="Cambria Math"/>
                      </a:rPr>
                      <m:t>人</m:t>
                    </m:r>
                    <m:r>
                      <a:rPr lang="zh-CN" altLang="en-US" sz="2000" i="1">
                        <a:latin typeface="Cambria Math"/>
                      </a:rPr>
                      <m:t>一定</m:t>
                    </m:r>
                    <m:r>
                      <a:rPr lang="zh-CN" altLang="en-US" sz="2000" i="1" smtClean="0">
                        <a:latin typeface="Cambria Math"/>
                      </a:rPr>
                      <m:t>要比</m:t>
                    </m:r>
                    <m:r>
                      <a:rPr lang="zh-CN" altLang="en-US" sz="2000" i="1">
                        <a:latin typeface="Cambria Math"/>
                      </a:rPr>
                      <m:t>第二个人</m:t>
                    </m:r>
                    <m:r>
                      <a:rPr lang="zh-CN" altLang="en-US" sz="2000" b="0" i="1" smtClean="0">
                        <a:latin typeface="Cambria Math"/>
                      </a:rPr>
                      <m:t>要多。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919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买票问题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个人买票，票价为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个人手里恰有一张百元大钞，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个人手里恰好一张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sz="2000" dirty="0"/>
                  <a:t>元纸币，每人只能买一张票。若要使所有人都能够顺利找零买到票，问有多少种排队方案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次</a:t>
                </a:r>
                <a:r>
                  <a:rPr lang="en-US" altLang="zh-CN" sz="2000" dirty="0" smtClean="0"/>
                  <a:t>+1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次</a:t>
                </a:r>
                <a:r>
                  <a:rPr lang="en-US" altLang="zh-CN" sz="2000" dirty="0" smtClean="0"/>
                  <a:t>-1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n&gt;m,</a:t>
                </a:r>
                <a:r>
                  <a:rPr lang="zh-CN" altLang="en-US" sz="2000" dirty="0"/>
                  <a:t>无</a:t>
                </a:r>
                <a:r>
                  <a:rPr lang="zh-CN" altLang="en-US" sz="2000" dirty="0" smtClean="0"/>
                  <a:t>解。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n=m </a:t>
                </a:r>
                <a:r>
                  <a:rPr lang="en-US" altLang="zh-CN" sz="2000" dirty="0" err="1" smtClean="0"/>
                  <a:t>hn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n&lt;m</a:t>
                </a:r>
                <a:r>
                  <a:rPr lang="zh-CN" altLang="en-US" sz="2000" dirty="0" smtClean="0"/>
                  <a:t>，会走到</a:t>
                </a:r>
                <a:r>
                  <a:rPr lang="en-US" altLang="zh-CN" sz="2000" dirty="0" smtClean="0"/>
                  <a:t>n-m-2</a:t>
                </a:r>
                <a:r>
                  <a:rPr lang="zh-CN" altLang="en-US" sz="2000" dirty="0" smtClean="0"/>
                  <a:t>这个位置，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9747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2633</Words>
  <Application>Microsoft Office PowerPoint</Application>
  <PresentationFormat>自定义</PresentationFormat>
  <Paragraphs>171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User</cp:lastModifiedBy>
  <cp:revision>599</cp:revision>
  <dcterms:created xsi:type="dcterms:W3CDTF">2019-06-19T02:08:00Z</dcterms:created>
  <dcterms:modified xsi:type="dcterms:W3CDTF">2022-07-10T02:15:46Z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