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72" r:id="rId5"/>
    <p:sldId id="336" r:id="rId6"/>
    <p:sldId id="338" r:id="rId7"/>
    <p:sldId id="337" r:id="rId8"/>
    <p:sldId id="355" r:id="rId9"/>
    <p:sldId id="258" r:id="rId10"/>
    <p:sldId id="340" r:id="rId11"/>
    <p:sldId id="356" r:id="rId12"/>
    <p:sldId id="359" r:id="rId13"/>
    <p:sldId id="357" r:id="rId14"/>
    <p:sldId id="345" r:id="rId15"/>
    <p:sldId id="346" r:id="rId16"/>
    <p:sldId id="307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21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3C7F48-D7BE-4AA9-8652-0CEACF10642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676275" y="549275"/>
            <a:ext cx="79533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Emm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比较潦草的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PPT &amp;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写在前面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676275" y="1373188"/>
            <a:ext cx="8001000" cy="2584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这块，分为状态设计和转移两个部分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我们今天讲一下状态设计这部分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也就是如何用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解决问题，如何更好地设计状态，这一部分相对来说灵活性较强，可操作性强并且通用的原则比较少，大多数时候凭借的是个人经验，这里试图整理一下。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下次讲一下如何通过优化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解决问题，这部分相对来说模式比较多，特别是在我们之前解锁了各类数据结构和算法思想的基础上，</a:t>
            </a:r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最常见的就是数据结构优化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DP——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而这个通常也是最没意思的部分。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6.1</a:t>
            </a:r>
            <a:endParaRPr lang="en-US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76275" y="1373188"/>
            <a:ext cx="8001000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dirty="0">
                <a:latin typeface="Courier New" panose="02070309020205020404" pitchFamily="49" charset="0"/>
                <a:sym typeface="+mn-ea"/>
              </a:rPr>
              <a:t>给定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[l,r]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，求该区间内相邻数码差值均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&gt;=2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的整数的数量</a:t>
            </a:r>
            <a:endParaRPr lang="zh-CN" dirty="0">
              <a:latin typeface="Courier New" panose="02070309020205020404" pitchFamily="49" charset="0"/>
              <a:sym typeface="+mn-ea"/>
            </a:endParaRPr>
          </a:p>
          <a:p>
            <a:endParaRPr lang="zh-CN" dirty="0">
              <a:latin typeface="Courier New" panose="02070309020205020404" pitchFamily="49" charset="0"/>
              <a:sym typeface="+mn-ea"/>
            </a:endParaRPr>
          </a:p>
          <a:p>
            <a:r>
              <a:rPr lang="zh-CN" dirty="0">
                <a:latin typeface="Courier New" panose="02070309020205020404" pitchFamily="49" charset="0"/>
                <a:sym typeface="+mn-ea"/>
              </a:rPr>
              <a:t>给定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[l,r]</a:t>
            </a:r>
            <a:r>
              <a:rPr lang="zh-CN" altLang="zh-CN" dirty="0">
                <a:latin typeface="Courier New" panose="02070309020205020404" pitchFamily="49" charset="0"/>
                <a:sym typeface="+mn-ea"/>
              </a:rPr>
              <a:t>，求该区间内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所有整数的数位和的和</a:t>
            </a:r>
            <a:endParaRPr lang="zh-CN" dirty="0">
              <a:latin typeface="Courier New" panose="02070309020205020404" pitchFamily="49" charset="0"/>
              <a:sym typeface="+mn-ea"/>
            </a:endParaRPr>
          </a:p>
          <a:p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1&lt;=l,r&lt;=10^100000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6.2</a:t>
            </a:r>
            <a:endParaRPr lang="en-US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76275" y="1373188"/>
            <a:ext cx="8001000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dirty="0">
                <a:latin typeface="Courier New" panose="02070309020205020404" pitchFamily="49" charset="0"/>
                <a:sym typeface="+mn-ea"/>
              </a:rPr>
              <a:t>给定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n,m,k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，求有多少个没有前导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0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的n位10进制数满足可以通过删除最高的若干位（可以不删但不能全删）得到一个非0的是k的倍数的十进制数，输出模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m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的结果</a:t>
            </a:r>
            <a:endParaRPr lang="zh-CN" dirty="0">
              <a:latin typeface="Courier New" panose="02070309020205020404" pitchFamily="49" charset="0"/>
              <a:sym typeface="+mn-ea"/>
            </a:endParaRPr>
          </a:p>
          <a:p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1&lt;=n&lt;=1000, 1&lt;=k&lt;=100, 1&lt;=m&lt;=10^9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30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7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（没讲）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76275" y="1373188"/>
            <a:ext cx="8001000" cy="2584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dirty="0">
                <a:latin typeface="Courier New" panose="02070309020205020404" pitchFamily="49" charset="0"/>
                <a:sym typeface="+mn-ea"/>
              </a:rPr>
              <a:t>在大学里每个学生，为了达到一定的学分，必须从很多课程里选择一些课程来学习，在课程里有些课程必须在某些课程之前学习，如高等数学总是在其它课程之前学习。</a:t>
            </a:r>
            <a:endParaRPr dirty="0">
              <a:latin typeface="Courier New" panose="02070309020205020404" pitchFamily="49" charset="0"/>
              <a:sym typeface="+mn-ea"/>
            </a:endParaRPr>
          </a:p>
          <a:p>
            <a:endParaRPr dirty="0">
              <a:latin typeface="Courier New" panose="02070309020205020404" pitchFamily="49" charset="0"/>
              <a:sym typeface="+mn-ea"/>
            </a:endParaRPr>
          </a:p>
          <a:p>
            <a:r>
              <a:rPr dirty="0">
                <a:latin typeface="Courier New" panose="02070309020205020404" pitchFamily="49" charset="0"/>
                <a:sym typeface="+mn-ea"/>
              </a:rPr>
              <a:t>现在有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n</a:t>
            </a:r>
            <a:r>
              <a:rPr dirty="0">
                <a:latin typeface="Courier New" panose="02070309020205020404" pitchFamily="49" charset="0"/>
                <a:sym typeface="+mn-ea"/>
              </a:rPr>
              <a:t>门功课，每门课有个学分，每门课有一门或没有直接先修课（若课程 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a</a:t>
            </a:r>
            <a:r>
              <a:rPr dirty="0">
                <a:latin typeface="Courier New" panose="02070309020205020404" pitchFamily="49" charset="0"/>
                <a:sym typeface="+mn-ea"/>
              </a:rPr>
              <a:t>是课程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b</a:t>
            </a:r>
            <a:r>
              <a:rPr dirty="0">
                <a:latin typeface="Courier New" panose="02070309020205020404" pitchFamily="49" charset="0"/>
                <a:sym typeface="+mn-ea"/>
              </a:rPr>
              <a:t>的先修课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，那么</a:t>
            </a:r>
            <a:r>
              <a:rPr dirty="0">
                <a:latin typeface="Courier New" panose="02070309020205020404" pitchFamily="49" charset="0"/>
                <a:sym typeface="+mn-ea"/>
              </a:rPr>
              <a:t>只有学完了课程a，才能学习课程b）。一个学生要从这些课程里选择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m</a:t>
            </a:r>
            <a:r>
              <a:rPr dirty="0">
                <a:latin typeface="Courier New" panose="02070309020205020404" pitchFamily="49" charset="0"/>
                <a:sym typeface="+mn-ea"/>
              </a:rPr>
              <a:t>门课程学习，问他能获得的最大学分是多少？</a:t>
            </a:r>
            <a:endParaRPr dirty="0">
              <a:latin typeface="Courier New" panose="02070309020205020404" pitchFamily="49" charset="0"/>
              <a:sym typeface="+mn-ea"/>
            </a:endParaRPr>
          </a:p>
          <a:p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1&lt;=n,m&lt;=300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，每门课的学分数不超过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20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30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review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（没讲）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76275" y="1373188"/>
            <a:ext cx="80010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给定一个长度为</a:t>
            </a:r>
            <a:r>
              <a:rPr lang="en-US" altLang="zh-CN" noProof="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2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</a:t>
            </a:r>
            <a:r>
              <a:rPr lang="zh-CN" noProof="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的序列，判断其是否能划分成两个长度为</a:t>
            </a:r>
            <a:r>
              <a:rPr lang="en-US" altLang="zh-CN" noProof="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</a:t>
            </a:r>
            <a:r>
              <a:rPr lang="zh-CN" alt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的严格上升子序列</a:t>
            </a:r>
            <a:endParaRPr lang="zh-CN" altLang="en-US" noProof="0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noProof="0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1&lt;=n&lt;=1000</a:t>
            </a:r>
            <a:r>
              <a:rPr lang="zh-CN" alt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，数据组数</a:t>
            </a:r>
            <a:r>
              <a:rPr lang="en-US" alt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&lt;=50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1249363" y="765175"/>
            <a:ext cx="663575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8000" dirty="0">
                <a:latin typeface="Segoe Script" panose="030B0504020000000003" pitchFamily="34" charset="0"/>
                <a:ea typeface="宋体" panose="02010600030101010101" pitchFamily="2" charset="-122"/>
              </a:rPr>
              <a:t>   End= =</a:t>
            </a:r>
            <a:endParaRPr lang="zh-CN" altLang="en-US" sz="8000" dirty="0">
              <a:latin typeface="Segoe Script" panose="030B0504020000000003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1547813" y="2565400"/>
            <a:ext cx="8075612" cy="6397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latin typeface="Segoe Script" panose="030B0504020000000003" pitchFamily="34" charset="0"/>
                <a:ea typeface="宋体" panose="02010600030101010101" pitchFamily="2" charset="-122"/>
              </a:rPr>
              <a:t>Questions are welcome!</a:t>
            </a:r>
            <a:endParaRPr lang="zh-CN" altLang="en-US" sz="3600" dirty="0">
              <a:latin typeface="Segoe Script" panose="030B0504020000000003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650875" y="563563"/>
            <a:ext cx="79533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知识整理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650875" y="1227138"/>
            <a:ext cx="8001000" cy="50774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常见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状态设计思路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、序列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DP/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按时间顺序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、区间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、背包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、集合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&amp;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状态压缩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、树形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、矩阵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、有向无环图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DAG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上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、数位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其实状态设计的核心在于在某种分析顺序下，把握住足够后续分析用的状态信息，还有很多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状态设计并不拘泥于上面这些模型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基础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DP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转移优化思路：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区间求和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取最值：使用单调队列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&amp;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栈，或者树形数据结构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、剔除不可能最优的候选决策点和状态（利用单调性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四边形不等式等等）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、最长上升子序列的优化思路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1</a:t>
            </a:r>
            <a:endParaRPr 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676275" y="1373188"/>
            <a:ext cx="8001000" cy="2584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有</a:t>
            </a:r>
            <a:r>
              <a:rPr lang="en-US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个人在排队，编号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1-n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，但是队伍似乎是散乱的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这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个人中，有一些人记得他前面的人编号是谁，有一些人不记得，给定一个编号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，求编号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的人可能在队伍中的第几位。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比如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记得前面的人是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记得前面的人是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，那么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有可能在队伍第二个或第四个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n&lt;=300</a:t>
            </a:r>
            <a:endParaRPr lang="en-US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30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2</a:t>
            </a:r>
            <a:endParaRPr 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676275" y="1373188"/>
            <a:ext cx="8001000" cy="31381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有一张n个点的</a:t>
            </a:r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边</a:t>
            </a:r>
            <a:r>
              <a:rPr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带权有向</a:t>
            </a:r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完全</a:t>
            </a:r>
            <a:r>
              <a:rPr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图，点从1到n编号</a:t>
            </a:r>
            <a:endParaRPr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有三名员工，第i名员工初始在点i，现在有L个请求，每个请求需要一名员工赶往图中指定编号的点进行服务，所有请求必须按照顺序处理，但是并不限制哪名员工去处理这个请求（特别地，如果一个请求发出的时候这个点刚好有一名员工，就可以指定这名员工处理请求，并且不需要任何移动代价）</a:t>
            </a:r>
            <a:endParaRPr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对于这L个请求，你的任务是规划一个服务方案（包含对每个请求指派哪名员工，以及员工的移动方式），使得三名员工的总移动费用最小</a:t>
            </a:r>
            <a:endParaRPr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数据范围：3&lt;=n&lt;=200, 1&lt;=L&lt;=500</a:t>
            </a:r>
            <a:endParaRPr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30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3.1</a:t>
            </a:r>
            <a:endParaRPr 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76275" y="1373188"/>
            <a:ext cx="8001000" cy="2584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dirty="0">
                <a:latin typeface="Courier New" panose="02070309020205020404" pitchFamily="49" charset="0"/>
                <a:sym typeface="+mn-ea"/>
              </a:rPr>
              <a:t>（第一类斯特林数）计算将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n</a:t>
            </a:r>
            <a:r>
              <a:rPr lang="zh-CN" altLang="zh-CN" dirty="0">
                <a:latin typeface="Courier New" panose="02070309020205020404" pitchFamily="49" charset="0"/>
                <a:sym typeface="+mn-ea"/>
              </a:rPr>
              <a:t>个数排列为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k</a:t>
            </a:r>
            <a:r>
              <a:rPr lang="zh-CN" altLang="zh-CN" dirty="0">
                <a:latin typeface="Courier New" panose="02070309020205020404" pitchFamily="49" charset="0"/>
                <a:sym typeface="+mn-ea"/>
              </a:rPr>
              <a:t>个可旋转的环的方案数，环之间不计顺序</a:t>
            </a:r>
            <a:endParaRPr 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（第二类斯特林数）计算将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个数划分成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个无顺序的集合的方案数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 Bell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数：将</a:t>
            </a:r>
            <a:r>
              <a:rPr lang="en-US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个数划分成若干个集合的方案数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计算长度为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，逆序对数为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排列个数</a:t>
            </a:r>
            <a:endParaRPr 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计算长度为</a:t>
            </a:r>
            <a:r>
              <a:rPr lang="en-US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的排列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中，恰好存在</a:t>
            </a:r>
            <a:r>
              <a:rPr lang="en-US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个</a:t>
            </a:r>
            <a:r>
              <a:rPr lang="en-US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，使得</a:t>
            </a:r>
            <a:r>
              <a:rPr lang="en-US" dirty="0">
                <a:latin typeface="Courier New" panose="02070309020205020404" pitchFamily="49" charset="0"/>
                <a:ea typeface="宋体" panose="02010600030101010101" pitchFamily="2" charset="-122"/>
              </a:rPr>
              <a:t>p[i]&lt;p[i+1]</a:t>
            </a:r>
            <a:r>
              <a:rPr lang="zh-CN" dirty="0">
                <a:latin typeface="Courier New" panose="02070309020205020404" pitchFamily="49" charset="0"/>
                <a:ea typeface="宋体" panose="02010600030101010101" pitchFamily="2" charset="-122"/>
              </a:rPr>
              <a:t>的排列个数</a:t>
            </a:r>
            <a:endParaRPr 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30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3.2</a:t>
            </a:r>
            <a:endParaRPr 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76275" y="1373188"/>
            <a:ext cx="80010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dirty="0">
                <a:latin typeface="Courier New" panose="02070309020205020404" pitchFamily="49" charset="0"/>
                <a:sym typeface="+mn-ea"/>
              </a:rPr>
              <a:t>给定一个位置集合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S</a:t>
            </a:r>
            <a:r>
              <a:rPr lang="zh-CN" altLang="zh-CN" dirty="0">
                <a:latin typeface="Courier New" panose="02070309020205020404" pitchFamily="49" charset="0"/>
                <a:sym typeface="+mn-ea"/>
              </a:rPr>
              <a:t>，一个排列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P</a:t>
            </a:r>
            <a:r>
              <a:rPr lang="zh-CN" altLang="zh-CN" dirty="0">
                <a:latin typeface="Courier New" panose="02070309020205020404" pitchFamily="49" charset="0"/>
                <a:sym typeface="+mn-ea"/>
              </a:rPr>
              <a:t>是好的，当且仅当对于集合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S</a:t>
            </a:r>
            <a:r>
              <a:rPr lang="zh-CN" altLang="zh-CN" dirty="0">
                <a:latin typeface="Courier New" panose="02070309020205020404" pitchFamily="49" charset="0"/>
                <a:sym typeface="+mn-ea"/>
              </a:rPr>
              <a:t>里的任意元素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i</a:t>
            </a:r>
            <a:r>
              <a:rPr lang="zh-CN" altLang="zh-CN" dirty="0">
                <a:latin typeface="Courier New" panose="02070309020205020404" pitchFamily="49" charset="0"/>
                <a:sym typeface="+mn-ea"/>
              </a:rPr>
              <a:t>，满足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P[i]&lt;P[i+1]</a:t>
            </a:r>
            <a:r>
              <a:rPr lang="zh-CN" altLang="en-US" dirty="0">
                <a:latin typeface="Courier New" panose="02070309020205020404" pitchFamily="49" charset="0"/>
                <a:sym typeface="+mn-ea"/>
              </a:rPr>
              <a:t>，求有多少</a:t>
            </a:r>
            <a:r>
              <a:rPr lang="en-US" altLang="en-US" dirty="0">
                <a:latin typeface="Courier New" panose="02070309020205020404" pitchFamily="49" charset="0"/>
                <a:sym typeface="+mn-ea"/>
              </a:rPr>
              <a:t>1~n</a:t>
            </a:r>
            <a:r>
              <a:rPr lang="zh-CN" altLang="en-US" dirty="0">
                <a:latin typeface="Courier New" panose="02070309020205020404" pitchFamily="49" charset="0"/>
                <a:sym typeface="+mn-ea"/>
              </a:rPr>
              <a:t>的排列在给定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S</a:t>
            </a:r>
            <a:r>
              <a:rPr lang="zh-CN" altLang="en-US" dirty="0">
                <a:latin typeface="Courier New" panose="02070309020205020404" pitchFamily="49" charset="0"/>
                <a:sym typeface="+mn-ea"/>
              </a:rPr>
              <a:t>下是好的，结果模</a:t>
            </a:r>
            <a:r>
              <a:rPr lang="en-US" altLang="en-US" dirty="0">
                <a:latin typeface="Courier New" panose="02070309020205020404" pitchFamily="49" charset="0"/>
                <a:sym typeface="+mn-ea"/>
              </a:rPr>
              <a:t>10^9+7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en-US" dirty="0">
                <a:latin typeface="Courier New" panose="02070309020205020404" pitchFamily="49" charset="0"/>
                <a:sym typeface="+mn-ea"/>
              </a:rPr>
              <a:t>0&lt;=|S|&lt;n&lt;=1000</a:t>
            </a:r>
            <a:endParaRPr 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C39F">
                <a:alpha val="100000"/>
              </a:srgbClr>
            </a:gs>
            <a:gs pos="17500">
              <a:srgbClr val="F0EBD5">
                <a:alpha val="100000"/>
              </a:srgbClr>
            </a:gs>
            <a:gs pos="50000">
              <a:srgbClr val="FFEFD1">
                <a:alpha val="100000"/>
              </a:srgbClr>
            </a:gs>
            <a:gs pos="82500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4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（没讲）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76275" y="1373188"/>
            <a:ext cx="80010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dirty="0">
                <a:latin typeface="Courier New" panose="02070309020205020404" pitchFamily="49" charset="0"/>
                <a:sym typeface="+mn-ea"/>
              </a:rPr>
              <a:t>给定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n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个正整数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a[i]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，求将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a[i]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划分成若干组，使得每组的极差之和不超过给定正整数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k</a:t>
            </a:r>
            <a:r>
              <a:rPr lang="zh-CN" altLang="en-US" dirty="0">
                <a:latin typeface="Courier New" panose="02070309020205020404" pitchFamily="49" charset="0"/>
                <a:sym typeface="+mn-ea"/>
              </a:rPr>
              <a:t>的方案数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1&lt;=n&lt;=200, 0&lt;=k&lt;=1000, 1&lt;=a[i]&lt;=500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5.1</a:t>
            </a:r>
            <a:endParaRPr lang="en-US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76275" y="1373188"/>
            <a:ext cx="80010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dirty="0">
                <a:latin typeface="Courier New" panose="02070309020205020404" pitchFamily="49" charset="0"/>
                <a:sym typeface="+mn-ea"/>
              </a:rPr>
              <a:t>给定一个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n*m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的矩阵，有些格子不适合种草，并且两个有公共边的格子不能同时种草，求种草的方案数。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1&lt;=n,m&lt;=12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682625" y="549275"/>
            <a:ext cx="7953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Problem 5.2</a:t>
            </a:r>
            <a:endParaRPr lang="en-US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76275" y="1373188"/>
            <a:ext cx="8001000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dirty="0">
                <a:latin typeface="Courier New" panose="02070309020205020404" pitchFamily="49" charset="0"/>
                <a:sym typeface="+mn-ea"/>
              </a:rPr>
              <a:t>给定一个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n*n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的矩阵，求出在上面放置</a:t>
            </a:r>
            <a:r>
              <a:rPr lang="en-US" dirty="0">
                <a:latin typeface="Courier New" panose="02070309020205020404" pitchFamily="49" charset="0"/>
                <a:sym typeface="+mn-ea"/>
              </a:rPr>
              <a:t>k</a:t>
            </a:r>
            <a:r>
              <a:rPr lang="zh-CN" dirty="0">
                <a:latin typeface="Courier New" panose="02070309020205020404" pitchFamily="49" charset="0"/>
                <a:sym typeface="+mn-ea"/>
              </a:rPr>
              <a:t>个国际象棋的国王，并且使得这些国王互相不能攻击到的方案数（国际象棋的国王攻击范围为与当前格子有公共点的所有格子）</a:t>
            </a:r>
            <a:endParaRPr lang="zh-CN" dirty="0">
              <a:latin typeface="Courier New" panose="02070309020205020404" pitchFamily="49" charset="0"/>
              <a:sym typeface="+mn-ea"/>
            </a:endParaRPr>
          </a:p>
          <a:p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1&lt;=n&lt;=9, 0&lt;=k&lt;=n*n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0fd1134-3c9c-46b1-8b29-1485366217bf"/>
  <p:tag name="COMMONDATA" val="eyJoZGlkIjoiODRiMjA3ZGQ0NmJmNDljNmFmOGVkZDU0MmU5YmM5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WPS 演示</Application>
  <PresentationFormat>全屏显示(4:3)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Courier New</vt:lpstr>
      <vt:lpstr>Segoe Script</vt:lpstr>
      <vt:lpstr>微软雅黑</vt:lpstr>
      <vt:lpstr>Arial Unicode MS</vt:lpstr>
      <vt:lpstr>Calibri</vt:lpstr>
      <vt:lpstr>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1、最长上升子序列系列问题</vt:lpstr>
      <vt:lpstr>3、石子合并</vt:lpstr>
      <vt:lpstr>PowerPoint 演示文稿</vt:lpstr>
      <vt:lpstr>PowerPoint 演示文稿</vt:lpstr>
      <vt:lpstr>PowerPoint 演示文稿</vt:lpstr>
      <vt:lpstr>7、另一道递推计数题</vt:lpstr>
      <vt:lpstr>8、一道课堂练习题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ZLD</dc:creator>
  <cp:lastModifiedBy>Apple</cp:lastModifiedBy>
  <cp:revision>551</cp:revision>
  <dcterms:created xsi:type="dcterms:W3CDTF">2012-06-06T01:30:00Z</dcterms:created>
  <dcterms:modified xsi:type="dcterms:W3CDTF">2022-10-16T03:35:59Z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BFC6E2B01E9B442787746D6FCC784700</vt:lpwstr>
  </property>
</Properties>
</file>