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17" r:id="rId2"/>
    <p:sldId id="430" r:id="rId3"/>
    <p:sldId id="419" r:id="rId4"/>
    <p:sldId id="431" r:id="rId5"/>
    <p:sldId id="422" r:id="rId6"/>
    <p:sldId id="432" r:id="rId7"/>
    <p:sldId id="423" r:id="rId8"/>
    <p:sldId id="433" r:id="rId9"/>
    <p:sldId id="426" r:id="rId10"/>
    <p:sldId id="434" r:id="rId11"/>
    <p:sldId id="429" r:id="rId12"/>
    <p:sldId id="435" r:id="rId13"/>
    <p:sldId id="428" r:id="rId14"/>
    <p:sldId id="436" r:id="rId15"/>
    <p:sldId id="425" r:id="rId16"/>
    <p:sldId id="437" r:id="rId17"/>
    <p:sldId id="418" r:id="rId18"/>
    <p:sldId id="438" r:id="rId19"/>
    <p:sldId id="420" r:id="rId2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6" d="100"/>
          <a:sy n="86" d="100"/>
        </p:scale>
        <p:origin x="562" y="62"/>
      </p:cViewPr>
      <p:guideLst>
        <p:guide orient="horz" pos="2159"/>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8ABEB-AB4A-4C6A-B2A7-47BD8091162E}" type="datetimeFigureOut">
              <a:rPr lang="zh-CN" altLang="en-US" smtClean="0"/>
              <a:t>2022/10/20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9BEAF-85D7-49E3-9B92-2C695EEEFD72}" type="slidenum">
              <a:rPr lang="zh-CN" altLang="en-US" smtClean="0"/>
              <a:t>‹#›</a:t>
            </a:fld>
            <a:endParaRPr lang="zh-CN" altLang="en-US"/>
          </a:p>
        </p:txBody>
      </p:sp>
    </p:spTree>
    <p:extLst>
      <p:ext uri="{BB962C8B-B14F-4D97-AF65-F5344CB8AC3E}">
        <p14:creationId xmlns:p14="http://schemas.microsoft.com/office/powerpoint/2010/main" val="423437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98800" y="914400"/>
            <a:ext cx="9799200" cy="2570400"/>
          </a:xfrm>
        </p:spPr>
        <p:txBody>
          <a:bodyPr lIns="90000" tIns="46800" rIns="90000" bIns="46800" anchor="b">
            <a:normAutofit/>
          </a:bodyPr>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98800" y="3560400"/>
            <a:ext cx="9799200" cy="1472400"/>
          </a:xfrm>
        </p:spPr>
        <p:txBody>
          <a:bodyPr>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90B538BE-CAED-4F18-B3D9-D58007CE30F3}"/>
              </a:ext>
            </a:extLst>
          </p:cNvPr>
          <p:cNvSpPr>
            <a:spLocks noGrp="1"/>
          </p:cNvSpPr>
          <p:nvPr>
            <p:ph type="dt" sz="half" idx="10"/>
            <p:custDataLst>
              <p:tags r:id="rId1"/>
            </p:custDataLst>
          </p:nvPr>
        </p:nvSpPr>
        <p:spPr/>
        <p:txBody>
          <a:bodyPr/>
          <a:lstStyle>
            <a:lvl1pPr>
              <a:defRPr/>
            </a:lvl1pPr>
          </a:lstStyle>
          <a:p>
            <a:pPr>
              <a:defRPr/>
            </a:pPr>
            <a:fld id="{CCF1E1D5-52FC-44AC-81BA-9CE9B2CA8870}"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B42A0348-B3C4-4BF3-A9B3-6B02488F4E16}"/>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AF251E0-0338-4ACC-9380-58410172F95D}"/>
              </a:ext>
            </a:extLst>
          </p:cNvPr>
          <p:cNvSpPr>
            <a:spLocks noGrp="1"/>
          </p:cNvSpPr>
          <p:nvPr>
            <p:ph type="sldNum" sz="quarter" idx="12"/>
            <p:custDataLst>
              <p:tags r:id="rId3"/>
            </p:custDataLst>
          </p:nvPr>
        </p:nvSpPr>
        <p:spPr/>
        <p:txBody>
          <a:bodyPr/>
          <a:lstStyle>
            <a:lvl1pPr>
              <a:defRPr/>
            </a:lvl1pPr>
          </a:lstStyle>
          <a:p>
            <a:pPr>
              <a:defRPr/>
            </a:pPr>
            <a:fld id="{44C603FD-ABAB-408D-A084-B74E4A7B02DC}" type="slidenum">
              <a:rPr lang="zh-CN" altLang="en-US"/>
              <a:pPr>
                <a:defRPr/>
              </a:pPr>
              <a:t>‹#›</a:t>
            </a:fld>
            <a:endParaRPr lang="zh-CN" altLang="en-US"/>
          </a:p>
        </p:txBody>
      </p:sp>
    </p:spTree>
    <p:extLst>
      <p:ext uri="{BB962C8B-B14F-4D97-AF65-F5344CB8AC3E}">
        <p14:creationId xmlns:p14="http://schemas.microsoft.com/office/powerpoint/2010/main" val="114749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5D3B9A1-FC78-43BA-B360-ABB038873518}"/>
              </a:ext>
            </a:extLst>
          </p:cNvPr>
          <p:cNvSpPr>
            <a:spLocks noGrp="1"/>
          </p:cNvSpPr>
          <p:nvPr>
            <p:ph type="dt" sz="half" idx="14"/>
            <p:custDataLst>
              <p:tags r:id="rId1"/>
            </p:custDataLst>
          </p:nvPr>
        </p:nvSpPr>
        <p:spPr/>
        <p:txBody>
          <a:bodyPr/>
          <a:lstStyle>
            <a:lvl1pPr>
              <a:defRPr/>
            </a:lvl1pPr>
          </a:lstStyle>
          <a:p>
            <a:pPr>
              <a:defRPr/>
            </a:pPr>
            <a:fld id="{7BE22A76-0A01-4364-924C-D946AACD1C81}" type="datetimeFigureOut">
              <a:rPr lang="zh-CN" altLang="en-US"/>
              <a:pPr>
                <a:defRPr/>
              </a:pPr>
              <a:t>2022/10/20</a:t>
            </a:fld>
            <a:endParaRPr lang="zh-CN" altLang="en-US"/>
          </a:p>
        </p:txBody>
      </p:sp>
      <p:sp>
        <p:nvSpPr>
          <p:cNvPr id="4" name="页脚占位符 4">
            <a:extLst>
              <a:ext uri="{FF2B5EF4-FFF2-40B4-BE49-F238E27FC236}">
                <a16:creationId xmlns:a16="http://schemas.microsoft.com/office/drawing/2014/main" id="{8F0999C9-8600-4D9D-A750-7EFE032F8373}"/>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BAC7786-1CD1-4DDF-9307-A53B89B4AFE6}"/>
              </a:ext>
            </a:extLst>
          </p:cNvPr>
          <p:cNvSpPr>
            <a:spLocks noGrp="1"/>
          </p:cNvSpPr>
          <p:nvPr>
            <p:ph type="sldNum" sz="quarter" idx="16"/>
            <p:custDataLst>
              <p:tags r:id="rId3"/>
            </p:custDataLst>
          </p:nvPr>
        </p:nvSpPr>
        <p:spPr/>
        <p:txBody>
          <a:bodyPr/>
          <a:lstStyle>
            <a:lvl1pPr>
              <a:defRPr/>
            </a:lvl1pPr>
          </a:lstStyle>
          <a:p>
            <a:pPr>
              <a:defRPr/>
            </a:pPr>
            <a:fld id="{34A62C89-9121-4102-A0E4-88B495A14863}" type="slidenum">
              <a:rPr lang="zh-CN" altLang="en-US"/>
              <a:pPr>
                <a:defRPr/>
              </a:pPr>
              <a:t>‹#›</a:t>
            </a:fld>
            <a:endParaRPr lang="zh-CN" altLang="en-US"/>
          </a:p>
        </p:txBody>
      </p:sp>
    </p:spTree>
    <p:extLst>
      <p:ext uri="{BB962C8B-B14F-4D97-AF65-F5344CB8AC3E}">
        <p14:creationId xmlns:p14="http://schemas.microsoft.com/office/powerpoint/2010/main" val="213477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1198800" y="2484000"/>
            <a:ext cx="9799200" cy="1018800"/>
          </a:xfrm>
        </p:spPr>
        <p:txBody>
          <a:bodyPr lIns="90000" tIns="46800" rIns="90000" bIns="46800" rtlCol="0" anchor="t">
            <a:normAutofit/>
          </a:bodyPr>
          <a:lstStyle>
            <a:lvl1pPr algn="ctr">
              <a:defRPr sz="6000"/>
            </a:lvl1pPr>
          </a:lstStyle>
          <a:p>
            <a:pPr lvl="0"/>
            <a:r>
              <a:rPr lang="zh-CN" altLang="en-US" noProof="1">
                <a:sym typeface="+mn-ea"/>
              </a:rPr>
              <a:t>单击此处编辑母版标题样式</a:t>
            </a:r>
            <a:endParaRPr noProof="1">
              <a:sym typeface="+mn-ea"/>
            </a:endParaRPr>
          </a:p>
        </p:txBody>
      </p:sp>
      <p:sp>
        <p:nvSpPr>
          <p:cNvPr id="7" name="文本占位符 6"/>
          <p:cNvSpPr>
            <a:spLocks noGrp="1"/>
          </p:cNvSpPr>
          <p:nvPr>
            <p:ph type="body" sz="quarter" idx="13"/>
          </p:nvPr>
        </p:nvSpPr>
        <p:spPr>
          <a:xfrm>
            <a:off x="1198800" y="3560400"/>
            <a:ext cx="9799200" cy="471600"/>
          </a:xfrm>
        </p:spPr>
        <p:txBody>
          <a:bodyPr>
            <a:normAutofit/>
          </a:bodyPr>
          <a:lstStyle>
            <a:lvl1pPr algn="ctr">
              <a:lnSpc>
                <a:spcPct val="110000"/>
              </a:lnSpc>
              <a:buNone/>
              <a:defRPr sz="2400" spc="200"/>
            </a:lvl1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D2FDC3D-8015-4BB5-94D5-16824BFDD37E}"/>
              </a:ext>
            </a:extLst>
          </p:cNvPr>
          <p:cNvSpPr>
            <a:spLocks noGrp="1"/>
          </p:cNvSpPr>
          <p:nvPr>
            <p:ph type="dt" sz="half" idx="14"/>
            <p:custDataLst>
              <p:tags r:id="rId1"/>
            </p:custDataLst>
          </p:nvPr>
        </p:nvSpPr>
        <p:spPr/>
        <p:txBody>
          <a:bodyPr/>
          <a:lstStyle>
            <a:lvl1pPr>
              <a:defRPr/>
            </a:lvl1pPr>
          </a:lstStyle>
          <a:p>
            <a:pPr>
              <a:defRPr/>
            </a:pPr>
            <a:fld id="{5CDFC0C9-4E0F-41BE-B40F-A113061D9E8D}"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4D7338AF-A5F9-42A6-9791-D6FF78DFE091}"/>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A2EC8B-EAB1-4280-AB16-8289548BAE33}"/>
              </a:ext>
            </a:extLst>
          </p:cNvPr>
          <p:cNvSpPr>
            <a:spLocks noGrp="1"/>
          </p:cNvSpPr>
          <p:nvPr>
            <p:ph type="sldNum" sz="quarter" idx="16"/>
            <p:custDataLst>
              <p:tags r:id="rId3"/>
            </p:custDataLst>
          </p:nvPr>
        </p:nvSpPr>
        <p:spPr/>
        <p:txBody>
          <a:bodyPr/>
          <a:lstStyle>
            <a:lvl1pPr>
              <a:defRPr/>
            </a:lvl1pPr>
          </a:lstStyle>
          <a:p>
            <a:pPr>
              <a:defRPr/>
            </a:pPr>
            <a:fld id="{406D8190-CCAE-484E-9129-ACC1EA664C6B}" type="slidenum">
              <a:rPr lang="zh-CN" altLang="en-US"/>
              <a:pPr>
                <a:defRPr/>
              </a:pPr>
              <a:t>‹#›</a:t>
            </a:fld>
            <a:endParaRPr lang="zh-CN" altLang="en-US"/>
          </a:p>
        </p:txBody>
      </p:sp>
    </p:spTree>
    <p:extLst>
      <p:ext uri="{BB962C8B-B14F-4D97-AF65-F5344CB8AC3E}">
        <p14:creationId xmlns:p14="http://schemas.microsoft.com/office/powerpoint/2010/main" val="413174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日期占位符 3">
            <a:extLst>
              <a:ext uri="{FF2B5EF4-FFF2-40B4-BE49-F238E27FC236}">
                <a16:creationId xmlns:a16="http://schemas.microsoft.com/office/drawing/2014/main" id="{846AD66C-F5EF-4709-8AD5-D942E1BC2475}"/>
              </a:ext>
            </a:extLst>
          </p:cNvPr>
          <p:cNvSpPr>
            <a:spLocks noGrp="1"/>
          </p:cNvSpPr>
          <p:nvPr>
            <p:ph type="dt" sz="half" idx="10"/>
            <p:custDataLst>
              <p:tags r:id="rId1"/>
            </p:custDataLst>
          </p:nvPr>
        </p:nvSpPr>
        <p:spPr/>
        <p:txBody>
          <a:bodyPr/>
          <a:lstStyle>
            <a:lvl1pPr>
              <a:defRPr/>
            </a:lvl1pPr>
          </a:lstStyle>
          <a:p>
            <a:pPr>
              <a:defRPr/>
            </a:pPr>
            <a:fld id="{0F35DB5A-0B1E-4B54-BBDB-54572563D602}"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F1862D75-1218-4D46-AEF8-9CC9398884E1}"/>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4C48F8B-F87E-4D90-BF19-CFF6AFD4CCDD}"/>
              </a:ext>
            </a:extLst>
          </p:cNvPr>
          <p:cNvSpPr>
            <a:spLocks noGrp="1"/>
          </p:cNvSpPr>
          <p:nvPr>
            <p:ph type="sldNum" sz="quarter" idx="12"/>
            <p:custDataLst>
              <p:tags r:id="rId3"/>
            </p:custDataLst>
          </p:nvPr>
        </p:nvSpPr>
        <p:spPr/>
        <p:txBody>
          <a:bodyPr/>
          <a:lstStyle>
            <a:lvl1pPr>
              <a:defRPr/>
            </a:lvl1pPr>
          </a:lstStyle>
          <a:p>
            <a:pPr>
              <a:defRPr/>
            </a:pPr>
            <a:fld id="{DAD3F145-7F99-45F3-A00D-44B16BDD6C50}" type="slidenum">
              <a:rPr lang="zh-CN" altLang="en-US"/>
              <a:pPr>
                <a:defRPr/>
              </a:pPr>
              <a:t>‹#›</a:t>
            </a:fld>
            <a:endParaRPr lang="zh-CN" altLang="en-US"/>
          </a:p>
        </p:txBody>
      </p:sp>
    </p:spTree>
    <p:extLst>
      <p:ext uri="{BB962C8B-B14F-4D97-AF65-F5344CB8AC3E}">
        <p14:creationId xmlns:p14="http://schemas.microsoft.com/office/powerpoint/2010/main" val="320584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90800" y="3848400"/>
            <a:ext cx="7768800" cy="766800"/>
          </a:xfrm>
        </p:spPr>
        <p:txBody>
          <a:bodyPr lIns="90000" tIns="46800" rIns="90000" bIns="46800" anchor="b">
            <a:normAutofit/>
          </a:bodyPr>
          <a:lstStyle>
            <a:lvl1pPr>
              <a:defRPr sz="4400"/>
            </a:lvl1pPr>
          </a:lstStyle>
          <a:p>
            <a:r>
              <a:rPr lang="zh-CN" altLang="en-US" noProof="1"/>
              <a:t>单击此处编辑母版标题样式</a:t>
            </a:r>
          </a:p>
        </p:txBody>
      </p:sp>
      <p:sp>
        <p:nvSpPr>
          <p:cNvPr id="3" name="文本占位符 2"/>
          <p:cNvSpPr>
            <a:spLocks noGrp="1"/>
          </p:cNvSpPr>
          <p:nvPr>
            <p:ph type="body" idx="1"/>
          </p:nvPr>
        </p:nvSpPr>
        <p:spPr>
          <a:xfrm>
            <a:off x="1990800" y="4615200"/>
            <a:ext cx="7768800" cy="867600"/>
          </a:xfrm>
        </p:spPr>
        <p:txBody>
          <a:bodyPr>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E7C4BAA5-AFE0-4B4D-AF1B-5B824192684D}"/>
              </a:ext>
            </a:extLst>
          </p:cNvPr>
          <p:cNvSpPr>
            <a:spLocks noGrp="1"/>
          </p:cNvSpPr>
          <p:nvPr>
            <p:ph type="dt" sz="half" idx="10"/>
            <p:custDataLst>
              <p:tags r:id="rId1"/>
            </p:custDataLst>
          </p:nvPr>
        </p:nvSpPr>
        <p:spPr/>
        <p:txBody>
          <a:bodyPr/>
          <a:lstStyle>
            <a:lvl1pPr>
              <a:defRPr/>
            </a:lvl1pPr>
          </a:lstStyle>
          <a:p>
            <a:pPr>
              <a:defRPr/>
            </a:pPr>
            <a:fld id="{F7C1B175-982A-4AB5-9FEE-57AEA54243E5}"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2758E2F1-5686-4488-97C3-7812A59B932B}"/>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1B96C28-DAEC-4B91-93C6-5A10A44B436C}"/>
              </a:ext>
            </a:extLst>
          </p:cNvPr>
          <p:cNvSpPr>
            <a:spLocks noGrp="1"/>
          </p:cNvSpPr>
          <p:nvPr>
            <p:ph type="sldNum" sz="quarter" idx="12"/>
            <p:custDataLst>
              <p:tags r:id="rId3"/>
            </p:custDataLst>
          </p:nvPr>
        </p:nvSpPr>
        <p:spPr/>
        <p:txBody>
          <a:bodyPr/>
          <a:lstStyle>
            <a:lvl1pPr>
              <a:defRPr/>
            </a:lvl1pPr>
          </a:lstStyle>
          <a:p>
            <a:pPr>
              <a:defRPr/>
            </a:pPr>
            <a:fld id="{C74772B8-3DF3-4F19-84D5-53B7A8B5E9A6}" type="slidenum">
              <a:rPr lang="zh-CN" altLang="en-US"/>
              <a:pPr>
                <a:defRPr/>
              </a:pPr>
              <a:t>‹#›</a:t>
            </a:fld>
            <a:endParaRPr lang="zh-CN" altLang="en-US"/>
          </a:p>
        </p:txBody>
      </p:sp>
    </p:spTree>
    <p:extLst>
      <p:ext uri="{BB962C8B-B14F-4D97-AF65-F5344CB8AC3E}">
        <p14:creationId xmlns:p14="http://schemas.microsoft.com/office/powerpoint/2010/main" val="18014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6411600" y="1501200"/>
            <a:ext cx="5176800" cy="47484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3140C814-21FF-4D52-9DAB-F109011B18F2}"/>
              </a:ext>
            </a:extLst>
          </p:cNvPr>
          <p:cNvSpPr>
            <a:spLocks noGrp="1"/>
          </p:cNvSpPr>
          <p:nvPr>
            <p:ph type="dt" sz="half" idx="10"/>
            <p:custDataLst>
              <p:tags r:id="rId1"/>
            </p:custDataLst>
          </p:nvPr>
        </p:nvSpPr>
        <p:spPr/>
        <p:txBody>
          <a:bodyPr/>
          <a:lstStyle>
            <a:lvl1pPr>
              <a:defRPr/>
            </a:lvl1pPr>
          </a:lstStyle>
          <a:p>
            <a:pPr>
              <a:defRPr/>
            </a:pPr>
            <a:fld id="{090A25FD-BE17-4FD9-A038-7F99E6E105BE}" type="datetimeFigureOut">
              <a:rPr lang="zh-CN" altLang="en-US"/>
              <a:pPr>
                <a:defRPr/>
              </a:pPr>
              <a:t>2022/10/20</a:t>
            </a:fld>
            <a:endParaRPr lang="zh-CN" altLang="en-US"/>
          </a:p>
        </p:txBody>
      </p:sp>
      <p:sp>
        <p:nvSpPr>
          <p:cNvPr id="6" name="页脚占位符 4">
            <a:extLst>
              <a:ext uri="{FF2B5EF4-FFF2-40B4-BE49-F238E27FC236}">
                <a16:creationId xmlns:a16="http://schemas.microsoft.com/office/drawing/2014/main" id="{001D1A3E-EDD4-4AFC-8C35-72F726397943}"/>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9EA709A-9BC6-449D-A9FD-21CF9CBFD71F}"/>
              </a:ext>
            </a:extLst>
          </p:cNvPr>
          <p:cNvSpPr>
            <a:spLocks noGrp="1"/>
          </p:cNvSpPr>
          <p:nvPr>
            <p:ph type="sldNum" sz="quarter" idx="12"/>
            <p:custDataLst>
              <p:tags r:id="rId3"/>
            </p:custDataLst>
          </p:nvPr>
        </p:nvSpPr>
        <p:spPr/>
        <p:txBody>
          <a:bodyPr/>
          <a:lstStyle>
            <a:lvl1pPr>
              <a:defRPr/>
            </a:lvl1pPr>
          </a:lstStyle>
          <a:p>
            <a:pPr>
              <a:defRPr/>
            </a:pPr>
            <a:fld id="{192100C4-5621-4685-8821-A078D875880C}" type="slidenum">
              <a:rPr lang="zh-CN" altLang="en-US"/>
              <a:pPr>
                <a:defRPr/>
              </a:pPr>
              <a:t>‹#›</a:t>
            </a:fld>
            <a:endParaRPr lang="zh-CN" altLang="en-US"/>
          </a:p>
        </p:txBody>
      </p:sp>
    </p:spTree>
    <p:extLst>
      <p:ext uri="{BB962C8B-B14F-4D97-AF65-F5344CB8AC3E}">
        <p14:creationId xmlns:p14="http://schemas.microsoft.com/office/powerpoint/2010/main" val="407834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文本占位符 2"/>
          <p:cNvSpPr>
            <a:spLocks noGrp="1"/>
          </p:cNvSpPr>
          <p:nvPr>
            <p:ph type="body" idx="1"/>
          </p:nvPr>
        </p:nvSpPr>
        <p:spPr>
          <a:xfrm>
            <a:off x="608400" y="1429200"/>
            <a:ext cx="5342400" cy="381600"/>
          </a:xfrm>
        </p:spPr>
        <p:txBody>
          <a:bodyPr lIns="101600" tIns="38100" rIns="76200" bIns="3810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840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p:nvPr>
        </p:nvSpPr>
        <p:spPr>
          <a:xfrm>
            <a:off x="6235750" y="1421729"/>
            <a:ext cx="5342400" cy="381600"/>
          </a:xfrm>
        </p:spPr>
        <p:txBody>
          <a:bodyPr lIns="101600" tIns="38100" rIns="76200" bIns="38100" rtlCol="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nvPr>
        </p:nvSpPr>
        <p:spPr>
          <a:xfrm>
            <a:off x="623575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7" name="日期占位符 3">
            <a:extLst>
              <a:ext uri="{FF2B5EF4-FFF2-40B4-BE49-F238E27FC236}">
                <a16:creationId xmlns:a16="http://schemas.microsoft.com/office/drawing/2014/main" id="{A7E6AD5B-257A-4223-A1E6-2C20AC901925}"/>
              </a:ext>
            </a:extLst>
          </p:cNvPr>
          <p:cNvSpPr>
            <a:spLocks noGrp="1"/>
          </p:cNvSpPr>
          <p:nvPr>
            <p:ph type="dt" sz="half" idx="10"/>
            <p:custDataLst>
              <p:tags r:id="rId1"/>
            </p:custDataLst>
          </p:nvPr>
        </p:nvSpPr>
        <p:spPr/>
        <p:txBody>
          <a:bodyPr/>
          <a:lstStyle>
            <a:lvl1pPr>
              <a:defRPr/>
            </a:lvl1pPr>
          </a:lstStyle>
          <a:p>
            <a:pPr>
              <a:defRPr/>
            </a:pPr>
            <a:fld id="{44FEF073-AE72-4174-9C46-84CE3F248EE0}" type="datetimeFigureOut">
              <a:rPr lang="zh-CN" altLang="en-US"/>
              <a:pPr>
                <a:defRPr/>
              </a:pPr>
              <a:t>2022/10/20</a:t>
            </a:fld>
            <a:endParaRPr lang="zh-CN" altLang="en-US"/>
          </a:p>
        </p:txBody>
      </p:sp>
      <p:sp>
        <p:nvSpPr>
          <p:cNvPr id="8" name="页脚占位符 4">
            <a:extLst>
              <a:ext uri="{FF2B5EF4-FFF2-40B4-BE49-F238E27FC236}">
                <a16:creationId xmlns:a16="http://schemas.microsoft.com/office/drawing/2014/main" id="{05090013-07DC-4AD8-8C51-63E8AE849D27}"/>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4250A97-9665-4556-AC0F-026836B86220}"/>
              </a:ext>
            </a:extLst>
          </p:cNvPr>
          <p:cNvSpPr>
            <a:spLocks noGrp="1"/>
          </p:cNvSpPr>
          <p:nvPr>
            <p:ph type="sldNum" sz="quarter" idx="12"/>
            <p:custDataLst>
              <p:tags r:id="rId3"/>
            </p:custDataLst>
          </p:nvPr>
        </p:nvSpPr>
        <p:spPr/>
        <p:txBody>
          <a:bodyPr/>
          <a:lstStyle>
            <a:lvl1pPr>
              <a:defRPr/>
            </a:lvl1pPr>
          </a:lstStyle>
          <a:p>
            <a:pPr>
              <a:defRPr/>
            </a:pPr>
            <a:fld id="{0CD3E927-D7F0-4453-B37A-15E94F6D692B}" type="slidenum">
              <a:rPr lang="zh-CN" altLang="en-US"/>
              <a:pPr>
                <a:defRPr/>
              </a:pPr>
              <a:t>‹#›</a:t>
            </a:fld>
            <a:endParaRPr lang="zh-CN" altLang="en-US"/>
          </a:p>
        </p:txBody>
      </p:sp>
    </p:spTree>
    <p:extLst>
      <p:ext uri="{BB962C8B-B14F-4D97-AF65-F5344CB8AC3E}">
        <p14:creationId xmlns:p14="http://schemas.microsoft.com/office/powerpoint/2010/main" val="8327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日期占位符 3">
            <a:extLst>
              <a:ext uri="{FF2B5EF4-FFF2-40B4-BE49-F238E27FC236}">
                <a16:creationId xmlns:a16="http://schemas.microsoft.com/office/drawing/2014/main" id="{7B62C9A8-AC19-4CEA-808E-BC7E33FD31BF}"/>
              </a:ext>
            </a:extLst>
          </p:cNvPr>
          <p:cNvSpPr>
            <a:spLocks noGrp="1"/>
          </p:cNvSpPr>
          <p:nvPr>
            <p:ph type="dt" sz="half" idx="10"/>
            <p:custDataLst>
              <p:tags r:id="rId1"/>
            </p:custDataLst>
          </p:nvPr>
        </p:nvSpPr>
        <p:spPr/>
        <p:txBody>
          <a:bodyPr/>
          <a:lstStyle>
            <a:lvl1pPr>
              <a:defRPr/>
            </a:lvl1pPr>
          </a:lstStyle>
          <a:p>
            <a:pPr>
              <a:defRPr/>
            </a:pPr>
            <a:fld id="{F4DED3D7-48AE-4A07-8E16-7E667B0FA874}" type="datetimeFigureOut">
              <a:rPr lang="zh-CN" altLang="en-US"/>
              <a:pPr>
                <a:defRPr/>
              </a:pPr>
              <a:t>2022/10/20</a:t>
            </a:fld>
            <a:endParaRPr lang="zh-CN" altLang="en-US"/>
          </a:p>
        </p:txBody>
      </p:sp>
      <p:sp>
        <p:nvSpPr>
          <p:cNvPr id="4" name="页脚占位符 4">
            <a:extLst>
              <a:ext uri="{FF2B5EF4-FFF2-40B4-BE49-F238E27FC236}">
                <a16:creationId xmlns:a16="http://schemas.microsoft.com/office/drawing/2014/main" id="{ECCCBB42-C82D-4C40-A8BB-C1593807918E}"/>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4EAE842C-DF06-4433-9D4A-6F27ABB1202A}"/>
              </a:ext>
            </a:extLst>
          </p:cNvPr>
          <p:cNvSpPr>
            <a:spLocks noGrp="1"/>
          </p:cNvSpPr>
          <p:nvPr>
            <p:ph type="sldNum" sz="quarter" idx="12"/>
            <p:custDataLst>
              <p:tags r:id="rId3"/>
            </p:custDataLst>
          </p:nvPr>
        </p:nvSpPr>
        <p:spPr/>
        <p:txBody>
          <a:bodyPr/>
          <a:lstStyle>
            <a:lvl1pPr>
              <a:defRPr/>
            </a:lvl1pPr>
          </a:lstStyle>
          <a:p>
            <a:pPr>
              <a:defRPr/>
            </a:pPr>
            <a:fld id="{22811949-05F1-4A15-AA30-5C279DDDA1ED}" type="slidenum">
              <a:rPr lang="zh-CN" altLang="en-US"/>
              <a:pPr>
                <a:defRPr/>
              </a:pPr>
              <a:t>‹#›</a:t>
            </a:fld>
            <a:endParaRPr lang="zh-CN" altLang="en-US"/>
          </a:p>
        </p:txBody>
      </p:sp>
    </p:spTree>
    <p:extLst>
      <p:ext uri="{BB962C8B-B14F-4D97-AF65-F5344CB8AC3E}">
        <p14:creationId xmlns:p14="http://schemas.microsoft.com/office/powerpoint/2010/main" val="41381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165F324-E8D1-488E-835B-0ACEC5F6F371}"/>
              </a:ext>
            </a:extLst>
          </p:cNvPr>
          <p:cNvSpPr>
            <a:spLocks noGrp="1"/>
          </p:cNvSpPr>
          <p:nvPr>
            <p:ph type="dt" sz="half" idx="10"/>
            <p:custDataLst>
              <p:tags r:id="rId1"/>
            </p:custDataLst>
          </p:nvPr>
        </p:nvSpPr>
        <p:spPr/>
        <p:txBody>
          <a:bodyPr/>
          <a:lstStyle>
            <a:lvl1pPr>
              <a:defRPr/>
            </a:lvl1pPr>
          </a:lstStyle>
          <a:p>
            <a:pPr>
              <a:defRPr/>
            </a:pPr>
            <a:fld id="{AF070718-A447-4125-83F8-385CBB50C563}" type="datetimeFigureOut">
              <a:rPr lang="zh-CN" altLang="en-US"/>
              <a:pPr>
                <a:defRPr/>
              </a:pPr>
              <a:t>2022/10/20</a:t>
            </a:fld>
            <a:endParaRPr lang="zh-CN" altLang="en-US"/>
          </a:p>
        </p:txBody>
      </p:sp>
      <p:sp>
        <p:nvSpPr>
          <p:cNvPr id="3" name="页脚占位符 4">
            <a:extLst>
              <a:ext uri="{FF2B5EF4-FFF2-40B4-BE49-F238E27FC236}">
                <a16:creationId xmlns:a16="http://schemas.microsoft.com/office/drawing/2014/main" id="{62B8ABD8-01B2-49C1-ABC5-1F54155AF718}"/>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A725482F-98F5-40F4-88CA-F42A9A7E9BE2}"/>
              </a:ext>
            </a:extLst>
          </p:cNvPr>
          <p:cNvSpPr>
            <a:spLocks noGrp="1"/>
          </p:cNvSpPr>
          <p:nvPr>
            <p:ph type="sldNum" sz="quarter" idx="12"/>
            <p:custDataLst>
              <p:tags r:id="rId3"/>
            </p:custDataLst>
          </p:nvPr>
        </p:nvSpPr>
        <p:spPr/>
        <p:txBody>
          <a:bodyPr/>
          <a:lstStyle>
            <a:lvl1pPr>
              <a:defRPr/>
            </a:lvl1pPr>
          </a:lstStyle>
          <a:p>
            <a:pPr>
              <a:defRPr/>
            </a:pPr>
            <a:fld id="{53288D3C-9387-402E-8C03-625E4899C7D5}" type="slidenum">
              <a:rPr lang="zh-CN" altLang="en-US"/>
              <a:pPr>
                <a:defRPr/>
              </a:pPr>
              <a:t>‹#›</a:t>
            </a:fld>
            <a:endParaRPr lang="zh-CN" altLang="en-US"/>
          </a:p>
        </p:txBody>
      </p:sp>
    </p:spTree>
    <p:extLst>
      <p:ext uri="{BB962C8B-B14F-4D97-AF65-F5344CB8AC3E}">
        <p14:creationId xmlns:p14="http://schemas.microsoft.com/office/powerpoint/2010/main" val="376835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rtlCol="0">
            <a:normAutofit/>
          </a:bodyPr>
          <a:lstStyle>
            <a:lvl1pPr>
              <a:buNone/>
              <a:defRPr sz="1600"/>
            </a:lvl1pPr>
          </a:lstStyle>
          <a:p>
            <a:pPr lvl="0"/>
            <a:endParaRPr noProof="1">
              <a:sym typeface="+mn-ea"/>
            </a:endParaRPr>
          </a:p>
        </p:txBody>
      </p:sp>
      <p:sp>
        <p:nvSpPr>
          <p:cNvPr id="4" name="文本占位符 3"/>
          <p:cNvSpPr>
            <a:spLocks noGrp="1"/>
          </p:cNvSpPr>
          <p:nvPr>
            <p:ph type="body" sz="half" idx="2"/>
          </p:nvPr>
        </p:nvSpPr>
        <p:spPr>
          <a:xfrm>
            <a:off x="6350400" y="1555200"/>
            <a:ext cx="5227200" cy="4608000"/>
          </a:xfrm>
        </p:spPr>
        <p:txBody>
          <a:bodyPr rtlCol="0">
            <a:normAutofit/>
          </a:bodyPr>
          <a:lstStyle>
            <a:lvl1pPr>
              <a:buNone/>
              <a:defRPr sz="1600"/>
            </a:lvl1pPr>
          </a:lstStyle>
          <a:p>
            <a:pPr lvl="0"/>
            <a:r>
              <a:rPr noProof="1">
                <a:sym typeface="+mn-ea"/>
              </a:rPr>
              <a:t>单击此处编辑母版文本样式</a:t>
            </a:r>
          </a:p>
        </p:txBody>
      </p:sp>
      <p:sp>
        <p:nvSpPr>
          <p:cNvPr id="9" name="标题 8"/>
          <p:cNvSpPr>
            <a:spLocks noGrp="1"/>
          </p:cNvSpPr>
          <p:nvPr>
            <p:ph type="title"/>
          </p:nvPr>
        </p:nvSpPr>
        <p:spPr/>
        <p:txBody>
          <a:bodyPr/>
          <a:lstStyle/>
          <a:p>
            <a:r>
              <a:rPr lang="zh-CN" altLang="en-US" noProof="1"/>
              <a:t>单击此处编辑母版标题样式</a:t>
            </a:r>
          </a:p>
        </p:txBody>
      </p:sp>
      <p:sp>
        <p:nvSpPr>
          <p:cNvPr id="5" name="日期占位符 3">
            <a:extLst>
              <a:ext uri="{FF2B5EF4-FFF2-40B4-BE49-F238E27FC236}">
                <a16:creationId xmlns:a16="http://schemas.microsoft.com/office/drawing/2014/main" id="{8519473A-F919-4CD3-B705-CD5F6C4806ED}"/>
              </a:ext>
            </a:extLst>
          </p:cNvPr>
          <p:cNvSpPr>
            <a:spLocks noGrp="1"/>
          </p:cNvSpPr>
          <p:nvPr>
            <p:ph type="dt" sz="half" idx="10"/>
            <p:custDataLst>
              <p:tags r:id="rId1"/>
            </p:custDataLst>
          </p:nvPr>
        </p:nvSpPr>
        <p:spPr/>
        <p:txBody>
          <a:bodyPr/>
          <a:lstStyle>
            <a:lvl1pPr>
              <a:defRPr/>
            </a:lvl1pPr>
          </a:lstStyle>
          <a:p>
            <a:pPr>
              <a:defRPr/>
            </a:pPr>
            <a:fld id="{6A0CFDE4-9E5E-4DB4-98FC-30749D3E3F85}" type="datetimeFigureOut">
              <a:rPr lang="zh-CN" altLang="en-US"/>
              <a:pPr>
                <a:defRPr/>
              </a:pPr>
              <a:t>2022/10/20</a:t>
            </a:fld>
            <a:endParaRPr lang="zh-CN" altLang="en-US"/>
          </a:p>
        </p:txBody>
      </p:sp>
      <p:sp>
        <p:nvSpPr>
          <p:cNvPr id="6" name="页脚占位符 4">
            <a:extLst>
              <a:ext uri="{FF2B5EF4-FFF2-40B4-BE49-F238E27FC236}">
                <a16:creationId xmlns:a16="http://schemas.microsoft.com/office/drawing/2014/main" id="{9811EA8C-33C7-407F-A5F8-5E660D610D9C}"/>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1D3E92A-4B22-43CF-BEB4-2F064EDF5366}"/>
              </a:ext>
            </a:extLst>
          </p:cNvPr>
          <p:cNvSpPr>
            <a:spLocks noGrp="1"/>
          </p:cNvSpPr>
          <p:nvPr>
            <p:ph type="sldNum" sz="quarter" idx="12"/>
            <p:custDataLst>
              <p:tags r:id="rId3"/>
            </p:custDataLst>
          </p:nvPr>
        </p:nvSpPr>
        <p:spPr/>
        <p:txBody>
          <a:bodyPr/>
          <a:lstStyle>
            <a:lvl1pPr>
              <a:defRPr/>
            </a:lvl1pPr>
          </a:lstStyle>
          <a:p>
            <a:pPr>
              <a:defRPr/>
            </a:pPr>
            <a:fld id="{B5382E5C-BE2F-4951-AB20-47F54631860D}" type="slidenum">
              <a:rPr lang="zh-CN" altLang="en-US"/>
              <a:pPr>
                <a:defRPr/>
              </a:pPr>
              <a:t>‹#›</a:t>
            </a:fld>
            <a:endParaRPr lang="zh-CN" altLang="en-US"/>
          </a:p>
        </p:txBody>
      </p:sp>
    </p:spTree>
    <p:extLst>
      <p:ext uri="{BB962C8B-B14F-4D97-AF65-F5344CB8AC3E}">
        <p14:creationId xmlns:p14="http://schemas.microsoft.com/office/powerpoint/2010/main" val="423959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34800" y="914400"/>
            <a:ext cx="1044000" cy="5029200"/>
          </a:xfrm>
        </p:spPr>
        <p:txBody>
          <a:bodyPr vert="eaVert" lIns="90000" tIns="46800" rIns="90000" bIns="46800" rtlCol="0">
            <a:normAutofit/>
          </a:bodyPr>
          <a:lstStyle>
            <a:lvl1pPr>
              <a:buNone/>
              <a:defRPr sz="2800"/>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nvPr>
        </p:nvSpPr>
        <p:spPr>
          <a:xfrm>
            <a:off x="914400" y="914400"/>
            <a:ext cx="9169200" cy="5029200"/>
          </a:xfrm>
        </p:spPr>
        <p:txBody>
          <a:bodyPr vert="eaVert" lIns="46800" r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0125D17-72FB-4ECE-A59C-AEA20D3B176F}"/>
              </a:ext>
            </a:extLst>
          </p:cNvPr>
          <p:cNvSpPr>
            <a:spLocks noGrp="1"/>
          </p:cNvSpPr>
          <p:nvPr>
            <p:ph type="dt" sz="half" idx="10"/>
            <p:custDataLst>
              <p:tags r:id="rId1"/>
            </p:custDataLst>
          </p:nvPr>
        </p:nvSpPr>
        <p:spPr/>
        <p:txBody>
          <a:bodyPr/>
          <a:lstStyle>
            <a:lvl1pPr>
              <a:defRPr/>
            </a:lvl1pPr>
          </a:lstStyle>
          <a:p>
            <a:pPr>
              <a:defRPr/>
            </a:pPr>
            <a:fld id="{31571F0D-90D7-4AE7-B4CB-915C04CDCA0B}"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566BA098-400C-48C4-AAF5-71B68F992865}"/>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89782A8-0F4D-4809-878F-C91FEA7A2C72}"/>
              </a:ext>
            </a:extLst>
          </p:cNvPr>
          <p:cNvSpPr>
            <a:spLocks noGrp="1"/>
          </p:cNvSpPr>
          <p:nvPr>
            <p:ph type="sldNum" sz="quarter" idx="12"/>
            <p:custDataLst>
              <p:tags r:id="rId3"/>
            </p:custDataLst>
          </p:nvPr>
        </p:nvSpPr>
        <p:spPr/>
        <p:txBody>
          <a:bodyPr/>
          <a:lstStyle>
            <a:lvl1pPr>
              <a:defRPr/>
            </a:lvl1pPr>
          </a:lstStyle>
          <a:p>
            <a:pPr>
              <a:defRPr/>
            </a:pPr>
            <a:fld id="{94829E08-FE7F-4156-9230-BB3B93CBD94D}" type="slidenum">
              <a:rPr lang="zh-CN" altLang="en-US"/>
              <a:pPr>
                <a:defRPr/>
              </a:pPr>
              <a:t>‹#›</a:t>
            </a:fld>
            <a:endParaRPr lang="zh-CN" altLang="en-US"/>
          </a:p>
        </p:txBody>
      </p:sp>
    </p:spTree>
    <p:extLst>
      <p:ext uri="{BB962C8B-B14F-4D97-AF65-F5344CB8AC3E}">
        <p14:creationId xmlns:p14="http://schemas.microsoft.com/office/powerpoint/2010/main" val="280774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BCFEAB5-30F1-4727-B8E4-1F13B0E03DE4}"/>
              </a:ext>
            </a:extLst>
          </p:cNvPr>
          <p:cNvSpPr>
            <a:spLocks noGrp="1" noChangeArrowheads="1"/>
          </p:cNvSpPr>
          <p:nvPr>
            <p:ph type="title" idx="4294967295"/>
            <p:custDataLst>
              <p:tags r:id="rId14"/>
            </p:custDataLst>
          </p:nvPr>
        </p:nvSpPr>
        <p:spPr bwMode="auto">
          <a:xfrm>
            <a:off x="608013" y="608013"/>
            <a:ext cx="10969625" cy="706437"/>
          </a:xfrm>
          <a:prstGeom prst="rect">
            <a:avLst/>
          </a:prstGeom>
          <a:noFill/>
          <a:ln>
            <a:noFill/>
          </a:ln>
        </p:spPr>
        <p:txBody>
          <a:bodyPr vert="horz" wrap="square" lIns="90170" tIns="46990" rIns="90170" bIns="4699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1006B06-0519-45A9-B768-EA0FD12E1199}"/>
              </a:ext>
            </a:extLst>
          </p:cNvPr>
          <p:cNvSpPr>
            <a:spLocks noGrp="1" noChangeArrowheads="1"/>
          </p:cNvSpPr>
          <p:nvPr>
            <p:ph type="body" idx="4294967295"/>
            <p:custDataLst>
              <p:tags r:id="rId15"/>
            </p:custDataLst>
          </p:nvPr>
        </p:nvSpPr>
        <p:spPr bwMode="auto">
          <a:xfrm>
            <a:off x="608013" y="1490663"/>
            <a:ext cx="10969625" cy="4759325"/>
          </a:xfrm>
          <a:prstGeom prst="rect">
            <a:avLst/>
          </a:prstGeom>
          <a:noFill/>
          <a:ln>
            <a:noFill/>
          </a:ln>
        </p:spPr>
        <p:txBody>
          <a:bodyPr vert="horz" wrap="square" lIns="90000" tIns="46800" rIns="90000" bIns="4680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7B03E-89DB-425E-B6D9-1101EBA1DE01}"/>
              </a:ext>
            </a:extLst>
          </p:cNvPr>
          <p:cNvSpPr>
            <a:spLocks noGrp="1"/>
          </p:cNvSpPr>
          <p:nvPr>
            <p:ph type="dt" sz="half" idx="2"/>
            <p:custDataLst>
              <p:tags r:id="rId16"/>
            </p:custDataLst>
          </p:nvPr>
        </p:nvSpPr>
        <p:spPr>
          <a:xfrm>
            <a:off x="612775" y="6315075"/>
            <a:ext cx="2698750" cy="315913"/>
          </a:xfrm>
          <a:prstGeom prst="rect">
            <a:avLst/>
          </a:prstGeom>
        </p:spPr>
        <p:txBody>
          <a:bodyPr vert="horz" lIns="91440" tIns="45720" rIns="91440" bIns="45720" rtlCol="0" anchor="ctr">
            <a:normAutofit/>
          </a:bodyPr>
          <a:lstStyle>
            <a:lvl1pPr algn="l" eaLnBrk="1" fontAlgn="auto" hangingPunct="1">
              <a:defRPr sz="1000" baseline="0" noProof="1" smtClean="0">
                <a:solidFill>
                  <a:schemeClr val="tx1">
                    <a:tint val="75000"/>
                  </a:schemeClr>
                </a:solidFill>
                <a:latin typeface="Arial" panose="020B0604020202020204" pitchFamily="34" charset="0"/>
                <a:ea typeface="微软雅黑" panose="020B0503020204020204" pitchFamily="34" charset="-122"/>
              </a:defRPr>
            </a:lvl1pPr>
          </a:lstStyle>
          <a:p>
            <a:pPr>
              <a:defRPr/>
            </a:pPr>
            <a:fld id="{9C9DD444-AB2F-4A55-9A75-25C15F1DA018}"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3024FC9C-80EB-4D53-8807-D05A7C1C15CE}"/>
              </a:ext>
            </a:extLst>
          </p:cNvPr>
          <p:cNvSpPr>
            <a:spLocks noGrp="1"/>
          </p:cNvSpPr>
          <p:nvPr>
            <p:ph type="ftr" sz="quarter" idx="3"/>
            <p:custDataLst>
              <p:tags r:id="rId17"/>
            </p:custDataLst>
          </p:nvPr>
        </p:nvSpPr>
        <p:spPr>
          <a:xfrm>
            <a:off x="4116388" y="6315075"/>
            <a:ext cx="3959225" cy="315913"/>
          </a:xfrm>
          <a:prstGeom prst="rect">
            <a:avLst/>
          </a:prstGeom>
        </p:spPr>
        <p:txBody>
          <a:bodyPr vert="horz" lIns="91440" tIns="45720" rIns="91440" bIns="45720" rtlCol="0" anchor="ctr">
            <a:normAutofit/>
          </a:bodyPr>
          <a:lstStyle>
            <a:lvl1pPr algn="ctr" eaLnBrk="1" fontAlgn="auto" hangingPunct="1">
              <a:defRPr sz="1000" baseline="0" noProof="1">
                <a:solidFill>
                  <a:schemeClr val="tx1">
                    <a:tint val="75000"/>
                  </a:schemeClr>
                </a:solidFill>
                <a:latin typeface="Arial" panose="020B0604020202020204" pitchFamily="34" charset="0"/>
                <a:ea typeface="微软雅黑" panose="020B0503020204020204" pitchFamily="34" charset="-122"/>
              </a:defRPr>
            </a:lvl1pPr>
          </a:lstStyle>
          <a:p>
            <a:pPr>
              <a:defRPr/>
            </a:pPr>
            <a:endParaRPr lang="zh-CN" altLang="en-US"/>
          </a:p>
        </p:txBody>
      </p:sp>
      <p:sp>
        <p:nvSpPr>
          <p:cNvPr id="6" name="灯片编号占位符 5">
            <a:extLst>
              <a:ext uri="{FF2B5EF4-FFF2-40B4-BE49-F238E27FC236}">
                <a16:creationId xmlns:a16="http://schemas.microsoft.com/office/drawing/2014/main" id="{53829480-1BA0-419B-8D46-1B696D432ABC}"/>
              </a:ext>
            </a:extLst>
          </p:cNvPr>
          <p:cNvSpPr>
            <a:spLocks noGrp="1"/>
          </p:cNvSpPr>
          <p:nvPr>
            <p:ph type="sldNum" sz="quarter" idx="4"/>
            <p:custDataLst>
              <p:tags r:id="rId18"/>
            </p:custDataLst>
          </p:nvPr>
        </p:nvSpPr>
        <p:spPr>
          <a:xfrm>
            <a:off x="8877300" y="6315075"/>
            <a:ext cx="2700338" cy="315913"/>
          </a:xfrm>
          <a:prstGeom prst="rect">
            <a:avLst/>
          </a:prstGeom>
        </p:spPr>
        <p:txBody>
          <a:bodyPr vert="horz" wrap="square" lIns="91440" tIns="45720" rIns="91440" bIns="45720" numCol="1" anchor="ctr" anchorCtr="0" compatLnSpc="1">
            <a:prstTxWarp prst="textNoShape">
              <a:avLst/>
            </a:prstTxWarp>
            <a:normAutofit/>
          </a:bodyPr>
          <a:lstStyle>
            <a:lvl1pPr algn="r" eaLnBrk="1" hangingPunct="1">
              <a:defRPr sz="1000" smtClean="0">
                <a:solidFill>
                  <a:srgbClr val="898989"/>
                </a:solidFill>
              </a:defRPr>
            </a:lvl1pPr>
          </a:lstStyle>
          <a:p>
            <a:pPr>
              <a:defRPr/>
            </a:pPr>
            <a:fld id="{B2A7EDCB-175D-42EF-B7AA-361ACD9652EC}" type="slidenum">
              <a:rPr lang="zh-CN" altLang="en-US"/>
              <a:pPr>
                <a:defRPr/>
              </a:pPr>
              <a:t>‹#›</a:t>
            </a:fld>
            <a:endParaRPr lang="zh-CN" altLang="en-US"/>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kern="1200" spc="300">
          <a:solidFill>
            <a:srgbClr val="262626"/>
          </a:solidFill>
          <a:latin typeface="Arial" panose="020B0604020202020204" pitchFamily="34" charset="0"/>
          <a:ea typeface="微软雅黑" panose="020B0503020204020204" pitchFamily="34" charset="-122"/>
          <a:cs typeface="+mj-cs"/>
        </a:defRPr>
      </a:lvl1pPr>
      <a:lvl2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130000"/>
        </a:lnSpc>
        <a:spcBef>
          <a:spcPct val="0"/>
        </a:spcBef>
        <a:spcAft>
          <a:spcPts val="1000"/>
        </a:spcAft>
        <a:buFont typeface="Arial" panose="020B0604020202020204" pitchFamily="34" charset="0"/>
        <a:buChar char="●"/>
        <a:defRPr kern="1200" spc="150">
          <a:solidFill>
            <a:srgbClr val="595959"/>
          </a:solidFill>
          <a:latin typeface="Arial" panose="020B0604020202020204" pitchFamily="34" charset="0"/>
          <a:ea typeface="微软雅黑" panose="020B0503020204020204" pitchFamily="34" charset="-122"/>
          <a:cs typeface="+mn-cs"/>
        </a:defRPr>
      </a:lvl1pPr>
      <a:lvl2pPr marL="685800" indent="-228600" algn="l" rtl="0" eaLnBrk="0" fontAlgn="base" hangingPunct="0">
        <a:lnSpc>
          <a:spcPct val="120000"/>
        </a:lnSpc>
        <a:spcBef>
          <a:spcPct val="0"/>
        </a:spcBef>
        <a:spcAft>
          <a:spcPts val="600"/>
        </a:spcAft>
        <a:buFont typeface="Arial" panose="020B0604020202020204" pitchFamily="34" charset="0"/>
        <a:buChar char="●"/>
        <a:tabLst>
          <a:tab pos="1609725" algn="l"/>
        </a:tabLst>
        <a:defRPr sz="1600" kern="1200" spc="150">
          <a:solidFill>
            <a:srgbClr val="595959"/>
          </a:solidFill>
          <a:latin typeface="Arial" panose="020B0604020202020204" pitchFamily="34" charset="0"/>
          <a:ea typeface="微软雅黑" panose="020B0503020204020204" pitchFamily="34" charset="-122"/>
          <a:cs typeface="+mn-cs"/>
        </a:defRPr>
      </a:lvl2pPr>
      <a:lvl3pPr marL="1143000" indent="-228600" algn="l" rtl="0" eaLnBrk="0" fontAlgn="base" hangingPunct="0">
        <a:lnSpc>
          <a:spcPct val="120000"/>
        </a:lnSpc>
        <a:spcBef>
          <a:spcPct val="0"/>
        </a:spcBef>
        <a:spcAft>
          <a:spcPts val="600"/>
        </a:spcAft>
        <a:buFont typeface="Arial" panose="020B0604020202020204" pitchFamily="34" charset="0"/>
        <a:buChar char="●"/>
        <a:defRPr sz="1600" kern="1200" spc="150">
          <a:solidFill>
            <a:srgbClr val="595959"/>
          </a:solidFill>
          <a:latin typeface="Arial" panose="020B0604020202020204" pitchFamily="34" charset="0"/>
          <a:ea typeface="微软雅黑" panose="020B0503020204020204" pitchFamily="34" charset="-122"/>
          <a:cs typeface="+mn-cs"/>
        </a:defRPr>
      </a:lvl3pPr>
      <a:lvl4pPr marL="1600200" indent="-228600" algn="l" rtl="0" eaLnBrk="0" fontAlgn="base" hangingPunct="0">
        <a:lnSpc>
          <a:spcPct val="120000"/>
        </a:lnSpc>
        <a:spcBef>
          <a:spcPct val="0"/>
        </a:spcBef>
        <a:spcAft>
          <a:spcPts val="300"/>
        </a:spcAft>
        <a:buFont typeface="Wingdings" panose="05000000000000000000" pitchFamily="2" charset="2"/>
        <a:buChar char=""/>
        <a:defRPr sz="1400" kern="1200" spc="150">
          <a:solidFill>
            <a:srgbClr val="595959"/>
          </a:solidFill>
          <a:latin typeface="Arial" panose="020B0604020202020204" pitchFamily="34" charset="0"/>
          <a:ea typeface="微软雅黑" panose="020B0503020204020204" pitchFamily="34" charset="-122"/>
          <a:cs typeface="+mn-cs"/>
        </a:defRPr>
      </a:lvl4pPr>
      <a:lvl5pPr marL="2057400" indent="-228600" algn="l" rtl="0" eaLnBrk="0" fontAlgn="base" hangingPunct="0">
        <a:lnSpc>
          <a:spcPct val="120000"/>
        </a:lnSpc>
        <a:spcBef>
          <a:spcPct val="0"/>
        </a:spcBef>
        <a:spcAft>
          <a:spcPts val="300"/>
        </a:spcAft>
        <a:buFont typeface="Arial" panose="020B0604020202020204" pitchFamily="34" charset="0"/>
        <a:buChar char="•"/>
        <a:defRPr sz="1400" kern="1200" spc="150">
          <a:solidFill>
            <a:srgbClr val="595959"/>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hyperlink" Target="https://atcoder.jp/contests/abc261/tasks/abc261_g" TargetMode="Externa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slideLayout" Target="../slideLayouts/slideLayout1.xml"/><Relationship Id="rId7" Type="http://schemas.openxmlformats.org/officeDocument/2006/relationships/hyperlink" Target="https://loj.ac/p/2996" TargetMode="External"/><Relationship Id="rId12" Type="http://schemas.openxmlformats.org/officeDocument/2006/relationships/image" Target="../media/image30.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3.png"/><Relationship Id="rId11" Type="http://schemas.openxmlformats.org/officeDocument/2006/relationships/image" Target="../media/image29.png"/><Relationship Id="rId5" Type="http://schemas.openxmlformats.org/officeDocument/2006/relationships/image" Target="../media/image2.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70.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Layout" Target="../slideLayouts/slideLayout1.xml"/><Relationship Id="rId7" Type="http://schemas.openxmlformats.org/officeDocument/2006/relationships/image" Target="../media/image70.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34.png"/><Relationship Id="rId4" Type="http://schemas.openxmlformats.org/officeDocument/2006/relationships/image" Target="../media/image1.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slideLayout" Target="../slideLayouts/slideLayout1.xml"/><Relationship Id="rId7" Type="http://schemas.openxmlformats.org/officeDocument/2006/relationships/hyperlink" Target="https://www.luogu.com.cn/problem/P4740" TargetMode="Externa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slideLayout" Target="../slideLayouts/slideLayout1.xml"/><Relationship Id="rId7" Type="http://schemas.openxmlformats.org/officeDocument/2006/relationships/hyperlink" Target="https://www.luogu.com.cn/problem/P4740" TargetMode="External"/><Relationship Id="rId12" Type="http://schemas.openxmlformats.org/officeDocument/2006/relationships/image" Target="../media/image38.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3.png"/><Relationship Id="rId11" Type="http://schemas.openxmlformats.org/officeDocument/2006/relationships/image" Target="../media/image37.png"/><Relationship Id="rId5" Type="http://schemas.openxmlformats.org/officeDocument/2006/relationships/image" Target="../media/image2.png"/><Relationship Id="rId10"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slideLayout" Target="../slideLayouts/slideLayout1.xml"/><Relationship Id="rId7" Type="http://schemas.openxmlformats.org/officeDocument/2006/relationships/hyperlink" Target="https://atcoder.jp/contests/arc105/tasks/arc105_f" TargetMode="Externa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slideLayout" Target="../slideLayouts/slideLayout1.xml"/><Relationship Id="rId7" Type="http://schemas.openxmlformats.org/officeDocument/2006/relationships/hyperlink" Target="https://atcoder.jp/contests/arc105/tasks/arc105_f" TargetMode="Externa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41.png"/><Relationship Id="rId4" Type="http://schemas.openxmlformats.org/officeDocument/2006/relationships/image" Target="../media/image1.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1.xml"/><Relationship Id="rId7" Type="http://schemas.openxmlformats.org/officeDocument/2006/relationships/hyperlink" Target="https://atcoder.jp/contests/agc024/tasks/agc024_e" TargetMode="Externa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3.png"/><Relationship Id="rId11" Type="http://schemas.openxmlformats.org/officeDocument/2006/relationships/image" Target="../media/image140.png"/><Relationship Id="rId5" Type="http://schemas.openxmlformats.org/officeDocument/2006/relationships/image" Target="../media/image2.png"/><Relationship Id="rId10" Type="http://schemas.openxmlformats.org/officeDocument/2006/relationships/image" Target="../media/image44.png"/><Relationship Id="rId4" Type="http://schemas.openxmlformats.org/officeDocument/2006/relationships/image" Target="../media/image1.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slideLayout" Target="../slideLayouts/slideLayout1.xml"/><Relationship Id="rId7" Type="http://schemas.openxmlformats.org/officeDocument/2006/relationships/hyperlink" Target="https://atcoder.jp/contests/agc024/tasks/agc024_e" TargetMode="External"/><Relationship Id="rId12" Type="http://schemas.openxmlformats.org/officeDocument/2006/relationships/image" Target="../media/image46.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3.png"/><Relationship Id="rId11" Type="http://schemas.openxmlformats.org/officeDocument/2006/relationships/image" Target="../media/image45.png"/><Relationship Id="rId5" Type="http://schemas.openxmlformats.org/officeDocument/2006/relationships/image" Target="../media/image2.png"/><Relationship Id="rId10" Type="http://schemas.openxmlformats.org/officeDocument/2006/relationships/image" Target="../media/image44.png"/><Relationship Id="rId4" Type="http://schemas.openxmlformats.org/officeDocument/2006/relationships/image" Target="../media/image1.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slideLayout" Target="../slideLayouts/slideLayout1.xml"/><Relationship Id="rId7" Type="http://schemas.openxmlformats.org/officeDocument/2006/relationships/hyperlink" Target="https://www.luogu.com.cn/problem/P6698" TargetMode="Externa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slideLayout" Target="../slideLayouts/slideLayout1.xml"/><Relationship Id="rId7" Type="http://schemas.openxmlformats.org/officeDocument/2006/relationships/hyperlink" Target="https://atcoder.jp/contests/abc261/tasks/abc261_g" TargetMode="External"/><Relationship Id="rId12" Type="http://schemas.openxmlformats.org/officeDocument/2006/relationships/image" Target="../media/image9.png"/><Relationship Id="rId2" Type="http://schemas.openxmlformats.org/officeDocument/2006/relationships/tags" Target="../tags/tag43.xml"/><Relationship Id="rId16" Type="http://schemas.openxmlformats.org/officeDocument/2006/relationships/image" Target="../media/image13.png"/><Relationship Id="rId1" Type="http://schemas.openxmlformats.org/officeDocument/2006/relationships/tags" Target="../tags/tag4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Layout" Target="../slideLayouts/slideLayout1.xml"/><Relationship Id="rId7" Type="http://schemas.openxmlformats.org/officeDocument/2006/relationships/hyperlink" Target="https://atcoder.jp/contests/arc112/tasks/arc112_e" TargetMode="Externa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18.png"/><Relationship Id="rId3" Type="http://schemas.openxmlformats.org/officeDocument/2006/relationships/slideLayout" Target="../slideLayouts/slideLayout1.xml"/><Relationship Id="rId7" Type="http://schemas.openxmlformats.org/officeDocument/2006/relationships/hyperlink" Target="https://atcoder.jp/contests/arc112/tasks/arc112_e" TargetMode="External"/><Relationship Id="rId12" Type="http://schemas.openxmlformats.org/officeDocument/2006/relationships/image" Target="../media/image17.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3.png"/><Relationship Id="rId11" Type="http://schemas.openxmlformats.org/officeDocument/2006/relationships/image" Target="../media/image16.png"/><Relationship Id="rId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1.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1.xml"/><Relationship Id="rId7" Type="http://schemas.openxmlformats.org/officeDocument/2006/relationships/image" Target="../media/image61.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0.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1.xml"/><Relationship Id="rId7" Type="http://schemas.openxmlformats.org/officeDocument/2006/relationships/image" Target="../media/image60.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png"/><Relationship Id="rId11" Type="http://schemas.openxmlformats.org/officeDocument/2006/relationships/image" Target="../media/image25.png"/><Relationship Id="rId5" Type="http://schemas.openxmlformats.org/officeDocument/2006/relationships/image" Target="../media/image2.png"/><Relationship Id="rId10" Type="http://schemas.openxmlformats.org/officeDocument/2006/relationships/image" Target="../media/image24.png"/><Relationship Id="rId4" Type="http://schemas.openxmlformats.org/officeDocument/2006/relationships/image" Target="../media/image1.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1.xml"/><Relationship Id="rId7" Type="http://schemas.openxmlformats.org/officeDocument/2006/relationships/hyperlink" Target="https://loj.ac/p/2996" TargetMode="Externa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787588"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Replace</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20032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给定由小写英文字母组成的字符串</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𝑆</m:t>
                    </m:r>
                    <m:r>
                      <a:rPr lang="zh-CN" altLang="en-US" i="1" kern="0" dirty="0">
                        <a:latin typeface="Cambria Math" panose="02040503050406030204" pitchFamily="18" charset="0"/>
                        <a:ea typeface="楷体" panose="02010609060101010101" pitchFamily="49" charset="-122"/>
                        <a:sym typeface="+mn-ea"/>
                      </a:rPr>
                      <m:t>，</m:t>
                    </m:r>
                    <m:r>
                      <a:rPr lang="en-US" altLang="zh-CN" sz="1800" i="1" kern="0" dirty="0" smtClean="0">
                        <a:latin typeface="Cambria Math" panose="02040503050406030204" pitchFamily="18" charset="0"/>
                        <a:ea typeface="楷体" panose="02010609060101010101" pitchFamily="49" charset="-122"/>
                        <a:sym typeface="+mn-ea"/>
                      </a:rPr>
                      <m:t>𝑇</m:t>
                    </m:r>
                  </m:oMath>
                </a14:m>
                <a:r>
                  <a:rPr lang="zh-CN" altLang="en-US" sz="1800" kern="0" dirty="0">
                    <a:latin typeface="楷体" panose="02010609060101010101" pitchFamily="49" charset="-122"/>
                    <a:ea typeface="楷体" panose="02010609060101010101" pitchFamily="49" charset="-122"/>
                    <a:sym typeface="+mn-ea"/>
                  </a:rPr>
                  <a:t>和</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𝐾</m:t>
                    </m:r>
                  </m:oMath>
                </a14:m>
                <a:r>
                  <a:rPr lang="zh-CN" altLang="en-US" sz="1800" kern="0" dirty="0">
                    <a:latin typeface="楷体" panose="02010609060101010101" pitchFamily="49" charset="-122"/>
                    <a:ea typeface="楷体" panose="02010609060101010101" pitchFamily="49" charset="-122"/>
                    <a:sym typeface="+mn-ea"/>
                  </a:rPr>
                  <a:t>种操作。最开始当前字符串是</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𝑆</m:t>
                    </m:r>
                  </m:oMath>
                </a14:m>
                <a:r>
                  <a:rPr lang="zh-CN" altLang="en-US" sz="1800" kern="0" dirty="0">
                    <a:latin typeface="楷体" panose="02010609060101010101" pitchFamily="49" charset="-122"/>
                    <a:ea typeface="楷体" panose="02010609060101010101" pitchFamily="49" charset="-122"/>
                    <a:sym typeface="+mn-ea"/>
                  </a:rPr>
                  <a:t>，可以以任意顺序使用任意</a:t>
                </a:r>
                <a14:m>
                  <m:oMath xmlns:m="http://schemas.openxmlformats.org/officeDocument/2006/math">
                    <m:r>
                      <a:rPr lang="zh-CN" altLang="en-US" i="1" kern="0" dirty="0">
                        <a:latin typeface="Cambria Math" panose="02040503050406030204" pitchFamily="18" charset="0"/>
                        <a:ea typeface="楷体" panose="02010609060101010101" pitchFamily="49" charset="-122"/>
                        <a:sym typeface="+mn-ea"/>
                      </a:rPr>
                      <m:t>次</m:t>
                    </m:r>
                    <m:r>
                      <a:rPr lang="en-US" altLang="zh-CN" sz="1800" i="1" kern="0" dirty="0" smtClean="0">
                        <a:latin typeface="Cambria Math" panose="02040503050406030204" pitchFamily="18" charset="0"/>
                        <a:ea typeface="楷体" panose="02010609060101010101" pitchFamily="49" charset="-122"/>
                        <a:sym typeface="+mn-ea"/>
                      </a:rPr>
                      <m:t>𝐾</m:t>
                    </m:r>
                  </m:oMath>
                </a14:m>
                <a:r>
                  <a:rPr lang="zh-CN" altLang="en-US" sz="1800" kern="0" dirty="0">
                    <a:latin typeface="楷体" panose="02010609060101010101" pitchFamily="49" charset="-122"/>
                    <a:ea typeface="楷体" panose="02010609060101010101" pitchFamily="49" charset="-122"/>
                    <a:sym typeface="+mn-ea"/>
                  </a:rPr>
                  <a:t>种操作来修改当前字符串，</a:t>
                </a:r>
                <a:r>
                  <a:rPr lang="zh-CN" altLang="en-US" kern="0" dirty="0">
                    <a:latin typeface="楷体" panose="02010609060101010101" pitchFamily="49" charset="-122"/>
                    <a:ea typeface="楷体" panose="02010609060101010101" pitchFamily="49" charset="-122"/>
                    <a:sym typeface="+mn-ea"/>
                  </a:rPr>
                  <a:t>其中第</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种操作可以把当前字符串中的一个</a:t>
                </a:r>
                <a:r>
                  <a:rPr lang="zh-CN" altLang="en-US" sz="1800" b="1" kern="0" dirty="0">
                    <a:latin typeface="楷体" panose="02010609060101010101" pitchFamily="49" charset="-122"/>
                    <a:ea typeface="楷体" panose="02010609060101010101" pitchFamily="49" charset="-122"/>
                    <a:sym typeface="+mn-ea"/>
                  </a:rPr>
                  <a:t>字符</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𝐶</m:t>
                        </m:r>
                      </m:e>
                      <m:sub>
                        <m:r>
                          <a:rPr lang="en-US" altLang="zh-CN" sz="1800"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替换为</a:t>
                </a:r>
                <a:r>
                  <a:rPr lang="zh-CN" altLang="en-US" sz="1800" b="1" kern="0" dirty="0">
                    <a:latin typeface="楷体" panose="02010609060101010101" pitchFamily="49" charset="-122"/>
                    <a:ea typeface="楷体" panose="02010609060101010101" pitchFamily="49" charset="-122"/>
                    <a:sym typeface="+mn-ea"/>
                  </a:rPr>
                  <a:t>字符串</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𝐴</m:t>
                        </m:r>
                      </m:e>
                      <m:sub>
                        <m:r>
                          <a:rPr lang="en-US" altLang="zh-CN" sz="1800" b="0" i="1" kern="0" smtClean="0">
                            <a:latin typeface="Cambria Math" panose="02040503050406030204" pitchFamily="18" charset="0"/>
                            <a:ea typeface="楷体" panose="02010609060101010101" pitchFamily="49" charset="-122"/>
                            <a:sym typeface="+mn-ea"/>
                          </a:rPr>
                          <m:t>𝑖</m:t>
                        </m:r>
                      </m:sub>
                    </m:sSub>
                    <m:r>
                      <a:rPr lang="zh-CN" altLang="en-US" i="1" kern="0">
                        <a:latin typeface="Cambria Math" panose="02040503050406030204" pitchFamily="18" charset="0"/>
                        <a:ea typeface="楷体" panose="02010609060101010101" pitchFamily="49" charset="-122"/>
                        <a:sym typeface="+mn-ea"/>
                      </a:rPr>
                      <m:t>。</m:t>
                    </m:r>
                  </m:oMath>
                </a14:m>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最少要几次操作可以把</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𝑆</m:t>
                    </m:r>
                  </m:oMath>
                </a14:m>
                <a:r>
                  <a:rPr lang="zh-CN" altLang="en-US" sz="1800" kern="0" dirty="0">
                    <a:latin typeface="楷体" panose="02010609060101010101" pitchFamily="49" charset="-122"/>
                    <a:ea typeface="楷体" panose="02010609060101010101" pitchFamily="49" charset="-122"/>
                    <a:sym typeface="+mn-ea"/>
                  </a:rPr>
                  <a:t>变成</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𝑇</m:t>
                    </m:r>
                  </m:oMath>
                </a14:m>
                <a:r>
                  <a:rPr lang="zh-CN" altLang="en-US" sz="1800" kern="0" dirty="0">
                    <a:latin typeface="楷体" panose="02010609060101010101" pitchFamily="49" charset="-122"/>
                    <a:ea typeface="楷体" panose="02010609060101010101" pitchFamily="49" charset="-122"/>
                    <a:sym typeface="+mn-ea"/>
                  </a:rPr>
                  <a:t>？如果无解输出</a:t>
                </a:r>
                <a:r>
                  <a:rPr lang="en-US" altLang="zh-CN" sz="1800" kern="0" dirty="0">
                    <a:latin typeface="楷体" panose="02010609060101010101" pitchFamily="49" charset="-122"/>
                    <a:ea typeface="楷体" panose="02010609060101010101" pitchFamily="49" charset="-122"/>
                    <a:sym typeface="+mn-ea"/>
                  </a:rPr>
                  <a:t>-1</a:t>
                </a:r>
                <a:r>
                  <a:rPr lang="zh-CN" altLang="en-US" sz="1800"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1≤</m:t>
                    </m:r>
                    <m:d>
                      <m:dPr>
                        <m:begChr m:val="|"/>
                        <m:endChr m:val="|"/>
                        <m:ctrlPr>
                          <a:rPr lang="en-US" altLang="zh-CN" sz="1800" b="0" i="1" kern="0" smtClean="0">
                            <a:latin typeface="Cambria Math" panose="02040503050406030204" pitchFamily="18" charset="0"/>
                            <a:ea typeface="楷体" panose="02010609060101010101" pitchFamily="49" charset="-122"/>
                            <a:sym typeface="+mn-ea"/>
                          </a:rPr>
                        </m:ctrlPr>
                      </m:dPr>
                      <m:e>
                        <m:r>
                          <a:rPr lang="en-US" altLang="zh-CN" sz="1800" b="0" i="1" kern="0" smtClean="0">
                            <a:latin typeface="Cambria Math" panose="02040503050406030204" pitchFamily="18" charset="0"/>
                            <a:ea typeface="楷体" panose="02010609060101010101" pitchFamily="49" charset="-122"/>
                            <a:sym typeface="+mn-ea"/>
                          </a:rPr>
                          <m:t>𝑆</m:t>
                        </m:r>
                      </m:e>
                    </m:d>
                    <m:r>
                      <a:rPr lang="en-US" altLang="zh-CN" sz="1800" b="0" i="1" kern="0" smtClean="0">
                        <a:latin typeface="Cambria Math" panose="02040503050406030204" pitchFamily="18" charset="0"/>
                        <a:ea typeface="楷体" panose="02010609060101010101" pitchFamily="49" charset="-122"/>
                        <a:sym typeface="+mn-ea"/>
                      </a:rPr>
                      <m:t>≤</m:t>
                    </m:r>
                    <m:d>
                      <m:dPr>
                        <m:begChr m:val="|"/>
                        <m:endChr m:val="|"/>
                        <m:ctrlPr>
                          <a:rPr lang="en-US" altLang="zh-CN" sz="1800" b="0" i="1" kern="0" smtClean="0">
                            <a:latin typeface="Cambria Math" panose="02040503050406030204" pitchFamily="18" charset="0"/>
                            <a:ea typeface="楷体" panose="02010609060101010101" pitchFamily="49" charset="-122"/>
                            <a:sym typeface="+mn-ea"/>
                          </a:rPr>
                        </m:ctrlPr>
                      </m:dPr>
                      <m:e>
                        <m:r>
                          <a:rPr lang="en-US" altLang="zh-CN" sz="1800" b="0" i="1" kern="0" smtClean="0">
                            <a:latin typeface="Cambria Math" panose="02040503050406030204" pitchFamily="18" charset="0"/>
                            <a:ea typeface="楷体" panose="02010609060101010101" pitchFamily="49" charset="-122"/>
                            <a:sym typeface="+mn-ea"/>
                          </a:rPr>
                          <m:t>𝑇</m:t>
                        </m:r>
                      </m:e>
                    </m:d>
                    <m:r>
                      <a:rPr lang="en-US" altLang="zh-CN" sz="1800" b="0" i="1" kern="0" smtClean="0">
                        <a:latin typeface="Cambria Math" panose="02040503050406030204" pitchFamily="18" charset="0"/>
                        <a:ea typeface="楷体" panose="02010609060101010101" pitchFamily="49" charset="-122"/>
                        <a:sym typeface="+mn-ea"/>
                      </a:rPr>
                      <m:t>≤50</m:t>
                    </m:r>
                  </m:oMath>
                </a14:m>
                <a:r>
                  <a:rPr lang="en-US" altLang="zh-CN" sz="1800" kern="0" dirty="0">
                    <a:latin typeface="楷体" panose="02010609060101010101" pitchFamily="49" charset="-122"/>
                    <a:ea typeface="楷体" panose="02010609060101010101" pitchFamily="49" charset="-122"/>
                    <a:sym typeface="+mn-ea"/>
                  </a:rPr>
                  <a:t>,</a:t>
                </a:r>
                <a14:m>
                  <m:oMath xmlns:m="http://schemas.openxmlformats.org/officeDocument/2006/math">
                    <m:r>
                      <a:rPr lang="en-US" altLang="zh-CN" sz="1800" b="0" i="1" kern="0" dirty="0" smtClean="0">
                        <a:latin typeface="Cambria Math" panose="02040503050406030204" pitchFamily="18" charset="0"/>
                        <a:ea typeface="楷体" panose="02010609060101010101" pitchFamily="49" charset="-122"/>
                        <a:sym typeface="+mn-ea"/>
                      </a:rPr>
                      <m:t>𝐾</m:t>
                    </m:r>
                    <m:r>
                      <a:rPr lang="en-US" altLang="zh-CN" sz="1800" b="0" i="1" kern="0" dirty="0" smtClean="0">
                        <a:latin typeface="Cambria Math" panose="02040503050406030204" pitchFamily="18" charset="0"/>
                        <a:ea typeface="楷体" panose="02010609060101010101" pitchFamily="49" charset="-122"/>
                        <a:sym typeface="+mn-ea"/>
                      </a:rPr>
                      <m:t>≤50</m:t>
                    </m:r>
                  </m:oMath>
                </a14:m>
                <a:r>
                  <a:rPr lang="en-US" altLang="zh-CN" sz="1800" kern="0" dirty="0">
                    <a:latin typeface="楷体" panose="02010609060101010101" pitchFamily="49" charset="-122"/>
                    <a:ea typeface="楷体" panose="02010609060101010101" pitchFamily="49" charset="-122"/>
                    <a:sym typeface="+mn-ea"/>
                  </a:rPr>
                  <a:t>,</a:t>
                </a:r>
                <a14:m>
                  <m:oMath xmlns:m="http://schemas.openxmlformats.org/officeDocument/2006/math">
                    <m:r>
                      <a:rPr lang="en-US" altLang="zh-CN" sz="1800" b="0" i="0" kern="0" dirty="0" smtClean="0">
                        <a:latin typeface="Cambria Math" panose="02040503050406030204" pitchFamily="18" charset="0"/>
                        <a:ea typeface="楷体" panose="02010609060101010101" pitchFamily="49" charset="-122"/>
                        <a:sym typeface="+mn-ea"/>
                      </a:rPr>
                      <m:t>1</m:t>
                    </m:r>
                    <m:r>
                      <a:rPr lang="en-US" altLang="zh-CN" sz="1800" b="0" i="1" kern="0" dirty="0" smtClean="0">
                        <a:latin typeface="Cambria Math" panose="02040503050406030204" pitchFamily="18" charset="0"/>
                        <a:ea typeface="楷体" panose="02010609060101010101" pitchFamily="49" charset="-122"/>
                        <a:sym typeface="+mn-ea"/>
                      </a:rPr>
                      <m:t>≤</m:t>
                    </m:r>
                    <m:d>
                      <m:dPr>
                        <m:begChr m:val="|"/>
                        <m:endChr m:val="|"/>
                        <m:ctrlPr>
                          <a:rPr lang="en-US" altLang="zh-CN" sz="1800" b="0" i="1" kern="0" dirty="0" smtClean="0">
                            <a:latin typeface="Cambria Math" panose="02040503050406030204" pitchFamily="18" charset="0"/>
                            <a:ea typeface="楷体" panose="02010609060101010101" pitchFamily="49" charset="-122"/>
                            <a:sym typeface="+mn-ea"/>
                          </a:rPr>
                        </m:ctrlPr>
                      </m:dPr>
                      <m:e>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b="0" i="1" kern="0" dirty="0" smtClean="0">
                                <a:latin typeface="Cambria Math" panose="02040503050406030204" pitchFamily="18" charset="0"/>
                                <a:ea typeface="楷体" panose="02010609060101010101" pitchFamily="49" charset="-122"/>
                                <a:sym typeface="+mn-ea"/>
                              </a:rPr>
                              <m:t>𝐴</m:t>
                            </m:r>
                          </m:e>
                          <m:sub>
                            <m:r>
                              <a:rPr lang="en-US" altLang="zh-CN" sz="1800" b="0" i="1" kern="0" dirty="0" smtClean="0">
                                <a:latin typeface="Cambria Math" panose="02040503050406030204" pitchFamily="18" charset="0"/>
                                <a:ea typeface="楷体" panose="02010609060101010101" pitchFamily="49" charset="-122"/>
                                <a:sym typeface="+mn-ea"/>
                              </a:rPr>
                              <m:t>𝑖</m:t>
                            </m:r>
                          </m:sub>
                        </m:sSub>
                      </m:e>
                    </m:d>
                    <m:r>
                      <a:rPr lang="en-US" altLang="zh-CN" sz="1800" b="0" i="1" kern="0" dirty="0" smtClean="0">
                        <a:latin typeface="Cambria Math" panose="02040503050406030204" pitchFamily="18" charset="0"/>
                        <a:ea typeface="楷体" panose="02010609060101010101" pitchFamily="49" charset="-122"/>
                        <a:sym typeface="+mn-ea"/>
                      </a:rPr>
                      <m:t>≤50</m:t>
                    </m:r>
                  </m:oMath>
                </a14:m>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200329"/>
              </a:xfrm>
              <a:prstGeom prst="rect">
                <a:avLst/>
              </a:prstGeom>
              <a:blipFill>
                <a:blip r:embed="rId8"/>
                <a:stretch>
                  <a:fillRect l="-534" t="-4061" b="-609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B90AC6BF-53D9-4FB6-A246-170330949C9F}"/>
              </a:ext>
            </a:extLst>
          </p:cNvPr>
          <p:cNvSpPr txBox="1"/>
          <p:nvPr/>
        </p:nvSpPr>
        <p:spPr>
          <a:xfrm>
            <a:off x="1082675" y="2416428"/>
            <a:ext cx="1597980" cy="1754326"/>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rPr>
              <a:t>ab</a:t>
            </a:r>
          </a:p>
          <a:p>
            <a:r>
              <a:rPr lang="zh-CN" altLang="en-US" kern="0" dirty="0">
                <a:latin typeface="楷体" panose="02010609060101010101" pitchFamily="49" charset="-122"/>
                <a:ea typeface="楷体" panose="02010609060101010101" pitchFamily="49" charset="-122"/>
              </a:rPr>
              <a:t>cbca</a:t>
            </a:r>
          </a:p>
          <a:p>
            <a:r>
              <a:rPr lang="zh-CN" altLang="en-US" kern="0" dirty="0">
                <a:latin typeface="楷体" panose="02010609060101010101" pitchFamily="49" charset="-122"/>
                <a:ea typeface="楷体" panose="02010609060101010101" pitchFamily="49" charset="-122"/>
              </a:rPr>
              <a:t>3</a:t>
            </a:r>
          </a:p>
          <a:p>
            <a:r>
              <a:rPr lang="zh-CN" altLang="en-US" kern="0" dirty="0">
                <a:latin typeface="楷体" panose="02010609060101010101" pitchFamily="49" charset="-122"/>
                <a:ea typeface="楷体" panose="02010609060101010101" pitchFamily="49" charset="-122"/>
              </a:rPr>
              <a:t>a b</a:t>
            </a:r>
          </a:p>
          <a:p>
            <a:r>
              <a:rPr lang="zh-CN" altLang="en-US" kern="0" dirty="0">
                <a:latin typeface="楷体" panose="02010609060101010101" pitchFamily="49" charset="-122"/>
                <a:ea typeface="楷体" panose="02010609060101010101" pitchFamily="49" charset="-122"/>
              </a:rPr>
              <a:t>b ca</a:t>
            </a:r>
          </a:p>
          <a:p>
            <a:r>
              <a:rPr lang="zh-CN" altLang="en-US" kern="0" dirty="0">
                <a:latin typeface="楷体" panose="02010609060101010101" pitchFamily="49" charset="-122"/>
                <a:ea typeface="楷体" panose="02010609060101010101" pitchFamily="49" charset="-122"/>
              </a:rPr>
              <a:t>a efg</a:t>
            </a:r>
          </a:p>
        </p:txBody>
      </p:sp>
      <p:sp>
        <p:nvSpPr>
          <p:cNvPr id="5" name="文本框 4">
            <a:extLst>
              <a:ext uri="{FF2B5EF4-FFF2-40B4-BE49-F238E27FC236}">
                <a16:creationId xmlns:a16="http://schemas.microsoft.com/office/drawing/2014/main" id="{B4EBF9BD-266B-B10E-AF38-78FF19600A64}"/>
              </a:ext>
            </a:extLst>
          </p:cNvPr>
          <p:cNvSpPr txBox="1"/>
          <p:nvPr/>
        </p:nvSpPr>
        <p:spPr>
          <a:xfrm>
            <a:off x="2530136" y="2491654"/>
            <a:ext cx="3200399" cy="369332"/>
          </a:xfrm>
          <a:prstGeom prst="rect">
            <a:avLst/>
          </a:prstGeom>
          <a:noFill/>
        </p:spPr>
        <p:txBody>
          <a:bodyPr wrap="square">
            <a:spAutoFit/>
          </a:bodyPr>
          <a:lstStyle/>
          <a:p>
            <a:r>
              <a:rPr lang="en-US" altLang="zh-CN" kern="0" dirty="0">
                <a:latin typeface="楷体" panose="02010609060101010101" pitchFamily="49" charset="-122"/>
                <a:ea typeface="楷体" panose="02010609060101010101" pitchFamily="49" charset="-122"/>
              </a:rPr>
              <a:t>ab-&gt;bb-&gt;</a:t>
            </a:r>
            <a:r>
              <a:rPr lang="en-US" altLang="zh-CN" kern="0" dirty="0" err="1">
                <a:latin typeface="楷体" panose="02010609060101010101" pitchFamily="49" charset="-122"/>
                <a:ea typeface="楷体" panose="02010609060101010101" pitchFamily="49" charset="-122"/>
              </a:rPr>
              <a:t>bca</a:t>
            </a:r>
            <a:r>
              <a:rPr lang="en-US" altLang="zh-CN" kern="0" dirty="0">
                <a:latin typeface="楷体" panose="02010609060101010101" pitchFamily="49" charset="-122"/>
                <a:ea typeface="楷体" panose="02010609060101010101" pitchFamily="49" charset="-122"/>
              </a:rPr>
              <a:t>-&gt;caca-&gt;</a:t>
            </a:r>
            <a:r>
              <a:rPr lang="en-US" altLang="zh-CN" kern="0" dirty="0" err="1">
                <a:latin typeface="楷体" panose="02010609060101010101" pitchFamily="49" charset="-122"/>
                <a:ea typeface="楷体" panose="02010609060101010101" pitchFamily="49" charset="-122"/>
              </a:rPr>
              <a:t>cbca</a:t>
            </a:r>
            <a:endParaRPr lang="zh-CN" altLang="en-US" kern="0" dirty="0">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169702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3081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dirty="0">
                <a:hlinkClick r:id="rId7"/>
              </a:rPr>
              <a:t>菜园</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369332"/>
          </a:xfrm>
          <a:prstGeom prst="rect">
            <a:avLst/>
          </a:prstGeom>
          <a:noFill/>
        </p:spPr>
        <p:txBody>
          <a:bodyPr wrap="square">
            <a:spAutoFit/>
          </a:bodyPr>
          <a:lstStyle/>
          <a:p>
            <a:pPr eaLnBrk="1" hangingPunct="1">
              <a:defRPr/>
            </a:pPr>
            <a:endParaRPr lang="en-US" altLang="zh-CN" sz="1800" kern="0" dirty="0">
              <a:latin typeface="楷体" panose="02010609060101010101" pitchFamily="49" charset="-122"/>
              <a:ea typeface="楷体" panose="02010609060101010101" pitchFamily="49" charset="-122"/>
              <a:sym typeface="+mn-ea"/>
            </a:endParaRPr>
          </a:p>
        </p:txBody>
      </p:sp>
      <p:pic>
        <p:nvPicPr>
          <p:cNvPr id="5" name="图片 4">
            <a:extLst>
              <a:ext uri="{FF2B5EF4-FFF2-40B4-BE49-F238E27FC236}">
                <a16:creationId xmlns:a16="http://schemas.microsoft.com/office/drawing/2014/main" id="{069AFB32-A95A-F8EF-7D40-F448AC524E20}"/>
              </a:ext>
            </a:extLst>
          </p:cNvPr>
          <p:cNvPicPr>
            <a:picLocks noChangeAspect="1"/>
          </p:cNvPicPr>
          <p:nvPr/>
        </p:nvPicPr>
        <p:blipFill>
          <a:blip r:embed="rId8"/>
          <a:stretch>
            <a:fillRect/>
          </a:stretch>
        </p:blipFill>
        <p:spPr>
          <a:xfrm>
            <a:off x="887366" y="2009076"/>
            <a:ext cx="3267383" cy="348521"/>
          </a:xfrm>
          <a:prstGeom prst="rect">
            <a:avLst/>
          </a:prstGeom>
        </p:spPr>
      </p:pic>
      <p:sp>
        <p:nvSpPr>
          <p:cNvPr id="4" name="文本框 3">
            <a:extLst>
              <a:ext uri="{FF2B5EF4-FFF2-40B4-BE49-F238E27FC236}">
                <a16:creationId xmlns:a16="http://schemas.microsoft.com/office/drawing/2014/main" id="{6A6A8FF8-C4E7-F67B-A24A-2843429A2F50}"/>
              </a:ext>
            </a:extLst>
          </p:cNvPr>
          <p:cNvSpPr txBox="1"/>
          <p:nvPr/>
        </p:nvSpPr>
        <p:spPr>
          <a:xfrm>
            <a:off x="789712" y="2510709"/>
            <a:ext cx="3853309" cy="369332"/>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结果的植物高度一定先递增再递减。</a:t>
            </a:r>
            <a:endParaRPr lang="en-US" altLang="zh-CN" sz="1800" kern="0" dirty="0">
              <a:latin typeface="楷体" panose="02010609060101010101" pitchFamily="49" charset="-122"/>
              <a:ea typeface="楷体" panose="02010609060101010101" pitchFamily="49" charset="-122"/>
              <a:sym typeface="+mn-ea"/>
            </a:endParaRPr>
          </a:p>
        </p:txBody>
      </p:sp>
      <p:sp>
        <p:nvSpPr>
          <p:cNvPr id="6" name="文本框 5">
            <a:extLst>
              <a:ext uri="{FF2B5EF4-FFF2-40B4-BE49-F238E27FC236}">
                <a16:creationId xmlns:a16="http://schemas.microsoft.com/office/drawing/2014/main" id="{917E6646-A116-DAD9-0A8B-21194D78576C}"/>
              </a:ext>
            </a:extLst>
          </p:cNvPr>
          <p:cNvSpPr txBox="1"/>
          <p:nvPr/>
        </p:nvSpPr>
        <p:spPr>
          <a:xfrm>
            <a:off x="4537569" y="2510709"/>
            <a:ext cx="6230444" cy="369332"/>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于是考虑算每个位置结尾的递增序列的最大收益。递减同理。</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EE84DDD-2B07-39F5-A159-DFB78EBC4232}"/>
                  </a:ext>
                </a:extLst>
              </p:cNvPr>
              <p:cNvSpPr txBox="1"/>
              <p:nvPr/>
            </p:nvSpPr>
            <p:spPr>
              <a:xfrm>
                <a:off x="789711" y="2830852"/>
                <a:ext cx="9978302" cy="369332"/>
              </a:xfrm>
              <a:prstGeom prst="rect">
                <a:avLst/>
              </a:prstGeom>
              <a:noFill/>
            </p:spPr>
            <p:txBody>
              <a:bodyPr wrap="square">
                <a:spAutoFit/>
              </a:bodyPr>
              <a:lstStyle/>
              <a:p>
                <a:pPr eaLnBrk="1" hangingPunct="1">
                  <a:defRPr/>
                </a:pP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𝑑𝑝</m:t>
                        </m:r>
                      </m:e>
                      <m:sub>
                        <m:r>
                          <a:rPr lang="en-US" altLang="zh-CN" sz="1800"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表示以</a:t>
                </a:r>
                <a:r>
                  <a:rPr lang="zh-CN" altLang="en-US" i="0" kern="0" dirty="0">
                    <a:latin typeface="+mj-lt"/>
                    <a:ea typeface="楷体" panose="02010609060101010101" pitchFamily="49" charset="-122"/>
                    <a:sym typeface="+mn-ea"/>
                  </a:rPr>
                  <a:t>位置</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kern="0" dirty="0">
                    <a:latin typeface="楷体" panose="02010609060101010101" pitchFamily="49" charset="-122"/>
                    <a:ea typeface="楷体" panose="02010609060101010101" pitchFamily="49" charset="-122"/>
                    <a:sym typeface="+mn-ea"/>
                  </a:rPr>
                  <a:t>结尾的递增序列的最大收益，从高度</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𝐻</m:t>
                        </m:r>
                      </m:e>
                      <m:sub>
                        <m:r>
                          <a:rPr lang="en-US" altLang="zh-CN"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的位置转移过来。</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8" name="文本框 7">
                <a:extLst>
                  <a:ext uri="{FF2B5EF4-FFF2-40B4-BE49-F238E27FC236}">
                    <a16:creationId xmlns:a16="http://schemas.microsoft.com/office/drawing/2014/main" id="{8EE84DDD-2B07-39F5-A159-DFB78EBC4232}"/>
                  </a:ext>
                </a:extLst>
              </p:cNvPr>
              <p:cNvSpPr txBox="1">
                <a:spLocks noRot="1" noChangeAspect="1" noMove="1" noResize="1" noEditPoints="1" noAdjustHandles="1" noChangeArrowheads="1" noChangeShapeType="1" noTextEdit="1"/>
              </p:cNvSpPr>
              <p:nvPr/>
            </p:nvSpPr>
            <p:spPr>
              <a:xfrm>
                <a:off x="789711" y="2830852"/>
                <a:ext cx="9978302" cy="369332"/>
              </a:xfrm>
              <a:prstGeom prst="rect">
                <a:avLst/>
              </a:prstGeom>
              <a:blipFill>
                <a:blip r:embed="rId9"/>
                <a:stretch>
                  <a:fillRect l="-183" t="-11475" b="-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BB28949-3E00-E6A8-29CA-C254BA463320}"/>
                  </a:ext>
                </a:extLst>
              </p:cNvPr>
              <p:cNvSpPr txBox="1"/>
              <p:nvPr/>
            </p:nvSpPr>
            <p:spPr>
              <a:xfrm>
                <a:off x="789712" y="1126055"/>
                <a:ext cx="10280742" cy="923330"/>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菜园中从东到西有</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𝑁</m:t>
                    </m:r>
                  </m:oMath>
                </a14:m>
                <a:r>
                  <a:rPr lang="zh-CN" altLang="en-US" sz="1800" kern="0" dirty="0">
                    <a:latin typeface="楷体" panose="02010609060101010101" pitchFamily="49" charset="-122"/>
                    <a:ea typeface="楷体" panose="02010609060101010101" pitchFamily="49" charset="-122"/>
                    <a:sym typeface="+mn-ea"/>
                  </a:rPr>
                  <a:t>株植物，第</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株植物的高度是</a:t>
                </a:r>
                <a14:m>
                  <m:oMath xmlns:m="http://schemas.openxmlformats.org/officeDocument/2006/math">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i="1" kern="0" dirty="0" smtClean="0">
                            <a:latin typeface="Cambria Math" panose="02040503050406030204" pitchFamily="18" charset="0"/>
                            <a:ea typeface="楷体" panose="02010609060101010101" pitchFamily="49" charset="-122"/>
                            <a:sym typeface="+mn-ea"/>
                          </a:rPr>
                          <m:t>𝐻</m:t>
                        </m:r>
                      </m:e>
                      <m:sub>
                        <m:r>
                          <a:rPr lang="en-US" altLang="zh-CN" sz="1800" b="0" i="1" kern="0" dirty="0" smtClean="0">
                            <a:latin typeface="Cambria Math" panose="02040503050406030204" pitchFamily="18" charset="0"/>
                            <a:ea typeface="楷体" panose="02010609060101010101" pitchFamily="49" charset="-122"/>
                            <a:sym typeface="+mn-ea"/>
                          </a:rPr>
                          <m:t>𝑖</m:t>
                        </m:r>
                      </m:sub>
                    </m:sSub>
                    <m:r>
                      <a:rPr lang="zh-CN" altLang="en-US" i="1" kern="0" dirty="0">
                        <a:latin typeface="Cambria Math" panose="02040503050406030204" pitchFamily="18" charset="0"/>
                        <a:ea typeface="楷体" panose="02010609060101010101" pitchFamily="49" charset="-122"/>
                        <a:sym typeface="+mn-ea"/>
                      </a:rPr>
                      <m:t>。</m:t>
                    </m:r>
                  </m:oMath>
                </a14:m>
                <a:r>
                  <a:rPr lang="zh-CN" altLang="en-US" sz="1800" kern="0" dirty="0">
                    <a:latin typeface="楷体" panose="02010609060101010101" pitchFamily="49" charset="-122"/>
                    <a:ea typeface="楷体" panose="02010609060101010101" pitchFamily="49" charset="-122"/>
                    <a:sym typeface="+mn-ea"/>
                  </a:rPr>
                  <a:t>春</a:t>
                </a:r>
                <a:r>
                  <a:rPr lang="zh-CN" altLang="en-US" kern="0" dirty="0">
                    <a:latin typeface="楷体" panose="02010609060101010101" pitchFamily="49" charset="-122"/>
                    <a:ea typeface="楷体" panose="02010609060101010101" pitchFamily="49" charset="-122"/>
                    <a:sym typeface="+mn-ea"/>
                  </a:rPr>
                  <a:t>天</a:t>
                </a:r>
                <a:r>
                  <a:rPr lang="zh-CN" altLang="en-US" sz="1800" kern="0" dirty="0">
                    <a:latin typeface="楷体" panose="02010609060101010101" pitchFamily="49" charset="-122"/>
                    <a:ea typeface="楷体" panose="02010609060101010101" pitchFamily="49" charset="-122"/>
                    <a:sym typeface="+mn-ea"/>
                  </a:rPr>
                  <a:t>时可以</a:t>
                </a:r>
                <a:r>
                  <a:rPr lang="zh-CN" altLang="en-US" kern="0" dirty="0">
                    <a:latin typeface="楷体" panose="02010609060101010101" pitchFamily="49" charset="-122"/>
                    <a:ea typeface="楷体" panose="02010609060101010101" pitchFamily="49" charset="-122"/>
                    <a:sym typeface="+mn-ea"/>
                  </a:rPr>
                  <a:t>花费</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𝐶</m:t>
                        </m:r>
                      </m:e>
                      <m:sub>
                        <m:r>
                          <a:rPr lang="en-US" altLang="zh-CN" sz="1800"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元拔去第</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株植物。</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如果一株植物左边</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(1</m:t>
                    </m:r>
                    <m:r>
                      <a:rPr lang="en-US" altLang="zh-CN" sz="1800" b="0" i="1" kern="0" dirty="0" smtClean="0">
                        <a:latin typeface="Cambria Math" panose="02040503050406030204" pitchFamily="18" charset="0"/>
                        <a:ea typeface="楷体" panose="02010609060101010101" pitchFamily="49" charset="-122"/>
                        <a:sym typeface="+mn-ea"/>
                      </a:rPr>
                      <m:t>…</m:t>
                    </m:r>
                    <m:r>
                      <a:rPr lang="en-US" altLang="zh-CN" sz="1800" i="1" kern="0" dirty="0" smtClean="0">
                        <a:latin typeface="Cambria Math" panose="02040503050406030204" pitchFamily="18" charset="0"/>
                        <a:ea typeface="楷体" panose="02010609060101010101" pitchFamily="49" charset="-122"/>
                        <a:sym typeface="+mn-ea"/>
                      </a:rPr>
                      <m:t>𝑖</m:t>
                    </m:r>
                    <m:r>
                      <a:rPr lang="en-US" altLang="zh-CN" sz="1800" i="1" kern="0" dirty="0" smtClean="0">
                        <a:latin typeface="Cambria Math" panose="02040503050406030204" pitchFamily="18" charset="0"/>
                        <a:ea typeface="楷体" panose="02010609060101010101" pitchFamily="49" charset="-122"/>
                        <a:sym typeface="+mn-ea"/>
                      </a:rPr>
                      <m:t>−1)</m:t>
                    </m:r>
                  </m:oMath>
                </a14:m>
                <a:r>
                  <a:rPr lang="zh-CN" altLang="en-US" sz="1800" kern="0" dirty="0">
                    <a:latin typeface="楷体" panose="02010609060101010101" pitchFamily="49" charset="-122"/>
                    <a:ea typeface="楷体" panose="02010609060101010101" pitchFamily="49" charset="-122"/>
                    <a:sym typeface="+mn-ea"/>
                  </a:rPr>
                  <a:t>没有比它高的植物，或者右边</a:t>
                </a: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𝑖</m:t>
                    </m:r>
                    <m:r>
                      <a:rPr lang="en-US" altLang="zh-CN" b="0" i="1" kern="0" dirty="0" smtClean="0">
                        <a:latin typeface="Cambria Math" panose="02040503050406030204" pitchFamily="18" charset="0"/>
                        <a:ea typeface="楷体" panose="02010609060101010101" pitchFamily="49" charset="-122"/>
                        <a:sym typeface="+mn-ea"/>
                      </a:rPr>
                      <m:t>+1…</m:t>
                    </m:r>
                    <m:r>
                      <a:rPr lang="en-US" altLang="zh-CN" b="0" i="1" kern="0" dirty="0" smtClean="0">
                        <a:latin typeface="Cambria Math" panose="02040503050406030204" pitchFamily="18" charset="0"/>
                        <a:ea typeface="楷体" panose="02010609060101010101" pitchFamily="49" charset="-122"/>
                        <a:sym typeface="+mn-ea"/>
                      </a:rPr>
                      <m:t>𝑁</m:t>
                    </m:r>
                    <m:r>
                      <a:rPr lang="en-US" altLang="zh-CN" i="1" kern="0" dirty="0">
                        <a:latin typeface="Cambria Math" panose="02040503050406030204" pitchFamily="18" charset="0"/>
                        <a:ea typeface="楷体" panose="02010609060101010101" pitchFamily="49" charset="-122"/>
                        <a:sym typeface="+mn-ea"/>
                      </a:rPr>
                      <m:t>)</m:t>
                    </m:r>
                  </m:oMath>
                </a14:m>
                <a:r>
                  <a:rPr lang="zh-CN" altLang="en-US" sz="1800" kern="0" dirty="0">
                    <a:latin typeface="楷体" panose="02010609060101010101" pitchFamily="49" charset="-122"/>
                    <a:ea typeface="楷体" panose="02010609060101010101" pitchFamily="49" charset="-122"/>
                    <a:sym typeface="+mn-ea"/>
                  </a:rPr>
                  <a:t>没有比它高的植物，经过夏季阳光的充分照射，</a:t>
                </a:r>
                <a:r>
                  <a:rPr lang="zh-CN" altLang="en-US" kern="0" dirty="0">
                    <a:latin typeface="楷体" panose="02010609060101010101" pitchFamily="49" charset="-122"/>
                    <a:ea typeface="楷体" panose="02010609060101010101" pitchFamily="49" charset="-122"/>
                    <a:sym typeface="+mn-ea"/>
                  </a:rPr>
                  <a:t>它会在秋天结果，可以获得</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𝑃</m:t>
                        </m:r>
                      </m:e>
                      <m:sub>
                        <m:r>
                          <a:rPr lang="en-US" altLang="zh-CN"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元收益。如何打理菜园能获得最大收益？</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9" name="文本框 8">
                <a:extLst>
                  <a:ext uri="{FF2B5EF4-FFF2-40B4-BE49-F238E27FC236}">
                    <a16:creationId xmlns:a16="http://schemas.microsoft.com/office/drawing/2014/main" id="{5BB28949-3E00-E6A8-29CA-C254BA463320}"/>
                  </a:ext>
                </a:extLst>
              </p:cNvPr>
              <p:cNvSpPr txBox="1">
                <a:spLocks noRot="1" noChangeAspect="1" noMove="1" noResize="1" noEditPoints="1" noAdjustHandles="1" noChangeArrowheads="1" noChangeShapeType="1" noTextEdit="1"/>
              </p:cNvSpPr>
              <p:nvPr/>
            </p:nvSpPr>
            <p:spPr>
              <a:xfrm>
                <a:off x="789712" y="1126055"/>
                <a:ext cx="10280742" cy="923330"/>
              </a:xfrm>
              <a:prstGeom prst="rect">
                <a:avLst/>
              </a:prstGeom>
              <a:blipFill>
                <a:blip r:embed="rId10"/>
                <a:stretch>
                  <a:fillRect l="-534" t="-5298" b="-860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7BE361C4-9919-7F34-A6ED-7028757778CE}"/>
              </a:ext>
            </a:extLst>
          </p:cNvPr>
          <p:cNvSpPr txBox="1"/>
          <p:nvPr/>
        </p:nvSpPr>
        <p:spPr>
          <a:xfrm>
            <a:off x="789711" y="3139064"/>
            <a:ext cx="9978302" cy="369332"/>
          </a:xfrm>
          <a:prstGeom prst="rect">
            <a:avLst/>
          </a:prstGeom>
          <a:noFill/>
        </p:spPr>
        <p:txBody>
          <a:bodyPr wrap="square">
            <a:spAutoFit/>
          </a:bodyPr>
          <a:lstStyle/>
          <a:p>
            <a:pPr eaLnBrk="1" hangingPunct="1">
              <a:defRPr/>
            </a:pPr>
            <a:r>
              <a:rPr lang="zh-CN" altLang="en-US" sz="1800" b="0" i="0" kern="0" dirty="0">
                <a:latin typeface="+mj-lt"/>
                <a:ea typeface="楷体" panose="02010609060101010101" pitchFamily="49" charset="-122"/>
                <a:sym typeface="+mn-ea"/>
              </a:rPr>
              <a:t>这让我们想到用个辅助数组</a:t>
            </a:r>
            <a:r>
              <a:rPr lang="zh-CN" altLang="en-US" i="0" kern="0" dirty="0">
                <a:latin typeface="+mj-lt"/>
                <a:ea typeface="楷体" panose="02010609060101010101" pitchFamily="49" charset="-122"/>
                <a:sym typeface="+mn-ea"/>
              </a:rPr>
              <a:t>维护</a:t>
            </a:r>
            <a:r>
              <a:rPr lang="zh-CN" altLang="en-US" kern="0" dirty="0">
                <a:latin typeface="+mj-lt"/>
                <a:ea typeface="楷体" panose="02010609060101010101" pitchFamily="49" charset="-122"/>
                <a:sym typeface="+mn-ea"/>
              </a:rPr>
              <a:t>前面的状态对后续的贡献。</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35BA6838-1110-C2F3-683A-DCBF686CB5A5}"/>
                  </a:ext>
                </a:extLst>
              </p:cNvPr>
              <p:cNvSpPr txBox="1"/>
              <p:nvPr/>
            </p:nvSpPr>
            <p:spPr>
              <a:xfrm>
                <a:off x="789711" y="3739671"/>
                <a:ext cx="9978302" cy="396519"/>
              </a:xfrm>
              <a:prstGeom prst="rect">
                <a:avLst/>
              </a:prstGeom>
              <a:noFill/>
            </p:spPr>
            <p:txBody>
              <a:bodyPr wrap="square">
                <a:spAutoFit/>
              </a:bodyPr>
              <a:lstStyle/>
              <a:p>
                <a:pPr eaLnBrk="1" hangingPunct="1">
                  <a:defRPr/>
                </a:pPr>
                <a:r>
                  <a:rPr lang="zh-CN" altLang="en-US" kern="0" dirty="0">
                    <a:latin typeface="+mj-lt"/>
                    <a:ea typeface="楷体" panose="02010609060101010101" pitchFamily="49" charset="-122"/>
                    <a:sym typeface="+mn-ea"/>
                  </a:rPr>
                  <a:t>那么</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𝑑𝑝</m:t>
                        </m:r>
                      </m:e>
                      <m:sub>
                        <m:r>
                          <a:rPr lang="en-US" altLang="zh-CN" b="0" i="1" kern="0" smtClean="0">
                            <a:latin typeface="Cambria Math" panose="02040503050406030204" pitchFamily="18" charset="0"/>
                            <a:ea typeface="楷体" panose="02010609060101010101" pitchFamily="49" charset="-122"/>
                            <a:sym typeface="+mn-ea"/>
                          </a:rPr>
                          <m:t>𝑖</m:t>
                        </m:r>
                      </m:sub>
                    </m:sSub>
                    <m:r>
                      <a:rPr lang="en-US" altLang="zh-CN" b="0" i="1" kern="0" smtClean="0">
                        <a:latin typeface="Cambria Math" panose="02040503050406030204" pitchFamily="18" charset="0"/>
                        <a:ea typeface="楷体" panose="02010609060101010101" pitchFamily="49" charset="-122"/>
                        <a:sym typeface="+mn-ea"/>
                      </a:rPr>
                      <m:t>=</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𝑔</m:t>
                        </m:r>
                      </m:e>
                      <m:sub>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𝐻</m:t>
                            </m:r>
                          </m:e>
                          <m:sub>
                            <m:r>
                              <a:rPr lang="en-US" altLang="zh-CN" b="0" i="1" kern="0" smtClean="0">
                                <a:latin typeface="Cambria Math" panose="02040503050406030204" pitchFamily="18" charset="0"/>
                                <a:ea typeface="楷体" panose="02010609060101010101" pitchFamily="49" charset="-122"/>
                                <a:sym typeface="+mn-ea"/>
                              </a:rPr>
                              <m:t>𝑖</m:t>
                            </m:r>
                          </m:sub>
                        </m:sSub>
                      </m:sub>
                    </m:sSub>
                    <m:r>
                      <a:rPr lang="en-US" altLang="zh-CN" b="0" i="1" kern="0" smtClean="0">
                        <a:latin typeface="Cambria Math" panose="02040503050406030204" pitchFamily="18" charset="0"/>
                        <a:ea typeface="楷体" panose="02010609060101010101" pitchFamily="49" charset="-122"/>
                        <a:sym typeface="+mn-ea"/>
                      </a:rPr>
                      <m:t>+</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𝑃</m:t>
                        </m:r>
                      </m:e>
                      <m:sub>
                        <m:r>
                          <a:rPr lang="en-US" altLang="zh-CN" b="0" i="1" kern="0" smtClean="0">
                            <a:latin typeface="Cambria Math" panose="02040503050406030204" pitchFamily="18" charset="0"/>
                            <a:ea typeface="楷体" panose="02010609060101010101" pitchFamily="49" charset="-122"/>
                            <a:sym typeface="+mn-ea"/>
                          </a:rPr>
                          <m:t>𝑖</m:t>
                        </m:r>
                      </m:sub>
                    </m:sSub>
                    <m:r>
                      <a:rPr lang="zh-CN" altLang="en-US" i="1" kern="0">
                        <a:latin typeface="Cambria Math" panose="02040503050406030204" pitchFamily="18" charset="0"/>
                        <a:ea typeface="楷体" panose="02010609060101010101" pitchFamily="49" charset="-122"/>
                        <a:sym typeface="+mn-ea"/>
                      </a:rPr>
                      <m:t>，</m:t>
                    </m:r>
                  </m:oMath>
                </a14:m>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1" name="文本框 10">
                <a:extLst>
                  <a:ext uri="{FF2B5EF4-FFF2-40B4-BE49-F238E27FC236}">
                    <a16:creationId xmlns:a16="http://schemas.microsoft.com/office/drawing/2014/main" id="{35BA6838-1110-C2F3-683A-DCBF686CB5A5}"/>
                  </a:ext>
                </a:extLst>
              </p:cNvPr>
              <p:cNvSpPr txBox="1">
                <a:spLocks noRot="1" noChangeAspect="1" noMove="1" noResize="1" noEditPoints="1" noAdjustHandles="1" noChangeArrowheads="1" noChangeShapeType="1" noTextEdit="1"/>
              </p:cNvSpPr>
              <p:nvPr/>
            </p:nvSpPr>
            <p:spPr>
              <a:xfrm>
                <a:off x="789711" y="3739671"/>
                <a:ext cx="9978302" cy="396519"/>
              </a:xfrm>
              <a:prstGeom prst="rect">
                <a:avLst/>
              </a:prstGeom>
              <a:blipFill>
                <a:blip r:embed="rId11"/>
                <a:stretch>
                  <a:fillRect l="-550" t="-12121" b="-10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C88972C5-71CD-21EB-61B3-99EFB0F59FFB}"/>
                  </a:ext>
                </a:extLst>
              </p:cNvPr>
              <p:cNvSpPr txBox="1"/>
              <p:nvPr/>
            </p:nvSpPr>
            <p:spPr>
              <a:xfrm>
                <a:off x="789711" y="4054058"/>
                <a:ext cx="9978302" cy="369332"/>
              </a:xfrm>
              <a:prstGeom prst="rect">
                <a:avLst/>
              </a:prstGeom>
              <a:noFill/>
            </p:spPr>
            <p:txBody>
              <a:bodyPr wrap="square">
                <a:spAutoFit/>
              </a:bodyPr>
              <a:lstStyle/>
              <a:p>
                <a:pPr eaLnBrk="1" hangingPunct="1">
                  <a:defRPr/>
                </a:pPr>
                <a:r>
                  <a:rPr lang="zh-CN" altLang="en-US" kern="0" dirty="0">
                    <a:latin typeface="+mj-lt"/>
                    <a:ea typeface="楷体" panose="02010609060101010101" pitchFamily="49" charset="-122"/>
                    <a:sym typeface="+mn-ea"/>
                  </a:rPr>
                  <a:t>经过第</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个位置，所有</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𝑔</m:t>
                    </m:r>
                    <m:d>
                      <m:dPr>
                        <m:begChr m:val="["/>
                        <m:endChr m:val="]"/>
                        <m:ctrlPr>
                          <a:rPr lang="en-US" altLang="zh-CN" sz="1800" b="0" i="1" kern="0" dirty="0" smtClean="0">
                            <a:latin typeface="Cambria Math" panose="02040503050406030204" pitchFamily="18" charset="0"/>
                            <a:ea typeface="楷体" panose="02010609060101010101" pitchFamily="49" charset="-122"/>
                            <a:sym typeface="+mn-ea"/>
                          </a:rPr>
                        </m:ctrlPr>
                      </m:dPr>
                      <m:e>
                        <m:r>
                          <a:rPr lang="en-US" altLang="zh-CN" sz="1800" b="0" i="1" kern="0" dirty="0" smtClean="0">
                            <a:latin typeface="Cambria Math" panose="02040503050406030204" pitchFamily="18" charset="0"/>
                            <a:ea typeface="楷体" panose="02010609060101010101" pitchFamily="49" charset="-122"/>
                            <a:sym typeface="+mn-ea"/>
                          </a:rPr>
                          <m:t>1..</m:t>
                        </m:r>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b="0" i="1" kern="0" dirty="0" smtClean="0">
                                <a:latin typeface="Cambria Math" panose="02040503050406030204" pitchFamily="18" charset="0"/>
                                <a:ea typeface="楷体" panose="02010609060101010101" pitchFamily="49" charset="-122"/>
                                <a:sym typeface="+mn-ea"/>
                              </a:rPr>
                              <m:t>𝐻</m:t>
                            </m:r>
                          </m:e>
                          <m:sub>
                            <m:r>
                              <a:rPr lang="en-US" altLang="zh-CN" sz="1800" b="0" i="1" kern="0" dirty="0" smtClean="0">
                                <a:latin typeface="Cambria Math" panose="02040503050406030204" pitchFamily="18" charset="0"/>
                                <a:ea typeface="楷体" panose="02010609060101010101" pitchFamily="49" charset="-122"/>
                                <a:sym typeface="+mn-ea"/>
                              </a:rPr>
                              <m:t>𝑖</m:t>
                            </m:r>
                          </m:sub>
                        </m:sSub>
                        <m:r>
                          <a:rPr lang="en-US" altLang="zh-CN" sz="1800" b="0" i="1" kern="0" dirty="0" smtClean="0">
                            <a:latin typeface="Cambria Math" panose="02040503050406030204" pitchFamily="18" charset="0"/>
                            <a:ea typeface="楷体" panose="02010609060101010101" pitchFamily="49" charset="-122"/>
                            <a:sym typeface="+mn-ea"/>
                          </a:rPr>
                          <m:t>−1</m:t>
                        </m:r>
                      </m:e>
                    </m:d>
                    <m:r>
                      <a:rPr lang="zh-CN" altLang="en-US" i="1" kern="0" dirty="0">
                        <a:latin typeface="Cambria Math" panose="02040503050406030204" pitchFamily="18" charset="0"/>
                        <a:ea typeface="楷体" panose="02010609060101010101" pitchFamily="49" charset="-122"/>
                        <a:sym typeface="+mn-ea"/>
                      </a:rPr>
                      <m:t>都要</m:t>
                    </m:r>
                  </m:oMath>
                </a14:m>
                <a:r>
                  <a:rPr lang="zh-CN" altLang="en-US" sz="1800" kern="0" dirty="0">
                    <a:latin typeface="楷体" panose="02010609060101010101" pitchFamily="49" charset="-122"/>
                    <a:ea typeface="楷体" panose="02010609060101010101" pitchFamily="49" charset="-122"/>
                    <a:sym typeface="+mn-ea"/>
                  </a:rPr>
                  <a:t>减去</a:t>
                </a:r>
                <a14:m>
                  <m:oMath xmlns:m="http://schemas.openxmlformats.org/officeDocument/2006/math">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i="1" kern="0" dirty="0" smtClean="0">
                            <a:latin typeface="Cambria Math" panose="02040503050406030204" pitchFamily="18" charset="0"/>
                            <a:ea typeface="楷体" panose="02010609060101010101" pitchFamily="49" charset="-122"/>
                            <a:sym typeface="+mn-ea"/>
                          </a:rPr>
                          <m:t>𝐶</m:t>
                        </m:r>
                      </m:e>
                      <m:sub>
                        <m:r>
                          <a:rPr lang="en-US" altLang="zh-CN" sz="1800" b="0" i="1" kern="0" dirty="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，然后</a:t>
                </a: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𝑔</m:t>
                    </m:r>
                    <m:d>
                      <m:dPr>
                        <m:begChr m:val="["/>
                        <m:endChr m:val="]"/>
                        <m:ctrlPr>
                          <a:rPr lang="en-US" altLang="zh-CN" i="1" kern="0" dirty="0" smtClean="0">
                            <a:latin typeface="Cambria Math" panose="02040503050406030204" pitchFamily="18" charset="0"/>
                            <a:ea typeface="楷体" panose="02010609060101010101" pitchFamily="49" charset="-122"/>
                            <a:sym typeface="+mn-ea"/>
                          </a:rPr>
                        </m:ctrlPr>
                      </m:dPr>
                      <m:e>
                        <m:sSub>
                          <m:sSubPr>
                            <m:ctrlPr>
                              <a:rPr lang="en-US" altLang="zh-CN" i="1" kern="0" dirty="0">
                                <a:latin typeface="Cambria Math" panose="02040503050406030204" pitchFamily="18" charset="0"/>
                                <a:ea typeface="楷体" panose="02010609060101010101" pitchFamily="49" charset="-122"/>
                                <a:sym typeface="+mn-ea"/>
                              </a:rPr>
                            </m:ctrlPr>
                          </m:sSubPr>
                          <m:e>
                            <m:r>
                              <a:rPr lang="en-US" altLang="zh-CN" i="1" kern="0" dirty="0">
                                <a:latin typeface="Cambria Math" panose="02040503050406030204" pitchFamily="18" charset="0"/>
                                <a:ea typeface="楷体" panose="02010609060101010101" pitchFamily="49" charset="-122"/>
                                <a:sym typeface="+mn-ea"/>
                              </a:rPr>
                              <m:t>𝐻</m:t>
                            </m:r>
                          </m:e>
                          <m:sub>
                            <m:r>
                              <a:rPr lang="en-US" altLang="zh-CN" i="1" kern="0" dirty="0">
                                <a:latin typeface="Cambria Math" panose="02040503050406030204" pitchFamily="18" charset="0"/>
                                <a:ea typeface="楷体" panose="02010609060101010101" pitchFamily="49" charset="-122"/>
                                <a:sym typeface="+mn-ea"/>
                              </a:rPr>
                              <m:t>𝑖</m:t>
                            </m:r>
                          </m:sub>
                        </m:sSub>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𝑁</m:t>
                        </m:r>
                      </m:e>
                    </m:d>
                  </m:oMath>
                </a14:m>
                <a:r>
                  <a:rPr lang="zh-CN" altLang="en-US" sz="1800" kern="0" dirty="0">
                    <a:latin typeface="楷体" panose="02010609060101010101" pitchFamily="49" charset="-122"/>
                    <a:ea typeface="楷体" panose="02010609060101010101" pitchFamily="49" charset="-122"/>
                    <a:sym typeface="+mn-ea"/>
                  </a:rPr>
                  <a:t>对</a:t>
                </a:r>
                <a14:m>
                  <m:oMath xmlns:m="http://schemas.openxmlformats.org/officeDocument/2006/math">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𝑑𝑝</m:t>
                        </m:r>
                      </m:e>
                      <m:sub>
                        <m:r>
                          <a:rPr lang="en-US" altLang="zh-CN" i="1" ker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取</a:t>
                </a:r>
                <a:r>
                  <a:rPr lang="en-US" altLang="zh-CN" kern="0" dirty="0">
                    <a:latin typeface="楷体" panose="02010609060101010101" pitchFamily="49" charset="-122"/>
                    <a:ea typeface="楷体" panose="02010609060101010101" pitchFamily="49" charset="-122"/>
                    <a:sym typeface="+mn-ea"/>
                  </a:rPr>
                  <a:t>max</a:t>
                </a:r>
                <a:r>
                  <a:rPr lang="zh-CN" altLang="en-US"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2" name="文本框 11">
                <a:extLst>
                  <a:ext uri="{FF2B5EF4-FFF2-40B4-BE49-F238E27FC236}">
                    <a16:creationId xmlns:a16="http://schemas.microsoft.com/office/drawing/2014/main" id="{C88972C5-71CD-21EB-61B3-99EFB0F59FFB}"/>
                  </a:ext>
                </a:extLst>
              </p:cNvPr>
              <p:cNvSpPr txBox="1">
                <a:spLocks noRot="1" noChangeAspect="1" noMove="1" noResize="1" noEditPoints="1" noAdjustHandles="1" noChangeArrowheads="1" noChangeShapeType="1" noTextEdit="1"/>
              </p:cNvSpPr>
              <p:nvPr/>
            </p:nvSpPr>
            <p:spPr>
              <a:xfrm>
                <a:off x="789711" y="4054058"/>
                <a:ext cx="9978302" cy="369332"/>
              </a:xfrm>
              <a:prstGeom prst="rect">
                <a:avLst/>
              </a:prstGeom>
              <a:blipFill>
                <a:blip r:embed="rId12"/>
                <a:stretch>
                  <a:fillRect l="-550" t="-11475" b="-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620E776-1546-9482-5420-DD5D6D0307BF}"/>
                  </a:ext>
                </a:extLst>
              </p:cNvPr>
              <p:cNvSpPr txBox="1"/>
              <p:nvPr/>
            </p:nvSpPr>
            <p:spPr>
              <a:xfrm>
                <a:off x="789711" y="3431459"/>
                <a:ext cx="8762662" cy="369332"/>
              </a:xfrm>
              <a:prstGeom prst="rect">
                <a:avLst/>
              </a:prstGeom>
              <a:noFill/>
            </p:spPr>
            <p:txBody>
              <a:bodyPr wrap="square">
                <a:spAutoFit/>
              </a:bodyPr>
              <a:lstStyle/>
              <a:p>
                <a:pP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𝑔</m:t>
                        </m:r>
                      </m:e>
                      <m:sub>
                        <m:r>
                          <m:rPr>
                            <m:sty m:val="p"/>
                          </m:rPr>
                          <a:rPr lang="en-US" altLang="zh-CN" i="1" kern="0" smtClean="0">
                            <a:latin typeface="Cambria Math" panose="02040503050406030204" pitchFamily="18" charset="0"/>
                            <a:ea typeface="楷体" panose="02010609060101010101" pitchFamily="49" charset="-122"/>
                            <a:sym typeface="+mn-ea"/>
                          </a:rPr>
                          <m:t>h</m:t>
                        </m:r>
                      </m:sub>
                    </m:sSub>
                  </m:oMath>
                </a14:m>
                <a:r>
                  <a:rPr lang="zh-CN" altLang="en-US" i="0" kern="0" dirty="0">
                    <a:latin typeface="+mj-lt"/>
                    <a:ea typeface="楷体" panose="02010609060101010101" pitchFamily="49" charset="-122"/>
                    <a:sym typeface="+mn-ea"/>
                  </a:rPr>
                  <a:t>表示前面的状态对后续一个高度为</a:t>
                </a:r>
                <a:r>
                  <a:rPr lang="en-US" altLang="zh-CN" i="0" kern="0" dirty="0">
                    <a:latin typeface="+mj-lt"/>
                    <a:ea typeface="楷体" panose="02010609060101010101" pitchFamily="49" charset="-122"/>
                    <a:sym typeface="+mn-ea"/>
                  </a:rPr>
                  <a:t>h</a:t>
                </a:r>
                <a:r>
                  <a:rPr lang="zh-CN" altLang="en-US" i="0" kern="0" dirty="0">
                    <a:latin typeface="+mj-lt"/>
                    <a:ea typeface="楷体" panose="02010609060101010101" pitchFamily="49" charset="-122"/>
                    <a:sym typeface="+mn-ea"/>
                  </a:rPr>
                  <a:t>的位置，最大转移是多少。</a:t>
                </a:r>
                <a:endParaRPr lang="zh-CN" altLang="en-US" dirty="0"/>
              </a:p>
            </p:txBody>
          </p:sp>
        </mc:Choice>
        <mc:Fallback>
          <p:sp>
            <p:nvSpPr>
              <p:cNvPr id="14" name="文本框 13">
                <a:extLst>
                  <a:ext uri="{FF2B5EF4-FFF2-40B4-BE49-F238E27FC236}">
                    <a16:creationId xmlns:a16="http://schemas.microsoft.com/office/drawing/2014/main" id="{5620E776-1546-9482-5420-DD5D6D0307BF}"/>
                  </a:ext>
                </a:extLst>
              </p:cNvPr>
              <p:cNvSpPr txBox="1">
                <a:spLocks noRot="1" noChangeAspect="1" noMove="1" noResize="1" noEditPoints="1" noAdjustHandles="1" noChangeArrowheads="1" noChangeShapeType="1" noTextEdit="1"/>
              </p:cNvSpPr>
              <p:nvPr/>
            </p:nvSpPr>
            <p:spPr>
              <a:xfrm>
                <a:off x="789711" y="3431459"/>
                <a:ext cx="8762662" cy="369332"/>
              </a:xfrm>
              <a:prstGeom prst="rect">
                <a:avLst/>
              </a:prstGeom>
              <a:blipFill>
                <a:blip r:embed="rId13"/>
                <a:stretch>
                  <a:fillRect t="-13333" b="-28333"/>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F950FD17-9B78-1193-D45D-C52D1BBE11B1}"/>
              </a:ext>
            </a:extLst>
          </p:cNvPr>
          <p:cNvSpPr txBox="1"/>
          <p:nvPr/>
        </p:nvSpPr>
        <p:spPr>
          <a:xfrm>
            <a:off x="789711" y="4395965"/>
            <a:ext cx="9978302" cy="369332"/>
          </a:xfrm>
          <a:prstGeom prst="rect">
            <a:avLst/>
          </a:prstGeom>
          <a:noFill/>
        </p:spPr>
        <p:txBody>
          <a:bodyPr wrap="square">
            <a:spAutoFit/>
          </a:bodyPr>
          <a:lstStyle/>
          <a:p>
            <a:pPr eaLnBrk="1" hangingPunct="1">
              <a:defRPr/>
            </a:pPr>
            <a:r>
              <a:rPr lang="zh-CN" altLang="en-US" sz="1800" kern="0" dirty="0">
                <a:latin typeface="+mj-lt"/>
                <a:ea typeface="楷体" panose="02010609060101010101" pitchFamily="49" charset="-122"/>
                <a:sym typeface="+mn-ea"/>
              </a:rPr>
              <a:t>这些操作都可以使用线段树维护。</a:t>
            </a:r>
            <a:endParaRPr lang="en-US" altLang="zh-CN" sz="1800" kern="0" dirty="0">
              <a:latin typeface="楷体" panose="02010609060101010101" pitchFamily="49" charset="-122"/>
              <a:ea typeface="楷体" panose="02010609060101010101" pitchFamily="49" charset="-122"/>
              <a:sym typeface="+mn-ea"/>
            </a:endParaRPr>
          </a:p>
        </p:txBody>
      </p:sp>
    </p:spTree>
    <p:custDataLst>
      <p:tags r:id="rId1"/>
    </p:custDataLst>
    <p:extLst>
      <p:ext uri="{BB962C8B-B14F-4D97-AF65-F5344CB8AC3E}">
        <p14:creationId xmlns:p14="http://schemas.microsoft.com/office/powerpoint/2010/main" val="312902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1" grpId="0"/>
      <p:bldP spid="12"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112884"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dirty="0"/>
              <a:t>排列</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20032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有两个排列</a:t>
                </a:r>
                <a14:m>
                  <m:oMath xmlns:m="http://schemas.openxmlformats.org/officeDocument/2006/math">
                    <m:sSub>
                      <m:sSubPr>
                        <m:ctrlPr>
                          <a:rPr lang="en-US" altLang="zh-CN" i="1" kern="0" dirty="0"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𝐴</m:t>
                        </m:r>
                      </m:e>
                      <m:sub>
                        <m:r>
                          <a:rPr lang="en-US" altLang="zh-CN" b="0" i="1" kern="0" dirty="0" smtClean="0">
                            <a:latin typeface="Cambria Math" panose="02040503050406030204" pitchFamily="18" charset="0"/>
                            <a:ea typeface="楷体" panose="02010609060101010101" pitchFamily="49" charset="-122"/>
                            <a:sym typeface="+mn-ea"/>
                          </a:rPr>
                          <m:t>1..</m:t>
                        </m:r>
                        <m:r>
                          <a:rPr lang="en-US" altLang="zh-CN" b="0" i="1" kern="0" dirty="0" smtClean="0">
                            <a:latin typeface="Cambria Math" panose="02040503050406030204" pitchFamily="18" charset="0"/>
                            <a:ea typeface="楷体" panose="02010609060101010101" pitchFamily="49" charset="-122"/>
                            <a:sym typeface="+mn-ea"/>
                          </a:rPr>
                          <m:t>𝑛</m:t>
                        </m:r>
                      </m:sub>
                    </m:sSub>
                  </m:oMath>
                </a14:m>
                <a:r>
                  <a:rPr lang="zh-CN" altLang="en-US" kern="0" dirty="0">
                    <a:latin typeface="楷体" panose="02010609060101010101" pitchFamily="49" charset="-122"/>
                    <a:ea typeface="楷体" panose="02010609060101010101" pitchFamily="49" charset="-122"/>
                    <a:sym typeface="+mn-ea"/>
                  </a:rPr>
                  <a:t>和</a:t>
                </a:r>
                <a14:m>
                  <m:oMath xmlns:m="http://schemas.openxmlformats.org/officeDocument/2006/math">
                    <m:sSub>
                      <m:sSubPr>
                        <m:ctrlPr>
                          <a:rPr lang="en-US" altLang="zh-CN" i="1" kern="0" dirty="0"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𝐵</m:t>
                        </m:r>
                      </m:e>
                      <m:sub>
                        <m:r>
                          <a:rPr lang="en-US" altLang="zh-CN" b="0" i="1" kern="0" dirty="0" smtClean="0">
                            <a:latin typeface="Cambria Math" panose="02040503050406030204" pitchFamily="18" charset="0"/>
                            <a:ea typeface="楷体" panose="02010609060101010101" pitchFamily="49" charset="-122"/>
                            <a:sym typeface="+mn-ea"/>
                          </a:rPr>
                          <m:t>1..</m:t>
                        </m:r>
                        <m:r>
                          <a:rPr lang="en-US" altLang="zh-CN" b="0" i="1" kern="0" dirty="0" smtClean="0">
                            <a:latin typeface="Cambria Math" panose="02040503050406030204" pitchFamily="18" charset="0"/>
                            <a:ea typeface="楷体" panose="02010609060101010101" pitchFamily="49" charset="-122"/>
                            <a:sym typeface="+mn-ea"/>
                          </a:rPr>
                          <m:t>𝑛</m:t>
                        </m:r>
                      </m:sub>
                    </m:sSub>
                    <m:r>
                      <a:rPr lang="en-US" altLang="zh-CN" i="1" kern="0" dirty="0" smtClean="0">
                        <a:latin typeface="Cambria Math" panose="02040503050406030204" pitchFamily="18" charset="0"/>
                        <a:ea typeface="楷体" panose="02010609060101010101" pitchFamily="49" charset="-122"/>
                        <a:sym typeface="+mn-ea"/>
                      </a:rPr>
                      <m:t>,</m:t>
                    </m:r>
                  </m:oMath>
                </a14:m>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这两个排列的分数为满足</a:t>
                </a:r>
                <a14:m>
                  <m:oMath xmlns:m="http://schemas.openxmlformats.org/officeDocument/2006/math">
                    <m:sSub>
                      <m:sSubPr>
                        <m:ctrlPr>
                          <a:rPr lang="en-US" altLang="zh-CN" i="1" kern="0" dirty="0" err="1"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𝐴</m:t>
                        </m:r>
                      </m:e>
                      <m:sub>
                        <m:r>
                          <a:rPr lang="en-US" altLang="zh-CN" i="1" kern="0" dirty="0" err="1">
                            <a:latin typeface="Cambria Math" panose="02040503050406030204" pitchFamily="18" charset="0"/>
                            <a:ea typeface="楷体" panose="02010609060101010101" pitchFamily="49" charset="-122"/>
                            <a:sym typeface="+mn-ea"/>
                          </a:rPr>
                          <m:t>𝑖</m:t>
                        </m:r>
                      </m:sub>
                    </m:sSub>
                    <m:r>
                      <a:rPr lang="en-US" altLang="zh-CN" i="1" kern="0" dirty="0">
                        <a:latin typeface="Cambria Math" panose="02040503050406030204" pitchFamily="18" charset="0"/>
                        <a:ea typeface="楷体" panose="02010609060101010101" pitchFamily="49" charset="-122"/>
                        <a:sym typeface="+mn-ea"/>
                      </a:rPr>
                      <m:t>&gt;</m:t>
                    </m:r>
                    <m:sSub>
                      <m:sSubPr>
                        <m:ctrlPr>
                          <a:rPr lang="en-US" altLang="zh-CN" i="1" kern="0" dirty="0" err="1">
                            <a:latin typeface="Cambria Math" panose="02040503050406030204" pitchFamily="18" charset="0"/>
                            <a:ea typeface="楷体" panose="02010609060101010101" pitchFamily="49" charset="-122"/>
                            <a:sym typeface="+mn-ea"/>
                          </a:rPr>
                        </m:ctrlPr>
                      </m:sSubPr>
                      <m:e>
                        <m:r>
                          <a:rPr lang="en-US" altLang="zh-CN" i="1" kern="0" dirty="0" err="1">
                            <a:latin typeface="Cambria Math" panose="02040503050406030204" pitchFamily="18" charset="0"/>
                            <a:ea typeface="楷体" panose="02010609060101010101" pitchFamily="49" charset="-122"/>
                            <a:sym typeface="+mn-ea"/>
                          </a:rPr>
                          <m:t>𝐵</m:t>
                        </m:r>
                      </m:e>
                      <m:sub>
                        <m:r>
                          <a:rPr lang="en-US" altLang="zh-CN" i="1" kern="0" dirty="0" err="1"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的</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zh-CN" altLang="en-US" kern="0" dirty="0">
                    <a:latin typeface="楷体" panose="02010609060101010101" pitchFamily="49" charset="-122"/>
                    <a:ea typeface="楷体" panose="02010609060101010101" pitchFamily="49" charset="-122"/>
                    <a:sym typeface="+mn-ea"/>
                  </a:rPr>
                  <a:t>的数量</a:t>
                </a:r>
                <a:r>
                  <a:rPr lang="en-US" altLang="zh-CN" kern="0" dirty="0">
                    <a:latin typeface="楷体" panose="02010609060101010101" pitchFamily="49" charset="-122"/>
                    <a:ea typeface="楷体" panose="02010609060101010101" pitchFamily="49" charset="-122"/>
                    <a:sym typeface="+mn-ea"/>
                  </a:rPr>
                  <a:t>.</a:t>
                </a:r>
              </a:p>
              <a:p>
                <a:pPr eaLnBrk="1" hangingPunct="1">
                  <a:defRPr/>
                </a:pPr>
                <a:r>
                  <a:rPr lang="zh-CN" altLang="en-US" kern="0" dirty="0">
                    <a:latin typeface="楷体" panose="02010609060101010101" pitchFamily="49" charset="-122"/>
                    <a:ea typeface="楷体" panose="02010609060101010101" pitchFamily="49" charset="-122"/>
                    <a:sym typeface="+mn-ea"/>
                  </a:rPr>
                  <a:t>由于数据损坏</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对于每一个</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en-US" altLang="zh-CN" kern="0" dirty="0">
                    <a:latin typeface="楷体" panose="02010609060101010101" pitchFamily="49" charset="-122"/>
                    <a:ea typeface="楷体" panose="02010609060101010101" pitchFamily="49" charset="-122"/>
                    <a:sym typeface="+mn-ea"/>
                  </a:rPr>
                  <a:t>, </a:t>
                </a:r>
                <a14:m>
                  <m:oMath xmlns:m="http://schemas.openxmlformats.org/officeDocument/2006/math">
                    <m:sSub>
                      <m:sSubPr>
                        <m:ctrlPr>
                          <a:rPr lang="en-US" altLang="zh-CN" i="1" kern="0" dirty="0" err="1"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𝐴</m:t>
                        </m:r>
                      </m:e>
                      <m:sub>
                        <m:r>
                          <a:rPr lang="en-US" altLang="zh-CN" i="1" kern="0" dirty="0" err="1"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和</a:t>
                </a:r>
                <a14:m>
                  <m:oMath xmlns:m="http://schemas.openxmlformats.org/officeDocument/2006/math">
                    <m:sSub>
                      <m:sSubPr>
                        <m:ctrlPr>
                          <a:rPr lang="en-US" altLang="zh-CN" i="1" kern="0" dirty="0" err="1"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𝐵</m:t>
                        </m:r>
                      </m:e>
                      <m:sub>
                        <m:r>
                          <a:rPr lang="en-US" altLang="zh-CN" i="1" kern="0" dirty="0" err="1"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中的恰好一个数字丢失了</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丢失的数字用</a:t>
                </a:r>
                <a:r>
                  <a:rPr lang="en-US" altLang="zh-CN" kern="0" dirty="0">
                    <a:latin typeface="楷体" panose="02010609060101010101" pitchFamily="49" charset="-122"/>
                    <a:ea typeface="楷体" panose="02010609060101010101" pitchFamily="49" charset="-122"/>
                    <a:sym typeface="+mn-ea"/>
                  </a:rPr>
                  <a:t>0</a:t>
                </a:r>
                <a:r>
                  <a:rPr lang="zh-CN" altLang="en-US" kern="0" dirty="0">
                    <a:latin typeface="楷体" panose="02010609060101010101" pitchFamily="49" charset="-122"/>
                    <a:ea typeface="楷体" panose="02010609060101010101" pitchFamily="49" charset="-122"/>
                    <a:sym typeface="+mn-ea"/>
                  </a:rPr>
                  <a:t>表示</a:t>
                </a:r>
                <a:r>
                  <a:rPr lang="en-US" altLang="zh-CN" kern="0" dirty="0">
                    <a:latin typeface="楷体" panose="02010609060101010101" pitchFamily="49" charset="-122"/>
                    <a:ea typeface="楷体" panose="02010609060101010101" pitchFamily="49" charset="-122"/>
                    <a:sym typeface="+mn-ea"/>
                  </a:rPr>
                  <a:t>.</a:t>
                </a:r>
              </a:p>
              <a:p>
                <a:pPr eaLnBrk="1" hangingPunct="1">
                  <a:defRPr/>
                </a:pPr>
                <a:r>
                  <a:rPr lang="zh-CN" altLang="en-US" kern="0" dirty="0">
                    <a:latin typeface="楷体" panose="02010609060101010101" pitchFamily="49" charset="-122"/>
                    <a:ea typeface="楷体" panose="02010609060101010101" pitchFamily="49" charset="-122"/>
                    <a:sym typeface="+mn-ea"/>
                  </a:rPr>
                  <a:t>有几种恢复的方法满足</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𝐴</m:t>
                    </m:r>
                  </m:oMath>
                </a14:m>
                <a:r>
                  <a:rPr lang="zh-CN" altLang="en-US" kern="0" dirty="0">
                    <a:latin typeface="楷体" panose="02010609060101010101" pitchFamily="49" charset="-122"/>
                    <a:ea typeface="楷体" panose="02010609060101010101" pitchFamily="49" charset="-122"/>
                    <a:sym typeface="+mn-ea"/>
                  </a:rPr>
                  <a:t>和</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𝐵</m:t>
                    </m:r>
                  </m:oMath>
                </a14:m>
                <a:r>
                  <a:rPr lang="zh-CN" altLang="en-US" kern="0" dirty="0">
                    <a:latin typeface="楷体" panose="02010609060101010101" pitchFamily="49" charset="-122"/>
                    <a:ea typeface="楷体" panose="02010609060101010101" pitchFamily="49" charset="-122"/>
                    <a:sym typeface="+mn-ea"/>
                  </a:rPr>
                  <a:t>仍然是排列且分数为</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𝑆</m:t>
                    </m:r>
                  </m:oMath>
                </a14:m>
                <a:r>
                  <a:rPr lang="en-US" altLang="zh-CN" kern="0" dirty="0">
                    <a:latin typeface="楷体" panose="02010609060101010101" pitchFamily="49" charset="-122"/>
                    <a:ea typeface="楷体" panose="02010609060101010101" pitchFamily="49" charset="-122"/>
                    <a:sym typeface="+mn-ea"/>
                  </a:rPr>
                  <a:t>?</a:t>
                </a:r>
              </a:p>
              <a:p>
                <a:pPr eaLnBrk="1" hangingPunct="1">
                  <a:defRPr/>
                </a:pPr>
                <a14:m>
                  <m:oMath xmlns:m="http://schemas.openxmlformats.org/officeDocument/2006/math">
                    <m:r>
                      <a:rPr lang="pt-BR" altLang="zh-CN" sz="1800" i="1" kern="0" dirty="0" smtClean="0">
                        <a:latin typeface="Cambria Math" panose="02040503050406030204" pitchFamily="18" charset="0"/>
                        <a:ea typeface="楷体" panose="02010609060101010101" pitchFamily="49" charset="-122"/>
                        <a:sym typeface="+mn-ea"/>
                      </a:rPr>
                      <m:t>0≤</m:t>
                    </m:r>
                    <m:r>
                      <a:rPr lang="pt-BR" altLang="zh-CN" sz="1800" i="1" kern="0" dirty="0" smtClean="0">
                        <a:latin typeface="Cambria Math" panose="02040503050406030204" pitchFamily="18" charset="0"/>
                        <a:ea typeface="楷体" panose="02010609060101010101" pitchFamily="49" charset="-122"/>
                        <a:sym typeface="+mn-ea"/>
                      </a:rPr>
                      <m:t>𝑆</m:t>
                    </m:r>
                    <m:r>
                      <a:rPr lang="pt-BR" altLang="zh-CN" sz="1800" i="1" kern="0" dirty="0" smtClean="0">
                        <a:latin typeface="Cambria Math" panose="02040503050406030204" pitchFamily="18" charset="0"/>
                        <a:ea typeface="楷体" panose="02010609060101010101" pitchFamily="49" charset="-122"/>
                        <a:sym typeface="+mn-ea"/>
                      </a:rPr>
                      <m:t>&lt;</m:t>
                    </m:r>
                    <m:r>
                      <a:rPr lang="pt-BR" altLang="zh-CN" sz="1800" i="1" kern="0" dirty="0" smtClean="0">
                        <a:latin typeface="Cambria Math" panose="02040503050406030204" pitchFamily="18" charset="0"/>
                        <a:ea typeface="楷体" panose="02010609060101010101" pitchFamily="49" charset="-122"/>
                        <a:sym typeface="+mn-ea"/>
                      </a:rPr>
                      <m:t>𝑛</m:t>
                    </m:r>
                    <m:r>
                      <a:rPr lang="pt-BR" altLang="zh-CN" sz="1800" i="1" kern="0" dirty="0" smtClean="0">
                        <a:latin typeface="Cambria Math" panose="02040503050406030204" pitchFamily="18" charset="0"/>
                        <a:ea typeface="楷体" panose="02010609060101010101" pitchFamily="49" charset="-122"/>
                        <a:sym typeface="+mn-ea"/>
                      </a:rPr>
                      <m:t>≤5000</m:t>
                    </m:r>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200329"/>
              </a:xfrm>
              <a:prstGeom prst="rect">
                <a:avLst/>
              </a:prstGeom>
              <a:blipFill>
                <a:blip r:embed="rId7"/>
                <a:stretch>
                  <a:fillRect l="-534" t="-406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11260CA-2325-48F7-5485-A20E7D44ABDB}"/>
              </a:ext>
            </a:extLst>
          </p:cNvPr>
          <p:cNvSpPr txBox="1"/>
          <p:nvPr/>
        </p:nvSpPr>
        <p:spPr>
          <a:xfrm>
            <a:off x="887767" y="2326384"/>
            <a:ext cx="9152878" cy="1477328"/>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rPr>
              <a:t>例如：</a:t>
            </a:r>
            <a:endParaRPr lang="en-US" altLang="zh-CN" kern="0" dirty="0">
              <a:latin typeface="楷体" panose="02010609060101010101" pitchFamily="49" charset="-122"/>
              <a:ea typeface="楷体" panose="02010609060101010101" pitchFamily="49" charset="-122"/>
            </a:endParaRPr>
          </a:p>
          <a:p>
            <a:r>
              <a:rPr lang="zh-CN" altLang="en-US" kern="0" dirty="0">
                <a:latin typeface="楷体" panose="02010609060101010101" pitchFamily="49" charset="-122"/>
                <a:ea typeface="楷体" panose="02010609060101010101" pitchFamily="49" charset="-122"/>
              </a:rPr>
              <a:t>4 2</a:t>
            </a:r>
          </a:p>
          <a:p>
            <a:r>
              <a:rPr lang="zh-CN" altLang="en-US" kern="0" dirty="0">
                <a:latin typeface="楷体" panose="02010609060101010101" pitchFamily="49" charset="-122"/>
                <a:ea typeface="楷体" panose="02010609060101010101" pitchFamily="49" charset="-122"/>
              </a:rPr>
              <a:t>4 2 0 0</a:t>
            </a:r>
          </a:p>
          <a:p>
            <a:r>
              <a:rPr lang="zh-CN" altLang="en-US" kern="0" dirty="0">
                <a:latin typeface="楷体" panose="02010609060101010101" pitchFamily="49" charset="-122"/>
                <a:ea typeface="楷体" panose="02010609060101010101" pitchFamily="49" charset="-122"/>
              </a:rPr>
              <a:t>0 0 4 2</a:t>
            </a:r>
            <a:endParaRPr lang="en-US" altLang="zh-CN" kern="0" dirty="0">
              <a:latin typeface="楷体" panose="02010609060101010101" pitchFamily="49" charset="-122"/>
              <a:ea typeface="楷体" panose="02010609060101010101" pitchFamily="49" charset="-122"/>
            </a:endParaRPr>
          </a:p>
          <a:p>
            <a:r>
              <a:rPr lang="zh-CN" altLang="en-US" kern="0" dirty="0">
                <a:latin typeface="楷体" panose="02010609060101010101" pitchFamily="49" charset="-122"/>
                <a:ea typeface="楷体" panose="02010609060101010101" pitchFamily="49" charset="-122"/>
              </a:rPr>
              <a:t>可以是</a:t>
            </a:r>
            <a:r>
              <a:rPr lang="en-US" altLang="zh-CN" kern="0" dirty="0">
                <a:latin typeface="楷体" panose="02010609060101010101" pitchFamily="49" charset="-122"/>
                <a:ea typeface="楷体" panose="02010609060101010101" pitchFamily="49" charset="-122"/>
              </a:rPr>
              <a:t>4 2 1 3\n1</a:t>
            </a:r>
            <a:r>
              <a:rPr lang="zh-CN" altLang="en-US" kern="0" dirty="0">
                <a:latin typeface="楷体" panose="02010609060101010101" pitchFamily="49" charset="-122"/>
                <a:ea typeface="楷体" panose="02010609060101010101" pitchFamily="49" charset="-122"/>
              </a:rPr>
              <a:t> </a:t>
            </a: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 </a:t>
            </a:r>
            <a:r>
              <a:rPr lang="en-US" altLang="zh-CN" kern="0" dirty="0">
                <a:latin typeface="楷体" panose="02010609060101010101" pitchFamily="49" charset="-122"/>
                <a:ea typeface="楷体" panose="02010609060101010101" pitchFamily="49" charset="-122"/>
              </a:rPr>
              <a:t>4</a:t>
            </a:r>
            <a:r>
              <a:rPr lang="zh-CN" altLang="en-US" kern="0" dirty="0">
                <a:latin typeface="楷体" panose="02010609060101010101" pitchFamily="49" charset="-122"/>
                <a:ea typeface="楷体" panose="02010609060101010101" pitchFamily="49" charset="-122"/>
              </a:rPr>
              <a:t> </a:t>
            </a:r>
            <a:r>
              <a:rPr lang="en-US" altLang="zh-CN" kern="0" dirty="0">
                <a:latin typeface="楷体" panose="02010609060101010101" pitchFamily="49" charset="-122"/>
                <a:ea typeface="楷体" panose="02010609060101010101" pitchFamily="49" charset="-122"/>
              </a:rPr>
              <a:t>2</a:t>
            </a:r>
            <a:r>
              <a:rPr lang="zh-CN" altLang="en-US" kern="0" dirty="0">
                <a:latin typeface="楷体" panose="02010609060101010101" pitchFamily="49" charset="-122"/>
                <a:ea typeface="楷体" panose="02010609060101010101" pitchFamily="49" charset="-122"/>
              </a:rPr>
              <a:t>，也可以是</a:t>
            </a:r>
            <a:r>
              <a:rPr lang="en-US" altLang="zh-CN" kern="0" dirty="0">
                <a:latin typeface="楷体" panose="02010609060101010101" pitchFamily="49" charset="-122"/>
                <a:ea typeface="楷体" panose="02010609060101010101" pitchFamily="49" charset="-122"/>
              </a:rPr>
              <a:t>4 2 3 1\n3 1 4 2</a:t>
            </a:r>
            <a:r>
              <a:rPr lang="zh-CN" altLang="en-US" kern="0" dirty="0">
                <a:latin typeface="楷体" panose="02010609060101010101" pitchFamily="49" charset="-122"/>
                <a:ea typeface="楷体" panose="02010609060101010101" pitchFamily="49" charset="-122"/>
              </a:rPr>
              <a:t>，所以答案是</a:t>
            </a:r>
            <a:r>
              <a:rPr lang="en-US" altLang="zh-CN" kern="0" dirty="0">
                <a:latin typeface="楷体" panose="02010609060101010101" pitchFamily="49" charset="-122"/>
                <a:ea typeface="楷体" panose="02010609060101010101" pitchFamily="49" charset="-122"/>
              </a:rPr>
              <a:t>2</a:t>
            </a:r>
            <a:r>
              <a:rPr lang="zh-CN" altLang="en-US" kern="0" dirty="0">
                <a:latin typeface="楷体" panose="02010609060101010101" pitchFamily="49" charset="-122"/>
                <a:ea typeface="楷体" panose="02010609060101010101" pitchFamily="49" charset="-122"/>
              </a:rPr>
              <a:t>。</a:t>
            </a:r>
          </a:p>
        </p:txBody>
      </p:sp>
    </p:spTree>
    <p:custDataLst>
      <p:tags r:id="rId1"/>
    </p:custDataLst>
    <p:extLst>
      <p:ext uri="{BB962C8B-B14F-4D97-AF65-F5344CB8AC3E}">
        <p14:creationId xmlns:p14="http://schemas.microsoft.com/office/powerpoint/2010/main" val="53123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112884"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dirty="0"/>
              <a:t>排列</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20032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有两个排列</a:t>
                </a:r>
                <a14:m>
                  <m:oMath xmlns:m="http://schemas.openxmlformats.org/officeDocument/2006/math">
                    <m:sSub>
                      <m:sSubPr>
                        <m:ctrlPr>
                          <a:rPr lang="en-US" altLang="zh-CN" i="1" kern="0" dirty="0"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𝐴</m:t>
                        </m:r>
                      </m:e>
                      <m:sub>
                        <m:r>
                          <a:rPr lang="en-US" altLang="zh-CN" b="0" i="1" kern="0" dirty="0" smtClean="0">
                            <a:latin typeface="Cambria Math" panose="02040503050406030204" pitchFamily="18" charset="0"/>
                            <a:ea typeface="楷体" panose="02010609060101010101" pitchFamily="49" charset="-122"/>
                            <a:sym typeface="+mn-ea"/>
                          </a:rPr>
                          <m:t>1..</m:t>
                        </m:r>
                        <m:r>
                          <a:rPr lang="en-US" altLang="zh-CN" b="0" i="1" kern="0" dirty="0" smtClean="0">
                            <a:latin typeface="Cambria Math" panose="02040503050406030204" pitchFamily="18" charset="0"/>
                            <a:ea typeface="楷体" panose="02010609060101010101" pitchFamily="49" charset="-122"/>
                            <a:sym typeface="+mn-ea"/>
                          </a:rPr>
                          <m:t>𝑛</m:t>
                        </m:r>
                      </m:sub>
                    </m:sSub>
                  </m:oMath>
                </a14:m>
                <a:r>
                  <a:rPr lang="zh-CN" altLang="en-US" kern="0" dirty="0">
                    <a:latin typeface="楷体" panose="02010609060101010101" pitchFamily="49" charset="-122"/>
                    <a:ea typeface="楷体" panose="02010609060101010101" pitchFamily="49" charset="-122"/>
                    <a:sym typeface="+mn-ea"/>
                  </a:rPr>
                  <a:t>和</a:t>
                </a:r>
                <a14:m>
                  <m:oMath xmlns:m="http://schemas.openxmlformats.org/officeDocument/2006/math">
                    <m:sSub>
                      <m:sSubPr>
                        <m:ctrlPr>
                          <a:rPr lang="en-US" altLang="zh-CN" i="1" kern="0" dirty="0"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𝐵</m:t>
                        </m:r>
                      </m:e>
                      <m:sub>
                        <m:r>
                          <a:rPr lang="en-US" altLang="zh-CN" b="0" i="1" kern="0" dirty="0" smtClean="0">
                            <a:latin typeface="Cambria Math" panose="02040503050406030204" pitchFamily="18" charset="0"/>
                            <a:ea typeface="楷体" panose="02010609060101010101" pitchFamily="49" charset="-122"/>
                            <a:sym typeface="+mn-ea"/>
                          </a:rPr>
                          <m:t>1..</m:t>
                        </m:r>
                        <m:r>
                          <a:rPr lang="en-US" altLang="zh-CN" b="0" i="1" kern="0" dirty="0" smtClean="0">
                            <a:latin typeface="Cambria Math" panose="02040503050406030204" pitchFamily="18" charset="0"/>
                            <a:ea typeface="楷体" panose="02010609060101010101" pitchFamily="49" charset="-122"/>
                            <a:sym typeface="+mn-ea"/>
                          </a:rPr>
                          <m:t>𝑛</m:t>
                        </m:r>
                      </m:sub>
                    </m:sSub>
                    <m:r>
                      <a:rPr lang="en-US" altLang="zh-CN" i="1" kern="0" dirty="0" smtClean="0">
                        <a:latin typeface="Cambria Math" panose="02040503050406030204" pitchFamily="18" charset="0"/>
                        <a:ea typeface="楷体" panose="02010609060101010101" pitchFamily="49" charset="-122"/>
                        <a:sym typeface="+mn-ea"/>
                      </a:rPr>
                      <m:t>,</m:t>
                    </m:r>
                  </m:oMath>
                </a14:m>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这两个排列的分数为满足</a:t>
                </a:r>
                <a14:m>
                  <m:oMath xmlns:m="http://schemas.openxmlformats.org/officeDocument/2006/math">
                    <m:sSub>
                      <m:sSubPr>
                        <m:ctrlPr>
                          <a:rPr lang="en-US" altLang="zh-CN" i="1" kern="0" dirty="0" err="1"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𝐴</m:t>
                        </m:r>
                      </m:e>
                      <m:sub>
                        <m:r>
                          <a:rPr lang="en-US" altLang="zh-CN" i="1" kern="0" dirty="0" err="1">
                            <a:latin typeface="Cambria Math" panose="02040503050406030204" pitchFamily="18" charset="0"/>
                            <a:ea typeface="楷体" panose="02010609060101010101" pitchFamily="49" charset="-122"/>
                            <a:sym typeface="+mn-ea"/>
                          </a:rPr>
                          <m:t>𝑖</m:t>
                        </m:r>
                      </m:sub>
                    </m:sSub>
                    <m:r>
                      <a:rPr lang="en-US" altLang="zh-CN" i="1" kern="0" dirty="0">
                        <a:latin typeface="Cambria Math" panose="02040503050406030204" pitchFamily="18" charset="0"/>
                        <a:ea typeface="楷体" panose="02010609060101010101" pitchFamily="49" charset="-122"/>
                        <a:sym typeface="+mn-ea"/>
                      </a:rPr>
                      <m:t>&gt;</m:t>
                    </m:r>
                    <m:sSub>
                      <m:sSubPr>
                        <m:ctrlPr>
                          <a:rPr lang="en-US" altLang="zh-CN" i="1" kern="0" dirty="0" err="1">
                            <a:latin typeface="Cambria Math" panose="02040503050406030204" pitchFamily="18" charset="0"/>
                            <a:ea typeface="楷体" panose="02010609060101010101" pitchFamily="49" charset="-122"/>
                            <a:sym typeface="+mn-ea"/>
                          </a:rPr>
                        </m:ctrlPr>
                      </m:sSubPr>
                      <m:e>
                        <m:r>
                          <a:rPr lang="en-US" altLang="zh-CN" i="1" kern="0" dirty="0" err="1">
                            <a:latin typeface="Cambria Math" panose="02040503050406030204" pitchFamily="18" charset="0"/>
                            <a:ea typeface="楷体" panose="02010609060101010101" pitchFamily="49" charset="-122"/>
                            <a:sym typeface="+mn-ea"/>
                          </a:rPr>
                          <m:t>𝐵</m:t>
                        </m:r>
                      </m:e>
                      <m:sub>
                        <m:r>
                          <a:rPr lang="en-US" altLang="zh-CN" i="1" kern="0" dirty="0" err="1"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的</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zh-CN" altLang="en-US" kern="0" dirty="0">
                    <a:latin typeface="楷体" panose="02010609060101010101" pitchFamily="49" charset="-122"/>
                    <a:ea typeface="楷体" panose="02010609060101010101" pitchFamily="49" charset="-122"/>
                    <a:sym typeface="+mn-ea"/>
                  </a:rPr>
                  <a:t>的数量</a:t>
                </a:r>
                <a:r>
                  <a:rPr lang="en-US" altLang="zh-CN" kern="0" dirty="0">
                    <a:latin typeface="楷体" panose="02010609060101010101" pitchFamily="49" charset="-122"/>
                    <a:ea typeface="楷体" panose="02010609060101010101" pitchFamily="49" charset="-122"/>
                    <a:sym typeface="+mn-ea"/>
                  </a:rPr>
                  <a:t>.</a:t>
                </a:r>
              </a:p>
              <a:p>
                <a:pPr eaLnBrk="1" hangingPunct="1">
                  <a:defRPr/>
                </a:pPr>
                <a:r>
                  <a:rPr lang="zh-CN" altLang="en-US" kern="0" dirty="0">
                    <a:latin typeface="楷体" panose="02010609060101010101" pitchFamily="49" charset="-122"/>
                    <a:ea typeface="楷体" panose="02010609060101010101" pitchFamily="49" charset="-122"/>
                    <a:sym typeface="+mn-ea"/>
                  </a:rPr>
                  <a:t>由于数据损坏</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对于每一个</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en-US" altLang="zh-CN" kern="0" dirty="0">
                    <a:latin typeface="楷体" panose="02010609060101010101" pitchFamily="49" charset="-122"/>
                    <a:ea typeface="楷体" panose="02010609060101010101" pitchFamily="49" charset="-122"/>
                    <a:sym typeface="+mn-ea"/>
                  </a:rPr>
                  <a:t>, </a:t>
                </a:r>
                <a14:m>
                  <m:oMath xmlns:m="http://schemas.openxmlformats.org/officeDocument/2006/math">
                    <m:sSub>
                      <m:sSubPr>
                        <m:ctrlPr>
                          <a:rPr lang="en-US" altLang="zh-CN" i="1" kern="0" dirty="0" err="1"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𝐴</m:t>
                        </m:r>
                      </m:e>
                      <m:sub>
                        <m:r>
                          <a:rPr lang="en-US" altLang="zh-CN" i="1" kern="0" dirty="0" err="1"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和</a:t>
                </a:r>
                <a14:m>
                  <m:oMath xmlns:m="http://schemas.openxmlformats.org/officeDocument/2006/math">
                    <m:sSub>
                      <m:sSubPr>
                        <m:ctrlPr>
                          <a:rPr lang="en-US" altLang="zh-CN" i="1" kern="0" dirty="0" err="1"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𝐵</m:t>
                        </m:r>
                      </m:e>
                      <m:sub>
                        <m:r>
                          <a:rPr lang="en-US" altLang="zh-CN" i="1" kern="0" dirty="0" err="1"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中的恰好一个数字丢失了</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丢失的数字用</a:t>
                </a:r>
                <a:r>
                  <a:rPr lang="en-US" altLang="zh-CN" kern="0" dirty="0">
                    <a:latin typeface="楷体" panose="02010609060101010101" pitchFamily="49" charset="-122"/>
                    <a:ea typeface="楷体" panose="02010609060101010101" pitchFamily="49" charset="-122"/>
                    <a:sym typeface="+mn-ea"/>
                  </a:rPr>
                  <a:t>0</a:t>
                </a:r>
                <a:r>
                  <a:rPr lang="zh-CN" altLang="en-US" kern="0" dirty="0">
                    <a:latin typeface="楷体" panose="02010609060101010101" pitchFamily="49" charset="-122"/>
                    <a:ea typeface="楷体" panose="02010609060101010101" pitchFamily="49" charset="-122"/>
                    <a:sym typeface="+mn-ea"/>
                  </a:rPr>
                  <a:t>表示</a:t>
                </a:r>
                <a:r>
                  <a:rPr lang="en-US" altLang="zh-CN" kern="0" dirty="0">
                    <a:latin typeface="楷体" panose="02010609060101010101" pitchFamily="49" charset="-122"/>
                    <a:ea typeface="楷体" panose="02010609060101010101" pitchFamily="49" charset="-122"/>
                    <a:sym typeface="+mn-ea"/>
                  </a:rPr>
                  <a:t>.</a:t>
                </a:r>
              </a:p>
              <a:p>
                <a:pPr eaLnBrk="1" hangingPunct="1">
                  <a:defRPr/>
                </a:pPr>
                <a:r>
                  <a:rPr lang="zh-CN" altLang="en-US" kern="0" dirty="0">
                    <a:latin typeface="楷体" panose="02010609060101010101" pitchFamily="49" charset="-122"/>
                    <a:ea typeface="楷体" panose="02010609060101010101" pitchFamily="49" charset="-122"/>
                    <a:sym typeface="+mn-ea"/>
                  </a:rPr>
                  <a:t>有几种恢复的方法满足</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𝐴</m:t>
                    </m:r>
                  </m:oMath>
                </a14:m>
                <a:r>
                  <a:rPr lang="zh-CN" altLang="en-US" kern="0" dirty="0">
                    <a:latin typeface="楷体" panose="02010609060101010101" pitchFamily="49" charset="-122"/>
                    <a:ea typeface="楷体" panose="02010609060101010101" pitchFamily="49" charset="-122"/>
                    <a:sym typeface="+mn-ea"/>
                  </a:rPr>
                  <a:t>和</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𝐵</m:t>
                    </m:r>
                  </m:oMath>
                </a14:m>
                <a:r>
                  <a:rPr lang="zh-CN" altLang="en-US" kern="0" dirty="0">
                    <a:latin typeface="楷体" panose="02010609060101010101" pitchFamily="49" charset="-122"/>
                    <a:ea typeface="楷体" panose="02010609060101010101" pitchFamily="49" charset="-122"/>
                    <a:sym typeface="+mn-ea"/>
                  </a:rPr>
                  <a:t>仍然是排列且分数为</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𝑆</m:t>
                    </m:r>
                  </m:oMath>
                </a14:m>
                <a:r>
                  <a:rPr lang="en-US" altLang="zh-CN" kern="0" dirty="0">
                    <a:latin typeface="楷体" panose="02010609060101010101" pitchFamily="49" charset="-122"/>
                    <a:ea typeface="楷体" panose="02010609060101010101" pitchFamily="49" charset="-122"/>
                    <a:sym typeface="+mn-ea"/>
                  </a:rPr>
                  <a:t>?</a:t>
                </a:r>
              </a:p>
              <a:p>
                <a:pPr eaLnBrk="1" hangingPunct="1">
                  <a:defRPr/>
                </a:pPr>
                <a14:m>
                  <m:oMath xmlns:m="http://schemas.openxmlformats.org/officeDocument/2006/math">
                    <m:r>
                      <a:rPr lang="pt-BR" altLang="zh-CN" sz="1800" i="1" kern="0" dirty="0" smtClean="0">
                        <a:latin typeface="Cambria Math" panose="02040503050406030204" pitchFamily="18" charset="0"/>
                        <a:ea typeface="楷体" panose="02010609060101010101" pitchFamily="49" charset="-122"/>
                        <a:sym typeface="+mn-ea"/>
                      </a:rPr>
                      <m:t>0≤</m:t>
                    </m:r>
                    <m:r>
                      <a:rPr lang="pt-BR" altLang="zh-CN" sz="1800" i="1" kern="0" dirty="0" smtClean="0">
                        <a:latin typeface="Cambria Math" panose="02040503050406030204" pitchFamily="18" charset="0"/>
                        <a:ea typeface="楷体" panose="02010609060101010101" pitchFamily="49" charset="-122"/>
                        <a:sym typeface="+mn-ea"/>
                      </a:rPr>
                      <m:t>𝑆</m:t>
                    </m:r>
                    <m:r>
                      <a:rPr lang="pt-BR" altLang="zh-CN" sz="1800" i="1" kern="0" dirty="0" smtClean="0">
                        <a:latin typeface="Cambria Math" panose="02040503050406030204" pitchFamily="18" charset="0"/>
                        <a:ea typeface="楷体" panose="02010609060101010101" pitchFamily="49" charset="-122"/>
                        <a:sym typeface="+mn-ea"/>
                      </a:rPr>
                      <m:t>&lt;</m:t>
                    </m:r>
                    <m:r>
                      <a:rPr lang="pt-BR" altLang="zh-CN" sz="1800" i="1" kern="0" dirty="0" smtClean="0">
                        <a:latin typeface="Cambria Math" panose="02040503050406030204" pitchFamily="18" charset="0"/>
                        <a:ea typeface="楷体" panose="02010609060101010101" pitchFamily="49" charset="-122"/>
                        <a:sym typeface="+mn-ea"/>
                      </a:rPr>
                      <m:t>𝑛</m:t>
                    </m:r>
                    <m:r>
                      <a:rPr lang="pt-BR" altLang="zh-CN" sz="1800" i="1" kern="0" dirty="0" smtClean="0">
                        <a:latin typeface="Cambria Math" panose="02040503050406030204" pitchFamily="18" charset="0"/>
                        <a:ea typeface="楷体" panose="02010609060101010101" pitchFamily="49" charset="-122"/>
                        <a:sym typeface="+mn-ea"/>
                      </a:rPr>
                      <m:t>≤5000</m:t>
                    </m:r>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200329"/>
              </a:xfrm>
              <a:prstGeom prst="rect">
                <a:avLst/>
              </a:prstGeom>
              <a:blipFill>
                <a:blip r:embed="rId7"/>
                <a:stretch>
                  <a:fillRect l="-534" t="-406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E74DF93A-ACE4-AD37-00A9-8FFA84F2B659}"/>
              </a:ext>
            </a:extLst>
          </p:cNvPr>
          <p:cNvSpPr txBox="1"/>
          <p:nvPr/>
        </p:nvSpPr>
        <p:spPr>
          <a:xfrm>
            <a:off x="789712" y="2358830"/>
            <a:ext cx="10280742" cy="369332"/>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可以分成两个子问题，对于子问题，求出每种分数对应的方案数。</a:t>
            </a:r>
            <a:endParaRPr lang="en-US" altLang="zh-CN" sz="1800" kern="0" dirty="0">
              <a:latin typeface="楷体" panose="02010609060101010101" pitchFamily="49" charset="-122"/>
              <a:ea typeface="楷体" panose="02010609060101010101" pitchFamily="49" charset="-122"/>
              <a:sym typeface="+mn-ea"/>
            </a:endParaRPr>
          </a:p>
        </p:txBody>
      </p:sp>
      <p:sp>
        <p:nvSpPr>
          <p:cNvPr id="6" name="文本框 5">
            <a:extLst>
              <a:ext uri="{FF2B5EF4-FFF2-40B4-BE49-F238E27FC236}">
                <a16:creationId xmlns:a16="http://schemas.microsoft.com/office/drawing/2014/main" id="{F7E818BC-4547-C686-5997-10F353EC14C4}"/>
              </a:ext>
            </a:extLst>
          </p:cNvPr>
          <p:cNvSpPr txBox="1"/>
          <p:nvPr/>
        </p:nvSpPr>
        <p:spPr>
          <a:xfrm>
            <a:off x="789712" y="2675127"/>
            <a:ext cx="10280742" cy="369332"/>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子问题可以表示为：给定数组</a:t>
            </a:r>
            <a:r>
              <a:rPr lang="en-US" altLang="zh-CN" sz="1800" kern="0" dirty="0">
                <a:latin typeface="楷体" panose="02010609060101010101" pitchFamily="49" charset="-122"/>
                <a:ea typeface="楷体" panose="02010609060101010101" pitchFamily="49" charset="-122"/>
                <a:sym typeface="+mn-ea"/>
              </a:rPr>
              <a:t>A</a:t>
            </a:r>
            <a:r>
              <a:rPr lang="zh-CN" altLang="en-US" sz="1800" kern="0" dirty="0">
                <a:latin typeface="楷体" panose="02010609060101010101" pitchFamily="49" charset="-122"/>
                <a:ea typeface="楷体" panose="02010609060101010101" pitchFamily="49" charset="-122"/>
                <a:sym typeface="+mn-ea"/>
              </a:rPr>
              <a:t>，</a:t>
            </a:r>
            <a:r>
              <a:rPr lang="en-US" altLang="zh-CN" sz="1800" kern="0" dirty="0">
                <a:latin typeface="楷体" panose="02010609060101010101" pitchFamily="49" charset="-122"/>
                <a:ea typeface="楷体" panose="02010609060101010101" pitchFamily="49" charset="-122"/>
                <a:sym typeface="+mn-ea"/>
              </a:rPr>
              <a:t>B</a:t>
            </a:r>
            <a:r>
              <a:rPr lang="zh-CN" altLang="en-US" sz="1800" kern="0" dirty="0">
                <a:latin typeface="楷体" panose="02010609060101010101" pitchFamily="49" charset="-122"/>
                <a:ea typeface="楷体" panose="02010609060101010101" pitchFamily="49" charset="-122"/>
                <a:sym typeface="+mn-ea"/>
              </a:rPr>
              <a:t>，任意匹配</a:t>
            </a:r>
            <a:r>
              <a:rPr lang="en-US" altLang="zh-CN" sz="1800" kern="0" dirty="0">
                <a:latin typeface="楷体" panose="02010609060101010101" pitchFamily="49" charset="-122"/>
                <a:ea typeface="楷体" panose="02010609060101010101" pitchFamily="49" charset="-122"/>
                <a:sym typeface="+mn-ea"/>
              </a:rPr>
              <a:t>A</a:t>
            </a:r>
            <a:r>
              <a:rPr lang="zh-CN" altLang="en-US" sz="1800" kern="0" dirty="0">
                <a:latin typeface="楷体" panose="02010609060101010101" pitchFamily="49" charset="-122"/>
                <a:ea typeface="楷体" panose="02010609060101010101" pitchFamily="49" charset="-122"/>
                <a:sym typeface="+mn-ea"/>
              </a:rPr>
              <a:t>和</a:t>
            </a:r>
            <a:r>
              <a:rPr lang="en-US" altLang="zh-CN" sz="1800" kern="0" dirty="0">
                <a:latin typeface="楷体" panose="02010609060101010101" pitchFamily="49" charset="-122"/>
                <a:ea typeface="楷体" panose="02010609060101010101" pitchFamily="49" charset="-122"/>
                <a:sym typeface="+mn-ea"/>
              </a:rPr>
              <a:t>B</a:t>
            </a:r>
            <a:r>
              <a:rPr lang="zh-CN" altLang="en-US" sz="1800" kern="0" dirty="0">
                <a:latin typeface="楷体" panose="02010609060101010101" pitchFamily="49" charset="-122"/>
                <a:ea typeface="楷体" panose="02010609060101010101" pitchFamily="49" charset="-122"/>
                <a:sym typeface="+mn-ea"/>
              </a:rPr>
              <a:t>，每种分数对应的匹配方案有多少？</a:t>
            </a:r>
            <a:endParaRPr lang="en-US" altLang="zh-CN" sz="1800" kern="0" dirty="0">
              <a:latin typeface="楷体" panose="02010609060101010101" pitchFamily="49" charset="-122"/>
              <a:ea typeface="楷体" panose="02010609060101010101" pitchFamily="49" charset="-122"/>
              <a:sym typeface="+mn-ea"/>
            </a:endParaRPr>
          </a:p>
        </p:txBody>
      </p:sp>
      <p:sp>
        <p:nvSpPr>
          <p:cNvPr id="8" name="文本框 7">
            <a:extLst>
              <a:ext uri="{FF2B5EF4-FFF2-40B4-BE49-F238E27FC236}">
                <a16:creationId xmlns:a16="http://schemas.microsoft.com/office/drawing/2014/main" id="{302E0B43-306F-3C8D-2A0F-DFF30F16ABFC}"/>
              </a:ext>
            </a:extLst>
          </p:cNvPr>
          <p:cNvSpPr txBox="1"/>
          <p:nvPr/>
        </p:nvSpPr>
        <p:spPr>
          <a:xfrm>
            <a:off x="789712" y="3005675"/>
            <a:ext cx="10280742" cy="369332"/>
          </a:xfrm>
          <a:prstGeom prst="rect">
            <a:avLst/>
          </a:prstGeom>
          <a:noFill/>
        </p:spPr>
        <p:txBody>
          <a:bodyPr wrap="square">
            <a:spAutoFit/>
          </a:bodyPr>
          <a:lstStyle/>
          <a:p>
            <a:pPr eaLnBrk="1" hangingPunct="1">
              <a:defRPr/>
            </a:pPr>
            <a:r>
              <a:rPr lang="zh-CN" altLang="en-US" sz="1800" b="0" i="0" kern="0" dirty="0">
                <a:latin typeface="+mj-lt"/>
                <a:ea typeface="楷体" panose="02010609060101010101" pitchFamily="49" charset="-122"/>
                <a:sym typeface="+mn-ea"/>
              </a:rPr>
              <a:t>分数恰好为</a:t>
            </a:r>
            <a:r>
              <a:rPr lang="zh-CN" altLang="en-US" kern="0" dirty="0">
                <a:latin typeface="+mj-lt"/>
                <a:ea typeface="楷体" panose="02010609060101010101" pitchFamily="49" charset="-122"/>
                <a:sym typeface="+mn-ea"/>
              </a:rPr>
              <a:t>某值的方案数不好求，考虑容斥。</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0E11D20F-6FDD-CB38-2BD8-AFCFAEE3495C}"/>
                  </a:ext>
                </a:extLst>
              </p:cNvPr>
              <p:cNvSpPr txBox="1"/>
              <p:nvPr/>
            </p:nvSpPr>
            <p:spPr>
              <a:xfrm>
                <a:off x="789712" y="3351201"/>
                <a:ext cx="10280742" cy="690958"/>
              </a:xfrm>
              <a:prstGeom prst="rect">
                <a:avLst/>
              </a:prstGeom>
              <a:noFill/>
            </p:spPr>
            <p:txBody>
              <a:bodyPr wrap="square">
                <a:spAutoFit/>
              </a:bodyPr>
              <a:lstStyle/>
              <a:p>
                <a:pPr eaLnBrk="1" hangingPunct="1">
                  <a:defRPr/>
                </a:pP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𝑓</m:t>
                        </m:r>
                      </m:e>
                      <m:sub>
                        <m:r>
                          <a:rPr lang="en-US" altLang="zh-CN" sz="1800" b="0" i="1" kern="0" smtClean="0">
                            <a:latin typeface="Cambria Math" panose="02040503050406030204" pitchFamily="18" charset="0"/>
                            <a:ea typeface="楷体" panose="02010609060101010101" pitchFamily="49" charset="-122"/>
                            <a:sym typeface="+mn-ea"/>
                          </a:rPr>
                          <m:t>𝑖</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𝑗</m:t>
                        </m:r>
                      </m:sub>
                    </m:sSub>
                  </m:oMath>
                </a14:m>
                <a:r>
                  <a:rPr lang="zh-CN" altLang="en-US" sz="1800" kern="0" dirty="0">
                    <a:latin typeface="楷体" panose="02010609060101010101" pitchFamily="49" charset="-122"/>
                    <a:ea typeface="楷体" panose="02010609060101010101" pitchFamily="49" charset="-122"/>
                    <a:sym typeface="+mn-ea"/>
                  </a:rPr>
                  <a:t>表示从小到大考虑前</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个</a:t>
                </a:r>
                <a:r>
                  <a:rPr lang="en-US" altLang="zh-CN" sz="1800" kern="0" dirty="0">
                    <a:latin typeface="楷体" panose="02010609060101010101" pitchFamily="49" charset="-122"/>
                    <a:ea typeface="楷体" panose="02010609060101010101" pitchFamily="49" charset="-122"/>
                    <a:sym typeface="+mn-ea"/>
                  </a:rPr>
                  <a:t>A</a:t>
                </a:r>
                <a:r>
                  <a:rPr lang="zh-CN" altLang="en-US" sz="1800" kern="0" dirty="0">
                    <a:latin typeface="楷体" panose="02010609060101010101" pitchFamily="49" charset="-122"/>
                    <a:ea typeface="楷体" panose="02010609060101010101" pitchFamily="49" charset="-122"/>
                    <a:sym typeface="+mn-ea"/>
                  </a:rPr>
                  <a:t>，规定其中</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𝑗</m:t>
                    </m:r>
                  </m:oMath>
                </a14:m>
                <a:r>
                  <a:rPr lang="zh-CN" altLang="en-US" sz="1800" kern="0" dirty="0">
                    <a:latin typeface="楷体" panose="02010609060101010101" pitchFamily="49" charset="-122"/>
                    <a:ea typeface="楷体" panose="02010609060101010101" pitchFamily="49" charset="-122"/>
                    <a:sym typeface="+mn-ea"/>
                  </a:rPr>
                  <a:t>个匹配了更小的</a:t>
                </a:r>
                <a:r>
                  <a:rPr lang="en-US" altLang="zh-CN" sz="1800" kern="0" dirty="0">
                    <a:latin typeface="楷体" panose="02010609060101010101" pitchFamily="49" charset="-122"/>
                    <a:ea typeface="楷体" panose="02010609060101010101" pitchFamily="49" charset="-122"/>
                    <a:sym typeface="+mn-ea"/>
                  </a:rPr>
                  <a:t>B</a:t>
                </a:r>
                <a:r>
                  <a:rPr lang="zh-CN" altLang="en-US" sz="1800" kern="0" dirty="0">
                    <a:latin typeface="楷体" panose="02010609060101010101" pitchFamily="49" charset="-122"/>
                    <a:ea typeface="楷体" panose="02010609060101010101" pitchFamily="49" charset="-122"/>
                    <a:sym typeface="+mn-ea"/>
                  </a:rPr>
                  <a:t>，其余暂不匹配的方案数。</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14:m>
                  <m:oMathPara xmlns:m="http://schemas.openxmlformats.org/officeDocument/2006/math">
                    <m:oMathParaPr>
                      <m:jc m:val="centerGroup"/>
                    </m:oMathParaPr>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𝑓</m:t>
                          </m:r>
                        </m:e>
                        <m:sub>
                          <m:r>
                            <a:rPr lang="en-US" altLang="zh-CN" sz="1800" b="0" i="1" kern="0" smtClean="0">
                              <a:latin typeface="Cambria Math" panose="02040503050406030204" pitchFamily="18" charset="0"/>
                              <a:ea typeface="楷体" panose="02010609060101010101" pitchFamily="49" charset="-122"/>
                              <a:sym typeface="+mn-ea"/>
                            </a:rPr>
                            <m:t>𝑖</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𝑗</m:t>
                          </m:r>
                        </m:sub>
                      </m:sSub>
                      <m:r>
                        <a:rPr lang="en-US" altLang="zh-CN" sz="1800" b="0" i="1" kern="0" smtClean="0">
                          <a:latin typeface="Cambria Math" panose="02040503050406030204" pitchFamily="18" charset="0"/>
                          <a:ea typeface="楷体" panose="02010609060101010101" pitchFamily="49" charset="-122"/>
                          <a:sym typeface="+mn-ea"/>
                        </a:rPr>
                        <m:t>=</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𝑓</m:t>
                          </m:r>
                        </m:e>
                        <m:sub>
                          <m:r>
                            <a:rPr lang="en-US" altLang="zh-CN" sz="1800" b="0" i="1" kern="0" smtClean="0">
                              <a:latin typeface="Cambria Math" panose="02040503050406030204" pitchFamily="18" charset="0"/>
                              <a:ea typeface="楷体" panose="02010609060101010101" pitchFamily="49" charset="-122"/>
                              <a:sym typeface="+mn-ea"/>
                            </a:rPr>
                            <m:t>𝑖</m:t>
                          </m:r>
                          <m:r>
                            <a:rPr lang="en-US" altLang="zh-CN" sz="1800" b="0" i="1" kern="0" smtClean="0">
                              <a:latin typeface="Cambria Math" panose="02040503050406030204" pitchFamily="18" charset="0"/>
                              <a:ea typeface="楷体" panose="02010609060101010101" pitchFamily="49" charset="-122"/>
                              <a:sym typeface="+mn-ea"/>
                            </a:rPr>
                            <m:t>−1,</m:t>
                          </m:r>
                          <m:r>
                            <a:rPr lang="en-US" altLang="zh-CN" sz="1800" b="0" i="1" kern="0" smtClean="0">
                              <a:latin typeface="Cambria Math" panose="02040503050406030204" pitchFamily="18" charset="0"/>
                              <a:ea typeface="楷体" panose="02010609060101010101" pitchFamily="49" charset="-122"/>
                              <a:sym typeface="+mn-ea"/>
                            </a:rPr>
                            <m:t>𝑗</m:t>
                          </m:r>
                        </m:sub>
                      </m:sSub>
                      <m:r>
                        <a:rPr lang="en-US" altLang="zh-CN" sz="1800" b="0" i="1" kern="0" smtClean="0">
                          <a:latin typeface="Cambria Math" panose="02040503050406030204" pitchFamily="18" charset="0"/>
                          <a:ea typeface="楷体" panose="02010609060101010101" pitchFamily="49" charset="-122"/>
                          <a:sym typeface="+mn-ea"/>
                        </a:rPr>
                        <m:t>+</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𝑓</m:t>
                          </m:r>
                        </m:e>
                        <m:sub>
                          <m:r>
                            <a:rPr lang="en-US" altLang="zh-CN" sz="1800" b="0" i="1" kern="0" smtClean="0">
                              <a:latin typeface="Cambria Math" panose="02040503050406030204" pitchFamily="18" charset="0"/>
                              <a:ea typeface="楷体" panose="02010609060101010101" pitchFamily="49" charset="-122"/>
                              <a:sym typeface="+mn-ea"/>
                            </a:rPr>
                            <m:t>𝑖</m:t>
                          </m:r>
                          <m:r>
                            <a:rPr lang="en-US" altLang="zh-CN" sz="1800" b="0" i="1" kern="0" smtClean="0">
                              <a:latin typeface="Cambria Math" panose="02040503050406030204" pitchFamily="18" charset="0"/>
                              <a:ea typeface="楷体" panose="02010609060101010101" pitchFamily="49" charset="-122"/>
                              <a:sym typeface="+mn-ea"/>
                            </a:rPr>
                            <m:t>−1,</m:t>
                          </m:r>
                          <m:r>
                            <a:rPr lang="en-US" altLang="zh-CN" sz="1800" b="0" i="1" kern="0" smtClean="0">
                              <a:latin typeface="Cambria Math" panose="02040503050406030204" pitchFamily="18" charset="0"/>
                              <a:ea typeface="楷体" panose="02010609060101010101" pitchFamily="49" charset="-122"/>
                              <a:sym typeface="+mn-ea"/>
                            </a:rPr>
                            <m:t>𝑗</m:t>
                          </m:r>
                          <m:r>
                            <a:rPr lang="en-US" altLang="zh-CN" sz="1800" b="0" i="1" kern="0" smtClean="0">
                              <a:latin typeface="Cambria Math" panose="02040503050406030204" pitchFamily="18" charset="0"/>
                              <a:ea typeface="楷体" panose="02010609060101010101" pitchFamily="49" charset="-122"/>
                              <a:sym typeface="+mn-ea"/>
                            </a:rPr>
                            <m:t>−1</m:t>
                          </m:r>
                        </m:sub>
                      </m:sSub>
                      <m:r>
                        <a:rPr lang="en-US" altLang="zh-CN" sz="1800" b="0" i="1" kern="0" smtClean="0">
                          <a:latin typeface="Cambria Math" panose="02040503050406030204" pitchFamily="18" charset="0"/>
                          <a:ea typeface="楷体" panose="02010609060101010101" pitchFamily="49" charset="-122"/>
                          <a:sym typeface="+mn-ea"/>
                        </a:rPr>
                        <m:t>∗</m:t>
                      </m:r>
                      <m:d>
                        <m:dPr>
                          <m:ctrlPr>
                            <a:rPr lang="en-US" altLang="zh-CN" sz="1800" b="0" i="1" kern="0" smtClean="0">
                              <a:latin typeface="Cambria Math" panose="02040503050406030204" pitchFamily="18" charset="0"/>
                              <a:ea typeface="楷体" panose="02010609060101010101" pitchFamily="49" charset="-122"/>
                              <a:sym typeface="+mn-ea"/>
                            </a:rPr>
                          </m:ctrlPr>
                        </m:dPr>
                        <m:e>
                          <m:r>
                            <a:rPr lang="en-US" altLang="zh-CN" sz="1800" b="0" i="1" kern="0" smtClean="0">
                              <a:latin typeface="Cambria Math" panose="02040503050406030204" pitchFamily="18" charset="0"/>
                              <a:ea typeface="楷体" panose="02010609060101010101" pitchFamily="49" charset="-122"/>
                              <a:sym typeface="+mn-ea"/>
                            </a:rPr>
                            <m:t>𝑛𝑢</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𝑚</m:t>
                              </m:r>
                            </m:e>
                            <m:sub>
                              <m:r>
                                <a:rPr lang="en-US" altLang="zh-CN" sz="1800" b="0" i="1" kern="0" smtClean="0">
                                  <a:latin typeface="Cambria Math" panose="02040503050406030204" pitchFamily="18" charset="0"/>
                                  <a:ea typeface="楷体" panose="02010609060101010101" pitchFamily="49" charset="-122"/>
                                  <a:sym typeface="+mn-ea"/>
                                </a:rPr>
                                <m:t>𝑖</m:t>
                              </m:r>
                            </m:sub>
                          </m:sSub>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𝑗</m:t>
                          </m:r>
                          <m:r>
                            <a:rPr lang="en-US" altLang="zh-CN" sz="1800" b="0" i="1" kern="0" smtClean="0">
                              <a:latin typeface="Cambria Math" panose="02040503050406030204" pitchFamily="18" charset="0"/>
                              <a:ea typeface="楷体" panose="02010609060101010101" pitchFamily="49" charset="-122"/>
                              <a:sym typeface="+mn-ea"/>
                            </a:rPr>
                            <m:t>+1</m:t>
                          </m:r>
                        </m:e>
                      </m:d>
                    </m:oMath>
                  </m:oMathPara>
                </a14:m>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9" name="文本框 8">
                <a:extLst>
                  <a:ext uri="{FF2B5EF4-FFF2-40B4-BE49-F238E27FC236}">
                    <a16:creationId xmlns:a16="http://schemas.microsoft.com/office/drawing/2014/main" id="{0E11D20F-6FDD-CB38-2BD8-AFCFAEE3495C}"/>
                  </a:ext>
                </a:extLst>
              </p:cNvPr>
              <p:cNvSpPr txBox="1">
                <a:spLocks noRot="1" noChangeAspect="1" noMove="1" noResize="1" noEditPoints="1" noAdjustHandles="1" noChangeArrowheads="1" noChangeShapeType="1" noTextEdit="1"/>
              </p:cNvSpPr>
              <p:nvPr/>
            </p:nvSpPr>
            <p:spPr>
              <a:xfrm>
                <a:off x="789712" y="3351201"/>
                <a:ext cx="10280742" cy="690958"/>
              </a:xfrm>
              <a:prstGeom prst="rect">
                <a:avLst/>
              </a:prstGeom>
              <a:blipFill>
                <a:blip r:embed="rId8"/>
                <a:stretch>
                  <a:fillRect l="-178" t="-7965" b="-44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8A9E8A3-FA68-C4D2-F1D8-67FD5509C1A6}"/>
                  </a:ext>
                </a:extLst>
              </p:cNvPr>
              <p:cNvSpPr txBox="1"/>
              <p:nvPr/>
            </p:nvSpPr>
            <p:spPr>
              <a:xfrm>
                <a:off x="789712" y="3990450"/>
                <a:ext cx="10280742" cy="396327"/>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最终的</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𝑓</m:t>
                        </m:r>
                      </m:e>
                      <m:sub>
                        <m:r>
                          <a:rPr lang="en-US" altLang="zh-CN" b="0" i="1" kern="0" smtClean="0">
                            <a:latin typeface="Cambria Math" panose="02040503050406030204" pitchFamily="18" charset="0"/>
                            <a:ea typeface="楷体" panose="02010609060101010101" pitchFamily="49" charset="-122"/>
                            <a:sym typeface="+mn-ea"/>
                          </a:rPr>
                          <m:t>𝑛</m:t>
                        </m:r>
                        <m:r>
                          <a:rPr lang="en-US" altLang="zh-CN" b="0" i="1" kern="0" smtClean="0">
                            <a:latin typeface="Cambria Math" panose="02040503050406030204" pitchFamily="18" charset="0"/>
                            <a:ea typeface="楷体" panose="02010609060101010101" pitchFamily="49" charset="-122"/>
                            <a:sym typeface="+mn-ea"/>
                          </a:rPr>
                          <m:t>,</m:t>
                        </m:r>
                        <m:r>
                          <a:rPr lang="en-US" altLang="zh-CN" b="0" i="1" kern="0" smtClean="0">
                            <a:latin typeface="Cambria Math" panose="02040503050406030204" pitchFamily="18" charset="0"/>
                            <a:ea typeface="楷体" panose="02010609060101010101" pitchFamily="49" charset="-122"/>
                            <a:sym typeface="+mn-ea"/>
                          </a:rPr>
                          <m:t>𝑗</m:t>
                        </m:r>
                      </m:sub>
                    </m:sSub>
                  </m:oMath>
                </a14:m>
                <a:r>
                  <a:rPr lang="zh-CN" altLang="en-US" i="0" kern="0" dirty="0">
                    <a:latin typeface="+mj-lt"/>
                    <a:ea typeface="楷体" panose="02010609060101010101" pitchFamily="49" charset="-122"/>
                    <a:sym typeface="+mn-ea"/>
                  </a:rPr>
                  <a:t>乘上</a:t>
                </a:r>
                <a14:m>
                  <m:oMath xmlns:m="http://schemas.openxmlformats.org/officeDocument/2006/math">
                    <m:d>
                      <m:dPr>
                        <m:ctrlPr>
                          <a:rPr lang="en-US" altLang="zh-CN" b="0" i="1" kern="0" smtClean="0">
                            <a:latin typeface="Cambria Math" panose="02040503050406030204" pitchFamily="18" charset="0"/>
                            <a:ea typeface="楷体" panose="02010609060101010101" pitchFamily="49" charset="-122"/>
                            <a:sym typeface="+mn-ea"/>
                          </a:rPr>
                        </m:ctrlPr>
                      </m:dPr>
                      <m:e>
                        <m:r>
                          <a:rPr lang="en-US" altLang="zh-CN" b="0" i="1" kern="0" smtClean="0">
                            <a:latin typeface="Cambria Math" panose="02040503050406030204" pitchFamily="18" charset="0"/>
                            <a:ea typeface="楷体" panose="02010609060101010101" pitchFamily="49" charset="-122"/>
                            <a:sym typeface="+mn-ea"/>
                          </a:rPr>
                          <m:t>𝑛</m:t>
                        </m:r>
                        <m:r>
                          <a:rPr lang="en-US" altLang="zh-CN" b="0" i="1" kern="0" smtClean="0">
                            <a:latin typeface="Cambria Math" panose="02040503050406030204" pitchFamily="18" charset="0"/>
                            <a:ea typeface="楷体" panose="02010609060101010101" pitchFamily="49" charset="-122"/>
                            <a:sym typeface="+mn-ea"/>
                          </a:rPr>
                          <m:t>−</m:t>
                        </m:r>
                        <m:r>
                          <a:rPr lang="en-US" altLang="zh-CN" b="0" i="1" kern="0" smtClean="0">
                            <a:latin typeface="Cambria Math" panose="02040503050406030204" pitchFamily="18" charset="0"/>
                            <a:ea typeface="楷体" panose="02010609060101010101" pitchFamily="49" charset="-122"/>
                            <a:sym typeface="+mn-ea"/>
                          </a:rPr>
                          <m:t>𝑗</m:t>
                        </m:r>
                      </m:e>
                    </m:d>
                    <m:r>
                      <a:rPr lang="en-US" altLang="zh-CN" b="0" i="1" kern="0" smtClean="0">
                        <a:latin typeface="Cambria Math" panose="02040503050406030204" pitchFamily="18" charset="0"/>
                        <a:ea typeface="楷体" panose="02010609060101010101" pitchFamily="49" charset="-122"/>
                        <a:sym typeface="+mn-ea"/>
                      </a:rPr>
                      <m:t>!</m:t>
                    </m:r>
                    <m:r>
                      <a:rPr lang="zh-CN" altLang="en-US" i="1" kern="0">
                        <a:latin typeface="Cambria Math" panose="02040503050406030204" pitchFamily="18" charset="0"/>
                        <a:ea typeface="楷体" panose="02010609060101010101" pitchFamily="49" charset="-122"/>
                        <a:sym typeface="+mn-ea"/>
                      </a:rPr>
                      <m:t>，</m:t>
                    </m:r>
                  </m:oMath>
                </a14:m>
                <a:r>
                  <a:rPr lang="zh-CN" altLang="en-US" sz="1800" kern="0" dirty="0">
                    <a:latin typeface="楷体" panose="02010609060101010101" pitchFamily="49" charset="-122"/>
                    <a:ea typeface="楷体" panose="02010609060101010101" pitchFamily="49" charset="-122"/>
                    <a:sym typeface="+mn-ea"/>
                  </a:rPr>
                  <a:t>表示剩下的任意匹配。</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0" name="文本框 9">
                <a:extLst>
                  <a:ext uri="{FF2B5EF4-FFF2-40B4-BE49-F238E27FC236}">
                    <a16:creationId xmlns:a16="http://schemas.microsoft.com/office/drawing/2014/main" id="{38A9E8A3-FA68-C4D2-F1D8-67FD5509C1A6}"/>
                  </a:ext>
                </a:extLst>
              </p:cNvPr>
              <p:cNvSpPr txBox="1">
                <a:spLocks noRot="1" noChangeAspect="1" noMove="1" noResize="1" noEditPoints="1" noAdjustHandles="1" noChangeArrowheads="1" noChangeShapeType="1" noTextEdit="1"/>
              </p:cNvSpPr>
              <p:nvPr/>
            </p:nvSpPr>
            <p:spPr>
              <a:xfrm>
                <a:off x="789712" y="3990450"/>
                <a:ext cx="10280742" cy="396327"/>
              </a:xfrm>
              <a:prstGeom prst="rect">
                <a:avLst/>
              </a:prstGeom>
              <a:blipFill>
                <a:blip r:embed="rId9"/>
                <a:stretch>
                  <a:fillRect l="-534" t="-13846" b="-123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F6CE871-078C-43A9-8F68-15B0E78AC2CB}"/>
                  </a:ext>
                </a:extLst>
              </p:cNvPr>
              <p:cNvSpPr txBox="1"/>
              <p:nvPr/>
            </p:nvSpPr>
            <p:spPr>
              <a:xfrm>
                <a:off x="789712" y="4317629"/>
                <a:ext cx="10280742" cy="112857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此时</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𝑓</m:t>
                        </m:r>
                      </m:e>
                      <m:sub>
                        <m:r>
                          <a:rPr lang="en-US" altLang="zh-CN" b="0" i="1" kern="0" smtClean="0">
                            <a:latin typeface="Cambria Math" panose="02040503050406030204" pitchFamily="18" charset="0"/>
                            <a:ea typeface="楷体" panose="02010609060101010101" pitchFamily="49" charset="-122"/>
                            <a:sym typeface="+mn-ea"/>
                          </a:rPr>
                          <m:t>𝑛</m:t>
                        </m:r>
                        <m:r>
                          <a:rPr lang="en-US" altLang="zh-CN" b="0" i="1" kern="0" smtClean="0">
                            <a:latin typeface="Cambria Math" panose="02040503050406030204" pitchFamily="18" charset="0"/>
                            <a:ea typeface="楷体" panose="02010609060101010101" pitchFamily="49" charset="-122"/>
                            <a:sym typeface="+mn-ea"/>
                          </a:rPr>
                          <m:t>,</m:t>
                        </m:r>
                        <m:r>
                          <a:rPr lang="en-US" altLang="zh-CN" b="0" i="1" kern="0" smtClean="0">
                            <a:latin typeface="Cambria Math" panose="02040503050406030204" pitchFamily="18" charset="0"/>
                            <a:ea typeface="楷体" panose="02010609060101010101" pitchFamily="49" charset="-122"/>
                            <a:sym typeface="+mn-ea"/>
                          </a:rPr>
                          <m:t>𝑗</m:t>
                        </m:r>
                      </m:sub>
                    </m:sSub>
                  </m:oMath>
                </a14:m>
                <a:r>
                  <a:rPr lang="zh-CN" altLang="en-US" sz="1800" kern="0" dirty="0">
                    <a:latin typeface="楷体" panose="02010609060101010101" pitchFamily="49" charset="-122"/>
                    <a:ea typeface="楷体" panose="02010609060101010101" pitchFamily="49" charset="-122"/>
                    <a:sym typeface="+mn-ea"/>
                  </a:rPr>
                  <a:t>还不是分数恰好为</a:t>
                </a:r>
                <a:r>
                  <a:rPr lang="en-US" altLang="zh-CN" sz="1800" kern="0" dirty="0">
                    <a:latin typeface="楷体" panose="02010609060101010101" pitchFamily="49" charset="-122"/>
                    <a:ea typeface="楷体" panose="02010609060101010101" pitchFamily="49" charset="-122"/>
                    <a:sym typeface="+mn-ea"/>
                  </a:rPr>
                  <a:t>j</a:t>
                </a:r>
                <a:r>
                  <a:rPr lang="zh-CN" altLang="en-US" sz="1800" kern="0" dirty="0">
                    <a:latin typeface="楷体" panose="02010609060101010101" pitchFamily="49" charset="-122"/>
                    <a:ea typeface="楷体" panose="02010609060101010101" pitchFamily="49" charset="-122"/>
                    <a:sym typeface="+mn-ea"/>
                  </a:rPr>
                  <a:t>的方案数，设</a:t>
                </a:r>
                <a14:m>
                  <m:oMath xmlns:m="http://schemas.openxmlformats.org/officeDocument/2006/math">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i="1" kern="0" dirty="0" smtClean="0">
                            <a:latin typeface="Cambria Math" panose="02040503050406030204" pitchFamily="18" charset="0"/>
                            <a:ea typeface="楷体" panose="02010609060101010101" pitchFamily="49" charset="-122"/>
                            <a:sym typeface="+mn-ea"/>
                          </a:rPr>
                          <m:t>𝑔</m:t>
                        </m:r>
                      </m:e>
                      <m:sub>
                        <m:r>
                          <a:rPr lang="en-US" altLang="zh-CN" sz="1800" b="0" i="1" kern="0" dirty="0" smtClean="0">
                            <a:latin typeface="Cambria Math" panose="02040503050406030204" pitchFamily="18" charset="0"/>
                            <a:ea typeface="楷体" panose="02010609060101010101" pitchFamily="49" charset="-122"/>
                            <a:sym typeface="+mn-ea"/>
                          </a:rPr>
                          <m:t>𝑗</m:t>
                        </m:r>
                      </m:sub>
                    </m:sSub>
                  </m:oMath>
                </a14:m>
                <a:r>
                  <a:rPr lang="zh-CN" altLang="en-US" kern="0" dirty="0">
                    <a:latin typeface="楷体" panose="02010609060101010101" pitchFamily="49" charset="-122"/>
                    <a:ea typeface="楷体" panose="02010609060101010101" pitchFamily="49" charset="-122"/>
                    <a:sym typeface="+mn-ea"/>
                  </a:rPr>
                  <a:t>表示分数恰好为</a:t>
                </a:r>
                <a:r>
                  <a:rPr lang="en-US" altLang="zh-CN" kern="0" dirty="0">
                    <a:latin typeface="楷体" panose="02010609060101010101" pitchFamily="49" charset="-122"/>
                    <a:ea typeface="楷体" panose="02010609060101010101" pitchFamily="49" charset="-122"/>
                    <a:sym typeface="+mn-ea"/>
                  </a:rPr>
                  <a:t>j</a:t>
                </a:r>
                <a:r>
                  <a:rPr lang="zh-CN" altLang="en-US" kern="0" dirty="0">
                    <a:latin typeface="楷体" panose="02010609060101010101" pitchFamily="49" charset="-122"/>
                    <a:ea typeface="楷体" panose="02010609060101010101" pitchFamily="49" charset="-122"/>
                    <a:sym typeface="+mn-ea"/>
                  </a:rPr>
                  <a:t>的方案数，</a:t>
                </a:r>
                <a:endParaRPr lang="en-US" altLang="zh-CN" kern="0" dirty="0">
                  <a:latin typeface="楷体" panose="02010609060101010101" pitchFamily="49" charset="-122"/>
                  <a:ea typeface="楷体" panose="02010609060101010101" pitchFamily="49" charset="-122"/>
                  <a:sym typeface="+mn-ea"/>
                </a:endParaRPr>
              </a:p>
              <a:p>
                <a:pPr eaLnBrk="1" hangingPunct="1">
                  <a:defRPr/>
                </a:pPr>
                <a14:m>
                  <m:oMathPara xmlns:m="http://schemas.openxmlformats.org/officeDocument/2006/math">
                    <m:oMathParaPr>
                      <m:jc m:val="centerGroup"/>
                    </m:oMathParaPr>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𝑔</m:t>
                          </m:r>
                        </m:e>
                        <m:sub>
                          <m:r>
                            <a:rPr lang="en-US" altLang="zh-CN" sz="1800" b="0" i="1" kern="0" smtClean="0">
                              <a:latin typeface="Cambria Math" panose="02040503050406030204" pitchFamily="18" charset="0"/>
                              <a:ea typeface="楷体" panose="02010609060101010101" pitchFamily="49" charset="-122"/>
                              <a:sym typeface="+mn-ea"/>
                            </a:rPr>
                            <m:t>𝑗</m:t>
                          </m:r>
                        </m:sub>
                      </m:sSub>
                      <m:r>
                        <a:rPr lang="en-US" altLang="zh-CN" sz="1800" b="0" i="1" kern="0" smtClean="0">
                          <a:latin typeface="Cambria Math" panose="02040503050406030204" pitchFamily="18" charset="0"/>
                          <a:ea typeface="楷体" panose="02010609060101010101" pitchFamily="49" charset="-122"/>
                          <a:sym typeface="+mn-ea"/>
                        </a:rPr>
                        <m:t>=</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𝑓</m:t>
                          </m:r>
                        </m:e>
                        <m:sub>
                          <m:r>
                            <a:rPr lang="en-US" altLang="zh-CN" sz="1800" b="0" i="1" kern="0" smtClean="0">
                              <a:latin typeface="Cambria Math" panose="02040503050406030204" pitchFamily="18" charset="0"/>
                              <a:ea typeface="楷体" panose="02010609060101010101" pitchFamily="49" charset="-122"/>
                              <a:sym typeface="+mn-ea"/>
                            </a:rPr>
                            <m:t>𝑛</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𝑗</m:t>
                          </m:r>
                        </m:sub>
                      </m:sSub>
                      <m:r>
                        <a:rPr lang="en-US" altLang="zh-CN" sz="1800" b="0" i="1" kern="0" smtClean="0">
                          <a:latin typeface="Cambria Math" panose="02040503050406030204" pitchFamily="18" charset="0"/>
                          <a:ea typeface="楷体" panose="02010609060101010101" pitchFamily="49" charset="-122"/>
                          <a:sym typeface="+mn-ea"/>
                        </a:rPr>
                        <m:t>−</m:t>
                      </m:r>
                      <m:nary>
                        <m:naryPr>
                          <m:chr m:val="∑"/>
                          <m:supHide m:val="on"/>
                          <m:ctrlPr>
                            <a:rPr lang="en-US" altLang="zh-CN" sz="1800" b="0" i="1" kern="0" smtClean="0">
                              <a:latin typeface="Cambria Math" panose="02040503050406030204" pitchFamily="18" charset="0"/>
                              <a:ea typeface="楷体" panose="02010609060101010101" pitchFamily="49" charset="-122"/>
                              <a:sym typeface="+mn-ea"/>
                            </a:rPr>
                          </m:ctrlPr>
                        </m:naryPr>
                        <m:sub>
                          <m:r>
                            <m:rPr>
                              <m:brk m:alnAt="7"/>
                            </m:rPr>
                            <a:rPr lang="en-US" altLang="zh-CN" sz="1800" b="0" i="1" kern="0" smtClean="0">
                              <a:latin typeface="Cambria Math" panose="02040503050406030204" pitchFamily="18" charset="0"/>
                              <a:ea typeface="楷体" panose="02010609060101010101" pitchFamily="49" charset="-122"/>
                              <a:sym typeface="+mn-ea"/>
                            </a:rPr>
                            <m:t>𝑘</m:t>
                          </m:r>
                          <m:r>
                            <a:rPr lang="en-US" altLang="zh-CN" sz="1800" b="0" i="1" kern="0" smtClean="0">
                              <a:latin typeface="Cambria Math" panose="02040503050406030204" pitchFamily="18" charset="0"/>
                              <a:ea typeface="楷体" panose="02010609060101010101" pitchFamily="49" charset="-122"/>
                              <a:sym typeface="+mn-ea"/>
                            </a:rPr>
                            <m:t>&gt;</m:t>
                          </m:r>
                          <m:r>
                            <a:rPr lang="en-US" altLang="zh-CN" sz="1800" b="0" i="1" kern="0" smtClean="0">
                              <a:latin typeface="Cambria Math" panose="02040503050406030204" pitchFamily="18" charset="0"/>
                              <a:ea typeface="楷体" panose="02010609060101010101" pitchFamily="49" charset="-122"/>
                              <a:sym typeface="+mn-ea"/>
                            </a:rPr>
                            <m:t>𝑗</m:t>
                          </m:r>
                        </m:sub>
                        <m:sup/>
                        <m:e>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𝑔</m:t>
                              </m:r>
                            </m:e>
                            <m:sub>
                              <m:r>
                                <a:rPr lang="en-US" altLang="zh-CN" sz="1800" b="0" i="1" kern="0" smtClean="0">
                                  <a:latin typeface="Cambria Math" panose="02040503050406030204" pitchFamily="18" charset="0"/>
                                  <a:ea typeface="楷体" panose="02010609060101010101" pitchFamily="49" charset="-122"/>
                                  <a:sym typeface="+mn-ea"/>
                                </a:rPr>
                                <m:t>𝑘</m:t>
                              </m:r>
                            </m:sub>
                          </m:sSub>
                          <m:r>
                            <a:rPr lang="en-US" altLang="zh-CN" sz="1800" b="0" i="1" kern="0" smtClean="0">
                              <a:latin typeface="Cambria Math" panose="02040503050406030204" pitchFamily="18" charset="0"/>
                              <a:ea typeface="楷体" panose="02010609060101010101" pitchFamily="49" charset="-122"/>
                              <a:sym typeface="+mn-ea"/>
                            </a:rPr>
                            <m:t>∗</m:t>
                          </m:r>
                        </m:e>
                      </m:nary>
                      <m:sSubSup>
                        <m:sSubSupPr>
                          <m:ctrlPr>
                            <a:rPr lang="en-US" altLang="zh-CN" sz="1800" b="0" i="1" kern="0" smtClean="0">
                              <a:latin typeface="Cambria Math" panose="02040503050406030204" pitchFamily="18" charset="0"/>
                              <a:ea typeface="楷体" panose="02010609060101010101" pitchFamily="49" charset="-122"/>
                              <a:sym typeface="+mn-ea"/>
                            </a:rPr>
                          </m:ctrlPr>
                        </m:sSubSupPr>
                        <m:e>
                          <m:r>
                            <a:rPr lang="en-US" altLang="zh-CN" sz="1800" b="0" i="1" kern="0" smtClean="0">
                              <a:latin typeface="Cambria Math" panose="02040503050406030204" pitchFamily="18" charset="0"/>
                              <a:ea typeface="楷体" panose="02010609060101010101" pitchFamily="49" charset="-122"/>
                              <a:sym typeface="+mn-ea"/>
                            </a:rPr>
                            <m:t>𝐶</m:t>
                          </m:r>
                        </m:e>
                        <m:sub>
                          <m:r>
                            <a:rPr lang="en-US" altLang="zh-CN" sz="1800" b="0" i="1" kern="0" smtClean="0">
                              <a:latin typeface="Cambria Math" panose="02040503050406030204" pitchFamily="18" charset="0"/>
                              <a:ea typeface="楷体" panose="02010609060101010101" pitchFamily="49" charset="-122"/>
                              <a:sym typeface="+mn-ea"/>
                            </a:rPr>
                            <m:t>𝑘</m:t>
                          </m:r>
                        </m:sub>
                        <m:sup>
                          <m:r>
                            <a:rPr lang="en-US" altLang="zh-CN" sz="1800" b="0" i="1" kern="0" smtClean="0">
                              <a:latin typeface="Cambria Math" panose="02040503050406030204" pitchFamily="18" charset="0"/>
                              <a:ea typeface="楷体" panose="02010609060101010101" pitchFamily="49" charset="-122"/>
                              <a:sym typeface="+mn-ea"/>
                            </a:rPr>
                            <m:t>𝑗</m:t>
                          </m:r>
                        </m:sup>
                      </m:sSubSup>
                    </m:oMath>
                  </m:oMathPara>
                </a14:m>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1" name="文本框 10">
                <a:extLst>
                  <a:ext uri="{FF2B5EF4-FFF2-40B4-BE49-F238E27FC236}">
                    <a16:creationId xmlns:a16="http://schemas.microsoft.com/office/drawing/2014/main" id="{DF6CE871-078C-43A9-8F68-15B0E78AC2CB}"/>
                  </a:ext>
                </a:extLst>
              </p:cNvPr>
              <p:cNvSpPr txBox="1">
                <a:spLocks noRot="1" noChangeAspect="1" noMove="1" noResize="1" noEditPoints="1" noAdjustHandles="1" noChangeArrowheads="1" noChangeShapeType="1" noTextEdit="1"/>
              </p:cNvSpPr>
              <p:nvPr/>
            </p:nvSpPr>
            <p:spPr>
              <a:xfrm>
                <a:off x="789712" y="4317629"/>
                <a:ext cx="10280742" cy="1128579"/>
              </a:xfrm>
              <a:prstGeom prst="rect">
                <a:avLst/>
              </a:prstGeom>
              <a:blipFill>
                <a:blip r:embed="rId10"/>
                <a:stretch>
                  <a:fillRect l="-534" t="-4324"/>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1778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796465"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Embedding</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646331"/>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给定一颗</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𝑁</m:t>
                    </m:r>
                  </m:oMath>
                </a14:m>
                <a:r>
                  <a:rPr lang="zh-CN" altLang="en-US" kern="0" dirty="0">
                    <a:latin typeface="楷体" panose="02010609060101010101" pitchFamily="49" charset="-122"/>
                    <a:ea typeface="楷体" panose="02010609060101010101" pitchFamily="49" charset="-122"/>
                    <a:sym typeface="+mn-ea"/>
                  </a:rPr>
                  <a:t>个节点的树，把树嵌入</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2×</m:t>
                    </m:r>
                    <m:r>
                      <a:rPr lang="en-US" altLang="zh-CN" b="0" i="1" kern="0" smtClean="0">
                        <a:latin typeface="Cambria Math" panose="02040503050406030204" pitchFamily="18" charset="0"/>
                        <a:ea typeface="楷体" panose="02010609060101010101" pitchFamily="49" charset="-122"/>
                        <a:sym typeface="+mn-ea"/>
                      </a:rPr>
                      <m:t>𝑁</m:t>
                    </m:r>
                  </m:oMath>
                </a14:m>
                <a:r>
                  <a:rPr lang="zh-CN" altLang="en-US" b="0" kern="0" dirty="0">
                    <a:latin typeface="楷体" panose="02010609060101010101" pitchFamily="49" charset="-122"/>
                    <a:ea typeface="楷体" panose="02010609060101010101" pitchFamily="49" charset="-122"/>
                    <a:sym typeface="+mn-ea"/>
                  </a:rPr>
                  <a:t>的网格中，使得节点</a:t>
                </a:r>
                <a:r>
                  <a:rPr lang="en-US" altLang="zh-CN" b="0" kern="0" dirty="0">
                    <a:latin typeface="楷体" panose="02010609060101010101" pitchFamily="49" charset="-122"/>
                    <a:ea typeface="楷体" panose="02010609060101010101" pitchFamily="49" charset="-122"/>
                    <a:sym typeface="+mn-ea"/>
                  </a:rPr>
                  <a:t>1</a:t>
                </a:r>
                <a:r>
                  <a:rPr lang="zh-CN" altLang="en-US" b="0" kern="0" dirty="0">
                    <a:latin typeface="楷体" panose="02010609060101010101" pitchFamily="49" charset="-122"/>
                    <a:ea typeface="楷体" panose="02010609060101010101" pitchFamily="49" charset="-122"/>
                    <a:sym typeface="+mn-ea"/>
                  </a:rPr>
                  <a:t>在左上角格子，且树上相邻的节点在网格中四相邻。有几种嵌入的方法？ </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𝑁</m:t>
                    </m:r>
                    <m:r>
                      <a:rPr lang="en-US" altLang="zh-CN" b="0" i="1" kern="0" smtClean="0">
                        <a:latin typeface="Cambria Math" panose="02040503050406030204" pitchFamily="18" charset="0"/>
                        <a:ea typeface="楷体" panose="02010609060101010101" pitchFamily="49" charset="-122"/>
                        <a:sym typeface="+mn-ea"/>
                      </a:rPr>
                      <m:t>≤3×</m:t>
                    </m:r>
                    <m:sSup>
                      <m:sSupPr>
                        <m:ctrlPr>
                          <a:rPr lang="en-US" altLang="zh-CN" b="0" i="1" kern="0" smtClean="0">
                            <a:latin typeface="Cambria Math" panose="02040503050406030204" pitchFamily="18" charset="0"/>
                            <a:ea typeface="楷体" panose="02010609060101010101" pitchFamily="49" charset="-122"/>
                            <a:sym typeface="+mn-ea"/>
                          </a:rPr>
                        </m:ctrlPr>
                      </m:sSupPr>
                      <m:e>
                        <m:r>
                          <a:rPr lang="en-US" altLang="zh-CN" b="0" i="1" kern="0" smtClean="0">
                            <a:latin typeface="Cambria Math" panose="02040503050406030204" pitchFamily="18" charset="0"/>
                            <a:ea typeface="楷体" panose="02010609060101010101" pitchFamily="49" charset="-122"/>
                            <a:sym typeface="+mn-ea"/>
                          </a:rPr>
                          <m:t>10</m:t>
                        </m:r>
                      </m:e>
                      <m:sup>
                        <m:r>
                          <a:rPr lang="en-US" altLang="zh-CN" b="0" i="1" kern="0" smtClean="0">
                            <a:latin typeface="Cambria Math" panose="02040503050406030204" pitchFamily="18" charset="0"/>
                            <a:ea typeface="楷体" panose="02010609060101010101" pitchFamily="49" charset="-122"/>
                            <a:sym typeface="+mn-ea"/>
                          </a:rPr>
                          <m:t>5</m:t>
                        </m:r>
                      </m:sup>
                    </m:sSup>
                  </m:oMath>
                </a14:m>
                <a:endParaRPr lang="en-US" altLang="zh-CN" b="0" kern="0" dirty="0">
                  <a:latin typeface="楷体" panose="02010609060101010101" pitchFamily="49" charset="-122"/>
                  <a:ea typeface="楷体" panose="02010609060101010101" pitchFamily="49" charset="-122"/>
                  <a:sym typeface="+mn-ea"/>
                </a:endParaRP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646331"/>
              </a:xfrm>
              <a:prstGeom prst="rect">
                <a:avLst/>
              </a:prstGeom>
              <a:blipFill>
                <a:blip r:embed="rId8"/>
                <a:stretch>
                  <a:fillRect l="-534" t="-7547" b="-122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BB6B10D-379E-4D37-0AC7-F842EBAE000F}"/>
              </a:ext>
            </a:extLst>
          </p:cNvPr>
          <p:cNvPicPr>
            <a:picLocks noChangeAspect="1"/>
          </p:cNvPicPr>
          <p:nvPr/>
        </p:nvPicPr>
        <p:blipFill>
          <a:blip r:embed="rId9"/>
          <a:stretch>
            <a:fillRect/>
          </a:stretch>
        </p:blipFill>
        <p:spPr>
          <a:xfrm>
            <a:off x="2889681" y="1831810"/>
            <a:ext cx="5288447" cy="1248741"/>
          </a:xfrm>
          <a:prstGeom prst="rect">
            <a:avLst/>
          </a:prstGeom>
        </p:spPr>
      </p:pic>
    </p:spTree>
    <p:custDataLst>
      <p:tags r:id="rId1"/>
    </p:custDataLst>
    <p:extLst>
      <p:ext uri="{BB962C8B-B14F-4D97-AF65-F5344CB8AC3E}">
        <p14:creationId xmlns:p14="http://schemas.microsoft.com/office/powerpoint/2010/main" val="203746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796465"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Embedding</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646331"/>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给定一颗</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𝑁</m:t>
                    </m:r>
                  </m:oMath>
                </a14:m>
                <a:r>
                  <a:rPr lang="zh-CN" altLang="en-US" kern="0" dirty="0">
                    <a:latin typeface="楷体" panose="02010609060101010101" pitchFamily="49" charset="-122"/>
                    <a:ea typeface="楷体" panose="02010609060101010101" pitchFamily="49" charset="-122"/>
                    <a:sym typeface="+mn-ea"/>
                  </a:rPr>
                  <a:t>个节点的树，把树嵌入</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2×</m:t>
                    </m:r>
                    <m:r>
                      <a:rPr lang="en-US" altLang="zh-CN" b="0" i="1" kern="0" smtClean="0">
                        <a:latin typeface="Cambria Math" panose="02040503050406030204" pitchFamily="18" charset="0"/>
                        <a:ea typeface="楷体" panose="02010609060101010101" pitchFamily="49" charset="-122"/>
                        <a:sym typeface="+mn-ea"/>
                      </a:rPr>
                      <m:t>𝑁</m:t>
                    </m:r>
                  </m:oMath>
                </a14:m>
                <a:r>
                  <a:rPr lang="zh-CN" altLang="en-US" b="0" kern="0" dirty="0">
                    <a:latin typeface="楷体" panose="02010609060101010101" pitchFamily="49" charset="-122"/>
                    <a:ea typeface="楷体" panose="02010609060101010101" pitchFamily="49" charset="-122"/>
                    <a:sym typeface="+mn-ea"/>
                  </a:rPr>
                  <a:t>的网格中，使得节点</a:t>
                </a:r>
                <a:r>
                  <a:rPr lang="en-US" altLang="zh-CN" b="0" kern="0" dirty="0">
                    <a:latin typeface="楷体" panose="02010609060101010101" pitchFamily="49" charset="-122"/>
                    <a:ea typeface="楷体" panose="02010609060101010101" pitchFamily="49" charset="-122"/>
                    <a:sym typeface="+mn-ea"/>
                  </a:rPr>
                  <a:t>1</a:t>
                </a:r>
                <a:r>
                  <a:rPr lang="zh-CN" altLang="en-US" b="0" kern="0" dirty="0">
                    <a:latin typeface="楷体" panose="02010609060101010101" pitchFamily="49" charset="-122"/>
                    <a:ea typeface="楷体" panose="02010609060101010101" pitchFamily="49" charset="-122"/>
                    <a:sym typeface="+mn-ea"/>
                  </a:rPr>
                  <a:t>在左上角格子，且树上相邻的节点在网格中四相邻。有几种嵌入的方法？ </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𝑁</m:t>
                    </m:r>
                    <m:r>
                      <a:rPr lang="en-US" altLang="zh-CN" b="0" i="1" kern="0" smtClean="0">
                        <a:latin typeface="Cambria Math" panose="02040503050406030204" pitchFamily="18" charset="0"/>
                        <a:ea typeface="楷体" panose="02010609060101010101" pitchFamily="49" charset="-122"/>
                        <a:sym typeface="+mn-ea"/>
                      </a:rPr>
                      <m:t>≤3×</m:t>
                    </m:r>
                    <m:sSup>
                      <m:sSupPr>
                        <m:ctrlPr>
                          <a:rPr lang="en-US" altLang="zh-CN" b="0" i="1" kern="0" smtClean="0">
                            <a:latin typeface="Cambria Math" panose="02040503050406030204" pitchFamily="18" charset="0"/>
                            <a:ea typeface="楷体" panose="02010609060101010101" pitchFamily="49" charset="-122"/>
                            <a:sym typeface="+mn-ea"/>
                          </a:rPr>
                        </m:ctrlPr>
                      </m:sSupPr>
                      <m:e>
                        <m:r>
                          <a:rPr lang="en-US" altLang="zh-CN" b="0" i="1" kern="0" smtClean="0">
                            <a:latin typeface="Cambria Math" panose="02040503050406030204" pitchFamily="18" charset="0"/>
                            <a:ea typeface="楷体" panose="02010609060101010101" pitchFamily="49" charset="-122"/>
                            <a:sym typeface="+mn-ea"/>
                          </a:rPr>
                          <m:t>10</m:t>
                        </m:r>
                      </m:e>
                      <m:sup>
                        <m:r>
                          <a:rPr lang="en-US" altLang="zh-CN" b="0" i="1" kern="0" smtClean="0">
                            <a:latin typeface="Cambria Math" panose="02040503050406030204" pitchFamily="18" charset="0"/>
                            <a:ea typeface="楷体" panose="02010609060101010101" pitchFamily="49" charset="-122"/>
                            <a:sym typeface="+mn-ea"/>
                          </a:rPr>
                          <m:t>5</m:t>
                        </m:r>
                      </m:sup>
                    </m:sSup>
                  </m:oMath>
                </a14:m>
                <a:endParaRPr lang="en-US" altLang="zh-CN" b="0" kern="0" dirty="0">
                  <a:latin typeface="楷体" panose="02010609060101010101" pitchFamily="49" charset="-122"/>
                  <a:ea typeface="楷体" panose="02010609060101010101" pitchFamily="49" charset="-122"/>
                  <a:sym typeface="+mn-ea"/>
                </a:endParaRP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646331"/>
              </a:xfrm>
              <a:prstGeom prst="rect">
                <a:avLst/>
              </a:prstGeom>
              <a:blipFill>
                <a:blip r:embed="rId8"/>
                <a:stretch>
                  <a:fillRect l="-534" t="-7547" b="-122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BB6B10D-379E-4D37-0AC7-F842EBAE000F}"/>
              </a:ext>
            </a:extLst>
          </p:cNvPr>
          <p:cNvPicPr>
            <a:picLocks noChangeAspect="1"/>
          </p:cNvPicPr>
          <p:nvPr/>
        </p:nvPicPr>
        <p:blipFill>
          <a:blip r:embed="rId9"/>
          <a:stretch>
            <a:fillRect/>
          </a:stretch>
        </p:blipFill>
        <p:spPr>
          <a:xfrm>
            <a:off x="2889681" y="1831810"/>
            <a:ext cx="5288447" cy="1248741"/>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547C459-B59B-3F42-1C14-D2210C2EC97A}"/>
                  </a:ext>
                </a:extLst>
              </p:cNvPr>
              <p:cNvSpPr txBox="1"/>
              <p:nvPr/>
            </p:nvSpPr>
            <p:spPr>
              <a:xfrm>
                <a:off x="789712" y="3408862"/>
                <a:ext cx="10280742" cy="369332"/>
              </a:xfrm>
              <a:prstGeom prst="rect">
                <a:avLst/>
              </a:prstGeom>
              <a:noFill/>
            </p:spPr>
            <p:txBody>
              <a:bodyPr wrap="square">
                <a:spAutoFit/>
              </a:bodyPr>
              <a:lstStyle/>
              <a:p>
                <a:pPr eaLnBrk="1" hangingPunct="1">
                  <a:defRPr/>
                </a:pP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𝑑</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𝑝</m:t>
                        </m:r>
                      </m:e>
                      <m:sub>
                        <m:r>
                          <a:rPr lang="en-US" altLang="zh-CN" b="0" i="1" kern="0" smtClean="0">
                            <a:latin typeface="Cambria Math" panose="02040503050406030204" pitchFamily="18" charset="0"/>
                            <a:ea typeface="楷体" panose="02010609060101010101" pitchFamily="49" charset="-122"/>
                            <a:sym typeface="+mn-ea"/>
                          </a:rPr>
                          <m:t>𝑖</m:t>
                        </m:r>
                      </m:sub>
                    </m:sSub>
                  </m:oMath>
                </a14:m>
                <a:r>
                  <a:rPr lang="zh-CN" altLang="en-US" b="0" kern="0" dirty="0">
                    <a:latin typeface="楷体" panose="02010609060101010101" pitchFamily="49" charset="-122"/>
                    <a:ea typeface="楷体" panose="02010609060101010101" pitchFamily="49" charset="-122"/>
                    <a:sym typeface="+mn-ea"/>
                  </a:rPr>
                  <a:t>表示以</a:t>
                </a:r>
                <a:r>
                  <a:rPr lang="en-US" altLang="zh-CN" b="0" kern="0" dirty="0" err="1">
                    <a:latin typeface="楷体" panose="02010609060101010101" pitchFamily="49" charset="-122"/>
                    <a:ea typeface="楷体" panose="02010609060101010101" pitchFamily="49" charset="-122"/>
                    <a:sym typeface="+mn-ea"/>
                  </a:rPr>
                  <a:t>i</a:t>
                </a:r>
                <a:r>
                  <a:rPr lang="zh-CN" altLang="en-US" b="0" kern="0" dirty="0">
                    <a:latin typeface="楷体" panose="02010609060101010101" pitchFamily="49" charset="-122"/>
                    <a:ea typeface="楷体" panose="02010609060101010101" pitchFamily="49" charset="-122"/>
                    <a:sym typeface="+mn-ea"/>
                  </a:rPr>
                  <a:t>为根的子树，把</a:t>
                </a:r>
                <a:r>
                  <a:rPr lang="en-US" altLang="zh-CN" b="0" kern="0" dirty="0" err="1">
                    <a:latin typeface="楷体" panose="02010609060101010101" pitchFamily="49" charset="-122"/>
                    <a:ea typeface="楷体" panose="02010609060101010101" pitchFamily="49" charset="-122"/>
                    <a:sym typeface="+mn-ea"/>
                  </a:rPr>
                  <a:t>i</a:t>
                </a:r>
                <a:r>
                  <a:rPr lang="zh-CN" altLang="en-US" b="0" kern="0" dirty="0">
                    <a:latin typeface="楷体" panose="02010609060101010101" pitchFamily="49" charset="-122"/>
                    <a:ea typeface="楷体" panose="02010609060101010101" pitchFamily="49" charset="-122"/>
                    <a:sym typeface="+mn-ea"/>
                  </a:rPr>
                  <a:t>放左上角对应的答案。</a:t>
                </a:r>
                <a:endParaRPr lang="en-US" altLang="zh-CN" b="0" kern="0" dirty="0">
                  <a:latin typeface="楷体" panose="02010609060101010101" pitchFamily="49" charset="-122"/>
                  <a:ea typeface="楷体" panose="02010609060101010101" pitchFamily="49" charset="-122"/>
                  <a:sym typeface="+mn-ea"/>
                </a:endParaRPr>
              </a:p>
            </p:txBody>
          </p:sp>
        </mc:Choice>
        <mc:Fallback>
          <p:sp>
            <p:nvSpPr>
              <p:cNvPr id="2" name="文本框 1">
                <a:extLst>
                  <a:ext uri="{FF2B5EF4-FFF2-40B4-BE49-F238E27FC236}">
                    <a16:creationId xmlns:a16="http://schemas.microsoft.com/office/drawing/2014/main" id="{1547C459-B59B-3F42-1C14-D2210C2EC97A}"/>
                  </a:ext>
                </a:extLst>
              </p:cNvPr>
              <p:cNvSpPr txBox="1">
                <a:spLocks noRot="1" noChangeAspect="1" noMove="1" noResize="1" noEditPoints="1" noAdjustHandles="1" noChangeArrowheads="1" noChangeShapeType="1" noTextEdit="1"/>
              </p:cNvSpPr>
              <p:nvPr/>
            </p:nvSpPr>
            <p:spPr>
              <a:xfrm>
                <a:off x="789712" y="3408862"/>
                <a:ext cx="10280742" cy="369332"/>
              </a:xfrm>
              <a:prstGeom prst="rect">
                <a:avLst/>
              </a:prstGeom>
              <a:blipFill>
                <a:blip r:embed="rId10"/>
                <a:stretch>
                  <a:fillRect t="-11475" b="-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002389C-0882-2592-2F3B-C185DE77A67B}"/>
                  </a:ext>
                </a:extLst>
              </p:cNvPr>
              <p:cNvSpPr txBox="1"/>
              <p:nvPr/>
            </p:nvSpPr>
            <p:spPr>
              <a:xfrm>
                <a:off x="789712" y="3755361"/>
                <a:ext cx="10280742" cy="369332"/>
              </a:xfrm>
              <a:prstGeom prst="rect">
                <a:avLst/>
              </a:prstGeom>
              <a:noFill/>
            </p:spPr>
            <p:txBody>
              <a:bodyPr wrap="square">
                <a:spAutoFit/>
              </a:bodyPr>
              <a:lstStyle/>
              <a:p>
                <a:pPr eaLnBrk="1" hangingPunct="1">
                  <a:defRPr/>
                </a:pPr>
                <a14:m>
                  <m:oMath xmlns:m="http://schemas.openxmlformats.org/officeDocument/2006/math">
                    <m:r>
                      <a:rPr lang="zh-CN" altLang="en-US" b="0" i="1" kern="0" smtClean="0">
                        <a:latin typeface="Cambria Math" panose="02040503050406030204" pitchFamily="18" charset="0"/>
                        <a:ea typeface="楷体" panose="02010609060101010101" pitchFamily="49" charset="-122"/>
                        <a:sym typeface="+mn-ea"/>
                      </a:rPr>
                      <m:t>如果</m:t>
                    </m:r>
                  </m:oMath>
                </a14:m>
                <a:r>
                  <a:rPr lang="en-US" altLang="zh-CN" b="0" kern="0" dirty="0" err="1">
                    <a:latin typeface="楷体" panose="02010609060101010101" pitchFamily="49" charset="-122"/>
                    <a:ea typeface="楷体" panose="02010609060101010101" pitchFamily="49" charset="-122"/>
                    <a:sym typeface="+mn-ea"/>
                  </a:rPr>
                  <a:t>i</a:t>
                </a:r>
                <a:r>
                  <a:rPr lang="zh-CN" altLang="en-US" b="0" kern="0" dirty="0">
                    <a:latin typeface="楷体" panose="02010609060101010101" pitchFamily="49" charset="-122"/>
                    <a:ea typeface="楷体" panose="02010609060101010101" pitchFamily="49" charset="-122"/>
                    <a:sym typeface="+mn-ea"/>
                  </a:rPr>
                  <a:t>有两个儿子，找到对应的两条链末端；</a:t>
                </a:r>
                <a:endParaRPr lang="en-US" altLang="zh-CN" b="0" kern="0" dirty="0">
                  <a:latin typeface="楷体" panose="02010609060101010101" pitchFamily="49" charset="-122"/>
                  <a:ea typeface="楷体" panose="02010609060101010101" pitchFamily="49" charset="-122"/>
                  <a:sym typeface="+mn-ea"/>
                </a:endParaRPr>
              </a:p>
            </p:txBody>
          </p:sp>
        </mc:Choice>
        <mc:Fallback>
          <p:sp>
            <p:nvSpPr>
              <p:cNvPr id="5" name="文本框 4">
                <a:extLst>
                  <a:ext uri="{FF2B5EF4-FFF2-40B4-BE49-F238E27FC236}">
                    <a16:creationId xmlns:a16="http://schemas.microsoft.com/office/drawing/2014/main" id="{F002389C-0882-2592-2F3B-C185DE77A67B}"/>
                  </a:ext>
                </a:extLst>
              </p:cNvPr>
              <p:cNvSpPr txBox="1">
                <a:spLocks noRot="1" noChangeAspect="1" noMove="1" noResize="1" noEditPoints="1" noAdjustHandles="1" noChangeArrowheads="1" noChangeShapeType="1" noTextEdit="1"/>
              </p:cNvSpPr>
              <p:nvPr/>
            </p:nvSpPr>
            <p:spPr>
              <a:xfrm>
                <a:off x="789712" y="3755361"/>
                <a:ext cx="10280742" cy="369332"/>
              </a:xfrm>
              <a:prstGeom prst="rect">
                <a:avLst/>
              </a:prstGeom>
              <a:blipFill>
                <a:blip r:embed="rId11"/>
                <a:stretch>
                  <a:fillRect l="-178" t="-11475" b="-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7EF14CA-B17E-2832-B5F4-D6B87E82F432}"/>
                  </a:ext>
                </a:extLst>
              </p:cNvPr>
              <p:cNvSpPr txBox="1"/>
              <p:nvPr/>
            </p:nvSpPr>
            <p:spPr>
              <a:xfrm>
                <a:off x="789712" y="4103962"/>
                <a:ext cx="10280742" cy="391646"/>
              </a:xfrm>
              <a:prstGeom prst="rect">
                <a:avLst/>
              </a:prstGeom>
              <a:noFill/>
            </p:spPr>
            <p:txBody>
              <a:bodyPr wrap="square">
                <a:spAutoFit/>
              </a:bodyPr>
              <a:lstStyle/>
              <a:p>
                <a:pPr eaLnBrk="1" hangingPunct="1">
                  <a:defRPr/>
                </a:pPr>
                <a14:m>
                  <m:oMath xmlns:m="http://schemas.openxmlformats.org/officeDocument/2006/math">
                    <m:r>
                      <a:rPr lang="zh-CN" altLang="en-US" b="0" i="1" kern="0" smtClean="0">
                        <a:latin typeface="Cambria Math" panose="02040503050406030204" pitchFamily="18" charset="0"/>
                        <a:ea typeface="楷体" panose="02010609060101010101" pitchFamily="49" charset="-122"/>
                        <a:sym typeface="+mn-ea"/>
                      </a:rPr>
                      <m:t>如果</m:t>
                    </m:r>
                  </m:oMath>
                </a14:m>
                <a:r>
                  <a:rPr lang="en-US" altLang="zh-CN" b="0" kern="0" dirty="0" err="1">
                    <a:latin typeface="楷体" panose="02010609060101010101" pitchFamily="49" charset="-122"/>
                    <a:ea typeface="楷体" panose="02010609060101010101" pitchFamily="49" charset="-122"/>
                    <a:sym typeface="+mn-ea"/>
                  </a:rPr>
                  <a:t>i</a:t>
                </a:r>
                <a:r>
                  <a:rPr lang="zh-CN" altLang="en-US" b="0" kern="0" dirty="0">
                    <a:latin typeface="楷体" panose="02010609060101010101" pitchFamily="49" charset="-122"/>
                    <a:ea typeface="楷体" panose="02010609060101010101" pitchFamily="49" charset="-122"/>
                    <a:sym typeface="+mn-ea"/>
                  </a:rPr>
                  <a:t>有一个儿子</a:t>
                </a:r>
                <a:r>
                  <a:rPr lang="en-US" altLang="zh-CN" b="0" kern="0" dirty="0">
                    <a:latin typeface="楷体" panose="02010609060101010101" pitchFamily="49" charset="-122"/>
                    <a:ea typeface="楷体" panose="02010609060101010101" pitchFamily="49" charset="-122"/>
                    <a:sym typeface="+mn-ea"/>
                  </a:rPr>
                  <a:t>j</a:t>
                </a:r>
                <a:r>
                  <a:rPr lang="zh-CN" altLang="en-US" b="0" kern="0" dirty="0">
                    <a:latin typeface="楷体" panose="02010609060101010101" pitchFamily="49" charset="-122"/>
                    <a:ea typeface="楷体" panose="02010609060101010101" pitchFamily="49" charset="-122"/>
                    <a:sym typeface="+mn-ea"/>
                  </a:rPr>
                  <a:t>，放下面的转移显然；放右边是</a:t>
                </a:r>
                <a14:m>
                  <m:oMath xmlns:m="http://schemas.openxmlformats.org/officeDocument/2006/math">
                    <m:r>
                      <a:rPr lang="en-US" altLang="zh-CN" b="0" i="1" kern="0" dirty="0" smtClean="0">
                        <a:latin typeface="Cambria Math" panose="02040503050406030204" pitchFamily="18" charset="0"/>
                        <a:ea typeface="楷体" panose="02010609060101010101" pitchFamily="49" charset="-122"/>
                        <a:sym typeface="+mn-ea"/>
                      </a:rPr>
                      <m:t>𝑑</m:t>
                    </m:r>
                    <m:sSub>
                      <m:sSubPr>
                        <m:ctrlPr>
                          <a:rPr lang="en-US" altLang="zh-CN" b="0" i="1" kern="0" dirty="0" smtClean="0">
                            <a:latin typeface="Cambria Math" panose="02040503050406030204" pitchFamily="18" charset="0"/>
                            <a:ea typeface="楷体" panose="02010609060101010101" pitchFamily="49" charset="-122"/>
                            <a:sym typeface="+mn-ea"/>
                          </a:rPr>
                        </m:ctrlPr>
                      </m:sSubPr>
                      <m:e>
                        <m:r>
                          <a:rPr lang="en-US" altLang="zh-CN" b="0" i="1" kern="0" dirty="0" smtClean="0">
                            <a:latin typeface="Cambria Math" panose="02040503050406030204" pitchFamily="18" charset="0"/>
                            <a:ea typeface="楷体" panose="02010609060101010101" pitchFamily="49" charset="-122"/>
                            <a:sym typeface="+mn-ea"/>
                          </a:rPr>
                          <m:t>𝑝</m:t>
                        </m:r>
                      </m:e>
                      <m:sub>
                        <m:r>
                          <a:rPr lang="en-US" altLang="zh-CN" b="0" i="1" kern="0" dirty="0" smtClean="0">
                            <a:latin typeface="Cambria Math" panose="02040503050406030204" pitchFamily="18" charset="0"/>
                            <a:ea typeface="楷体" panose="02010609060101010101" pitchFamily="49" charset="-122"/>
                            <a:sym typeface="+mn-ea"/>
                          </a:rPr>
                          <m:t>𝑗</m:t>
                        </m:r>
                      </m:sub>
                    </m:sSub>
                  </m:oMath>
                </a14:m>
                <a:r>
                  <a:rPr lang="zh-CN" altLang="en-US" b="0" kern="0" dirty="0">
                    <a:latin typeface="楷体" panose="02010609060101010101" pitchFamily="49" charset="-122"/>
                    <a:ea typeface="楷体" panose="02010609060101010101" pitchFamily="49" charset="-122"/>
                    <a:sym typeface="+mn-ea"/>
                  </a:rPr>
                  <a:t>，补上缺少的一种情况。</a:t>
                </a:r>
                <a:endParaRPr lang="en-US" altLang="zh-CN" b="0" kern="0" dirty="0">
                  <a:latin typeface="楷体" panose="02010609060101010101" pitchFamily="49" charset="-122"/>
                  <a:ea typeface="楷体" panose="02010609060101010101" pitchFamily="49" charset="-122"/>
                  <a:sym typeface="+mn-ea"/>
                </a:endParaRPr>
              </a:p>
            </p:txBody>
          </p:sp>
        </mc:Choice>
        <mc:Fallback>
          <p:sp>
            <p:nvSpPr>
              <p:cNvPr id="6" name="文本框 5">
                <a:extLst>
                  <a:ext uri="{FF2B5EF4-FFF2-40B4-BE49-F238E27FC236}">
                    <a16:creationId xmlns:a16="http://schemas.microsoft.com/office/drawing/2014/main" id="{27EF14CA-B17E-2832-B5F4-D6B87E82F432}"/>
                  </a:ext>
                </a:extLst>
              </p:cNvPr>
              <p:cNvSpPr txBox="1">
                <a:spLocks noRot="1" noChangeAspect="1" noMove="1" noResize="1" noEditPoints="1" noAdjustHandles="1" noChangeArrowheads="1" noChangeShapeType="1" noTextEdit="1"/>
              </p:cNvSpPr>
              <p:nvPr/>
            </p:nvSpPr>
            <p:spPr>
              <a:xfrm>
                <a:off x="789712" y="4103962"/>
                <a:ext cx="10280742" cy="391646"/>
              </a:xfrm>
              <a:prstGeom prst="rect">
                <a:avLst/>
              </a:prstGeom>
              <a:blipFill>
                <a:blip r:embed="rId12"/>
                <a:stretch>
                  <a:fillRect l="-178" t="-12500" b="-1406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64820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5592931"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Lights Out on Connected Graph</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929603" y="1237754"/>
                <a:ext cx="10280742" cy="923330"/>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给定一个</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𝑁</m:t>
                    </m:r>
                    <m:r>
                      <a:rPr lang="zh-CN" altLang="en-US" i="1" kern="0">
                        <a:latin typeface="Cambria Math" panose="02040503050406030204" pitchFamily="18" charset="0"/>
                        <a:ea typeface="楷体" panose="02010609060101010101" pitchFamily="49" charset="-122"/>
                        <a:sym typeface="+mn-ea"/>
                      </a:rPr>
                      <m:t>个</m:t>
                    </m:r>
                  </m:oMath>
                </a14:m>
                <a:r>
                  <a:rPr lang="zh-CN" altLang="en-US" sz="1800" kern="0" dirty="0">
                    <a:latin typeface="楷体" panose="02010609060101010101" pitchFamily="49" charset="-122"/>
                    <a:ea typeface="楷体" panose="02010609060101010101" pitchFamily="49" charset="-122"/>
                    <a:sym typeface="+mn-ea"/>
                  </a:rPr>
                  <a:t>点</a:t>
                </a:r>
                <a14:m>
                  <m:oMath xmlns:m="http://schemas.openxmlformats.org/officeDocument/2006/math">
                    <m:r>
                      <a:rPr lang="en-US" altLang="zh-CN" sz="1800" b="0" i="1" kern="0" dirty="0" smtClean="0">
                        <a:latin typeface="Cambria Math" panose="02040503050406030204" pitchFamily="18" charset="0"/>
                        <a:ea typeface="楷体" panose="02010609060101010101" pitchFamily="49" charset="-122"/>
                        <a:sym typeface="+mn-ea"/>
                      </a:rPr>
                      <m:t>𝑀</m:t>
                    </m:r>
                  </m:oMath>
                </a14:m>
                <a:r>
                  <a:rPr lang="zh-CN" altLang="en-US" sz="1800" kern="0" dirty="0">
                    <a:latin typeface="楷体" panose="02010609060101010101" pitchFamily="49" charset="-122"/>
                    <a:ea typeface="楷体" panose="02010609060101010101" pitchFamily="49" charset="-122"/>
                    <a:sym typeface="+mn-ea"/>
                  </a:rPr>
                  <a:t>条边的简单连通无向图</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𝐺</m:t>
                    </m:r>
                  </m:oMath>
                </a14:m>
                <a:r>
                  <a:rPr lang="zh-CN" altLang="en-US" sz="1800"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在</a:t>
                </a:r>
                <a14:m>
                  <m:oMath xmlns:m="http://schemas.openxmlformats.org/officeDocument/2006/math">
                    <m:sSup>
                      <m:sSupPr>
                        <m:ctrlPr>
                          <a:rPr lang="en-US" altLang="zh-CN" b="0" i="1" kern="0" dirty="0" smtClean="0">
                            <a:latin typeface="Cambria Math" panose="02040503050406030204" pitchFamily="18" charset="0"/>
                            <a:ea typeface="楷体" panose="02010609060101010101" pitchFamily="49" charset="-122"/>
                            <a:sym typeface="+mn-ea"/>
                          </a:rPr>
                        </m:ctrlPr>
                      </m:sSupPr>
                      <m:e>
                        <m:r>
                          <a:rPr lang="en-US" altLang="zh-CN" i="1" kern="0" dirty="0">
                            <a:latin typeface="Cambria Math" panose="02040503050406030204" pitchFamily="18" charset="0"/>
                            <a:ea typeface="楷体" panose="02010609060101010101" pitchFamily="49" charset="-122"/>
                            <a:sym typeface="+mn-ea"/>
                          </a:rPr>
                          <m:t>2</m:t>
                        </m:r>
                      </m:e>
                      <m:sup>
                        <m:r>
                          <a:rPr lang="en-US" altLang="zh-CN" b="0" i="1" kern="0" dirty="0" smtClean="0">
                            <a:latin typeface="Cambria Math" panose="02040503050406030204" pitchFamily="18" charset="0"/>
                            <a:ea typeface="楷体" panose="02010609060101010101" pitchFamily="49" charset="-122"/>
                            <a:sym typeface="+mn-ea"/>
                          </a:rPr>
                          <m:t>𝑀</m:t>
                        </m:r>
                      </m:sup>
                    </m:sSup>
                    <m:r>
                      <a:rPr lang="zh-CN" altLang="en-US" i="1" kern="0" dirty="0">
                        <a:latin typeface="Cambria Math" panose="02040503050406030204" pitchFamily="18" charset="0"/>
                        <a:ea typeface="楷体" panose="02010609060101010101" pitchFamily="49" charset="-122"/>
                        <a:sym typeface="+mn-ea"/>
                      </a:rPr>
                      <m:t>种</m:t>
                    </m:r>
                  </m:oMath>
                </a14:m>
                <a:r>
                  <a:rPr lang="zh-CN" altLang="en-US" sz="1800" kern="0" dirty="0">
                    <a:latin typeface="楷体" panose="02010609060101010101" pitchFamily="49" charset="-122"/>
                    <a:ea typeface="楷体" panose="02010609060101010101" pitchFamily="49" charset="-122"/>
                    <a:sym typeface="+mn-ea"/>
                  </a:rPr>
                  <a:t>删边方式中，有几种能使剩下的图是连通的二分图？</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≤17, </m:t>
                    </m:r>
                    <m:r>
                      <a:rPr lang="en-US" altLang="zh-CN" b="0" i="1" kern="0" dirty="0" smtClean="0">
                        <a:latin typeface="Cambria Math" panose="02040503050406030204" pitchFamily="18" charset="0"/>
                        <a:ea typeface="楷体" panose="02010609060101010101" pitchFamily="49" charset="-122"/>
                        <a:sym typeface="+mn-ea"/>
                      </a:rPr>
                      <m:t>𝑀</m:t>
                    </m:r>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−1)/2</m:t>
                    </m:r>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929603" y="1237754"/>
                <a:ext cx="10280742" cy="923330"/>
              </a:xfrm>
              <a:prstGeom prst="rect">
                <a:avLst/>
              </a:prstGeom>
              <a:blipFill>
                <a:blip r:embed="rId8"/>
                <a:stretch>
                  <a:fillRect l="-474" t="-4605" b="-592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089422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5592931"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Lights Out on Connected Graph</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48778B9-8EF8-B435-6C57-1ED65278B973}"/>
                  </a:ext>
                </a:extLst>
              </p:cNvPr>
              <p:cNvSpPr txBox="1"/>
              <p:nvPr/>
            </p:nvSpPr>
            <p:spPr>
              <a:xfrm>
                <a:off x="611187" y="1251891"/>
                <a:ext cx="10280742" cy="923330"/>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给定一个</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𝑁</m:t>
                    </m:r>
                    <m:r>
                      <a:rPr lang="zh-CN" altLang="en-US" i="1" kern="0">
                        <a:latin typeface="Cambria Math" panose="02040503050406030204" pitchFamily="18" charset="0"/>
                        <a:ea typeface="楷体" panose="02010609060101010101" pitchFamily="49" charset="-122"/>
                        <a:sym typeface="+mn-ea"/>
                      </a:rPr>
                      <m:t>个</m:t>
                    </m:r>
                  </m:oMath>
                </a14:m>
                <a:r>
                  <a:rPr lang="zh-CN" altLang="en-US" sz="1800" kern="0" dirty="0">
                    <a:latin typeface="楷体" panose="02010609060101010101" pitchFamily="49" charset="-122"/>
                    <a:ea typeface="楷体" panose="02010609060101010101" pitchFamily="49" charset="-122"/>
                    <a:sym typeface="+mn-ea"/>
                  </a:rPr>
                  <a:t>点</a:t>
                </a:r>
                <a14:m>
                  <m:oMath xmlns:m="http://schemas.openxmlformats.org/officeDocument/2006/math">
                    <m:r>
                      <a:rPr lang="en-US" altLang="zh-CN" sz="1800" b="0" i="1" kern="0" dirty="0" smtClean="0">
                        <a:latin typeface="Cambria Math" panose="02040503050406030204" pitchFamily="18" charset="0"/>
                        <a:ea typeface="楷体" panose="02010609060101010101" pitchFamily="49" charset="-122"/>
                        <a:sym typeface="+mn-ea"/>
                      </a:rPr>
                      <m:t>𝑀</m:t>
                    </m:r>
                  </m:oMath>
                </a14:m>
                <a:r>
                  <a:rPr lang="zh-CN" altLang="en-US" sz="1800" kern="0" dirty="0">
                    <a:latin typeface="楷体" panose="02010609060101010101" pitchFamily="49" charset="-122"/>
                    <a:ea typeface="楷体" panose="02010609060101010101" pitchFamily="49" charset="-122"/>
                    <a:sym typeface="+mn-ea"/>
                  </a:rPr>
                  <a:t>条边的简单连通无向图</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𝐺</m:t>
                    </m:r>
                  </m:oMath>
                </a14:m>
                <a:r>
                  <a:rPr lang="zh-CN" altLang="en-US" sz="1800"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在</a:t>
                </a:r>
                <a14:m>
                  <m:oMath xmlns:m="http://schemas.openxmlformats.org/officeDocument/2006/math">
                    <m:sSup>
                      <m:sSupPr>
                        <m:ctrlPr>
                          <a:rPr lang="en-US" altLang="zh-CN" b="0" i="1" kern="0" dirty="0" smtClean="0">
                            <a:latin typeface="Cambria Math" panose="02040503050406030204" pitchFamily="18" charset="0"/>
                            <a:ea typeface="楷体" panose="02010609060101010101" pitchFamily="49" charset="-122"/>
                            <a:sym typeface="+mn-ea"/>
                          </a:rPr>
                        </m:ctrlPr>
                      </m:sSupPr>
                      <m:e>
                        <m:r>
                          <a:rPr lang="en-US" altLang="zh-CN" i="1" kern="0" dirty="0">
                            <a:latin typeface="Cambria Math" panose="02040503050406030204" pitchFamily="18" charset="0"/>
                            <a:ea typeface="楷体" panose="02010609060101010101" pitchFamily="49" charset="-122"/>
                            <a:sym typeface="+mn-ea"/>
                          </a:rPr>
                          <m:t>2</m:t>
                        </m:r>
                      </m:e>
                      <m:sup>
                        <m:r>
                          <a:rPr lang="en-US" altLang="zh-CN" b="0" i="1" kern="0" dirty="0" smtClean="0">
                            <a:latin typeface="Cambria Math" panose="02040503050406030204" pitchFamily="18" charset="0"/>
                            <a:ea typeface="楷体" panose="02010609060101010101" pitchFamily="49" charset="-122"/>
                            <a:sym typeface="+mn-ea"/>
                          </a:rPr>
                          <m:t>𝑀</m:t>
                        </m:r>
                      </m:sup>
                    </m:sSup>
                    <m:r>
                      <a:rPr lang="zh-CN" altLang="en-US" i="1" kern="0" dirty="0">
                        <a:latin typeface="Cambria Math" panose="02040503050406030204" pitchFamily="18" charset="0"/>
                        <a:ea typeface="楷体" panose="02010609060101010101" pitchFamily="49" charset="-122"/>
                        <a:sym typeface="+mn-ea"/>
                      </a:rPr>
                      <m:t>种</m:t>
                    </m:r>
                  </m:oMath>
                </a14:m>
                <a:r>
                  <a:rPr lang="zh-CN" altLang="en-US" sz="1800" kern="0" dirty="0">
                    <a:latin typeface="楷体" panose="02010609060101010101" pitchFamily="49" charset="-122"/>
                    <a:ea typeface="楷体" panose="02010609060101010101" pitchFamily="49" charset="-122"/>
                    <a:sym typeface="+mn-ea"/>
                  </a:rPr>
                  <a:t>删边方式中，有几种能使剩下的图是连通的二分图？</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≤17, </m:t>
                    </m:r>
                    <m:r>
                      <a:rPr lang="en-US" altLang="zh-CN" b="0" i="1" kern="0" dirty="0" smtClean="0">
                        <a:latin typeface="Cambria Math" panose="02040503050406030204" pitchFamily="18" charset="0"/>
                        <a:ea typeface="楷体" panose="02010609060101010101" pitchFamily="49" charset="-122"/>
                        <a:sym typeface="+mn-ea"/>
                      </a:rPr>
                      <m:t>𝑀</m:t>
                    </m:r>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−1)/2</m:t>
                    </m:r>
                  </m:oMath>
                </a14:m>
                <a:r>
                  <a:rPr lang="en-US" altLang="zh-CN" sz="1800" kern="0" dirty="0">
                    <a:latin typeface="楷体" panose="02010609060101010101" pitchFamily="49" charset="-122"/>
                    <a:ea typeface="楷体" panose="02010609060101010101" pitchFamily="49" charset="-122"/>
                    <a:sym typeface="+mn-ea"/>
                  </a:rPr>
                  <a:t> </a:t>
                </a:r>
              </a:p>
            </p:txBody>
          </p:sp>
        </mc:Choice>
        <mc:Fallback>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611187" y="1251891"/>
                <a:ext cx="10280742" cy="923330"/>
              </a:xfrm>
              <a:prstGeom prst="rect">
                <a:avLst/>
              </a:prstGeom>
              <a:blipFill>
                <a:blip r:embed="rId8"/>
                <a:stretch>
                  <a:fillRect l="-474" t="-4605" b="-5921"/>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8E1269A-5E5D-586B-62B0-50BD7C79B2F0}"/>
              </a:ext>
            </a:extLst>
          </p:cNvPr>
          <p:cNvSpPr txBox="1"/>
          <p:nvPr/>
        </p:nvSpPr>
        <p:spPr>
          <a:xfrm>
            <a:off x="611187" y="2320030"/>
            <a:ext cx="10280742" cy="646331"/>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考虑交换枚举顺序，先确定哪些点在左半边，哪些点在右半边，然后在这些点之间的边里选一些形成二分图。</a:t>
            </a:r>
            <a:r>
              <a:rPr lang="zh-CN" altLang="en-US" sz="1800" kern="0" dirty="0">
                <a:latin typeface="楷体" panose="02010609060101010101" pitchFamily="49" charset="-122"/>
                <a:ea typeface="楷体" panose="02010609060101010101" pitchFamily="49" charset="-122"/>
                <a:sym typeface="+mn-ea"/>
              </a:rPr>
              <a:t>但是这样确定的图可能不连通。</a:t>
            </a:r>
            <a:endParaRPr lang="en-US" altLang="zh-CN" sz="1800" kern="0" dirty="0">
              <a:latin typeface="楷体" panose="02010609060101010101" pitchFamily="49" charset="-122"/>
              <a:ea typeface="楷体" panose="02010609060101010101" pitchFamily="49" charset="-122"/>
              <a:sym typeface="+mn-ea"/>
            </a:endParaRPr>
          </a:p>
        </p:txBody>
      </p:sp>
      <p:sp>
        <p:nvSpPr>
          <p:cNvPr id="4" name="文本框 3">
            <a:extLst>
              <a:ext uri="{FF2B5EF4-FFF2-40B4-BE49-F238E27FC236}">
                <a16:creationId xmlns:a16="http://schemas.microsoft.com/office/drawing/2014/main" id="{AE533ECC-9208-5049-C012-56276593E245}"/>
              </a:ext>
            </a:extLst>
          </p:cNvPr>
          <p:cNvSpPr txBox="1"/>
          <p:nvPr/>
        </p:nvSpPr>
        <p:spPr>
          <a:xfrm>
            <a:off x="611187" y="2992093"/>
            <a:ext cx="10280742" cy="369332"/>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考虑算连通图的套路，枚举包含最小编号的连通块</a:t>
            </a:r>
            <a:r>
              <a:rPr lang="en-US" altLang="zh-CN" kern="0" dirty="0">
                <a:latin typeface="楷体" panose="02010609060101010101" pitchFamily="49" charset="-122"/>
                <a:ea typeface="楷体" panose="02010609060101010101" pitchFamily="49" charset="-122"/>
                <a:sym typeface="+mn-ea"/>
              </a:rPr>
              <a:t>T</a:t>
            </a:r>
            <a:r>
              <a:rPr lang="zh-CN" altLang="en-US"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DB06867-9C5D-0314-B9C1-898DD5B15C11}"/>
                  </a:ext>
                </a:extLst>
              </p:cNvPr>
              <p:cNvSpPr txBox="1"/>
              <p:nvPr/>
            </p:nvSpPr>
            <p:spPr>
              <a:xfrm>
                <a:off x="611187" y="3380227"/>
                <a:ext cx="10280742" cy="646331"/>
              </a:xfrm>
              <a:prstGeom prst="rect">
                <a:avLst/>
              </a:prstGeom>
              <a:noFill/>
            </p:spPr>
            <p:txBody>
              <a:bodyPr wrap="square">
                <a:spAutoFit/>
              </a:bodyPr>
              <a:lstStyle/>
              <a:p>
                <a:pPr eaLnBrk="1" hangingPunct="1">
                  <a:defRPr/>
                </a:pPr>
                <a:r>
                  <a:rPr lang="zh-CN" altLang="en-US" kern="0" dirty="0">
                    <a:ea typeface="楷体" panose="02010609060101010101" pitchFamily="49" charset="-122"/>
                    <a:sym typeface="+mn-ea"/>
                  </a:rPr>
                  <a:t>先算</a:t>
                </a:r>
                <a14:m>
                  <m:oMath xmlns:m="http://schemas.openxmlformats.org/officeDocument/2006/math">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𝑔</m:t>
                        </m:r>
                      </m:e>
                      <m:sub>
                        <m:r>
                          <a:rPr lang="en-US" altLang="zh-CN" i="1" kern="0">
                            <a:latin typeface="Cambria Math" panose="02040503050406030204" pitchFamily="18" charset="0"/>
                            <a:ea typeface="楷体" panose="02010609060101010101" pitchFamily="49" charset="-122"/>
                            <a:sym typeface="+mn-ea"/>
                          </a:rPr>
                          <m:t>𝑆</m:t>
                        </m:r>
                      </m:sub>
                    </m:sSub>
                  </m:oMath>
                </a14:m>
                <a:r>
                  <a:rPr lang="zh-CN" altLang="en-US" kern="0" dirty="0">
                    <a:latin typeface="楷体" panose="02010609060101010101" pitchFamily="49" charset="-122"/>
                    <a:ea typeface="楷体" panose="02010609060101010101" pitchFamily="49" charset="-122"/>
                    <a:sym typeface="+mn-ea"/>
                  </a:rPr>
                  <a:t>表示把点集</a:t>
                </a:r>
                <a:r>
                  <a:rPr lang="en-US" altLang="zh-CN" kern="0" dirty="0">
                    <a:latin typeface="楷体" panose="02010609060101010101" pitchFamily="49" charset="-122"/>
                    <a:ea typeface="楷体" panose="02010609060101010101" pitchFamily="49" charset="-122"/>
                    <a:sym typeface="+mn-ea"/>
                  </a:rPr>
                  <a:t>S</a:t>
                </a:r>
                <a:r>
                  <a:rPr lang="zh-CN" altLang="en-US" kern="0" dirty="0">
                    <a:latin typeface="楷体" panose="02010609060101010101" pitchFamily="49" charset="-122"/>
                    <a:ea typeface="楷体" panose="02010609060101010101" pitchFamily="49" charset="-122"/>
                    <a:sym typeface="+mn-ea"/>
                  </a:rPr>
                  <a:t>黑白染色，在连接黑白的边里选一些，不要求连通的方案数。</a:t>
                </a:r>
                <a:endParaRPr lang="en-US" altLang="zh-CN"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令</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𝑓</m:t>
                        </m:r>
                      </m:e>
                      <m:sub>
                        <m:r>
                          <a:rPr lang="en-US" altLang="zh-CN" b="0" i="1" kern="0" smtClean="0">
                            <a:latin typeface="Cambria Math" panose="02040503050406030204" pitchFamily="18" charset="0"/>
                            <a:ea typeface="楷体" panose="02010609060101010101" pitchFamily="49" charset="-122"/>
                            <a:sym typeface="+mn-ea"/>
                          </a:rPr>
                          <m:t>𝑆</m:t>
                        </m:r>
                      </m:sub>
                    </m:sSub>
                  </m:oMath>
                </a14:m>
                <a:r>
                  <a:rPr lang="zh-CN" altLang="en-US" sz="1800" kern="0" dirty="0">
                    <a:latin typeface="楷体" panose="02010609060101010101" pitchFamily="49" charset="-122"/>
                    <a:ea typeface="楷体" panose="02010609060101010101" pitchFamily="49" charset="-122"/>
                    <a:sym typeface="+mn-ea"/>
                  </a:rPr>
                  <a:t>表示把点集</a:t>
                </a:r>
                <a:r>
                  <a:rPr lang="en-US" altLang="zh-CN" sz="1800" kern="0" dirty="0">
                    <a:latin typeface="楷体" panose="02010609060101010101" pitchFamily="49" charset="-122"/>
                    <a:ea typeface="楷体" panose="02010609060101010101" pitchFamily="49" charset="-122"/>
                    <a:sym typeface="+mn-ea"/>
                  </a:rPr>
                  <a:t>S</a:t>
                </a:r>
                <a:r>
                  <a:rPr lang="zh-CN" altLang="en-US" kern="0" dirty="0">
                    <a:latin typeface="楷体" panose="02010609060101010101" pitchFamily="49" charset="-122"/>
                    <a:ea typeface="楷体" panose="02010609060101010101" pitchFamily="49" charset="-122"/>
                    <a:sym typeface="+mn-ea"/>
                  </a:rPr>
                  <a:t>黑白染色</a:t>
                </a:r>
                <a:r>
                  <a:rPr lang="zh-CN" altLang="en-US" sz="1800" kern="0" dirty="0">
                    <a:latin typeface="楷体" panose="02010609060101010101" pitchFamily="49" charset="-122"/>
                    <a:ea typeface="楷体" panose="02010609060101010101" pitchFamily="49" charset="-122"/>
                    <a:sym typeface="+mn-ea"/>
                  </a:rPr>
                  <a:t>，在连接</a:t>
                </a:r>
                <a:r>
                  <a:rPr lang="zh-CN" altLang="en-US" kern="0" dirty="0">
                    <a:latin typeface="楷体" panose="02010609060101010101" pitchFamily="49" charset="-122"/>
                    <a:ea typeface="楷体" panose="02010609060101010101" pitchFamily="49" charset="-122"/>
                    <a:sym typeface="+mn-ea"/>
                  </a:rPr>
                  <a:t>黑白</a:t>
                </a:r>
                <a:r>
                  <a:rPr lang="zh-CN" altLang="en-US" sz="1800" kern="0" dirty="0">
                    <a:latin typeface="楷体" panose="02010609060101010101" pitchFamily="49" charset="-122"/>
                    <a:ea typeface="楷体" panose="02010609060101010101" pitchFamily="49" charset="-122"/>
                    <a:sym typeface="+mn-ea"/>
                  </a:rPr>
                  <a:t>的边里选一些，形成连通的方案数。</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5" name="文本框 4">
                <a:extLst>
                  <a:ext uri="{FF2B5EF4-FFF2-40B4-BE49-F238E27FC236}">
                    <a16:creationId xmlns:a16="http://schemas.microsoft.com/office/drawing/2014/main" id="{DDB06867-9C5D-0314-B9C1-898DD5B15C11}"/>
                  </a:ext>
                </a:extLst>
              </p:cNvPr>
              <p:cNvSpPr txBox="1">
                <a:spLocks noRot="1" noChangeAspect="1" noMove="1" noResize="1" noEditPoints="1" noAdjustHandles="1" noChangeArrowheads="1" noChangeShapeType="1" noTextEdit="1"/>
              </p:cNvSpPr>
              <p:nvPr/>
            </p:nvSpPr>
            <p:spPr>
              <a:xfrm>
                <a:off x="611187" y="3380227"/>
                <a:ext cx="10280742" cy="646331"/>
              </a:xfrm>
              <a:prstGeom prst="rect">
                <a:avLst/>
              </a:prstGeom>
              <a:blipFill>
                <a:blip r:embed="rId9"/>
                <a:stretch>
                  <a:fillRect l="-474" t="-6542" b="-112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E5DE0931-313F-DF26-3426-6DA88DBD6A58}"/>
                  </a:ext>
                </a:extLst>
              </p:cNvPr>
              <p:cNvSpPr txBox="1"/>
              <p:nvPr/>
            </p:nvSpPr>
            <p:spPr>
              <a:xfrm>
                <a:off x="691086" y="4041410"/>
                <a:ext cx="10280742" cy="394210"/>
              </a:xfrm>
              <a:prstGeom prst="rect">
                <a:avLst/>
              </a:prstGeom>
              <a:noFill/>
            </p:spPr>
            <p:txBody>
              <a:bodyPr wrap="square">
                <a:spAutoFit/>
              </a:bodyPr>
              <a:lstStyle/>
              <a:p>
                <a:pPr eaLnBrk="1" hangingPunct="1">
                  <a:defRPr/>
                </a:pP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𝑓</m:t>
                        </m:r>
                      </m:e>
                      <m:sub>
                        <m:r>
                          <a:rPr lang="en-US" altLang="zh-CN" sz="1800" b="0" i="1" kern="0" smtClean="0">
                            <a:latin typeface="Cambria Math" panose="02040503050406030204" pitchFamily="18" charset="0"/>
                            <a:ea typeface="楷体" panose="02010609060101010101" pitchFamily="49" charset="-122"/>
                            <a:sym typeface="+mn-ea"/>
                          </a:rPr>
                          <m:t>𝑆</m:t>
                        </m:r>
                      </m:sub>
                    </m:sSub>
                    <m:r>
                      <a:rPr lang="en-US" altLang="zh-CN" i="1" kern="0">
                        <a:latin typeface="Cambria Math" panose="02040503050406030204" pitchFamily="18" charset="0"/>
                        <a:ea typeface="楷体" panose="02010609060101010101" pitchFamily="49" charset="-122"/>
                        <a:sym typeface="+mn-ea"/>
                      </a:rPr>
                      <m:t>=</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𝑔</m:t>
                        </m:r>
                      </m:e>
                      <m:sub>
                        <m:r>
                          <a:rPr lang="en-US" altLang="zh-CN" i="1" kern="0">
                            <a:latin typeface="Cambria Math" panose="02040503050406030204" pitchFamily="18" charset="0"/>
                            <a:ea typeface="楷体" panose="02010609060101010101" pitchFamily="49" charset="-122"/>
                            <a:sym typeface="+mn-ea"/>
                          </a:rPr>
                          <m:t>𝑆</m:t>
                        </m:r>
                      </m:sub>
                    </m:sSub>
                    <m:r>
                      <a:rPr lang="en-US" altLang="zh-CN" b="0" i="1" kern="0" smtClean="0">
                        <a:latin typeface="Cambria Math" panose="02040503050406030204" pitchFamily="18" charset="0"/>
                        <a:ea typeface="楷体" panose="02010609060101010101" pitchFamily="49" charset="-122"/>
                        <a:sym typeface="+mn-ea"/>
                      </a:rPr>
                      <m:t>−∑</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𝑓</m:t>
                        </m:r>
                      </m:e>
                      <m:sub>
                        <m:r>
                          <a:rPr lang="en-US" altLang="zh-CN" b="0" i="1" kern="0" smtClean="0">
                            <a:latin typeface="Cambria Math" panose="02040503050406030204" pitchFamily="18" charset="0"/>
                            <a:ea typeface="楷体" panose="02010609060101010101" pitchFamily="49" charset="-122"/>
                            <a:sym typeface="+mn-ea"/>
                          </a:rPr>
                          <m:t>𝑇</m:t>
                        </m:r>
                      </m:sub>
                    </m:sSub>
                    <m:r>
                      <a:rPr lang="en-US" altLang="zh-CN" b="0" i="1" kern="0" smtClean="0">
                        <a:latin typeface="Cambria Math" panose="02040503050406030204" pitchFamily="18" charset="0"/>
                        <a:ea typeface="楷体" panose="02010609060101010101" pitchFamily="49" charset="-122"/>
                        <a:sym typeface="+mn-ea"/>
                      </a:rPr>
                      <m:t>∗</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𝑔</m:t>
                        </m:r>
                      </m:e>
                      <m:sub>
                        <m:r>
                          <a:rPr lang="en-US" altLang="zh-CN" b="0" i="1" kern="0" smtClean="0">
                            <a:latin typeface="Cambria Math" panose="02040503050406030204" pitchFamily="18" charset="0"/>
                            <a:ea typeface="楷体" panose="02010609060101010101" pitchFamily="49" charset="-122"/>
                            <a:sym typeface="+mn-ea"/>
                          </a:rPr>
                          <m:t>𝑆</m:t>
                        </m:r>
                        <m:r>
                          <a:rPr lang="en-US" altLang="zh-CN" b="0" i="1" kern="0" smtClean="0">
                            <a:latin typeface="Cambria Math" panose="02040503050406030204" pitchFamily="18" charset="0"/>
                            <a:ea typeface="楷体" panose="02010609060101010101" pitchFamily="49" charset="-122"/>
                            <a:sym typeface="+mn-ea"/>
                          </a:rPr>
                          <m:t>\</m:t>
                        </m:r>
                        <m:r>
                          <m:rPr>
                            <m:sty m:val="p"/>
                          </m:rPr>
                          <a:rPr lang="en-US" altLang="zh-CN" b="0" i="1" kern="0" smtClean="0">
                            <a:latin typeface="Cambria Math" panose="02040503050406030204" pitchFamily="18" charset="0"/>
                            <a:ea typeface="楷体" panose="02010609060101010101" pitchFamily="49" charset="-122"/>
                            <a:sym typeface="+mn-ea"/>
                          </a:rPr>
                          <m:t>T</m:t>
                        </m:r>
                      </m:sub>
                    </m:sSub>
                    <m:r>
                      <a:rPr lang="en-US" altLang="zh-CN" b="0" i="1" kern="0" smtClean="0">
                        <a:latin typeface="Cambria Math" panose="02040503050406030204" pitchFamily="18" charset="0"/>
                        <a:ea typeface="楷体" panose="02010609060101010101" pitchFamily="49" charset="-122"/>
                        <a:sym typeface="+mn-ea"/>
                      </a:rPr>
                      <m:t> </m:t>
                    </m:r>
                  </m:oMath>
                </a14:m>
                <a:r>
                  <a:rPr lang="en-US" altLang="zh-CN" sz="1800" kern="0" dirty="0">
                    <a:latin typeface="楷体" panose="02010609060101010101" pitchFamily="49" charset="-122"/>
                    <a:ea typeface="楷体" panose="02010609060101010101" pitchFamily="49" charset="-122"/>
                    <a:sym typeface="+mn-ea"/>
                  </a:rPr>
                  <a:t> </a:t>
                </a:r>
              </a:p>
            </p:txBody>
          </p:sp>
        </mc:Choice>
        <mc:Fallback>
          <p:sp>
            <p:nvSpPr>
              <p:cNvPr id="6" name="文本框 5">
                <a:extLst>
                  <a:ext uri="{FF2B5EF4-FFF2-40B4-BE49-F238E27FC236}">
                    <a16:creationId xmlns:a16="http://schemas.microsoft.com/office/drawing/2014/main" id="{E5DE0931-313F-DF26-3426-6DA88DBD6A58}"/>
                  </a:ext>
                </a:extLst>
              </p:cNvPr>
              <p:cNvSpPr txBox="1">
                <a:spLocks noRot="1" noChangeAspect="1" noMove="1" noResize="1" noEditPoints="1" noAdjustHandles="1" noChangeArrowheads="1" noChangeShapeType="1" noTextEdit="1"/>
              </p:cNvSpPr>
              <p:nvPr/>
            </p:nvSpPr>
            <p:spPr>
              <a:xfrm>
                <a:off x="691086" y="4041410"/>
                <a:ext cx="10280742" cy="394210"/>
              </a:xfrm>
              <a:prstGeom prst="rect">
                <a:avLst/>
              </a:prstGeom>
              <a:blipFill>
                <a:blip r:embed="rId10"/>
                <a:stretch>
                  <a:fillRect l="-178" b="-923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7352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5086904"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Sequence Growing Hard</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pic>
        <p:nvPicPr>
          <p:cNvPr id="4" name="图片 3">
            <a:extLst>
              <a:ext uri="{FF2B5EF4-FFF2-40B4-BE49-F238E27FC236}">
                <a16:creationId xmlns:a16="http://schemas.microsoft.com/office/drawing/2014/main" id="{D3F48215-AF54-20AD-D045-538DB2E83382}"/>
              </a:ext>
            </a:extLst>
          </p:cNvPr>
          <p:cNvPicPr>
            <a:picLocks noChangeAspect="1"/>
          </p:cNvPicPr>
          <p:nvPr/>
        </p:nvPicPr>
        <p:blipFill>
          <a:blip r:embed="rId8"/>
          <a:stretch>
            <a:fillRect/>
          </a:stretch>
        </p:blipFill>
        <p:spPr>
          <a:xfrm>
            <a:off x="923831" y="1109148"/>
            <a:ext cx="9064062" cy="639919"/>
          </a:xfrm>
          <a:prstGeom prst="rect">
            <a:avLst/>
          </a:prstGeom>
        </p:spPr>
      </p:pic>
      <p:pic>
        <p:nvPicPr>
          <p:cNvPr id="6" name="图片 5">
            <a:extLst>
              <a:ext uri="{FF2B5EF4-FFF2-40B4-BE49-F238E27FC236}">
                <a16:creationId xmlns:a16="http://schemas.microsoft.com/office/drawing/2014/main" id="{F29A42F3-9BDB-195E-3753-372115DF0549}"/>
              </a:ext>
            </a:extLst>
          </p:cNvPr>
          <p:cNvPicPr>
            <a:picLocks noChangeAspect="1"/>
          </p:cNvPicPr>
          <p:nvPr/>
        </p:nvPicPr>
        <p:blipFill>
          <a:blip r:embed="rId9"/>
          <a:stretch>
            <a:fillRect/>
          </a:stretch>
        </p:blipFill>
        <p:spPr>
          <a:xfrm>
            <a:off x="923831" y="1749067"/>
            <a:ext cx="2522414" cy="309224"/>
          </a:xfrm>
          <a:prstGeom prst="rect">
            <a:avLst/>
          </a:prstGeom>
        </p:spPr>
      </p:pic>
      <p:pic>
        <p:nvPicPr>
          <p:cNvPr id="9" name="图片 8">
            <a:extLst>
              <a:ext uri="{FF2B5EF4-FFF2-40B4-BE49-F238E27FC236}">
                <a16:creationId xmlns:a16="http://schemas.microsoft.com/office/drawing/2014/main" id="{9363E8F2-12F7-8A67-B7F6-9C48DF8C9CE9}"/>
              </a:ext>
            </a:extLst>
          </p:cNvPr>
          <p:cNvPicPr>
            <a:picLocks noChangeAspect="1"/>
          </p:cNvPicPr>
          <p:nvPr/>
        </p:nvPicPr>
        <p:blipFill>
          <a:blip r:embed="rId10"/>
          <a:stretch>
            <a:fillRect/>
          </a:stretch>
        </p:blipFill>
        <p:spPr>
          <a:xfrm>
            <a:off x="923831" y="2108043"/>
            <a:ext cx="1581381" cy="529545"/>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CEFAA21-0D0D-9348-3BF8-834BEFD9397E}"/>
                  </a:ext>
                </a:extLst>
              </p:cNvPr>
              <p:cNvSpPr txBox="1"/>
              <p:nvPr/>
            </p:nvSpPr>
            <p:spPr>
              <a:xfrm>
                <a:off x="822464" y="2813495"/>
                <a:ext cx="10280742" cy="1754326"/>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例如</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𝑁</m:t>
                    </m:r>
                    <m:r>
                      <a:rPr lang="en-US" altLang="zh-CN" b="0" i="1" kern="0" smtClean="0">
                        <a:latin typeface="Cambria Math" panose="02040503050406030204" pitchFamily="18" charset="0"/>
                        <a:ea typeface="楷体" panose="02010609060101010101" pitchFamily="49" charset="-122"/>
                        <a:sym typeface="+mn-ea"/>
                      </a:rPr>
                      <m:t>=</m:t>
                    </m:r>
                    <m:r>
                      <a:rPr lang="en-US" altLang="zh-CN" b="0" i="1" kern="0" smtClean="0">
                        <a:latin typeface="Cambria Math" panose="02040503050406030204" pitchFamily="18" charset="0"/>
                        <a:ea typeface="楷体" panose="02010609060101010101" pitchFamily="49" charset="-122"/>
                        <a:sym typeface="+mn-ea"/>
                      </a:rPr>
                      <m:t>𝐾</m:t>
                    </m:r>
                    <m:r>
                      <a:rPr lang="en-US" altLang="zh-CN" b="0" i="1" kern="0" smtClean="0">
                        <a:latin typeface="Cambria Math" panose="02040503050406030204" pitchFamily="18" charset="0"/>
                        <a:ea typeface="楷体" panose="02010609060101010101" pitchFamily="49" charset="-122"/>
                        <a:sym typeface="+mn-ea"/>
                      </a:rPr>
                      <m:t>=2</m:t>
                    </m:r>
                  </m:oMath>
                </a14:m>
                <a:r>
                  <a:rPr lang="zh-CN" altLang="en-US" sz="1800" kern="0" dirty="0">
                    <a:latin typeface="楷体" panose="02010609060101010101" pitchFamily="49" charset="-122"/>
                    <a:ea typeface="楷体" panose="02010609060101010101" pitchFamily="49" charset="-122"/>
                    <a:sym typeface="+mn-ea"/>
                  </a:rPr>
                  <a:t>，有</a:t>
                </a:r>
                <a:r>
                  <a:rPr lang="en-US" altLang="zh-CN" sz="1800" kern="0" dirty="0">
                    <a:latin typeface="楷体" panose="02010609060101010101" pitchFamily="49" charset="-122"/>
                    <a:ea typeface="楷体" panose="02010609060101010101" pitchFamily="49" charset="-122"/>
                    <a:sym typeface="+mn-ea"/>
                  </a:rPr>
                  <a:t>5</a:t>
                </a:r>
                <a:r>
                  <a:rPr lang="zh-CN" altLang="en-US" sz="1800" kern="0" dirty="0">
                    <a:latin typeface="楷体" panose="02010609060101010101" pitchFamily="49" charset="-122"/>
                    <a:ea typeface="楷体" panose="02010609060101010101" pitchFamily="49" charset="-122"/>
                    <a:sym typeface="+mn-ea"/>
                  </a:rPr>
                  <a:t>种序列组：</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en-US" altLang="zh-CN" sz="1800" kern="0" dirty="0">
                    <a:latin typeface="楷体" panose="02010609060101010101" pitchFamily="49" charset="-122"/>
                    <a:ea typeface="楷体" panose="02010609060101010101" pitchFamily="49" charset="-122"/>
                    <a:sym typeface="+mn-ea"/>
                  </a:rPr>
                  <a:t>(),(1),(1,1)</a:t>
                </a:r>
              </a:p>
              <a:p>
                <a:pPr eaLnBrk="1" hangingPunct="1">
                  <a:defRPr/>
                </a:pPr>
                <a:r>
                  <a:rPr lang="en-US" altLang="zh-CN" sz="1800" kern="0" dirty="0">
                    <a:latin typeface="楷体" panose="02010609060101010101" pitchFamily="49" charset="-122"/>
                    <a:ea typeface="楷体" panose="02010609060101010101" pitchFamily="49" charset="-122"/>
                    <a:sym typeface="+mn-ea"/>
                  </a:rPr>
                  <a:t>(),(1),(1,2)</a:t>
                </a:r>
              </a:p>
              <a:p>
                <a:pPr eaLnBrk="1" hangingPunct="1">
                  <a:defRPr/>
                </a:pPr>
                <a:r>
                  <a:rPr lang="en-US" altLang="zh-CN" sz="1800" kern="0" dirty="0">
                    <a:latin typeface="楷体" panose="02010609060101010101" pitchFamily="49" charset="-122"/>
                    <a:ea typeface="楷体" panose="02010609060101010101" pitchFamily="49" charset="-122"/>
                    <a:sym typeface="+mn-ea"/>
                  </a:rPr>
                  <a:t>(),(1),(2,1)</a:t>
                </a:r>
              </a:p>
              <a:p>
                <a:pPr eaLnBrk="1" hangingPunct="1">
                  <a:defRPr/>
                </a:pPr>
                <a:r>
                  <a:rPr lang="en-US" altLang="zh-CN" sz="1800" kern="0" dirty="0">
                    <a:latin typeface="楷体" panose="02010609060101010101" pitchFamily="49" charset="-122"/>
                    <a:ea typeface="楷体" panose="02010609060101010101" pitchFamily="49" charset="-122"/>
                    <a:sym typeface="+mn-ea"/>
                  </a:rPr>
                  <a:t>(),(2),(2,1)</a:t>
                </a:r>
              </a:p>
              <a:p>
                <a:pPr eaLnBrk="1" hangingPunct="1">
                  <a:defRPr/>
                </a:pPr>
                <a:r>
                  <a:rPr lang="en-US" altLang="zh-CN" sz="1800" kern="0" dirty="0">
                    <a:latin typeface="楷体" panose="02010609060101010101" pitchFamily="49" charset="-122"/>
                    <a:ea typeface="楷体" panose="02010609060101010101" pitchFamily="49" charset="-122"/>
                    <a:sym typeface="+mn-ea"/>
                  </a:rPr>
                  <a:t>(),(2),(2,2)</a:t>
                </a:r>
              </a:p>
            </p:txBody>
          </p:sp>
        </mc:Choice>
        <mc:Fallback xmlns="">
          <p:sp>
            <p:nvSpPr>
              <p:cNvPr id="2" name="文本框 1">
                <a:extLst>
                  <a:ext uri="{FF2B5EF4-FFF2-40B4-BE49-F238E27FC236}">
                    <a16:creationId xmlns:a16="http://schemas.microsoft.com/office/drawing/2014/main" id="{CCEFAA21-0D0D-9348-3BF8-834BEFD9397E}"/>
                  </a:ext>
                </a:extLst>
              </p:cNvPr>
              <p:cNvSpPr txBox="1">
                <a:spLocks noRot="1" noChangeAspect="1" noMove="1" noResize="1" noEditPoints="1" noAdjustHandles="1" noChangeArrowheads="1" noChangeShapeType="1" noTextEdit="1"/>
              </p:cNvSpPr>
              <p:nvPr/>
            </p:nvSpPr>
            <p:spPr>
              <a:xfrm>
                <a:off x="822464" y="2813495"/>
                <a:ext cx="10280742" cy="1754326"/>
              </a:xfrm>
              <a:prstGeom prst="rect">
                <a:avLst/>
              </a:prstGeom>
              <a:blipFill>
                <a:blip r:embed="rId11"/>
                <a:stretch>
                  <a:fillRect l="-534" t="-2787" b="-487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96766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5086904"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Sequence Growing Hard</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pic>
        <p:nvPicPr>
          <p:cNvPr id="4" name="图片 3">
            <a:extLst>
              <a:ext uri="{FF2B5EF4-FFF2-40B4-BE49-F238E27FC236}">
                <a16:creationId xmlns:a16="http://schemas.microsoft.com/office/drawing/2014/main" id="{D3F48215-AF54-20AD-D045-538DB2E83382}"/>
              </a:ext>
            </a:extLst>
          </p:cNvPr>
          <p:cNvPicPr>
            <a:picLocks noChangeAspect="1"/>
          </p:cNvPicPr>
          <p:nvPr/>
        </p:nvPicPr>
        <p:blipFill>
          <a:blip r:embed="rId8"/>
          <a:stretch>
            <a:fillRect/>
          </a:stretch>
        </p:blipFill>
        <p:spPr>
          <a:xfrm>
            <a:off x="923831" y="1109148"/>
            <a:ext cx="9064062" cy="639919"/>
          </a:xfrm>
          <a:prstGeom prst="rect">
            <a:avLst/>
          </a:prstGeom>
        </p:spPr>
      </p:pic>
      <p:pic>
        <p:nvPicPr>
          <p:cNvPr id="6" name="图片 5">
            <a:extLst>
              <a:ext uri="{FF2B5EF4-FFF2-40B4-BE49-F238E27FC236}">
                <a16:creationId xmlns:a16="http://schemas.microsoft.com/office/drawing/2014/main" id="{F29A42F3-9BDB-195E-3753-372115DF0549}"/>
              </a:ext>
            </a:extLst>
          </p:cNvPr>
          <p:cNvPicPr>
            <a:picLocks noChangeAspect="1"/>
          </p:cNvPicPr>
          <p:nvPr/>
        </p:nvPicPr>
        <p:blipFill>
          <a:blip r:embed="rId9"/>
          <a:stretch>
            <a:fillRect/>
          </a:stretch>
        </p:blipFill>
        <p:spPr>
          <a:xfrm>
            <a:off x="923831" y="1749067"/>
            <a:ext cx="2522414" cy="309224"/>
          </a:xfrm>
          <a:prstGeom prst="rect">
            <a:avLst/>
          </a:prstGeom>
        </p:spPr>
      </p:pic>
      <p:pic>
        <p:nvPicPr>
          <p:cNvPr id="9" name="图片 8">
            <a:extLst>
              <a:ext uri="{FF2B5EF4-FFF2-40B4-BE49-F238E27FC236}">
                <a16:creationId xmlns:a16="http://schemas.microsoft.com/office/drawing/2014/main" id="{9363E8F2-12F7-8A67-B7F6-9C48DF8C9CE9}"/>
              </a:ext>
            </a:extLst>
          </p:cNvPr>
          <p:cNvPicPr>
            <a:picLocks noChangeAspect="1"/>
          </p:cNvPicPr>
          <p:nvPr/>
        </p:nvPicPr>
        <p:blipFill>
          <a:blip r:embed="rId10"/>
          <a:stretch>
            <a:fillRect/>
          </a:stretch>
        </p:blipFill>
        <p:spPr>
          <a:xfrm>
            <a:off x="923831" y="2108043"/>
            <a:ext cx="1581381" cy="529545"/>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CEFAA21-0D0D-9348-3BF8-834BEFD9397E}"/>
                  </a:ext>
                </a:extLst>
              </p:cNvPr>
              <p:cNvSpPr txBox="1"/>
              <p:nvPr/>
            </p:nvSpPr>
            <p:spPr>
              <a:xfrm>
                <a:off x="822464" y="2813495"/>
                <a:ext cx="10280742" cy="369332"/>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每次操作相当于在序列末尾或者一个</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&lt;</m:t>
                    </m:r>
                    <m:r>
                      <a:rPr lang="en-US" altLang="zh-CN" sz="1800" b="0" i="1" kern="0" smtClean="0">
                        <a:latin typeface="Cambria Math" panose="02040503050406030204" pitchFamily="18" charset="0"/>
                        <a:ea typeface="楷体" panose="02010609060101010101" pitchFamily="49" charset="-122"/>
                        <a:sym typeface="+mn-ea"/>
                      </a:rPr>
                      <m:t>𝑥</m:t>
                    </m:r>
                  </m:oMath>
                </a14:m>
                <a:r>
                  <a:rPr lang="zh-CN" altLang="en-US" sz="1800" kern="0" dirty="0">
                    <a:latin typeface="楷体" panose="02010609060101010101" pitchFamily="49" charset="-122"/>
                    <a:ea typeface="楷体" panose="02010609060101010101" pitchFamily="49" charset="-122"/>
                    <a:sym typeface="+mn-ea"/>
                  </a:rPr>
                  <a:t>的数前面插入</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𝑥</m:t>
                    </m:r>
                    <m:r>
                      <a:rPr lang="zh-CN" altLang="en-US" i="1" kern="0">
                        <a:latin typeface="Cambria Math" panose="02040503050406030204" pitchFamily="18" charset="0"/>
                        <a:ea typeface="楷体" panose="02010609060101010101" pitchFamily="49" charset="-122"/>
                        <a:sym typeface="+mn-ea"/>
                      </a:rPr>
                      <m:t>。</m:t>
                    </m:r>
                  </m:oMath>
                </a14:m>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2" name="文本框 1">
                <a:extLst>
                  <a:ext uri="{FF2B5EF4-FFF2-40B4-BE49-F238E27FC236}">
                    <a16:creationId xmlns:a16="http://schemas.microsoft.com/office/drawing/2014/main" id="{CCEFAA21-0D0D-9348-3BF8-834BEFD9397E}"/>
                  </a:ext>
                </a:extLst>
              </p:cNvPr>
              <p:cNvSpPr txBox="1">
                <a:spLocks noRot="1" noChangeAspect="1" noMove="1" noResize="1" noEditPoints="1" noAdjustHandles="1" noChangeArrowheads="1" noChangeShapeType="1" noTextEdit="1"/>
              </p:cNvSpPr>
              <p:nvPr/>
            </p:nvSpPr>
            <p:spPr>
              <a:xfrm>
                <a:off x="822464" y="2813495"/>
                <a:ext cx="10280742" cy="369332"/>
              </a:xfrm>
              <a:prstGeom prst="rect">
                <a:avLst/>
              </a:prstGeom>
              <a:blipFill>
                <a:blip r:embed="rId11"/>
                <a:stretch>
                  <a:fillRect l="-534" t="-13333" b="-2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C475E113-EE09-B86F-91E0-C2B9F7711382}"/>
                  </a:ext>
                </a:extLst>
              </p:cNvPr>
              <p:cNvSpPr txBox="1"/>
              <p:nvPr/>
            </p:nvSpPr>
            <p:spPr>
              <a:xfrm>
                <a:off x="822464" y="3182827"/>
                <a:ext cx="10280742" cy="369332"/>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把</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𝑥</m:t>
                    </m:r>
                  </m:oMath>
                </a14:m>
                <a:r>
                  <a:rPr lang="zh-CN" altLang="en-US" sz="1800" kern="0" dirty="0">
                    <a:latin typeface="楷体" panose="02010609060101010101" pitchFamily="49" charset="-122"/>
                    <a:ea typeface="楷体" panose="02010609060101010101" pitchFamily="49" charset="-122"/>
                    <a:sym typeface="+mn-ea"/>
                  </a:rPr>
                  <a:t>插到</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𝑦</m:t>
                    </m:r>
                  </m:oMath>
                </a14:m>
                <a:r>
                  <a:rPr lang="zh-CN" altLang="en-US" sz="1800" kern="0" dirty="0">
                    <a:latin typeface="楷体" panose="02010609060101010101" pitchFamily="49" charset="-122"/>
                    <a:ea typeface="楷体" panose="02010609060101010101" pitchFamily="49" charset="-122"/>
                    <a:sym typeface="+mn-ea"/>
                  </a:rPr>
                  <a:t>前面可以理解为</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𝑥</m:t>
                    </m:r>
                  </m:oMath>
                </a14:m>
                <a:r>
                  <a:rPr lang="zh-CN" altLang="en-US" sz="1800" kern="0" dirty="0">
                    <a:latin typeface="楷体" panose="02010609060101010101" pitchFamily="49" charset="-122"/>
                    <a:ea typeface="楷体" panose="02010609060101010101" pitchFamily="49" charset="-122"/>
                    <a:sym typeface="+mn-ea"/>
                  </a:rPr>
                  <a:t>挂到</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𝑦</m:t>
                    </m:r>
                    <m:r>
                      <a:rPr lang="zh-CN" altLang="en-US" i="1" kern="0">
                        <a:latin typeface="Cambria Math" panose="02040503050406030204" pitchFamily="18" charset="0"/>
                        <a:ea typeface="楷体" panose="02010609060101010101" pitchFamily="49" charset="-122"/>
                        <a:sym typeface="+mn-ea"/>
                      </a:rPr>
                      <m:t>下面</m:t>
                    </m:r>
                  </m:oMath>
                </a14:m>
                <a:r>
                  <a:rPr lang="zh-CN" altLang="en-US" sz="1800" kern="0" dirty="0">
                    <a:latin typeface="楷体" panose="02010609060101010101" pitchFamily="49" charset="-122"/>
                    <a:ea typeface="楷体" panose="02010609060101010101" pitchFamily="49" charset="-122"/>
                    <a:sym typeface="+mn-ea"/>
                  </a:rPr>
                  <a:t>，最终形成一颗树。</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3" name="文本框 2">
                <a:extLst>
                  <a:ext uri="{FF2B5EF4-FFF2-40B4-BE49-F238E27FC236}">
                    <a16:creationId xmlns:a16="http://schemas.microsoft.com/office/drawing/2014/main" id="{C475E113-EE09-B86F-91E0-C2B9F7711382}"/>
                  </a:ext>
                </a:extLst>
              </p:cNvPr>
              <p:cNvSpPr txBox="1">
                <a:spLocks noRot="1" noChangeAspect="1" noMove="1" noResize="1" noEditPoints="1" noAdjustHandles="1" noChangeArrowheads="1" noChangeShapeType="1" noTextEdit="1"/>
              </p:cNvSpPr>
              <p:nvPr/>
            </p:nvSpPr>
            <p:spPr>
              <a:xfrm>
                <a:off x="822464" y="3182827"/>
                <a:ext cx="10280742" cy="369332"/>
              </a:xfrm>
              <a:prstGeom prst="rect">
                <a:avLst/>
              </a:prstGeom>
              <a:blipFill>
                <a:blip r:embed="rId12"/>
                <a:stretch>
                  <a:fillRect l="-534" t="-11475" b="-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D2C19CA-855F-9F56-CD64-7D3F857E46AB}"/>
                  </a:ext>
                </a:extLst>
              </p:cNvPr>
              <p:cNvSpPr txBox="1"/>
              <p:nvPr/>
            </p:nvSpPr>
            <p:spPr>
              <a:xfrm>
                <a:off x="822464" y="3576344"/>
                <a:ext cx="10280742" cy="391646"/>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设</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𝑑</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𝑝</m:t>
                        </m:r>
                      </m:e>
                      <m:sub>
                        <m:r>
                          <a:rPr lang="en-US" altLang="zh-CN" sz="1800" b="0" i="1" kern="0" smtClean="0">
                            <a:latin typeface="Cambria Math" panose="02040503050406030204" pitchFamily="18" charset="0"/>
                            <a:ea typeface="楷体" panose="02010609060101010101" pitchFamily="49" charset="-122"/>
                            <a:sym typeface="+mn-ea"/>
                          </a:rPr>
                          <m:t>𝑖</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𝑗</m:t>
                        </m:r>
                      </m:sub>
                    </m:sSub>
                  </m:oMath>
                </a14:m>
                <a:r>
                  <a:rPr lang="zh-CN" altLang="en-US" sz="1800" kern="0" dirty="0">
                    <a:latin typeface="楷体" panose="02010609060101010101" pitchFamily="49" charset="-122"/>
                    <a:ea typeface="楷体" panose="02010609060101010101" pitchFamily="49" charset="-122"/>
                    <a:sym typeface="+mn-ea"/>
                  </a:rPr>
                  <a:t>表示有多少方法形成</a:t>
                </a:r>
                <a:r>
                  <a:rPr lang="en-US" altLang="zh-CN" sz="1800" kern="0" dirty="0" err="1">
                    <a:latin typeface="楷体" panose="02010609060101010101" pitchFamily="49" charset="-122"/>
                    <a:ea typeface="楷体" panose="02010609060101010101" pitchFamily="49" charset="-122"/>
                    <a:sym typeface="+mn-ea"/>
                  </a:rPr>
                  <a:t>i</a:t>
                </a:r>
                <a:r>
                  <a:rPr lang="zh-CN" altLang="en-US" sz="1800" kern="0" dirty="0">
                    <a:latin typeface="楷体" panose="02010609060101010101" pitchFamily="49" charset="-122"/>
                    <a:ea typeface="楷体" panose="02010609060101010101" pitchFamily="49" charset="-122"/>
                    <a:sym typeface="+mn-ea"/>
                  </a:rPr>
                  <a:t>个点，根节点数值为</a:t>
                </a:r>
                <a:r>
                  <a:rPr lang="en-US" altLang="zh-CN" sz="1800" kern="0" dirty="0">
                    <a:latin typeface="楷体" panose="02010609060101010101" pitchFamily="49" charset="-122"/>
                    <a:ea typeface="楷体" panose="02010609060101010101" pitchFamily="49" charset="-122"/>
                    <a:sym typeface="+mn-ea"/>
                  </a:rPr>
                  <a:t>j</a:t>
                </a:r>
                <a:r>
                  <a:rPr lang="zh-CN" altLang="en-US" sz="1800" kern="0" dirty="0">
                    <a:latin typeface="楷体" panose="02010609060101010101" pitchFamily="49" charset="-122"/>
                    <a:ea typeface="楷体" panose="02010609060101010101" pitchFamily="49" charset="-122"/>
                    <a:sym typeface="+mn-ea"/>
                  </a:rPr>
                  <a:t>的树。</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5" name="文本框 4">
                <a:extLst>
                  <a:ext uri="{FF2B5EF4-FFF2-40B4-BE49-F238E27FC236}">
                    <a16:creationId xmlns:a16="http://schemas.microsoft.com/office/drawing/2014/main" id="{9D2C19CA-855F-9F56-CD64-7D3F857E46AB}"/>
                  </a:ext>
                </a:extLst>
              </p:cNvPr>
              <p:cNvSpPr txBox="1">
                <a:spLocks noRot="1" noChangeAspect="1" noMove="1" noResize="1" noEditPoints="1" noAdjustHandles="1" noChangeArrowheads="1" noChangeShapeType="1" noTextEdit="1"/>
              </p:cNvSpPr>
              <p:nvPr/>
            </p:nvSpPr>
            <p:spPr>
              <a:xfrm>
                <a:off x="822464" y="3576344"/>
                <a:ext cx="10280742" cy="391646"/>
              </a:xfrm>
              <a:prstGeom prst="rect">
                <a:avLst/>
              </a:prstGeom>
              <a:blipFill>
                <a:blip r:embed="rId13"/>
                <a:stretch>
                  <a:fillRect l="-534" t="-14063" b="-14063"/>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0596558-BDFC-5A1F-45BC-51F8017FC6DD}"/>
              </a:ext>
            </a:extLst>
          </p:cNvPr>
          <p:cNvSpPr txBox="1"/>
          <p:nvPr/>
        </p:nvSpPr>
        <p:spPr>
          <a:xfrm>
            <a:off x="822464" y="3950944"/>
            <a:ext cx="10280742" cy="369332"/>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枚举第一个子树的大小和根节点值进行转移。</a:t>
            </a:r>
            <a:endParaRPr lang="en-US" altLang="zh-CN" sz="1800" kern="0" dirty="0">
              <a:latin typeface="楷体" panose="02010609060101010101" pitchFamily="49" charset="-122"/>
              <a:ea typeface="楷体" panose="02010609060101010101" pitchFamily="49" charset="-122"/>
              <a:sym typeface="+mn-ea"/>
            </a:endParaRPr>
          </a:p>
        </p:txBody>
      </p:sp>
    </p:spTree>
    <p:custDataLst>
      <p:tags r:id="rId1"/>
    </p:custDataLst>
    <p:extLst>
      <p:ext uri="{BB962C8B-B14F-4D97-AF65-F5344CB8AC3E}">
        <p14:creationId xmlns:p14="http://schemas.microsoft.com/office/powerpoint/2010/main" val="388712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2090056"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dirty="0">
                <a:hlinkClick r:id="rId7"/>
              </a:rPr>
              <a:t>病毒</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AB930A4-D307-2923-5E57-52DCA5DF1F70}"/>
                  </a:ext>
                </a:extLst>
              </p:cNvPr>
              <p:cNvSpPr txBox="1"/>
              <p:nvPr/>
            </p:nvSpPr>
            <p:spPr>
              <a:xfrm>
                <a:off x="814193" y="1228877"/>
                <a:ext cx="10407182" cy="4247317"/>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某</a:t>
                </a:r>
                <a:r>
                  <a:rPr lang="zh-CN" altLang="en-US" sz="1800" kern="0" dirty="0">
                    <a:latin typeface="楷体" panose="02010609060101010101" pitchFamily="49" charset="-122"/>
                    <a:ea typeface="楷体" panose="02010609060101010101" pitchFamily="49" charset="-122"/>
                    <a:sym typeface="+mn-ea"/>
                  </a:rPr>
                  <a:t>种病毒有</a:t>
                </a:r>
                <a:r>
                  <a:rPr lang="zh-CN" altLang="en-US" kern="0" dirty="0">
                    <a:latin typeface="楷体" panose="02010609060101010101" pitchFamily="49" charset="-122"/>
                    <a:ea typeface="楷体" panose="02010609060101010101" pitchFamily="49" charset="-122"/>
                    <a:sym typeface="+mn-ea"/>
                  </a:rPr>
                  <a:t>一套独</a:t>
                </a:r>
                <a:r>
                  <a:rPr lang="zh-CN" altLang="en-US" sz="1800" kern="0" dirty="0">
                    <a:latin typeface="楷体" panose="02010609060101010101" pitchFamily="49" charset="-122"/>
                    <a:ea typeface="楷体" panose="02010609060101010101" pitchFamily="49" charset="-122"/>
                    <a:sym typeface="+mn-ea"/>
                  </a:rPr>
                  <a:t>特的</a:t>
                </a:r>
                <a:r>
                  <a:rPr lang="zh-CN" altLang="en-US" kern="0" dirty="0">
                    <a:latin typeface="楷体" panose="02010609060101010101" pitchFamily="49" charset="-122"/>
                    <a:ea typeface="楷体" panose="02010609060101010101" pitchFamily="49" charset="-122"/>
                    <a:sym typeface="+mn-ea"/>
                  </a:rPr>
                  <a:t>演化</a:t>
                </a:r>
                <a:r>
                  <a:rPr lang="zh-CN" altLang="en-US" sz="1800" kern="0" dirty="0">
                    <a:latin typeface="楷体" panose="02010609060101010101" pitchFamily="49" charset="-122"/>
                    <a:ea typeface="楷体" panose="02010609060101010101" pitchFamily="49" charset="-122"/>
                    <a:sym typeface="+mn-ea"/>
                  </a:rPr>
                  <a:t>方式。设有编号为</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0</m:t>
                    </m:r>
                  </m:oMath>
                </a14:m>
                <a:r>
                  <a:rPr lang="zh-CN" altLang="en-US" i="0" kern="0" dirty="0">
                    <a:latin typeface="+mj-lt"/>
                    <a:ea typeface="楷体" panose="02010609060101010101" pitchFamily="49" charset="-122"/>
                    <a:sym typeface="+mn-ea"/>
                  </a:rPr>
                  <a:t>到</a:t>
                </a:r>
                <a14:m>
                  <m:oMath xmlns:m="http://schemas.openxmlformats.org/officeDocument/2006/math">
                    <m:r>
                      <a:rPr lang="en-US" altLang="zh-CN" b="0" i="1" kern="0" dirty="0" smtClean="0">
                        <a:latin typeface="Cambria Math" panose="02040503050406030204" pitchFamily="18" charset="0"/>
                        <a:ea typeface="楷体" panose="02010609060101010101" pitchFamily="49" charset="-122"/>
                        <a:sym typeface="+mn-ea"/>
                      </a:rPr>
                      <m:t>𝐺</m:t>
                    </m:r>
                    <m:r>
                      <a:rPr lang="en-US" altLang="zh-CN" b="0" i="1" kern="0" dirty="0" smtClean="0">
                        <a:latin typeface="Cambria Math" panose="02040503050406030204" pitchFamily="18" charset="0"/>
                        <a:ea typeface="楷体" panose="02010609060101010101" pitchFamily="49" charset="-122"/>
                        <a:sym typeface="+mn-ea"/>
                      </a:rPr>
                      <m:t>−1</m:t>
                    </m:r>
                    <m:r>
                      <a:rPr lang="zh-CN" altLang="en-US" i="1" kern="0" dirty="0">
                        <a:latin typeface="Cambria Math" panose="02040503050406030204" pitchFamily="18" charset="0"/>
                        <a:ea typeface="楷体" panose="02010609060101010101" pitchFamily="49" charset="-122"/>
                        <a:sym typeface="+mn-ea"/>
                      </a:rPr>
                      <m:t>共</m:t>
                    </m:r>
                    <m:r>
                      <a:rPr lang="en-US" altLang="zh-CN" sz="1800" i="1" kern="0" dirty="0" smtClean="0">
                        <a:latin typeface="Cambria Math" panose="02040503050406030204" pitchFamily="18" charset="0"/>
                        <a:ea typeface="楷体" panose="02010609060101010101" pitchFamily="49" charset="-122"/>
                        <a:sym typeface="+mn-ea"/>
                      </a:rPr>
                      <m:t>𝐺</m:t>
                    </m:r>
                  </m:oMath>
                </a14:m>
                <a:r>
                  <a:rPr lang="zh-CN" altLang="en-US" sz="1800" kern="0" dirty="0">
                    <a:latin typeface="楷体" panose="02010609060101010101" pitchFamily="49" charset="-122"/>
                    <a:ea typeface="楷体" panose="02010609060101010101" pitchFamily="49" charset="-122"/>
                    <a:sym typeface="+mn-ea"/>
                  </a:rPr>
                  <a:t>种基因，一个病毒一开始只包含一个基因，</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发生变异时，当前基因序列中的一个基因被替换为一段基因序列。</a:t>
                </a:r>
                <a:r>
                  <a:rPr lang="en-US" altLang="zh-CN" sz="1800" kern="0" dirty="0">
                    <a:latin typeface="楷体" panose="02010609060101010101" pitchFamily="49" charset="-122"/>
                    <a:ea typeface="楷体" panose="02010609060101010101" pitchFamily="49" charset="-122"/>
                    <a:sym typeface="+mn-ea"/>
                  </a:rPr>
                  <a:t> 0</a:t>
                </a:r>
                <a:r>
                  <a:rPr lang="zh-CN" altLang="en-US" sz="1800" kern="0" dirty="0">
                    <a:latin typeface="楷体" panose="02010609060101010101" pitchFamily="49" charset="-122"/>
                    <a:ea typeface="楷体" panose="02010609060101010101" pitchFamily="49" charset="-122"/>
                    <a:sym typeface="+mn-ea"/>
                  </a:rPr>
                  <a:t>、</a:t>
                </a:r>
                <a:r>
                  <a:rPr lang="en-US" altLang="zh-CN" sz="1800" kern="0" dirty="0">
                    <a:latin typeface="楷体" panose="02010609060101010101" pitchFamily="49" charset="-122"/>
                    <a:ea typeface="楷体" panose="02010609060101010101" pitchFamily="49" charset="-122"/>
                    <a:sym typeface="+mn-ea"/>
                  </a:rPr>
                  <a:t>1</a:t>
                </a:r>
                <a:r>
                  <a:rPr lang="zh-CN" altLang="en-US" sz="1800" kern="0" dirty="0">
                    <a:latin typeface="楷体" panose="02010609060101010101" pitchFamily="49" charset="-122"/>
                    <a:ea typeface="楷体" panose="02010609060101010101" pitchFamily="49" charset="-122"/>
                    <a:sym typeface="+mn-ea"/>
                  </a:rPr>
                  <a:t>基因不会发生变异。研究员找出了所有可能的变异情况，称为变异规则，</a:t>
                </a:r>
                <a:r>
                  <a:rPr lang="zh-CN" altLang="en-US" kern="0" dirty="0">
                    <a:latin typeface="楷体" panose="02010609060101010101" pitchFamily="49" charset="-122"/>
                    <a:ea typeface="楷体" panose="02010609060101010101" pitchFamily="49" charset="-122"/>
                    <a:sym typeface="+mn-ea"/>
                  </a:rPr>
                  <a:t>如下例：</a:t>
                </a:r>
                <a:endParaRPr lang="en-US" altLang="zh-CN"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2→ &lt;0  1&gt;</m:t>
                    </m:r>
                  </m:oMath>
                </a14:m>
                <a:r>
                  <a:rPr lang="en-US" altLang="zh-CN" kern="0" dirty="0">
                    <a:latin typeface="楷体" panose="02010609060101010101" pitchFamily="49" charset="-122"/>
                    <a:ea typeface="楷体" panose="02010609060101010101" pitchFamily="49" charset="-122"/>
                    <a:sym typeface="+mn-ea"/>
                  </a:rPr>
                  <a:t> </a:t>
                </a:r>
              </a:p>
              <a:p>
                <a:pPr eaLnBrk="1" hangingPunct="1">
                  <a:defRPr/>
                </a:pP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3</m:t>
                    </m:r>
                    <m:r>
                      <a:rPr lang="en-US" altLang="zh-CN" b="0" i="1" kern="0" dirty="0" smtClean="0">
                        <a:latin typeface="Cambria Math" panose="02040503050406030204" pitchFamily="18" charset="0"/>
                        <a:ea typeface="楷体" panose="02010609060101010101" pitchFamily="49" charset="-122"/>
                        <a:sym typeface="+mn-ea"/>
                      </a:rPr>
                      <m:t>→ &lt;2  0  0&gt;</m:t>
                    </m:r>
                  </m:oMath>
                </a14:m>
                <a:r>
                  <a:rPr lang="en-US" altLang="zh-CN" kern="0" dirty="0">
                    <a:latin typeface="楷体" panose="02010609060101010101" pitchFamily="49" charset="-122"/>
                    <a:ea typeface="楷体" panose="02010609060101010101" pitchFamily="49" charset="-122"/>
                    <a:sym typeface="+mn-ea"/>
                  </a:rPr>
                  <a:t> </a:t>
                </a:r>
              </a:p>
              <a:p>
                <a:pPr eaLnBrk="1" hangingPunct="1">
                  <a:defRPr/>
                </a:pPr>
                <a14:m>
                  <m:oMath xmlns:m="http://schemas.openxmlformats.org/officeDocument/2006/math">
                    <m:r>
                      <a:rPr lang="en-US" altLang="zh-CN" b="0" i="1" kern="0" dirty="0" smtClean="0">
                        <a:latin typeface="Cambria Math" panose="02040503050406030204" pitchFamily="18" charset="0"/>
                        <a:ea typeface="楷体" panose="02010609060101010101" pitchFamily="49" charset="-122"/>
                        <a:sym typeface="+mn-ea"/>
                      </a:rPr>
                      <m:t>3→ &lt;1  </m:t>
                    </m:r>
                    <m:r>
                      <a:rPr lang="en-US" altLang="zh-CN" i="1" kern="0" dirty="0">
                        <a:latin typeface="Cambria Math" panose="02040503050406030204" pitchFamily="18" charset="0"/>
                        <a:ea typeface="楷体" panose="02010609060101010101" pitchFamily="49" charset="-122"/>
                        <a:sym typeface="+mn-ea"/>
                      </a:rPr>
                      <m:t>4</m:t>
                    </m:r>
                    <m:r>
                      <a:rPr lang="en-US" altLang="zh-CN" b="0" i="1" kern="0" dirty="0" smtClean="0">
                        <a:latin typeface="Cambria Math" panose="02040503050406030204" pitchFamily="18" charset="0"/>
                        <a:ea typeface="楷体" panose="02010609060101010101" pitchFamily="49" charset="-122"/>
                        <a:sym typeface="+mn-ea"/>
                      </a:rPr>
                      <m:t>&gt;</m:t>
                    </m:r>
                  </m:oMath>
                </a14:m>
                <a:r>
                  <a:rPr lang="en-US" altLang="zh-CN" kern="0" dirty="0">
                    <a:latin typeface="楷体" panose="02010609060101010101" pitchFamily="49" charset="-122"/>
                    <a:ea typeface="楷体" panose="02010609060101010101" pitchFamily="49" charset="-122"/>
                    <a:sym typeface="+mn-ea"/>
                  </a:rPr>
                  <a:t> </a:t>
                </a:r>
              </a:p>
              <a:p>
                <a:pPr eaLnBrk="1" hangingPunct="1">
                  <a:defRPr/>
                </a:pP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4</m:t>
                    </m:r>
                    <m:r>
                      <a:rPr lang="en-US" altLang="zh-CN" b="0" i="1" kern="0" dirty="0" smtClean="0">
                        <a:latin typeface="Cambria Math" panose="02040503050406030204" pitchFamily="18" charset="0"/>
                        <a:ea typeface="楷体" panose="02010609060101010101" pitchFamily="49" charset="-122"/>
                        <a:sym typeface="+mn-ea"/>
                      </a:rPr>
                      <m:t>→ &lt;0  3  1  2&gt;</m:t>
                    </m:r>
                  </m:oMath>
                </a14:m>
                <a:r>
                  <a:rPr lang="en-US" altLang="zh-CN" kern="0" dirty="0">
                    <a:latin typeface="楷体" panose="02010609060101010101" pitchFamily="49" charset="-122"/>
                    <a:ea typeface="楷体" panose="02010609060101010101" pitchFamily="49" charset="-122"/>
                    <a:sym typeface="+mn-ea"/>
                  </a:rPr>
                  <a:t> </a:t>
                </a:r>
              </a:p>
              <a:p>
                <a:pPr eaLnBrk="1" hangingPunct="1">
                  <a:defRPr/>
                </a:pPr>
                <a:r>
                  <a:rPr lang="zh-CN" altLang="en-US" sz="1800" kern="0" dirty="0">
                    <a:latin typeface="楷体" panose="02010609060101010101" pitchFamily="49" charset="-122"/>
                    <a:ea typeface="楷体" panose="02010609060101010101" pitchFamily="49" charset="-122"/>
                    <a:sym typeface="+mn-ea"/>
                  </a:rPr>
                  <a:t>病毒会不断变异直到基因序列中只含有</a:t>
                </a:r>
                <a:r>
                  <a:rPr lang="en-US" altLang="zh-CN" sz="1800" kern="0" dirty="0">
                    <a:latin typeface="楷体" panose="02010609060101010101" pitchFamily="49" charset="-122"/>
                    <a:ea typeface="楷体" panose="02010609060101010101" pitchFamily="49" charset="-122"/>
                    <a:sym typeface="+mn-ea"/>
                  </a:rPr>
                  <a:t>0</a:t>
                </a:r>
                <a:r>
                  <a:rPr lang="zh-CN" altLang="en-US" sz="1800" kern="0" dirty="0">
                    <a:latin typeface="楷体" panose="02010609060101010101" pitchFamily="49" charset="-122"/>
                    <a:ea typeface="楷体" panose="02010609060101010101" pitchFamily="49" charset="-122"/>
                    <a:sym typeface="+mn-ea"/>
                  </a:rPr>
                  <a:t>、</a:t>
                </a:r>
                <a:r>
                  <a:rPr lang="en-US" altLang="zh-CN" sz="1800" kern="0" dirty="0">
                    <a:latin typeface="楷体" panose="02010609060101010101" pitchFamily="49" charset="-122"/>
                    <a:ea typeface="楷体" panose="02010609060101010101" pitchFamily="49" charset="-122"/>
                    <a:sym typeface="+mn-ea"/>
                  </a:rPr>
                  <a:t>1</a:t>
                </a:r>
                <a:r>
                  <a:rPr lang="zh-CN" altLang="en-US" sz="1800" kern="0" dirty="0">
                    <a:latin typeface="楷体" panose="02010609060101010101" pitchFamily="49" charset="-122"/>
                    <a:ea typeface="楷体" panose="02010609060101010101" pitchFamily="49" charset="-122"/>
                    <a:sym typeface="+mn-ea"/>
                  </a:rPr>
                  <a:t>两种基因，称为稳定病毒。</a:t>
                </a:r>
                <a:r>
                  <a:rPr lang="zh-CN" altLang="en-US" kern="0" dirty="0">
                    <a:latin typeface="楷体" panose="02010609060101010101" pitchFamily="49" charset="-122"/>
                    <a:ea typeface="楷体" panose="02010609060101010101" pitchFamily="49" charset="-122"/>
                    <a:sym typeface="+mn-ea"/>
                  </a:rPr>
                  <a:t>例如：</a:t>
                </a:r>
                <a:endParaRPr lang="en-US" altLang="zh-CN" kern="0" dirty="0">
                  <a:latin typeface="楷体" panose="02010609060101010101" pitchFamily="49" charset="-122"/>
                  <a:ea typeface="楷体" panose="02010609060101010101" pitchFamily="49" charset="-122"/>
                  <a:sym typeface="+mn-ea"/>
                </a:endParaRPr>
              </a:p>
              <a:p>
                <a:pPr eaLnBrk="1" hangingPunct="1">
                  <a:defRPr/>
                </a:pPr>
                <a:r>
                  <a:rPr lang="en-US" altLang="zh-CN" sz="1800" b="0" i="0" kern="0" dirty="0">
                    <a:latin typeface="+mj-lt"/>
                    <a:ea typeface="楷体" panose="02010609060101010101" pitchFamily="49" charset="-122"/>
                    <a:sym typeface="+mn-ea"/>
                  </a:rPr>
                  <a:t>&lt;4&gt; → &lt;</a:t>
                </a:r>
                <a:r>
                  <a:rPr lang="en-US" altLang="zh-CN" sz="1800" b="0" i="0" u="sng" kern="0" dirty="0">
                    <a:latin typeface="+mj-lt"/>
                    <a:ea typeface="楷体" panose="02010609060101010101" pitchFamily="49" charset="-122"/>
                    <a:sym typeface="+mn-ea"/>
                  </a:rPr>
                  <a:t>0  3  1  2</a:t>
                </a:r>
                <a:r>
                  <a:rPr lang="en-US" altLang="zh-CN" sz="1800" b="0" i="0" kern="0" dirty="0">
                    <a:latin typeface="+mj-lt"/>
                    <a:ea typeface="楷体" panose="02010609060101010101" pitchFamily="49" charset="-122"/>
                    <a:sym typeface="+mn-ea"/>
                  </a:rPr>
                  <a:t>&gt; → &lt;0  </a:t>
                </a:r>
                <a:r>
                  <a:rPr lang="en-US" altLang="zh-CN" sz="1800" b="0" i="0" u="sng" kern="0" dirty="0">
                    <a:latin typeface="+mj-lt"/>
                    <a:ea typeface="楷体" panose="02010609060101010101" pitchFamily="49" charset="-122"/>
                    <a:sym typeface="+mn-ea"/>
                  </a:rPr>
                  <a:t>2  0  0</a:t>
                </a:r>
                <a:r>
                  <a:rPr lang="en-US" altLang="zh-CN" sz="1800" b="0" i="0" kern="0" dirty="0">
                    <a:latin typeface="+mj-lt"/>
                    <a:ea typeface="楷体" panose="02010609060101010101" pitchFamily="49" charset="-122"/>
                    <a:sym typeface="+mn-ea"/>
                  </a:rPr>
                  <a:t>  1  2&gt; → &lt;0  </a:t>
                </a:r>
                <a:r>
                  <a:rPr lang="en-US" altLang="zh-CN" sz="1800" b="0" i="0" u="sng" kern="0" dirty="0">
                    <a:latin typeface="+mj-lt"/>
                    <a:ea typeface="楷体" panose="02010609060101010101" pitchFamily="49" charset="-122"/>
                    <a:sym typeface="+mn-ea"/>
                  </a:rPr>
                  <a:t>0  1</a:t>
                </a:r>
                <a:r>
                  <a:rPr lang="en-US" altLang="zh-CN" sz="1800" b="0" i="0" kern="0" dirty="0">
                    <a:latin typeface="+mj-lt"/>
                    <a:ea typeface="楷体" panose="02010609060101010101" pitchFamily="49" charset="-122"/>
                    <a:sym typeface="+mn-ea"/>
                  </a:rPr>
                  <a:t>  0  0  1  2&gt; → &lt;0  0  1  0  0  1  </a:t>
                </a:r>
                <a:r>
                  <a:rPr lang="en-US" altLang="zh-CN" sz="1800" b="0" i="0" u="sng" kern="0" dirty="0">
                    <a:latin typeface="+mj-lt"/>
                    <a:ea typeface="楷体" panose="02010609060101010101" pitchFamily="49" charset="-122"/>
                    <a:sym typeface="+mn-ea"/>
                  </a:rPr>
                  <a:t>0  1</a:t>
                </a:r>
                <a:r>
                  <a:rPr lang="en-US" altLang="zh-CN" sz="1800" b="0" i="0" kern="0" dirty="0">
                    <a:latin typeface="+mj-lt"/>
                    <a:ea typeface="楷体" panose="02010609060101010101" pitchFamily="49" charset="-122"/>
                    <a:sym typeface="+mn-ea"/>
                  </a:rPr>
                  <a:t>&gt;</a:t>
                </a:r>
              </a:p>
              <a:p>
                <a:pPr eaLnBrk="1" hangingPunct="1">
                  <a:defRPr/>
                </a:pPr>
                <a:r>
                  <a:rPr lang="zh-CN" altLang="en-US" sz="1800" kern="0" dirty="0">
                    <a:latin typeface="+mj-lt"/>
                    <a:ea typeface="楷体" panose="02010609060101010101" pitchFamily="49" charset="-122"/>
                    <a:sym typeface="+mn-ea"/>
                  </a:rPr>
                  <a:t>有</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𝑀</m:t>
                    </m:r>
                  </m:oMath>
                </a14:m>
                <a:r>
                  <a:rPr lang="zh-CN" altLang="en-US" sz="1800" kern="0" dirty="0">
                    <a:latin typeface="楷体" panose="02010609060101010101" pitchFamily="49" charset="-122"/>
                    <a:ea typeface="楷体" panose="02010609060101010101" pitchFamily="49" charset="-122"/>
                    <a:sym typeface="+mn-ea"/>
                  </a:rPr>
                  <a:t>种抗体，第</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种抗体对应</a:t>
                </a:r>
                <a:r>
                  <a:rPr lang="en-US" altLang="zh-CN" sz="1800" kern="0" dirty="0">
                    <a:latin typeface="楷体" panose="02010609060101010101" pitchFamily="49" charset="-122"/>
                    <a:ea typeface="楷体" panose="02010609060101010101" pitchFamily="49" charset="-122"/>
                    <a:sym typeface="+mn-ea"/>
                  </a:rPr>
                  <a:t>01</a:t>
                </a:r>
                <a:r>
                  <a:rPr lang="zh-CN" altLang="en-US" kern="0" dirty="0">
                    <a:latin typeface="楷体" panose="02010609060101010101" pitchFamily="49" charset="-122"/>
                    <a:ea typeface="楷体" panose="02010609060101010101" pitchFamily="49" charset="-122"/>
                    <a:sym typeface="+mn-ea"/>
                  </a:rPr>
                  <a:t>串</a:t>
                </a:r>
                <a14:m>
                  <m:oMath xmlns:m="http://schemas.openxmlformats.org/officeDocument/2006/math">
                    <m:sSub>
                      <m:sSubPr>
                        <m:ctrlPr>
                          <a:rPr lang="en-US" altLang="zh-CN" b="0" i="1" kern="0" dirty="0"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𝑠</m:t>
                        </m:r>
                      </m:e>
                      <m:sub>
                        <m:r>
                          <a:rPr lang="en-US" altLang="zh-CN" b="0" i="1" kern="0" dirty="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，所有包含</a:t>
                </a:r>
                <a14:m>
                  <m:oMath xmlns:m="http://schemas.openxmlformats.org/officeDocument/2006/math">
                    <m:sSub>
                      <m:sSubPr>
                        <m:ctrlPr>
                          <a:rPr lang="en-US" altLang="zh-CN" i="1" kern="0" dirty="0">
                            <a:latin typeface="Cambria Math" panose="02040503050406030204" pitchFamily="18" charset="0"/>
                            <a:ea typeface="楷体" panose="02010609060101010101" pitchFamily="49" charset="-122"/>
                            <a:sym typeface="+mn-ea"/>
                          </a:rPr>
                        </m:ctrlPr>
                      </m:sSubPr>
                      <m:e>
                        <m:r>
                          <a:rPr lang="en-US" altLang="zh-CN" i="1" kern="0" dirty="0">
                            <a:latin typeface="Cambria Math" panose="02040503050406030204" pitchFamily="18" charset="0"/>
                            <a:ea typeface="楷体" panose="02010609060101010101" pitchFamily="49" charset="-122"/>
                            <a:sym typeface="+mn-ea"/>
                          </a:rPr>
                          <m:t>𝑠</m:t>
                        </m:r>
                      </m:e>
                      <m:sub>
                        <m:r>
                          <a:rPr lang="en-US" altLang="zh-CN" i="1" kern="0" dirty="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作为连续子</a:t>
                </a:r>
                <a:r>
                  <a:rPr lang="zh-CN" altLang="en-US" kern="0" dirty="0">
                    <a:latin typeface="楷体" panose="02010609060101010101" pitchFamily="49" charset="-122"/>
                    <a:ea typeface="楷体" panose="02010609060101010101" pitchFamily="49" charset="-122"/>
                    <a:sym typeface="+mn-ea"/>
                  </a:rPr>
                  <a:t>串的稳定病毒都能被抗体</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r>
                      <a:rPr lang="zh-CN" altLang="en-US" i="1" kern="0" dirty="0">
                        <a:latin typeface="Cambria Math" panose="02040503050406030204" pitchFamily="18" charset="0"/>
                        <a:ea typeface="楷体" panose="02010609060101010101" pitchFamily="49" charset="-122"/>
                        <a:sym typeface="+mn-ea"/>
                      </a:rPr>
                      <m:t>识别</m:t>
                    </m:r>
                  </m:oMath>
                </a14:m>
                <a:r>
                  <a:rPr lang="zh-CN" altLang="en-US" sz="1800" kern="0" dirty="0">
                    <a:latin typeface="楷体" panose="02010609060101010101" pitchFamily="49" charset="-122"/>
                    <a:ea typeface="楷体" panose="02010609060101010101" pitchFamily="49" charset="-122"/>
                    <a:sym typeface="+mn-ea"/>
                  </a:rPr>
                  <a:t>出来。</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病毒的基因序列可能很长，甚至一直不成为稳定病毒。</a:t>
                </a:r>
                <a:endParaRPr lang="en-US" altLang="zh-CN"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给定变异规则和</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𝑀</m:t>
                    </m:r>
                  </m:oMath>
                </a14:m>
                <a:r>
                  <a:rPr lang="zh-CN" altLang="en-US" kern="0" dirty="0">
                    <a:latin typeface="楷体" panose="02010609060101010101" pitchFamily="49" charset="-122"/>
                    <a:ea typeface="楷体" panose="02010609060101010101" pitchFamily="49" charset="-122"/>
                    <a:sym typeface="+mn-ea"/>
                  </a:rPr>
                  <a:t>种抗体，对于每个单独的基因，研究人员想知道所有从这个单独基因开始变异的，不能被</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𝑀</m:t>
                    </m:r>
                  </m:oMath>
                </a14:m>
                <a:r>
                  <a:rPr lang="zh-CN" altLang="en-US" kern="0" dirty="0">
                    <a:latin typeface="楷体" panose="02010609060101010101" pitchFamily="49" charset="-122"/>
                    <a:ea typeface="楷体" panose="02010609060101010101" pitchFamily="49" charset="-122"/>
                    <a:sym typeface="+mn-ea"/>
                  </a:rPr>
                  <a:t>种抗体</a:t>
                </a:r>
                <a14:m>
                  <m:oMath xmlns:m="http://schemas.openxmlformats.org/officeDocument/2006/math">
                    <m:r>
                      <a:rPr lang="zh-CN" altLang="en-US" i="1" kern="0" dirty="0">
                        <a:latin typeface="Cambria Math" panose="02040503050406030204" pitchFamily="18" charset="0"/>
                        <a:ea typeface="楷体" panose="02010609060101010101" pitchFamily="49" charset="-122"/>
                        <a:sym typeface="+mn-ea"/>
                      </a:rPr>
                      <m:t>识别</m:t>
                    </m:r>
                  </m:oMath>
                </a14:m>
                <a:r>
                  <a:rPr lang="zh-CN" altLang="en-US" kern="0" dirty="0">
                    <a:latin typeface="楷体" panose="02010609060101010101" pitchFamily="49" charset="-122"/>
                    <a:ea typeface="楷体" panose="02010609060101010101" pitchFamily="49" charset="-122"/>
                    <a:sym typeface="+mn-ea"/>
                  </a:rPr>
                  <a:t>出来的稳定病毒中，最短的那个稳定病毒的长度是多少？</a:t>
                </a:r>
                <a:endParaRPr lang="en-US" altLang="zh-CN"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除了</a:t>
                </a:r>
                <a:r>
                  <a:rPr lang="en-US" altLang="zh-CN" sz="1800" kern="0" dirty="0">
                    <a:latin typeface="楷体" panose="02010609060101010101" pitchFamily="49" charset="-122"/>
                    <a:ea typeface="楷体" panose="02010609060101010101" pitchFamily="49" charset="-122"/>
                    <a:sym typeface="+mn-ea"/>
                  </a:rPr>
                  <a:t>0</a:t>
                </a:r>
                <a:r>
                  <a:rPr lang="zh-CN" altLang="en-US" kern="0" dirty="0">
                    <a:latin typeface="楷体" panose="02010609060101010101" pitchFamily="49" charset="-122"/>
                    <a:ea typeface="楷体" panose="02010609060101010101" pitchFamily="49" charset="-122"/>
                    <a:sym typeface="+mn-ea"/>
                  </a:rPr>
                  <a:t>、</a:t>
                </a:r>
                <a:r>
                  <a:rPr lang="en-US" altLang="zh-CN" kern="0" dirty="0">
                    <a:latin typeface="楷体" panose="02010609060101010101" pitchFamily="49" charset="-122"/>
                    <a:ea typeface="楷体" panose="02010609060101010101" pitchFamily="49" charset="-122"/>
                    <a:sym typeface="+mn-ea"/>
                  </a:rPr>
                  <a:t>1</a:t>
                </a:r>
                <a:r>
                  <a:rPr lang="zh-CN" altLang="en-US" kern="0" dirty="0">
                    <a:latin typeface="楷体" panose="02010609060101010101" pitchFamily="49" charset="-122"/>
                    <a:ea typeface="楷体" panose="02010609060101010101" pitchFamily="49" charset="-122"/>
                    <a:sym typeface="+mn-ea"/>
                  </a:rPr>
                  <a:t>，</a:t>
                </a:r>
                <a:r>
                  <a:rPr lang="zh-CN" altLang="en-US" sz="1800" kern="0" dirty="0">
                    <a:latin typeface="楷体" panose="02010609060101010101" pitchFamily="49" charset="-122"/>
                    <a:ea typeface="楷体" panose="02010609060101010101" pitchFamily="49" charset="-122"/>
                    <a:sym typeface="+mn-ea"/>
                  </a:rPr>
                  <a:t>每个基因一定出现在某条变异规则左端；所有变异规则右端的长度之和不超过</a:t>
                </a:r>
                <a:r>
                  <a:rPr lang="en-US" altLang="zh-CN" sz="1800" kern="0" dirty="0">
                    <a:latin typeface="楷体" panose="02010609060101010101" pitchFamily="49" charset="-122"/>
                    <a:ea typeface="楷体" panose="02010609060101010101" pitchFamily="49" charset="-122"/>
                    <a:sym typeface="+mn-ea"/>
                  </a:rPr>
                  <a:t>100</a:t>
                </a:r>
                <a:r>
                  <a:rPr lang="zh-CN" altLang="en-US" sz="1800" kern="0" dirty="0">
                    <a:latin typeface="楷体" panose="02010609060101010101" pitchFamily="49" charset="-122"/>
                    <a:ea typeface="楷体" panose="02010609060101010101" pitchFamily="49" charset="-122"/>
                    <a:sym typeface="+mn-ea"/>
                  </a:rPr>
                  <a:t>，所有抗体长度之和不超过</a:t>
                </a:r>
                <a:r>
                  <a:rPr lang="en-US" altLang="zh-CN" sz="1800" kern="0" dirty="0">
                    <a:latin typeface="楷体" panose="02010609060101010101" pitchFamily="49" charset="-122"/>
                    <a:ea typeface="楷体" panose="02010609060101010101" pitchFamily="49" charset="-122"/>
                    <a:sym typeface="+mn-ea"/>
                  </a:rPr>
                  <a:t>50</a:t>
                </a:r>
                <a:r>
                  <a:rPr lang="zh-CN" altLang="en-US" sz="1800"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p:txBody>
          </p:sp>
        </mc:Choice>
        <mc:Fallback xmlns="">
          <p:sp>
            <p:nvSpPr>
              <p:cNvPr id="2" name="文本框 1">
                <a:extLst>
                  <a:ext uri="{FF2B5EF4-FFF2-40B4-BE49-F238E27FC236}">
                    <a16:creationId xmlns:a16="http://schemas.microsoft.com/office/drawing/2014/main" id="{CAB930A4-D307-2923-5E57-52DCA5DF1F70}"/>
                  </a:ext>
                </a:extLst>
              </p:cNvPr>
              <p:cNvSpPr txBox="1">
                <a:spLocks noRot="1" noChangeAspect="1" noMove="1" noResize="1" noEditPoints="1" noAdjustHandles="1" noChangeArrowheads="1" noChangeShapeType="1" noTextEdit="1"/>
              </p:cNvSpPr>
              <p:nvPr/>
            </p:nvSpPr>
            <p:spPr>
              <a:xfrm>
                <a:off x="814193" y="1228877"/>
                <a:ext cx="10407182" cy="4247317"/>
              </a:xfrm>
              <a:prstGeom prst="rect">
                <a:avLst/>
              </a:prstGeom>
              <a:blipFill>
                <a:blip r:embed="rId8"/>
                <a:stretch>
                  <a:fillRect l="-527" t="-1149" r="-293" b="-143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4490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787588"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Replace</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20032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给定由小写英文字母组成的字符串</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𝑆</m:t>
                    </m:r>
                    <m:r>
                      <a:rPr lang="zh-CN" altLang="en-US" i="1" kern="0" dirty="0">
                        <a:latin typeface="Cambria Math" panose="02040503050406030204" pitchFamily="18" charset="0"/>
                        <a:ea typeface="楷体" panose="02010609060101010101" pitchFamily="49" charset="-122"/>
                        <a:sym typeface="+mn-ea"/>
                      </a:rPr>
                      <m:t>，</m:t>
                    </m:r>
                    <m:r>
                      <a:rPr lang="en-US" altLang="zh-CN" sz="1800" i="1" kern="0" dirty="0" smtClean="0">
                        <a:latin typeface="Cambria Math" panose="02040503050406030204" pitchFamily="18" charset="0"/>
                        <a:ea typeface="楷体" panose="02010609060101010101" pitchFamily="49" charset="-122"/>
                        <a:sym typeface="+mn-ea"/>
                      </a:rPr>
                      <m:t>𝑇</m:t>
                    </m:r>
                  </m:oMath>
                </a14:m>
                <a:r>
                  <a:rPr lang="zh-CN" altLang="en-US" sz="1800" kern="0" dirty="0">
                    <a:latin typeface="楷体" panose="02010609060101010101" pitchFamily="49" charset="-122"/>
                    <a:ea typeface="楷体" panose="02010609060101010101" pitchFamily="49" charset="-122"/>
                    <a:sym typeface="+mn-ea"/>
                  </a:rPr>
                  <a:t>和</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𝐾</m:t>
                    </m:r>
                  </m:oMath>
                </a14:m>
                <a:r>
                  <a:rPr lang="zh-CN" altLang="en-US" sz="1800" kern="0" dirty="0">
                    <a:latin typeface="楷体" panose="02010609060101010101" pitchFamily="49" charset="-122"/>
                    <a:ea typeface="楷体" panose="02010609060101010101" pitchFamily="49" charset="-122"/>
                    <a:sym typeface="+mn-ea"/>
                  </a:rPr>
                  <a:t>种操作。最开始当前字符串是</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𝑆</m:t>
                    </m:r>
                  </m:oMath>
                </a14:m>
                <a:r>
                  <a:rPr lang="zh-CN" altLang="en-US" sz="1800" kern="0" dirty="0">
                    <a:latin typeface="楷体" panose="02010609060101010101" pitchFamily="49" charset="-122"/>
                    <a:ea typeface="楷体" panose="02010609060101010101" pitchFamily="49" charset="-122"/>
                    <a:sym typeface="+mn-ea"/>
                  </a:rPr>
                  <a:t>，可以以任意顺序使用任意</a:t>
                </a:r>
                <a14:m>
                  <m:oMath xmlns:m="http://schemas.openxmlformats.org/officeDocument/2006/math">
                    <m:r>
                      <a:rPr lang="zh-CN" altLang="en-US" i="1" kern="0" dirty="0">
                        <a:latin typeface="Cambria Math" panose="02040503050406030204" pitchFamily="18" charset="0"/>
                        <a:ea typeface="楷体" panose="02010609060101010101" pitchFamily="49" charset="-122"/>
                        <a:sym typeface="+mn-ea"/>
                      </a:rPr>
                      <m:t>次</m:t>
                    </m:r>
                    <m:r>
                      <a:rPr lang="en-US" altLang="zh-CN" sz="1800" i="1" kern="0" dirty="0" smtClean="0">
                        <a:latin typeface="Cambria Math" panose="02040503050406030204" pitchFamily="18" charset="0"/>
                        <a:ea typeface="楷体" panose="02010609060101010101" pitchFamily="49" charset="-122"/>
                        <a:sym typeface="+mn-ea"/>
                      </a:rPr>
                      <m:t>𝐾</m:t>
                    </m:r>
                  </m:oMath>
                </a14:m>
                <a:r>
                  <a:rPr lang="zh-CN" altLang="en-US" sz="1800" kern="0" dirty="0">
                    <a:latin typeface="楷体" panose="02010609060101010101" pitchFamily="49" charset="-122"/>
                    <a:ea typeface="楷体" panose="02010609060101010101" pitchFamily="49" charset="-122"/>
                    <a:sym typeface="+mn-ea"/>
                  </a:rPr>
                  <a:t>种操作来修改当前字符串，</a:t>
                </a:r>
                <a:r>
                  <a:rPr lang="zh-CN" altLang="en-US" kern="0" dirty="0">
                    <a:latin typeface="楷体" panose="02010609060101010101" pitchFamily="49" charset="-122"/>
                    <a:ea typeface="楷体" panose="02010609060101010101" pitchFamily="49" charset="-122"/>
                    <a:sym typeface="+mn-ea"/>
                  </a:rPr>
                  <a:t>其中第</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种操作可以把当前字符串中的一个</a:t>
                </a:r>
                <a:r>
                  <a:rPr lang="zh-CN" altLang="en-US" sz="1800" b="1" kern="0" dirty="0">
                    <a:latin typeface="楷体" panose="02010609060101010101" pitchFamily="49" charset="-122"/>
                    <a:ea typeface="楷体" panose="02010609060101010101" pitchFamily="49" charset="-122"/>
                    <a:sym typeface="+mn-ea"/>
                  </a:rPr>
                  <a:t>字符</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𝐶</m:t>
                        </m:r>
                      </m:e>
                      <m:sub>
                        <m:r>
                          <a:rPr lang="en-US" altLang="zh-CN" sz="1800"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替换为</a:t>
                </a:r>
                <a:r>
                  <a:rPr lang="zh-CN" altLang="en-US" sz="1800" b="1" kern="0" dirty="0">
                    <a:latin typeface="楷体" panose="02010609060101010101" pitchFamily="49" charset="-122"/>
                    <a:ea typeface="楷体" panose="02010609060101010101" pitchFamily="49" charset="-122"/>
                    <a:sym typeface="+mn-ea"/>
                  </a:rPr>
                  <a:t>字符串</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𝐴</m:t>
                        </m:r>
                      </m:e>
                      <m:sub>
                        <m:r>
                          <a:rPr lang="en-US" altLang="zh-CN" sz="1800" b="0" i="1" kern="0" smtClean="0">
                            <a:latin typeface="Cambria Math" panose="02040503050406030204" pitchFamily="18" charset="0"/>
                            <a:ea typeface="楷体" panose="02010609060101010101" pitchFamily="49" charset="-122"/>
                            <a:sym typeface="+mn-ea"/>
                          </a:rPr>
                          <m:t>𝑖</m:t>
                        </m:r>
                      </m:sub>
                    </m:sSub>
                    <m:r>
                      <a:rPr lang="zh-CN" altLang="en-US" i="1" kern="0">
                        <a:latin typeface="Cambria Math" panose="02040503050406030204" pitchFamily="18" charset="0"/>
                        <a:ea typeface="楷体" panose="02010609060101010101" pitchFamily="49" charset="-122"/>
                        <a:sym typeface="+mn-ea"/>
                      </a:rPr>
                      <m:t>。</m:t>
                    </m:r>
                  </m:oMath>
                </a14:m>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最少要几次操作可以把</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𝑆</m:t>
                    </m:r>
                  </m:oMath>
                </a14:m>
                <a:r>
                  <a:rPr lang="zh-CN" altLang="en-US" sz="1800" kern="0" dirty="0">
                    <a:latin typeface="楷体" panose="02010609060101010101" pitchFamily="49" charset="-122"/>
                    <a:ea typeface="楷体" panose="02010609060101010101" pitchFamily="49" charset="-122"/>
                    <a:sym typeface="+mn-ea"/>
                  </a:rPr>
                  <a:t>变成</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𝑇</m:t>
                    </m:r>
                  </m:oMath>
                </a14:m>
                <a:r>
                  <a:rPr lang="zh-CN" altLang="en-US" sz="1800" kern="0" dirty="0">
                    <a:latin typeface="楷体" panose="02010609060101010101" pitchFamily="49" charset="-122"/>
                    <a:ea typeface="楷体" panose="02010609060101010101" pitchFamily="49" charset="-122"/>
                    <a:sym typeface="+mn-ea"/>
                  </a:rPr>
                  <a:t>？如果无解输出</a:t>
                </a:r>
                <a:r>
                  <a:rPr lang="en-US" altLang="zh-CN" sz="1800" kern="0" dirty="0">
                    <a:latin typeface="楷体" panose="02010609060101010101" pitchFamily="49" charset="-122"/>
                    <a:ea typeface="楷体" panose="02010609060101010101" pitchFamily="49" charset="-122"/>
                    <a:sym typeface="+mn-ea"/>
                  </a:rPr>
                  <a:t>-1</a:t>
                </a:r>
                <a:r>
                  <a:rPr lang="zh-CN" altLang="en-US" sz="1800"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1≤</m:t>
                    </m:r>
                    <m:d>
                      <m:dPr>
                        <m:begChr m:val="|"/>
                        <m:endChr m:val="|"/>
                        <m:ctrlPr>
                          <a:rPr lang="en-US" altLang="zh-CN" sz="1800" b="0" i="1" kern="0" smtClean="0">
                            <a:latin typeface="Cambria Math" panose="02040503050406030204" pitchFamily="18" charset="0"/>
                            <a:ea typeface="楷体" panose="02010609060101010101" pitchFamily="49" charset="-122"/>
                            <a:sym typeface="+mn-ea"/>
                          </a:rPr>
                        </m:ctrlPr>
                      </m:dPr>
                      <m:e>
                        <m:r>
                          <a:rPr lang="en-US" altLang="zh-CN" sz="1800" b="0" i="1" kern="0" smtClean="0">
                            <a:latin typeface="Cambria Math" panose="02040503050406030204" pitchFamily="18" charset="0"/>
                            <a:ea typeface="楷体" panose="02010609060101010101" pitchFamily="49" charset="-122"/>
                            <a:sym typeface="+mn-ea"/>
                          </a:rPr>
                          <m:t>𝑆</m:t>
                        </m:r>
                      </m:e>
                    </m:d>
                    <m:r>
                      <a:rPr lang="en-US" altLang="zh-CN" sz="1800" b="0" i="1" kern="0" smtClean="0">
                        <a:latin typeface="Cambria Math" panose="02040503050406030204" pitchFamily="18" charset="0"/>
                        <a:ea typeface="楷体" panose="02010609060101010101" pitchFamily="49" charset="-122"/>
                        <a:sym typeface="+mn-ea"/>
                      </a:rPr>
                      <m:t>≤</m:t>
                    </m:r>
                    <m:d>
                      <m:dPr>
                        <m:begChr m:val="|"/>
                        <m:endChr m:val="|"/>
                        <m:ctrlPr>
                          <a:rPr lang="en-US" altLang="zh-CN" sz="1800" b="0" i="1" kern="0" smtClean="0">
                            <a:latin typeface="Cambria Math" panose="02040503050406030204" pitchFamily="18" charset="0"/>
                            <a:ea typeface="楷体" panose="02010609060101010101" pitchFamily="49" charset="-122"/>
                            <a:sym typeface="+mn-ea"/>
                          </a:rPr>
                        </m:ctrlPr>
                      </m:dPr>
                      <m:e>
                        <m:r>
                          <a:rPr lang="en-US" altLang="zh-CN" sz="1800" b="0" i="1" kern="0" smtClean="0">
                            <a:latin typeface="Cambria Math" panose="02040503050406030204" pitchFamily="18" charset="0"/>
                            <a:ea typeface="楷体" panose="02010609060101010101" pitchFamily="49" charset="-122"/>
                            <a:sym typeface="+mn-ea"/>
                          </a:rPr>
                          <m:t>𝑇</m:t>
                        </m:r>
                      </m:e>
                    </m:d>
                    <m:r>
                      <a:rPr lang="en-US" altLang="zh-CN" sz="1800" b="0" i="1" kern="0" smtClean="0">
                        <a:latin typeface="Cambria Math" panose="02040503050406030204" pitchFamily="18" charset="0"/>
                        <a:ea typeface="楷体" panose="02010609060101010101" pitchFamily="49" charset="-122"/>
                        <a:sym typeface="+mn-ea"/>
                      </a:rPr>
                      <m:t>≤50</m:t>
                    </m:r>
                  </m:oMath>
                </a14:m>
                <a:r>
                  <a:rPr lang="en-US" altLang="zh-CN" sz="1800" kern="0" dirty="0">
                    <a:latin typeface="楷体" panose="02010609060101010101" pitchFamily="49" charset="-122"/>
                    <a:ea typeface="楷体" panose="02010609060101010101" pitchFamily="49" charset="-122"/>
                    <a:sym typeface="+mn-ea"/>
                  </a:rPr>
                  <a:t>,</a:t>
                </a:r>
                <a14:m>
                  <m:oMath xmlns:m="http://schemas.openxmlformats.org/officeDocument/2006/math">
                    <m:r>
                      <a:rPr lang="en-US" altLang="zh-CN" sz="1800" b="0" i="1" kern="0" dirty="0" smtClean="0">
                        <a:latin typeface="Cambria Math" panose="02040503050406030204" pitchFamily="18" charset="0"/>
                        <a:ea typeface="楷体" panose="02010609060101010101" pitchFamily="49" charset="-122"/>
                        <a:sym typeface="+mn-ea"/>
                      </a:rPr>
                      <m:t>𝐾</m:t>
                    </m:r>
                    <m:r>
                      <a:rPr lang="en-US" altLang="zh-CN" sz="1800" b="0" i="1" kern="0" dirty="0" smtClean="0">
                        <a:latin typeface="Cambria Math" panose="02040503050406030204" pitchFamily="18" charset="0"/>
                        <a:ea typeface="楷体" panose="02010609060101010101" pitchFamily="49" charset="-122"/>
                        <a:sym typeface="+mn-ea"/>
                      </a:rPr>
                      <m:t>≤50</m:t>
                    </m:r>
                  </m:oMath>
                </a14:m>
                <a:r>
                  <a:rPr lang="en-US" altLang="zh-CN" sz="1800" kern="0" dirty="0">
                    <a:latin typeface="楷体" panose="02010609060101010101" pitchFamily="49" charset="-122"/>
                    <a:ea typeface="楷体" panose="02010609060101010101" pitchFamily="49" charset="-122"/>
                    <a:sym typeface="+mn-ea"/>
                  </a:rPr>
                  <a:t>,</a:t>
                </a:r>
                <a:r>
                  <a:rPr lang="en-US" altLang="zh-CN" kern="0" dirty="0">
                    <a:ea typeface="楷体" panose="02010609060101010101" pitchFamily="49" charset="-122"/>
                    <a:sym typeface="+mn-ea"/>
                  </a:rPr>
                  <a:t> </a:t>
                </a:r>
                <a14:m>
                  <m:oMath xmlns:m="http://schemas.openxmlformats.org/officeDocument/2006/math">
                    <m:r>
                      <a:rPr lang="en-US" altLang="zh-CN" kern="0" dirty="0">
                        <a:latin typeface="Cambria Math" panose="02040503050406030204" pitchFamily="18" charset="0"/>
                        <a:ea typeface="楷体" panose="02010609060101010101" pitchFamily="49" charset="-122"/>
                        <a:sym typeface="+mn-ea"/>
                      </a:rPr>
                      <m:t>1</m:t>
                    </m:r>
                    <m:r>
                      <a:rPr lang="en-US" altLang="zh-CN" i="1" kern="0" dirty="0">
                        <a:latin typeface="Cambria Math" panose="02040503050406030204" pitchFamily="18" charset="0"/>
                        <a:ea typeface="楷体" panose="02010609060101010101" pitchFamily="49" charset="-122"/>
                        <a:sym typeface="+mn-ea"/>
                      </a:rPr>
                      <m:t>≤</m:t>
                    </m:r>
                    <m:d>
                      <m:dPr>
                        <m:begChr m:val="|"/>
                        <m:endChr m:val="|"/>
                        <m:ctrlPr>
                          <a:rPr lang="en-US" altLang="zh-CN" sz="1800" b="0" i="1" kern="0" dirty="0" smtClean="0">
                            <a:latin typeface="Cambria Math" panose="02040503050406030204" pitchFamily="18" charset="0"/>
                            <a:ea typeface="楷体" panose="02010609060101010101" pitchFamily="49" charset="-122"/>
                            <a:sym typeface="+mn-ea"/>
                          </a:rPr>
                        </m:ctrlPr>
                      </m:dPr>
                      <m:e>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b="0" i="1" kern="0" dirty="0" smtClean="0">
                                <a:latin typeface="Cambria Math" panose="02040503050406030204" pitchFamily="18" charset="0"/>
                                <a:ea typeface="楷体" panose="02010609060101010101" pitchFamily="49" charset="-122"/>
                                <a:sym typeface="+mn-ea"/>
                              </a:rPr>
                              <m:t>𝐴</m:t>
                            </m:r>
                          </m:e>
                          <m:sub>
                            <m:r>
                              <a:rPr lang="en-US" altLang="zh-CN" sz="1800" b="0" i="1" kern="0" dirty="0" smtClean="0">
                                <a:latin typeface="Cambria Math" panose="02040503050406030204" pitchFamily="18" charset="0"/>
                                <a:ea typeface="楷体" panose="02010609060101010101" pitchFamily="49" charset="-122"/>
                                <a:sym typeface="+mn-ea"/>
                              </a:rPr>
                              <m:t>𝑖</m:t>
                            </m:r>
                          </m:sub>
                        </m:sSub>
                      </m:e>
                    </m:d>
                    <m:r>
                      <a:rPr lang="en-US" altLang="zh-CN" sz="1800" b="0" i="1" kern="0" dirty="0" smtClean="0">
                        <a:latin typeface="Cambria Math" panose="02040503050406030204" pitchFamily="18" charset="0"/>
                        <a:ea typeface="楷体" panose="02010609060101010101" pitchFamily="49" charset="-122"/>
                        <a:sym typeface="+mn-ea"/>
                      </a:rPr>
                      <m:t>≤50</m:t>
                    </m:r>
                  </m:oMath>
                </a14:m>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200329"/>
              </a:xfrm>
              <a:prstGeom prst="rect">
                <a:avLst/>
              </a:prstGeom>
              <a:blipFill>
                <a:blip r:embed="rId8"/>
                <a:stretch>
                  <a:fillRect l="-534" t="-4061" b="-6091"/>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7CD366C-18AD-E0D9-F134-5E149B3D0DB7}"/>
              </a:ext>
            </a:extLst>
          </p:cNvPr>
          <p:cNvSpPr txBox="1"/>
          <p:nvPr/>
        </p:nvSpPr>
        <p:spPr>
          <a:xfrm>
            <a:off x="789712" y="2397822"/>
            <a:ext cx="10280742" cy="369332"/>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分析</a:t>
            </a:r>
            <a:r>
              <a:rPr lang="en-US" altLang="zh-CN" kern="0" dirty="0">
                <a:latin typeface="楷体" panose="02010609060101010101" pitchFamily="49" charset="-122"/>
                <a:ea typeface="楷体" panose="02010609060101010101" pitchFamily="49" charset="-122"/>
                <a:sym typeface="+mn-ea"/>
              </a:rPr>
              <a:t>S</a:t>
            </a:r>
            <a:r>
              <a:rPr lang="zh-CN" altLang="en-US" kern="0" dirty="0">
                <a:latin typeface="楷体" panose="02010609060101010101" pitchFamily="49" charset="-122"/>
                <a:ea typeface="楷体" panose="02010609060101010101" pitchFamily="49" charset="-122"/>
                <a:sym typeface="+mn-ea"/>
              </a:rPr>
              <a:t>到</a:t>
            </a:r>
            <a:r>
              <a:rPr lang="en-US" altLang="zh-CN" kern="0" dirty="0">
                <a:latin typeface="楷体" panose="02010609060101010101" pitchFamily="49" charset="-122"/>
                <a:ea typeface="楷体" panose="02010609060101010101" pitchFamily="49" charset="-122"/>
                <a:sym typeface="+mn-ea"/>
              </a:rPr>
              <a:t>T</a:t>
            </a:r>
            <a:r>
              <a:rPr lang="zh-CN" altLang="en-US" kern="0" dirty="0">
                <a:latin typeface="楷体" panose="02010609060101010101" pitchFamily="49" charset="-122"/>
                <a:ea typeface="楷体" panose="02010609060101010101" pitchFamily="49" charset="-122"/>
                <a:sym typeface="+mn-ea"/>
              </a:rPr>
              <a:t>的变换过程，整体来看，最终是</a:t>
            </a:r>
            <a:r>
              <a:rPr lang="en-US" altLang="zh-CN" kern="0" dirty="0">
                <a:latin typeface="楷体" panose="02010609060101010101" pitchFamily="49" charset="-122"/>
                <a:ea typeface="楷体" panose="02010609060101010101" pitchFamily="49" charset="-122"/>
                <a:sym typeface="+mn-ea"/>
              </a:rPr>
              <a:t>S</a:t>
            </a:r>
            <a:r>
              <a:rPr lang="zh-CN" altLang="en-US" kern="0" dirty="0">
                <a:latin typeface="楷体" panose="02010609060101010101" pitchFamily="49" charset="-122"/>
                <a:ea typeface="楷体" panose="02010609060101010101" pitchFamily="49" charset="-122"/>
                <a:sym typeface="+mn-ea"/>
              </a:rPr>
              <a:t>里的每个字符变成</a:t>
            </a:r>
            <a:r>
              <a:rPr lang="en-US" altLang="zh-CN" kern="0" dirty="0">
                <a:latin typeface="楷体" panose="02010609060101010101" pitchFamily="49" charset="-122"/>
                <a:ea typeface="楷体" panose="02010609060101010101" pitchFamily="49" charset="-122"/>
                <a:sym typeface="+mn-ea"/>
              </a:rPr>
              <a:t>T</a:t>
            </a:r>
            <a:r>
              <a:rPr lang="zh-CN" altLang="en-US" kern="0" dirty="0">
                <a:latin typeface="楷体" panose="02010609060101010101" pitchFamily="49" charset="-122"/>
                <a:ea typeface="楷体" panose="02010609060101010101" pitchFamily="49" charset="-122"/>
                <a:sym typeface="+mn-ea"/>
              </a:rPr>
              <a:t>中的一段区间。</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DFE9BFB-814A-95F2-98C9-7858960CF182}"/>
                  </a:ext>
                </a:extLst>
              </p:cNvPr>
              <p:cNvSpPr txBox="1"/>
              <p:nvPr/>
            </p:nvSpPr>
            <p:spPr>
              <a:xfrm>
                <a:off x="789712" y="2743071"/>
                <a:ext cx="10280742" cy="391646"/>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于是设</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𝑑</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𝑝</m:t>
                        </m:r>
                      </m:e>
                      <m:sub>
                        <m:r>
                          <a:rPr lang="en-US" altLang="zh-CN" b="0" i="1" kern="0" smtClean="0">
                            <a:latin typeface="Cambria Math" panose="02040503050406030204" pitchFamily="18" charset="0"/>
                            <a:ea typeface="楷体" panose="02010609060101010101" pitchFamily="49" charset="-122"/>
                            <a:sym typeface="+mn-ea"/>
                          </a:rPr>
                          <m:t>𝑖</m:t>
                        </m:r>
                        <m:r>
                          <a:rPr lang="en-US" altLang="zh-CN" b="0" i="1" kern="0" smtClean="0">
                            <a:latin typeface="Cambria Math" panose="02040503050406030204" pitchFamily="18" charset="0"/>
                            <a:ea typeface="楷体" panose="02010609060101010101" pitchFamily="49" charset="-122"/>
                            <a:sym typeface="+mn-ea"/>
                          </a:rPr>
                          <m:t>,</m:t>
                        </m:r>
                        <m:r>
                          <a:rPr lang="en-US" altLang="zh-CN" b="0" i="1" kern="0" smtClean="0">
                            <a:latin typeface="Cambria Math" panose="02040503050406030204" pitchFamily="18" charset="0"/>
                            <a:ea typeface="楷体" panose="02010609060101010101" pitchFamily="49" charset="-122"/>
                            <a:sym typeface="+mn-ea"/>
                          </a:rPr>
                          <m:t>𝑗</m:t>
                        </m:r>
                      </m:sub>
                    </m:sSub>
                    <m:r>
                      <a:rPr lang="zh-CN" altLang="en-US" i="1" kern="0">
                        <a:latin typeface="Cambria Math" panose="02040503050406030204" pitchFamily="18" charset="0"/>
                        <a:ea typeface="楷体" panose="02010609060101010101" pitchFamily="49" charset="-122"/>
                        <a:sym typeface="+mn-ea"/>
                      </a:rPr>
                      <m:t>表示</m:t>
                    </m:r>
                  </m:oMath>
                </a14:m>
                <a:r>
                  <a:rPr lang="en-US" altLang="zh-CN" sz="1800" kern="0" dirty="0">
                    <a:latin typeface="楷体" panose="02010609060101010101" pitchFamily="49" charset="-122"/>
                    <a:ea typeface="楷体" panose="02010609060101010101" pitchFamily="49" charset="-122"/>
                    <a:sym typeface="+mn-ea"/>
                  </a:rPr>
                  <a:t>S</a:t>
                </a:r>
                <a:r>
                  <a:rPr lang="zh-CN" altLang="en-US" sz="1800" kern="0" dirty="0">
                    <a:latin typeface="楷体" panose="02010609060101010101" pitchFamily="49" charset="-122"/>
                    <a:ea typeface="楷体" panose="02010609060101010101" pitchFamily="49" charset="-122"/>
                    <a:sym typeface="+mn-ea"/>
                  </a:rPr>
                  <a:t>的前</a:t>
                </a:r>
                <a:r>
                  <a:rPr lang="en-US" altLang="zh-CN" sz="1800" kern="0" dirty="0" err="1">
                    <a:latin typeface="楷体" panose="02010609060101010101" pitchFamily="49" charset="-122"/>
                    <a:ea typeface="楷体" panose="02010609060101010101" pitchFamily="49" charset="-122"/>
                    <a:sym typeface="+mn-ea"/>
                  </a:rPr>
                  <a:t>i</a:t>
                </a:r>
                <a:r>
                  <a:rPr lang="zh-CN" altLang="en-US" sz="1800" kern="0" dirty="0">
                    <a:latin typeface="楷体" panose="02010609060101010101" pitchFamily="49" charset="-122"/>
                    <a:ea typeface="楷体" panose="02010609060101010101" pitchFamily="49" charset="-122"/>
                    <a:sym typeface="+mn-ea"/>
                  </a:rPr>
                  <a:t>个字符对应</a:t>
                </a:r>
                <a:r>
                  <a:rPr lang="en-US" altLang="zh-CN" sz="1800" kern="0" dirty="0">
                    <a:latin typeface="楷体" panose="02010609060101010101" pitchFamily="49" charset="-122"/>
                    <a:ea typeface="楷体" panose="02010609060101010101" pitchFamily="49" charset="-122"/>
                    <a:sym typeface="+mn-ea"/>
                  </a:rPr>
                  <a:t>T</a:t>
                </a:r>
                <a:r>
                  <a:rPr lang="zh-CN" altLang="en-US" sz="1800" kern="0" dirty="0">
                    <a:latin typeface="楷体" panose="02010609060101010101" pitchFamily="49" charset="-122"/>
                    <a:ea typeface="楷体" panose="02010609060101010101" pitchFamily="49" charset="-122"/>
                    <a:sym typeface="+mn-ea"/>
                  </a:rPr>
                  <a:t>的前</a:t>
                </a:r>
                <a:r>
                  <a:rPr lang="en-US" altLang="zh-CN" sz="1800" kern="0" dirty="0">
                    <a:latin typeface="楷体" panose="02010609060101010101" pitchFamily="49" charset="-122"/>
                    <a:ea typeface="楷体" panose="02010609060101010101" pitchFamily="49" charset="-122"/>
                    <a:sym typeface="+mn-ea"/>
                  </a:rPr>
                  <a:t>j</a:t>
                </a:r>
                <a:r>
                  <a:rPr lang="zh-CN" altLang="en-US" sz="1800" kern="0" dirty="0">
                    <a:latin typeface="楷体" panose="02010609060101010101" pitchFamily="49" charset="-122"/>
                    <a:ea typeface="楷体" panose="02010609060101010101" pitchFamily="49" charset="-122"/>
                    <a:sym typeface="+mn-ea"/>
                  </a:rPr>
                  <a:t>个，转移枚举</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𝑆</m:t>
                        </m:r>
                      </m:e>
                      <m:sub>
                        <m:r>
                          <a:rPr lang="en-US" altLang="zh-CN" sz="1800"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对应的区间长度。</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6" name="文本框 5">
                <a:extLst>
                  <a:ext uri="{FF2B5EF4-FFF2-40B4-BE49-F238E27FC236}">
                    <a16:creationId xmlns:a16="http://schemas.microsoft.com/office/drawing/2014/main" id="{DDFE9BFB-814A-95F2-98C9-7858960CF182}"/>
                  </a:ext>
                </a:extLst>
              </p:cNvPr>
              <p:cNvSpPr txBox="1">
                <a:spLocks noRot="1" noChangeAspect="1" noMove="1" noResize="1" noEditPoints="1" noAdjustHandles="1" noChangeArrowheads="1" noChangeShapeType="1" noTextEdit="1"/>
              </p:cNvSpPr>
              <p:nvPr/>
            </p:nvSpPr>
            <p:spPr>
              <a:xfrm>
                <a:off x="789712" y="2743071"/>
                <a:ext cx="10280742" cy="391646"/>
              </a:xfrm>
              <a:prstGeom prst="rect">
                <a:avLst/>
              </a:prstGeom>
              <a:blipFill>
                <a:blip r:embed="rId9"/>
                <a:stretch>
                  <a:fillRect l="-534" t="-14063" b="-140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0F40C55-F487-E7D2-E262-ABB1ACD6FD9D}"/>
                  </a:ext>
                </a:extLst>
              </p:cNvPr>
              <p:cNvSpPr txBox="1"/>
              <p:nvPr/>
            </p:nvSpPr>
            <p:spPr>
              <a:xfrm>
                <a:off x="789712" y="3094647"/>
                <a:ext cx="10280742" cy="391261"/>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所以需要求</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𝑓</m:t>
                        </m:r>
                      </m:e>
                      <m:sub>
                        <m:r>
                          <a:rPr lang="en-US" altLang="zh-CN" b="0" i="1" kern="0" smtClean="0">
                            <a:latin typeface="Cambria Math" panose="02040503050406030204" pitchFamily="18" charset="0"/>
                            <a:ea typeface="楷体" panose="02010609060101010101" pitchFamily="49" charset="-122"/>
                            <a:sym typeface="+mn-ea"/>
                          </a:rPr>
                          <m:t>𝑐h</m:t>
                        </m:r>
                        <m:r>
                          <a:rPr lang="en-US" altLang="zh-CN" b="0" i="1"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𝐿</m:t>
                        </m:r>
                        <m:r>
                          <a:rPr lang="en-US" altLang="zh-CN" b="0" i="1"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𝑅</m:t>
                        </m:r>
                      </m:sub>
                    </m:sSub>
                  </m:oMath>
                </a14:m>
                <a:r>
                  <a:rPr lang="zh-CN" altLang="en-US" sz="1800" kern="0" dirty="0">
                    <a:latin typeface="楷体" panose="02010609060101010101" pitchFamily="49" charset="-122"/>
                    <a:ea typeface="楷体" panose="02010609060101010101" pitchFamily="49" charset="-122"/>
                    <a:sym typeface="+mn-ea"/>
                  </a:rPr>
                  <a:t>表示</a:t>
                </a:r>
                <a:r>
                  <a:rPr lang="zh-CN" altLang="en-US" kern="0" dirty="0">
                    <a:latin typeface="楷体" panose="02010609060101010101" pitchFamily="49" charset="-122"/>
                    <a:ea typeface="楷体" panose="02010609060101010101" pitchFamily="49" charset="-122"/>
                    <a:sym typeface="+mn-ea"/>
                  </a:rPr>
                  <a:t>字符</a:t>
                </a:r>
                <a:r>
                  <a:rPr lang="en-US" altLang="zh-CN" kern="0" dirty="0" err="1">
                    <a:latin typeface="楷体" panose="02010609060101010101" pitchFamily="49" charset="-122"/>
                    <a:ea typeface="楷体" panose="02010609060101010101" pitchFamily="49" charset="-122"/>
                    <a:sym typeface="+mn-ea"/>
                  </a:rPr>
                  <a:t>ch</a:t>
                </a:r>
                <a:r>
                  <a:rPr lang="zh-CN" altLang="en-US" kern="0" dirty="0">
                    <a:latin typeface="楷体" panose="02010609060101010101" pitchFamily="49" charset="-122"/>
                    <a:ea typeface="楷体" panose="02010609060101010101" pitchFamily="49" charset="-122"/>
                    <a:sym typeface="+mn-ea"/>
                  </a:rPr>
                  <a:t>变成</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𝑇</m:t>
                    </m:r>
                    <m:d>
                      <m:dPr>
                        <m:begChr m:val="["/>
                        <m:endChr m:val="]"/>
                        <m:ctrlPr>
                          <a:rPr lang="en-US" altLang="zh-CN" b="0" i="1" kern="0" dirty="0" smtClean="0">
                            <a:latin typeface="Cambria Math" panose="02040503050406030204" pitchFamily="18" charset="0"/>
                            <a:ea typeface="楷体" panose="02010609060101010101" pitchFamily="49" charset="-122"/>
                            <a:sym typeface="+mn-ea"/>
                          </a:rPr>
                        </m:ctrlPr>
                      </m:dPr>
                      <m:e>
                        <m:r>
                          <a:rPr lang="en-US" altLang="zh-CN" b="0" i="1" kern="0" dirty="0" smtClean="0">
                            <a:latin typeface="Cambria Math" panose="02040503050406030204" pitchFamily="18" charset="0"/>
                            <a:ea typeface="楷体" panose="02010609060101010101" pitchFamily="49" charset="-122"/>
                            <a:sym typeface="+mn-ea"/>
                          </a:rPr>
                          <m:t>𝐿</m:t>
                        </m:r>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𝑅</m:t>
                        </m:r>
                      </m:e>
                    </m:d>
                    <m:r>
                      <a:rPr lang="zh-CN" altLang="en-US" i="1" kern="0" dirty="0">
                        <a:latin typeface="Cambria Math" panose="02040503050406030204" pitchFamily="18" charset="0"/>
                        <a:ea typeface="楷体" panose="02010609060101010101" pitchFamily="49" charset="-122"/>
                        <a:sym typeface="+mn-ea"/>
                      </a:rPr>
                      <m:t>的</m:t>
                    </m:r>
                  </m:oMath>
                </a14:m>
                <a:r>
                  <a:rPr lang="zh-CN" altLang="en-US" sz="1800" kern="0" dirty="0">
                    <a:latin typeface="楷体" panose="02010609060101010101" pitchFamily="49" charset="-122"/>
                    <a:ea typeface="楷体" panose="02010609060101010101" pitchFamily="49" charset="-122"/>
                    <a:sym typeface="+mn-ea"/>
                  </a:rPr>
                  <a:t>最少次数。</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8" name="文本框 7">
                <a:extLst>
                  <a:ext uri="{FF2B5EF4-FFF2-40B4-BE49-F238E27FC236}">
                    <a16:creationId xmlns:a16="http://schemas.microsoft.com/office/drawing/2014/main" id="{60F40C55-F487-E7D2-E262-ABB1ACD6FD9D}"/>
                  </a:ext>
                </a:extLst>
              </p:cNvPr>
              <p:cNvSpPr txBox="1">
                <a:spLocks noRot="1" noChangeAspect="1" noMove="1" noResize="1" noEditPoints="1" noAdjustHandles="1" noChangeArrowheads="1" noChangeShapeType="1" noTextEdit="1"/>
              </p:cNvSpPr>
              <p:nvPr/>
            </p:nvSpPr>
            <p:spPr>
              <a:xfrm>
                <a:off x="789712" y="3094647"/>
                <a:ext cx="10280742" cy="391261"/>
              </a:xfrm>
              <a:prstGeom prst="rect">
                <a:avLst/>
              </a:prstGeom>
              <a:blipFill>
                <a:blip r:embed="rId10"/>
                <a:stretch>
                  <a:fillRect l="-534" t="-14063" b="-140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BC5A7F0-60AE-7EF4-04C9-05A78C7967B8}"/>
                  </a:ext>
                </a:extLst>
              </p:cNvPr>
              <p:cNvSpPr txBox="1"/>
              <p:nvPr/>
            </p:nvSpPr>
            <p:spPr>
              <a:xfrm>
                <a:off x="789712" y="3456930"/>
                <a:ext cx="3373915" cy="369332"/>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分析字符</a:t>
                </a:r>
                <a:r>
                  <a:rPr lang="en-US" altLang="zh-CN" kern="0" dirty="0" err="1">
                    <a:latin typeface="楷体" panose="02010609060101010101" pitchFamily="49" charset="-122"/>
                    <a:ea typeface="楷体" panose="02010609060101010101" pitchFamily="49" charset="-122"/>
                    <a:sym typeface="+mn-ea"/>
                  </a:rPr>
                  <a:t>ch</a:t>
                </a:r>
                <a:r>
                  <a:rPr lang="zh-CN" altLang="en-US" kern="0" dirty="0">
                    <a:latin typeface="楷体" panose="02010609060101010101" pitchFamily="49" charset="-122"/>
                    <a:ea typeface="楷体" panose="02010609060101010101" pitchFamily="49" charset="-122"/>
                    <a:sym typeface="+mn-ea"/>
                  </a:rPr>
                  <a:t>到</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𝑇</m:t>
                    </m:r>
                    <m:d>
                      <m:dPr>
                        <m:begChr m:val="["/>
                        <m:endChr m:val="]"/>
                        <m:ctrlPr>
                          <a:rPr lang="en-US" altLang="zh-CN" b="0" i="1" kern="0" dirty="0" smtClean="0">
                            <a:latin typeface="Cambria Math" panose="02040503050406030204" pitchFamily="18" charset="0"/>
                            <a:ea typeface="楷体" panose="02010609060101010101" pitchFamily="49" charset="-122"/>
                            <a:sym typeface="+mn-ea"/>
                          </a:rPr>
                        </m:ctrlPr>
                      </m:dPr>
                      <m:e>
                        <m:r>
                          <a:rPr lang="en-US" altLang="zh-CN" b="0" i="1" kern="0" dirty="0" smtClean="0">
                            <a:latin typeface="Cambria Math" panose="02040503050406030204" pitchFamily="18" charset="0"/>
                            <a:ea typeface="楷体" panose="02010609060101010101" pitchFamily="49" charset="-122"/>
                            <a:sym typeface="+mn-ea"/>
                          </a:rPr>
                          <m:t>𝐿</m:t>
                        </m:r>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𝑅</m:t>
                        </m:r>
                      </m:e>
                    </m:d>
                    <m:r>
                      <a:rPr lang="zh-CN" altLang="en-US" i="1" kern="0" dirty="0">
                        <a:latin typeface="Cambria Math" panose="02040503050406030204" pitchFamily="18" charset="0"/>
                        <a:ea typeface="楷体" panose="02010609060101010101" pitchFamily="49" charset="-122"/>
                        <a:sym typeface="+mn-ea"/>
                      </a:rPr>
                      <m:t>的</m:t>
                    </m:r>
                    <m:r>
                      <a:rPr lang="zh-CN" altLang="en-US" i="1" kern="0" dirty="0" smtClean="0">
                        <a:latin typeface="Cambria Math" panose="02040503050406030204" pitchFamily="18" charset="0"/>
                        <a:ea typeface="楷体" panose="02010609060101010101" pitchFamily="49" charset="-122"/>
                        <a:sym typeface="+mn-ea"/>
                      </a:rPr>
                      <m:t>变换</m:t>
                    </m:r>
                  </m:oMath>
                </a14:m>
                <a:r>
                  <a:rPr lang="zh-CN" altLang="en-US" sz="1800" kern="0" dirty="0">
                    <a:latin typeface="楷体" panose="02010609060101010101" pitchFamily="49" charset="-122"/>
                    <a:ea typeface="楷体" panose="02010609060101010101" pitchFamily="49" charset="-122"/>
                    <a:sym typeface="+mn-ea"/>
                  </a:rPr>
                  <a:t>过程，</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9" name="文本框 8">
                <a:extLst>
                  <a:ext uri="{FF2B5EF4-FFF2-40B4-BE49-F238E27FC236}">
                    <a16:creationId xmlns:a16="http://schemas.microsoft.com/office/drawing/2014/main" id="{6BC5A7F0-60AE-7EF4-04C9-05A78C7967B8}"/>
                  </a:ext>
                </a:extLst>
              </p:cNvPr>
              <p:cNvSpPr txBox="1">
                <a:spLocks noRot="1" noChangeAspect="1" noMove="1" noResize="1" noEditPoints="1" noAdjustHandles="1" noChangeArrowheads="1" noChangeShapeType="1" noTextEdit="1"/>
              </p:cNvSpPr>
              <p:nvPr/>
            </p:nvSpPr>
            <p:spPr>
              <a:xfrm>
                <a:off x="789712" y="3456930"/>
                <a:ext cx="3373915" cy="369332"/>
              </a:xfrm>
              <a:prstGeom prst="rect">
                <a:avLst/>
              </a:prstGeom>
              <a:blipFill>
                <a:blip r:embed="rId11"/>
                <a:stretch>
                  <a:fillRect l="-1627" t="-11475" r="-8137" b="-2131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FA83ADC8-3B85-385E-7B27-98503E25137D}"/>
              </a:ext>
            </a:extLst>
          </p:cNvPr>
          <p:cNvSpPr txBox="1"/>
          <p:nvPr/>
        </p:nvSpPr>
        <p:spPr>
          <a:xfrm>
            <a:off x="4163627" y="3452598"/>
            <a:ext cx="6667130" cy="369332"/>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某次操作从长度</a:t>
            </a:r>
            <a:r>
              <a:rPr lang="en-US" altLang="zh-CN" kern="0" dirty="0">
                <a:latin typeface="楷体" panose="02010609060101010101" pitchFamily="49" charset="-122"/>
                <a:ea typeface="楷体" panose="02010609060101010101" pitchFamily="49" charset="-122"/>
                <a:sym typeface="+mn-ea"/>
              </a:rPr>
              <a:t>1</a:t>
            </a:r>
            <a:r>
              <a:rPr lang="zh-CN" altLang="en-US" kern="0" dirty="0">
                <a:latin typeface="楷体" panose="02010609060101010101" pitchFamily="49" charset="-122"/>
                <a:ea typeface="楷体" panose="02010609060101010101" pitchFamily="49" charset="-122"/>
                <a:sym typeface="+mn-ea"/>
              </a:rPr>
              <a:t>变成长度大于</a:t>
            </a:r>
            <a:r>
              <a:rPr lang="en-US" altLang="zh-CN" kern="0" dirty="0">
                <a:latin typeface="楷体" panose="02010609060101010101" pitchFamily="49" charset="-122"/>
                <a:ea typeface="楷体" panose="02010609060101010101" pitchFamily="49" charset="-122"/>
                <a:sym typeface="+mn-ea"/>
              </a:rPr>
              <a:t>1</a:t>
            </a:r>
            <a:r>
              <a:rPr lang="zh-CN" altLang="en-US" kern="0" dirty="0">
                <a:latin typeface="楷体" panose="02010609060101010101" pitchFamily="49" charset="-122"/>
                <a:ea typeface="楷体" panose="02010609060101010101" pitchFamily="49" charset="-122"/>
                <a:sym typeface="+mn-ea"/>
              </a:rPr>
              <a:t>的字符串。</a:t>
            </a:r>
            <a:r>
              <a:rPr lang="en-US" altLang="zh-CN" sz="1800" kern="0" dirty="0">
                <a:latin typeface="楷体" panose="02010609060101010101" pitchFamily="49" charset="-122"/>
                <a:ea typeface="楷体" panose="02010609060101010101" pitchFamily="49" charset="-122"/>
                <a:sym typeface="+mn-ea"/>
              </a:rPr>
              <a:t> </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2499DE3-76C2-5B77-4D85-D283EF14418B}"/>
                  </a:ext>
                </a:extLst>
              </p:cNvPr>
              <p:cNvSpPr txBox="1"/>
              <p:nvPr/>
            </p:nvSpPr>
            <p:spPr>
              <a:xfrm>
                <a:off x="789712" y="3798893"/>
                <a:ext cx="10280742" cy="391261"/>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所以</a:t>
                </a:r>
                <a:r>
                  <a:rPr lang="zh-CN" altLang="en-US" b="0" i="0" kern="0" dirty="0">
                    <a:latin typeface="+mj-lt"/>
                    <a:ea typeface="楷体" panose="02010609060101010101" pitchFamily="49" charset="-122"/>
                    <a:sym typeface="+mn-ea"/>
                  </a:rPr>
                  <a:t>设计</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𝑔</m:t>
                        </m:r>
                      </m:e>
                      <m:sub>
                        <m:r>
                          <a:rPr lang="en-US" altLang="zh-CN" b="0" i="1" kern="0" smtClean="0">
                            <a:latin typeface="Cambria Math" panose="02040503050406030204" pitchFamily="18" charset="0"/>
                            <a:ea typeface="楷体" panose="02010609060101010101" pitchFamily="49" charset="-122"/>
                            <a:sym typeface="+mn-ea"/>
                          </a:rPr>
                          <m:t>𝑖</m:t>
                        </m:r>
                        <m:r>
                          <a:rPr lang="en-US" altLang="zh-CN" b="0" i="1"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𝑗</m:t>
                        </m:r>
                        <m:r>
                          <a:rPr lang="en-US" altLang="zh-CN" b="0" i="1"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𝐿</m:t>
                        </m:r>
                        <m:r>
                          <a:rPr lang="en-US" altLang="zh-CN" b="0" i="1"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𝑅</m:t>
                        </m:r>
                      </m:sub>
                    </m:sSub>
                  </m:oMath>
                </a14:m>
                <a:r>
                  <a:rPr lang="zh-CN" altLang="en-US" sz="1800" kern="0" dirty="0">
                    <a:latin typeface="楷体" panose="02010609060101010101" pitchFamily="49" charset="-122"/>
                    <a:ea typeface="楷体" panose="02010609060101010101" pitchFamily="49" charset="-122"/>
                    <a:sym typeface="+mn-ea"/>
                  </a:rPr>
                  <a:t>表示字符串</a:t>
                </a:r>
                <a14:m>
                  <m:oMath xmlns:m="http://schemas.openxmlformats.org/officeDocument/2006/math">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b="0" i="1" kern="0" dirty="0" smtClean="0">
                            <a:latin typeface="Cambria Math" panose="02040503050406030204" pitchFamily="18" charset="0"/>
                            <a:ea typeface="楷体" panose="02010609060101010101" pitchFamily="49" charset="-122"/>
                            <a:sym typeface="+mn-ea"/>
                          </a:rPr>
                          <m:t>𝐴</m:t>
                        </m:r>
                      </m:e>
                      <m:sub>
                        <m:r>
                          <a:rPr lang="en-US" altLang="zh-CN" sz="1800" b="0" i="1" kern="0" dirty="0"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长为</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𝑗</m:t>
                    </m:r>
                  </m:oMath>
                </a14:m>
                <a:r>
                  <a:rPr lang="zh-CN" altLang="en-US" kern="0" dirty="0">
                    <a:latin typeface="楷体" panose="02010609060101010101" pitchFamily="49" charset="-122"/>
                    <a:ea typeface="楷体" panose="02010609060101010101" pitchFamily="49" charset="-122"/>
                    <a:sym typeface="+mn-ea"/>
                  </a:rPr>
                  <a:t>的前缀，变成</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𝑇</m:t>
                    </m:r>
                    <m:d>
                      <m:dPr>
                        <m:begChr m:val="["/>
                        <m:endChr m:val="]"/>
                        <m:ctrlPr>
                          <a:rPr lang="en-US" altLang="zh-CN" b="0" i="1" kern="0" dirty="0" smtClean="0">
                            <a:latin typeface="Cambria Math" panose="02040503050406030204" pitchFamily="18" charset="0"/>
                            <a:ea typeface="楷体" panose="02010609060101010101" pitchFamily="49" charset="-122"/>
                            <a:sym typeface="+mn-ea"/>
                          </a:rPr>
                        </m:ctrlPr>
                      </m:dPr>
                      <m:e>
                        <m:r>
                          <a:rPr lang="en-US" altLang="zh-CN" b="0" i="1" kern="0" dirty="0" smtClean="0">
                            <a:latin typeface="Cambria Math" panose="02040503050406030204" pitchFamily="18" charset="0"/>
                            <a:ea typeface="楷体" panose="02010609060101010101" pitchFamily="49" charset="-122"/>
                            <a:sym typeface="+mn-ea"/>
                          </a:rPr>
                          <m:t>𝐿</m:t>
                        </m:r>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𝑅</m:t>
                        </m:r>
                      </m:e>
                    </m:d>
                    <m:r>
                      <a:rPr lang="zh-CN" altLang="en-US" i="1" kern="0" dirty="0">
                        <a:latin typeface="Cambria Math" panose="02040503050406030204" pitchFamily="18" charset="0"/>
                        <a:ea typeface="楷体" panose="02010609060101010101" pitchFamily="49" charset="-122"/>
                        <a:sym typeface="+mn-ea"/>
                      </a:rPr>
                      <m:t>的</m:t>
                    </m:r>
                  </m:oMath>
                </a14:m>
                <a:r>
                  <a:rPr lang="zh-CN" altLang="en-US" sz="1800" kern="0" dirty="0">
                    <a:latin typeface="楷体" panose="02010609060101010101" pitchFamily="49" charset="-122"/>
                    <a:ea typeface="楷体" panose="02010609060101010101" pitchFamily="49" charset="-122"/>
                    <a:sym typeface="+mn-ea"/>
                  </a:rPr>
                  <a:t>最少次数，转移枚举</a:t>
                </a:r>
                <a14:m>
                  <m:oMath xmlns:m="http://schemas.openxmlformats.org/officeDocument/2006/math">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i="1" kern="0" dirty="0" smtClean="0">
                            <a:latin typeface="Cambria Math" panose="02040503050406030204" pitchFamily="18" charset="0"/>
                            <a:ea typeface="楷体" panose="02010609060101010101" pitchFamily="49" charset="-122"/>
                            <a:sym typeface="+mn-ea"/>
                          </a:rPr>
                          <m:t>𝐴</m:t>
                        </m:r>
                      </m:e>
                      <m:sub>
                        <m:r>
                          <a:rPr lang="en-US" altLang="zh-CN" sz="1800" b="0" i="1" kern="0" dirty="0" smtClean="0">
                            <a:latin typeface="Cambria Math" panose="02040503050406030204" pitchFamily="18" charset="0"/>
                            <a:ea typeface="楷体" panose="02010609060101010101" pitchFamily="49" charset="-122"/>
                            <a:sym typeface="+mn-ea"/>
                          </a:rPr>
                          <m:t>𝑖</m:t>
                        </m:r>
                        <m:r>
                          <a:rPr lang="en-US" altLang="zh-CN" sz="1800" b="0" i="1" kern="0" dirty="0" smtClean="0">
                            <a:latin typeface="Cambria Math" panose="02040503050406030204" pitchFamily="18" charset="0"/>
                            <a:ea typeface="楷体" panose="02010609060101010101" pitchFamily="49" charset="-122"/>
                            <a:sym typeface="+mn-ea"/>
                          </a:rPr>
                          <m:t>,</m:t>
                        </m:r>
                        <m:r>
                          <a:rPr lang="en-US" altLang="zh-CN" sz="1800" b="0" i="1" kern="0" dirty="0" smtClean="0">
                            <a:latin typeface="Cambria Math" panose="02040503050406030204" pitchFamily="18" charset="0"/>
                            <a:ea typeface="楷体" panose="02010609060101010101" pitchFamily="49" charset="-122"/>
                            <a:sym typeface="+mn-ea"/>
                          </a:rPr>
                          <m:t>𝑗</m:t>
                        </m:r>
                      </m:sub>
                    </m:sSub>
                  </m:oMath>
                </a14:m>
                <a:r>
                  <a:rPr lang="zh-CN" altLang="en-US" kern="0" dirty="0">
                    <a:latin typeface="楷体" panose="02010609060101010101" pitchFamily="49" charset="-122"/>
                    <a:ea typeface="楷体" panose="02010609060101010101" pitchFamily="49" charset="-122"/>
                    <a:sym typeface="+mn-ea"/>
                  </a:rPr>
                  <a:t>对应的区间长度。</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1" name="文本框 10">
                <a:extLst>
                  <a:ext uri="{FF2B5EF4-FFF2-40B4-BE49-F238E27FC236}">
                    <a16:creationId xmlns:a16="http://schemas.microsoft.com/office/drawing/2014/main" id="{D2499DE3-76C2-5B77-4D85-D283EF14418B}"/>
                  </a:ext>
                </a:extLst>
              </p:cNvPr>
              <p:cNvSpPr txBox="1">
                <a:spLocks noRot="1" noChangeAspect="1" noMove="1" noResize="1" noEditPoints="1" noAdjustHandles="1" noChangeArrowheads="1" noChangeShapeType="1" noTextEdit="1"/>
              </p:cNvSpPr>
              <p:nvPr/>
            </p:nvSpPr>
            <p:spPr>
              <a:xfrm>
                <a:off x="789712" y="3798893"/>
                <a:ext cx="10280742" cy="391261"/>
              </a:xfrm>
              <a:prstGeom prst="rect">
                <a:avLst/>
              </a:prstGeom>
              <a:blipFill>
                <a:blip r:embed="rId12"/>
                <a:stretch>
                  <a:fillRect l="-534" t="-12500" b="-140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AD3E2077-F0B3-649B-895F-4D7252A64328}"/>
                  </a:ext>
                </a:extLst>
              </p:cNvPr>
              <p:cNvSpPr txBox="1"/>
              <p:nvPr/>
            </p:nvSpPr>
            <p:spPr>
              <a:xfrm>
                <a:off x="789712" y="4139350"/>
                <a:ext cx="10280742" cy="523670"/>
              </a:xfrm>
              <a:prstGeom prst="rect">
                <a:avLst/>
              </a:prstGeom>
              <a:noFill/>
            </p:spPr>
            <p:txBody>
              <a:bodyPr wrap="square">
                <a:spAutoFit/>
              </a:bodyPr>
              <a:lstStyle/>
              <a:p>
                <a:pPr eaLnBrk="1" hangingPunct="1">
                  <a:defRPr/>
                </a:pPr>
                <a14:m>
                  <m:oMathPara xmlns:m="http://schemas.openxmlformats.org/officeDocument/2006/math">
                    <m:oMathParaPr>
                      <m:jc m:val="centerGroup"/>
                    </m:oMathParaPr>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𝑔</m:t>
                          </m:r>
                        </m:e>
                        <m:sub>
                          <m:r>
                            <a:rPr lang="en-US" altLang="zh-CN" b="0" i="1" kern="0" smtClean="0">
                              <a:latin typeface="Cambria Math" panose="02040503050406030204" pitchFamily="18" charset="0"/>
                              <a:ea typeface="楷体" panose="02010609060101010101" pitchFamily="49" charset="-122"/>
                              <a:sym typeface="+mn-ea"/>
                            </a:rPr>
                            <m:t>𝑖</m:t>
                          </m:r>
                          <m:r>
                            <a:rPr lang="en-US" altLang="zh-CN" b="0" i="1"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𝑗</m:t>
                          </m:r>
                          <m:r>
                            <a:rPr lang="en-US" altLang="zh-CN" b="0" i="1"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𝐿</m:t>
                          </m:r>
                          <m:r>
                            <a:rPr lang="en-US" altLang="zh-CN" b="0" i="1"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𝑅</m:t>
                          </m:r>
                        </m:sub>
                      </m:sSub>
                      <m:r>
                        <a:rPr lang="en-US" altLang="zh-CN" b="0" i="1" kern="0" smtClean="0">
                          <a:latin typeface="Cambria Math" panose="02040503050406030204" pitchFamily="18" charset="0"/>
                          <a:ea typeface="楷体" panose="02010609060101010101" pitchFamily="49" charset="-122"/>
                          <a:sym typeface="+mn-ea"/>
                        </a:rPr>
                        <m:t>=</m:t>
                      </m:r>
                      <m:func>
                        <m:funcPr>
                          <m:ctrlPr>
                            <a:rPr lang="en-US" altLang="zh-CN" b="0" i="1" kern="0" smtClean="0">
                              <a:latin typeface="Cambria Math" panose="02040503050406030204" pitchFamily="18" charset="0"/>
                              <a:ea typeface="楷体" panose="02010609060101010101" pitchFamily="49" charset="-122"/>
                              <a:sym typeface="+mn-ea"/>
                            </a:rPr>
                          </m:ctrlPr>
                        </m:funcPr>
                        <m:fName>
                          <m:limLow>
                            <m:limLowPr>
                              <m:ctrlPr>
                                <a:rPr lang="en-US" altLang="zh-CN" b="0" i="1" kern="0" smtClean="0">
                                  <a:latin typeface="Cambria Math" panose="02040503050406030204" pitchFamily="18" charset="0"/>
                                  <a:ea typeface="楷体" panose="02010609060101010101" pitchFamily="49" charset="-122"/>
                                  <a:sym typeface="+mn-ea"/>
                                </a:rPr>
                              </m:ctrlPr>
                            </m:limLowPr>
                            <m:e>
                              <m:r>
                                <m:rPr>
                                  <m:sty m:val="p"/>
                                </m:rPr>
                                <a:rPr lang="en-US" altLang="zh-CN" b="0" i="0" kern="0" smtClean="0">
                                  <a:latin typeface="Cambria Math" panose="02040503050406030204" pitchFamily="18" charset="0"/>
                                  <a:ea typeface="楷体" panose="02010609060101010101" pitchFamily="49" charset="-122"/>
                                  <a:sym typeface="+mn-ea"/>
                                </a:rPr>
                                <m:t>min</m:t>
                              </m:r>
                            </m:e>
                            <m:lim>
                              <m:r>
                                <a:rPr lang="en-US" altLang="zh-CN" b="0" i="1" kern="0" smtClean="0">
                                  <a:latin typeface="Cambria Math" panose="02040503050406030204" pitchFamily="18" charset="0"/>
                                  <a:ea typeface="楷体" panose="02010609060101010101" pitchFamily="49" charset="-122"/>
                                  <a:sym typeface="+mn-ea"/>
                                </a:rPr>
                                <m:t>𝐿</m:t>
                              </m:r>
                              <m:r>
                                <a:rPr lang="en-US" altLang="zh-CN" b="0" i="1" kern="0" smtClean="0">
                                  <a:latin typeface="Cambria Math" panose="02040503050406030204" pitchFamily="18" charset="0"/>
                                  <a:ea typeface="楷体" panose="02010609060101010101" pitchFamily="49" charset="-122"/>
                                  <a:sym typeface="+mn-ea"/>
                                </a:rPr>
                                <m:t>≤</m:t>
                              </m:r>
                              <m:r>
                                <a:rPr lang="en-US" altLang="zh-CN" b="0" i="1" kern="0" smtClean="0">
                                  <a:latin typeface="Cambria Math" panose="02040503050406030204" pitchFamily="18" charset="0"/>
                                  <a:ea typeface="楷体" panose="02010609060101010101" pitchFamily="49" charset="-122"/>
                                  <a:sym typeface="+mn-ea"/>
                                </a:rPr>
                                <m:t>𝑘</m:t>
                              </m:r>
                              <m:r>
                                <a:rPr lang="en-US" altLang="zh-CN" b="0" i="1" kern="0" smtClean="0">
                                  <a:latin typeface="Cambria Math" panose="02040503050406030204" pitchFamily="18" charset="0"/>
                                  <a:ea typeface="楷体" panose="02010609060101010101" pitchFamily="49" charset="-122"/>
                                  <a:sym typeface="+mn-ea"/>
                                </a:rPr>
                                <m:t>&lt;</m:t>
                              </m:r>
                              <m:r>
                                <a:rPr lang="en-US" altLang="zh-CN" b="0" i="1" kern="0" smtClean="0">
                                  <a:latin typeface="Cambria Math" panose="02040503050406030204" pitchFamily="18" charset="0"/>
                                  <a:ea typeface="楷体" panose="02010609060101010101" pitchFamily="49" charset="-122"/>
                                  <a:sym typeface="+mn-ea"/>
                                </a:rPr>
                                <m:t>𝑅</m:t>
                              </m:r>
                            </m:lim>
                          </m:limLow>
                        </m:fName>
                        <m:e>
                          <m:d>
                            <m:dPr>
                              <m:ctrlPr>
                                <a:rPr lang="en-US" altLang="zh-CN" b="0" i="1" kern="0" smtClean="0">
                                  <a:latin typeface="Cambria Math" panose="02040503050406030204" pitchFamily="18" charset="0"/>
                                  <a:ea typeface="楷体" panose="02010609060101010101" pitchFamily="49" charset="-122"/>
                                  <a:sym typeface="+mn-ea"/>
                                </a:rPr>
                              </m:ctrlPr>
                            </m:dPr>
                            <m:e>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𝑔</m:t>
                                  </m:r>
                                </m:e>
                                <m:sub>
                                  <m:r>
                                    <a:rPr lang="en-US" altLang="zh-CN" i="1" kern="0">
                                      <a:latin typeface="Cambria Math" panose="02040503050406030204" pitchFamily="18" charset="0"/>
                                      <a:ea typeface="楷体" panose="02010609060101010101" pitchFamily="49" charset="-122"/>
                                      <a:sym typeface="+mn-ea"/>
                                    </a:rPr>
                                    <m:t>𝑖</m:t>
                                  </m:r>
                                  <m:r>
                                    <a:rPr lang="en-US" altLang="zh-CN" i="1" kern="0">
                                      <a:latin typeface="Cambria Math" panose="02040503050406030204" pitchFamily="18" charset="0"/>
                                      <a:ea typeface="楷体" panose="02010609060101010101" pitchFamily="49" charset="-122"/>
                                      <a:sym typeface="+mn-ea"/>
                                    </a:rPr>
                                    <m:t>,   </m:t>
                                  </m:r>
                                  <m:r>
                                    <a:rPr lang="en-US" altLang="zh-CN" i="1" kern="0">
                                      <a:latin typeface="Cambria Math" panose="02040503050406030204" pitchFamily="18" charset="0"/>
                                      <a:ea typeface="楷体" panose="02010609060101010101" pitchFamily="49" charset="-122"/>
                                      <a:sym typeface="+mn-ea"/>
                                    </a:rPr>
                                    <m:t>𝑗</m:t>
                                  </m:r>
                                  <m:r>
                                    <a:rPr lang="en-US" altLang="zh-CN" b="0" i="1" kern="0" smtClean="0">
                                      <a:latin typeface="Cambria Math" panose="02040503050406030204" pitchFamily="18" charset="0"/>
                                      <a:ea typeface="楷体" panose="02010609060101010101" pitchFamily="49" charset="-122"/>
                                      <a:sym typeface="+mn-ea"/>
                                    </a:rPr>
                                    <m:t>−1</m:t>
                                  </m:r>
                                  <m:r>
                                    <a:rPr lang="en-US" altLang="zh-CN" i="1" kern="0">
                                      <a:latin typeface="Cambria Math" panose="02040503050406030204" pitchFamily="18" charset="0"/>
                                      <a:ea typeface="楷体" panose="02010609060101010101" pitchFamily="49" charset="-122"/>
                                      <a:sym typeface="+mn-ea"/>
                                    </a:rPr>
                                    <m:t>,   </m:t>
                                  </m:r>
                                  <m:r>
                                    <a:rPr lang="en-US" altLang="zh-CN" i="1" kern="0">
                                      <a:latin typeface="Cambria Math" panose="02040503050406030204" pitchFamily="18" charset="0"/>
                                      <a:ea typeface="楷体" panose="02010609060101010101" pitchFamily="49" charset="-122"/>
                                      <a:sym typeface="+mn-ea"/>
                                    </a:rPr>
                                    <m:t>𝐿</m:t>
                                  </m:r>
                                  <m:r>
                                    <a:rPr lang="en-US" altLang="zh-CN" i="1" ker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𝑘</m:t>
                                  </m:r>
                                </m:sub>
                              </m:sSub>
                              <m:r>
                                <a:rPr lang="en-US" altLang="zh-CN" b="0" i="1" kern="0" smtClean="0">
                                  <a:latin typeface="Cambria Math" panose="02040503050406030204" pitchFamily="18" charset="0"/>
                                  <a:ea typeface="楷体" panose="02010609060101010101" pitchFamily="49" charset="-122"/>
                                  <a:sym typeface="+mn-ea"/>
                                </a:rPr>
                                <m:t>+</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𝑓</m:t>
                                  </m:r>
                                </m:e>
                                <m:sub>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𝐴</m:t>
                                      </m:r>
                                    </m:e>
                                    <m:sub>
                                      <m:r>
                                        <a:rPr lang="en-US" altLang="zh-CN" b="0" i="1" kern="0" smtClean="0">
                                          <a:latin typeface="Cambria Math" panose="02040503050406030204" pitchFamily="18" charset="0"/>
                                          <a:ea typeface="楷体" panose="02010609060101010101" pitchFamily="49" charset="-122"/>
                                          <a:sym typeface="+mn-ea"/>
                                        </a:rPr>
                                        <m:t>𝑖</m:t>
                                      </m:r>
                                      <m:r>
                                        <a:rPr lang="en-US" altLang="zh-CN" b="0" i="1" kern="0" smtClean="0">
                                          <a:latin typeface="Cambria Math" panose="02040503050406030204" pitchFamily="18" charset="0"/>
                                          <a:ea typeface="楷体" panose="02010609060101010101" pitchFamily="49" charset="-122"/>
                                          <a:sym typeface="+mn-ea"/>
                                        </a:rPr>
                                        <m:t>,</m:t>
                                      </m:r>
                                      <m:r>
                                        <a:rPr lang="en-US" altLang="zh-CN" b="0" i="1" kern="0" smtClean="0">
                                          <a:latin typeface="Cambria Math" panose="02040503050406030204" pitchFamily="18" charset="0"/>
                                          <a:ea typeface="楷体" panose="02010609060101010101" pitchFamily="49" charset="-122"/>
                                          <a:sym typeface="+mn-ea"/>
                                        </a:rPr>
                                        <m:t>𝑗</m:t>
                                      </m:r>
                                    </m:sub>
                                  </m:sSub>
                                  <m:r>
                                    <a:rPr lang="en-US" altLang="zh-CN" b="0" i="1"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𝑘</m:t>
                                  </m:r>
                                  <m:r>
                                    <a:rPr lang="en-US" altLang="zh-CN" b="0" i="1" kern="0" smtClean="0">
                                      <a:latin typeface="Cambria Math" panose="02040503050406030204" pitchFamily="18" charset="0"/>
                                      <a:ea typeface="楷体" panose="02010609060101010101" pitchFamily="49" charset="-122"/>
                                      <a:sym typeface="+mn-ea"/>
                                    </a:rPr>
                                    <m:t>+1,   </m:t>
                                  </m:r>
                                  <m:r>
                                    <a:rPr lang="en-US" altLang="zh-CN" b="0" i="1" kern="0" smtClean="0">
                                      <a:latin typeface="Cambria Math" panose="02040503050406030204" pitchFamily="18" charset="0"/>
                                      <a:ea typeface="楷体" panose="02010609060101010101" pitchFamily="49" charset="-122"/>
                                      <a:sym typeface="+mn-ea"/>
                                    </a:rPr>
                                    <m:t>𝑅</m:t>
                                  </m:r>
                                </m:sub>
                              </m:sSub>
                            </m:e>
                          </m:d>
                        </m:e>
                      </m:func>
                    </m:oMath>
                  </m:oMathPara>
                </a14:m>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2" name="文本框 11">
                <a:extLst>
                  <a:ext uri="{FF2B5EF4-FFF2-40B4-BE49-F238E27FC236}">
                    <a16:creationId xmlns:a16="http://schemas.microsoft.com/office/drawing/2014/main" id="{AD3E2077-F0B3-649B-895F-4D7252A64328}"/>
                  </a:ext>
                </a:extLst>
              </p:cNvPr>
              <p:cNvSpPr txBox="1">
                <a:spLocks noRot="1" noChangeAspect="1" noMove="1" noResize="1" noEditPoints="1" noAdjustHandles="1" noChangeArrowheads="1" noChangeShapeType="1" noTextEdit="1"/>
              </p:cNvSpPr>
              <p:nvPr/>
            </p:nvSpPr>
            <p:spPr>
              <a:xfrm>
                <a:off x="789712" y="4139350"/>
                <a:ext cx="10280742" cy="523670"/>
              </a:xfrm>
              <a:prstGeom prst="rect">
                <a:avLst/>
              </a:prstGeom>
              <a:blipFill>
                <a:blip r:embed="rId13"/>
                <a:stretch>
                  <a:fillRect b="-23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E12F2266-56E9-EF14-4BEC-E22BFA46F639}"/>
                  </a:ext>
                </a:extLst>
              </p:cNvPr>
              <p:cNvSpPr txBox="1"/>
              <p:nvPr/>
            </p:nvSpPr>
            <p:spPr>
              <a:xfrm>
                <a:off x="789712" y="4653286"/>
                <a:ext cx="10280742" cy="369332"/>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当前状态依赖</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𝑅</m:t>
                    </m:r>
                    <m:r>
                      <a:rPr lang="en-US" altLang="zh-CN" sz="1800" i="1" kern="0" dirty="0" smtClean="0">
                        <a:latin typeface="Cambria Math" panose="02040503050406030204" pitchFamily="18" charset="0"/>
                        <a:ea typeface="楷体" panose="02010609060101010101" pitchFamily="49" charset="-122"/>
                        <a:sym typeface="+mn-ea"/>
                      </a:rPr>
                      <m:t>−</m:t>
                    </m:r>
                    <m:r>
                      <a:rPr lang="en-US" altLang="zh-CN" sz="1800" i="1" kern="0" dirty="0" smtClean="0">
                        <a:latin typeface="Cambria Math" panose="02040503050406030204" pitchFamily="18" charset="0"/>
                        <a:ea typeface="楷体" panose="02010609060101010101" pitchFamily="49" charset="-122"/>
                        <a:sym typeface="+mn-ea"/>
                      </a:rPr>
                      <m:t>𝐿</m:t>
                    </m:r>
                    <m:r>
                      <a:rPr lang="en-US" altLang="zh-CN" sz="1800" i="1" kern="0" dirty="0" smtClean="0">
                        <a:latin typeface="Cambria Math" panose="02040503050406030204" pitchFamily="18" charset="0"/>
                        <a:ea typeface="楷体" panose="02010609060101010101" pitchFamily="49" charset="-122"/>
                        <a:sym typeface="+mn-ea"/>
                      </a:rPr>
                      <m:t>+1</m:t>
                    </m:r>
                  </m:oMath>
                </a14:m>
                <a:r>
                  <a:rPr lang="zh-CN" altLang="en-US" sz="1800" kern="0" dirty="0">
                    <a:latin typeface="楷体" panose="02010609060101010101" pitchFamily="49" charset="-122"/>
                    <a:ea typeface="楷体" panose="02010609060101010101" pitchFamily="49" charset="-122"/>
                    <a:sym typeface="+mn-ea"/>
                  </a:rPr>
                  <a:t>更小的状态，我们按</a:t>
                </a: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𝑅</m:t>
                    </m:r>
                    <m:r>
                      <a:rPr lang="en-US" altLang="zh-CN" i="1" kern="0" dirty="0">
                        <a:latin typeface="Cambria Math" panose="02040503050406030204" pitchFamily="18" charset="0"/>
                        <a:ea typeface="楷体" panose="02010609060101010101" pitchFamily="49" charset="-122"/>
                        <a:sym typeface="+mn-ea"/>
                      </a:rPr>
                      <m:t>−</m:t>
                    </m:r>
                    <m:r>
                      <a:rPr lang="en-US" altLang="zh-CN" i="1" kern="0" dirty="0">
                        <a:latin typeface="Cambria Math" panose="02040503050406030204" pitchFamily="18" charset="0"/>
                        <a:ea typeface="楷体" panose="02010609060101010101" pitchFamily="49" charset="-122"/>
                        <a:sym typeface="+mn-ea"/>
                      </a:rPr>
                      <m:t>𝐿</m:t>
                    </m:r>
                    <m:r>
                      <a:rPr lang="en-US" altLang="zh-CN" i="1" kern="0" dirty="0">
                        <a:latin typeface="Cambria Math" panose="02040503050406030204" pitchFamily="18" charset="0"/>
                        <a:ea typeface="楷体" panose="02010609060101010101" pitchFamily="49" charset="-122"/>
                        <a:sym typeface="+mn-ea"/>
                      </a:rPr>
                      <m:t>+1</m:t>
                    </m:r>
                  </m:oMath>
                </a14:m>
                <a:r>
                  <a:rPr lang="zh-CN" altLang="en-US" sz="1800" kern="0" dirty="0">
                    <a:latin typeface="楷体" panose="02010609060101010101" pitchFamily="49" charset="-122"/>
                    <a:ea typeface="楷体" panose="02010609060101010101" pitchFamily="49" charset="-122"/>
                    <a:sym typeface="+mn-ea"/>
                  </a:rPr>
                  <a:t>从小到大的顺序求。</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3" name="文本框 12">
                <a:extLst>
                  <a:ext uri="{FF2B5EF4-FFF2-40B4-BE49-F238E27FC236}">
                    <a16:creationId xmlns:a16="http://schemas.microsoft.com/office/drawing/2014/main" id="{E12F2266-56E9-EF14-4BEC-E22BFA46F639}"/>
                  </a:ext>
                </a:extLst>
              </p:cNvPr>
              <p:cNvSpPr txBox="1">
                <a:spLocks noRot="1" noChangeAspect="1" noMove="1" noResize="1" noEditPoints="1" noAdjustHandles="1" noChangeArrowheads="1" noChangeShapeType="1" noTextEdit="1"/>
              </p:cNvSpPr>
              <p:nvPr/>
            </p:nvSpPr>
            <p:spPr>
              <a:xfrm>
                <a:off x="789712" y="4653286"/>
                <a:ext cx="10280742" cy="369332"/>
              </a:xfrm>
              <a:prstGeom prst="rect">
                <a:avLst/>
              </a:prstGeom>
              <a:blipFill>
                <a:blip r:embed="rId14"/>
                <a:stretch>
                  <a:fillRect l="-534" t="-11475" b="-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D41CC00F-A280-21DE-65D8-7544518F6BF2}"/>
                  </a:ext>
                </a:extLst>
              </p:cNvPr>
              <p:cNvSpPr txBox="1"/>
              <p:nvPr/>
            </p:nvSpPr>
            <p:spPr>
              <a:xfrm>
                <a:off x="789712" y="5006323"/>
                <a:ext cx="10280742" cy="381515"/>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实现时可以增加操作</a:t>
                </a:r>
                <a14:m>
                  <m:oMath xmlns:m="http://schemas.openxmlformats.org/officeDocument/2006/math">
                    <m:r>
                      <a:rPr lang="en-US" altLang="zh-CN" i="1" kern="0" smtClean="0">
                        <a:latin typeface="Cambria Math" panose="02040503050406030204" pitchFamily="18" charset="0"/>
                        <a:ea typeface="Cambria Math" panose="02040503050406030204" pitchFamily="18" charset="0"/>
                        <a:sym typeface="+mn-ea"/>
                      </a:rPr>
                      <m:t>ℶ</m:t>
                    </m:r>
                    <m:r>
                      <a:rPr lang="en-US" altLang="zh-CN" b="0" i="1" kern="0" smtClean="0">
                        <a:latin typeface="Cambria Math" panose="02040503050406030204" pitchFamily="18" charset="0"/>
                        <a:ea typeface="Cambria Math" panose="02040503050406030204" pitchFamily="18" charset="0"/>
                        <a:sym typeface="+mn-ea"/>
                      </a:rPr>
                      <m:t>→</m:t>
                    </m:r>
                    <m:r>
                      <a:rPr lang="en-US" altLang="zh-CN" b="0" i="1" kern="0" smtClean="0">
                        <a:latin typeface="Cambria Math" panose="02040503050406030204" pitchFamily="18" charset="0"/>
                        <a:ea typeface="Cambria Math" panose="02040503050406030204" pitchFamily="18" charset="0"/>
                        <a:sym typeface="+mn-ea"/>
                      </a:rPr>
                      <m:t>𝑆</m:t>
                    </m:r>
                    <m:r>
                      <a:rPr lang="zh-CN" altLang="en-US" i="1" kern="0" smtClean="0">
                        <a:latin typeface="Cambria Math" panose="02040503050406030204" pitchFamily="18" charset="0"/>
                        <a:ea typeface="Cambria Math" panose="02040503050406030204" pitchFamily="18" charset="0"/>
                        <a:sym typeface="+mn-ea"/>
                      </a:rPr>
                      <m:t>，</m:t>
                    </m:r>
                  </m:oMath>
                </a14:m>
                <a:r>
                  <a:rPr lang="zh-CN" altLang="en-US" sz="1800" kern="0" dirty="0">
                    <a:latin typeface="楷体" panose="02010609060101010101" pitchFamily="49" charset="-122"/>
                    <a:ea typeface="楷体" panose="02010609060101010101" pitchFamily="49" charset="-122"/>
                    <a:sym typeface="+mn-ea"/>
                  </a:rPr>
                  <a:t>不用做第一个</a:t>
                </a:r>
                <a:r>
                  <a:rPr lang="en-US" altLang="zh-CN" sz="1800" kern="0" dirty="0" err="1">
                    <a:latin typeface="楷体" panose="02010609060101010101" pitchFamily="49" charset="-122"/>
                    <a:ea typeface="楷体" panose="02010609060101010101" pitchFamily="49" charset="-122"/>
                    <a:sym typeface="+mn-ea"/>
                  </a:rPr>
                  <a:t>dp</a:t>
                </a:r>
                <a:r>
                  <a:rPr lang="zh-CN" altLang="en-US" sz="1800"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4" name="文本框 13">
                <a:extLst>
                  <a:ext uri="{FF2B5EF4-FFF2-40B4-BE49-F238E27FC236}">
                    <a16:creationId xmlns:a16="http://schemas.microsoft.com/office/drawing/2014/main" id="{D41CC00F-A280-21DE-65D8-7544518F6BF2}"/>
                  </a:ext>
                </a:extLst>
              </p:cNvPr>
              <p:cNvSpPr txBox="1">
                <a:spLocks noRot="1" noChangeAspect="1" noMove="1" noResize="1" noEditPoints="1" noAdjustHandles="1" noChangeArrowheads="1" noChangeShapeType="1" noTextEdit="1"/>
              </p:cNvSpPr>
              <p:nvPr/>
            </p:nvSpPr>
            <p:spPr>
              <a:xfrm>
                <a:off x="789712" y="5006323"/>
                <a:ext cx="10280742" cy="381515"/>
              </a:xfrm>
              <a:prstGeom prst="rect">
                <a:avLst/>
              </a:prstGeom>
              <a:blipFill>
                <a:blip r:embed="rId15"/>
                <a:stretch>
                  <a:fillRect l="-534" t="-11111" b="-174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08A2C0E0-A7D9-831A-DF0C-4AF2B1BD7E28}"/>
                  </a:ext>
                </a:extLst>
              </p:cNvPr>
              <p:cNvSpPr txBox="1"/>
              <p:nvPr/>
            </p:nvSpPr>
            <p:spPr>
              <a:xfrm>
                <a:off x="789712" y="5390487"/>
                <a:ext cx="10280742" cy="381515"/>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效率</a:t>
                </a:r>
                <a14:m>
                  <m:oMath xmlns:m="http://schemas.openxmlformats.org/officeDocument/2006/math">
                    <m:sSup>
                      <m:sSupPr>
                        <m:ctrlPr>
                          <a:rPr lang="en-US" altLang="zh-CN" sz="1800" b="0" i="1" kern="0" smtClean="0">
                            <a:latin typeface="Cambria Math" panose="02040503050406030204" pitchFamily="18" charset="0"/>
                            <a:ea typeface="楷体" panose="02010609060101010101" pitchFamily="49" charset="-122"/>
                            <a:sym typeface="+mn-ea"/>
                          </a:rPr>
                        </m:ctrlPr>
                      </m:sSupPr>
                      <m:e>
                        <m:r>
                          <a:rPr lang="en-US" altLang="zh-CN" sz="1800" b="0" i="1" kern="0" smtClean="0">
                            <a:latin typeface="Cambria Math" panose="02040503050406030204" pitchFamily="18" charset="0"/>
                            <a:ea typeface="楷体" panose="02010609060101010101" pitchFamily="49" charset="-122"/>
                            <a:sym typeface="+mn-ea"/>
                          </a:rPr>
                          <m:t>50</m:t>
                        </m:r>
                      </m:e>
                      <m:sup>
                        <m:r>
                          <a:rPr lang="en-US" altLang="zh-CN" sz="1800" b="0" i="1" kern="0" smtClean="0">
                            <a:latin typeface="Cambria Math" panose="02040503050406030204" pitchFamily="18" charset="0"/>
                            <a:ea typeface="楷体" panose="02010609060101010101" pitchFamily="49" charset="-122"/>
                            <a:sym typeface="+mn-ea"/>
                          </a:rPr>
                          <m:t>5</m:t>
                        </m:r>
                      </m:sup>
                    </m:sSup>
                    <m:r>
                      <a:rPr lang="en-US" altLang="zh-CN" sz="1800" b="0" i="1" kern="0" smtClean="0">
                        <a:latin typeface="Cambria Math" panose="02040503050406030204" pitchFamily="18" charset="0"/>
                        <a:ea typeface="楷体" panose="02010609060101010101" pitchFamily="49" charset="-122"/>
                        <a:sym typeface="+mn-ea"/>
                      </a:rPr>
                      <m:t>/3!</m:t>
                    </m:r>
                  </m:oMath>
                </a14:m>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5" name="文本框 14">
                <a:extLst>
                  <a:ext uri="{FF2B5EF4-FFF2-40B4-BE49-F238E27FC236}">
                    <a16:creationId xmlns:a16="http://schemas.microsoft.com/office/drawing/2014/main" id="{08A2C0E0-A7D9-831A-DF0C-4AF2B1BD7E28}"/>
                  </a:ext>
                </a:extLst>
              </p:cNvPr>
              <p:cNvSpPr txBox="1">
                <a:spLocks noRot="1" noChangeAspect="1" noMove="1" noResize="1" noEditPoints="1" noAdjustHandles="1" noChangeArrowheads="1" noChangeShapeType="1" noTextEdit="1"/>
              </p:cNvSpPr>
              <p:nvPr/>
            </p:nvSpPr>
            <p:spPr>
              <a:xfrm>
                <a:off x="789712" y="5390487"/>
                <a:ext cx="10280742" cy="381515"/>
              </a:xfrm>
              <a:prstGeom prst="rect">
                <a:avLst/>
              </a:prstGeom>
              <a:blipFill>
                <a:blip r:embed="rId16"/>
                <a:stretch>
                  <a:fillRect l="-534" t="-11111" b="-1746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89556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P spid="10"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92963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Cigar Box</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20032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一个数列一开始是</a:t>
                </a:r>
                <a14:m>
                  <m:oMath xmlns:m="http://schemas.openxmlformats.org/officeDocument/2006/math">
                    <m:d>
                      <m:dPr>
                        <m:ctrlPr>
                          <a:rPr lang="en-US" altLang="zh-CN" b="0" i="1" kern="0" smtClean="0">
                            <a:latin typeface="Cambria Math" panose="02040503050406030204" pitchFamily="18" charset="0"/>
                            <a:ea typeface="楷体" panose="02010609060101010101" pitchFamily="49" charset="-122"/>
                            <a:sym typeface="+mn-ea"/>
                          </a:rPr>
                        </m:ctrlPr>
                      </m:dPr>
                      <m:e>
                        <m:r>
                          <a:rPr lang="en-US" altLang="zh-CN" b="0" i="1" kern="0" smtClean="0">
                            <a:latin typeface="Cambria Math" panose="02040503050406030204" pitchFamily="18" charset="0"/>
                            <a:ea typeface="楷体" panose="02010609060101010101" pitchFamily="49" charset="-122"/>
                            <a:sym typeface="+mn-ea"/>
                          </a:rPr>
                          <m:t>1, 2, …, </m:t>
                        </m:r>
                        <m:r>
                          <a:rPr lang="en-US" altLang="zh-CN" b="0" i="1" kern="0" smtClean="0">
                            <a:latin typeface="Cambria Math" panose="02040503050406030204" pitchFamily="18" charset="0"/>
                            <a:ea typeface="楷体" panose="02010609060101010101" pitchFamily="49" charset="-122"/>
                            <a:sym typeface="+mn-ea"/>
                          </a:rPr>
                          <m:t>𝑛</m:t>
                        </m:r>
                      </m:e>
                    </m:d>
                  </m:oMath>
                </a14:m>
                <a:r>
                  <a:rPr lang="zh-CN" altLang="en-US" sz="1800" kern="0" dirty="0">
                    <a:latin typeface="楷体" panose="02010609060101010101" pitchFamily="49" charset="-122"/>
                    <a:ea typeface="楷体" panose="02010609060101010101" pitchFamily="49" charset="-122"/>
                    <a:sym typeface="+mn-ea"/>
                  </a:rPr>
                  <a:t>，接下来进行</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𝑚</m:t>
                    </m:r>
                  </m:oMath>
                </a14:m>
                <a:r>
                  <a:rPr lang="zh-CN" altLang="en-US" sz="1800" kern="0" dirty="0">
                    <a:latin typeface="楷体" panose="02010609060101010101" pitchFamily="49" charset="-122"/>
                    <a:ea typeface="楷体" panose="02010609060101010101" pitchFamily="49" charset="-122"/>
                    <a:sym typeface="+mn-ea"/>
                  </a:rPr>
                  <a:t>次操作，每次操作把</a:t>
                </a:r>
                <a:r>
                  <a:rPr lang="zh-CN" altLang="en-US" kern="0" dirty="0">
                    <a:latin typeface="楷体" panose="02010609060101010101" pitchFamily="49" charset="-122"/>
                    <a:ea typeface="楷体" panose="02010609060101010101" pitchFamily="49" charset="-122"/>
                    <a:sym typeface="+mn-ea"/>
                  </a:rPr>
                  <a:t>数列</a:t>
                </a:r>
                <a:r>
                  <a:rPr lang="zh-CN" altLang="en-US" sz="1800" kern="0" dirty="0">
                    <a:latin typeface="楷体" panose="02010609060101010101" pitchFamily="49" charset="-122"/>
                    <a:ea typeface="楷体" panose="02010609060101010101" pitchFamily="49" charset="-122"/>
                    <a:sym typeface="+mn-ea"/>
                  </a:rPr>
                  <a:t>中的一个数移动到</a:t>
                </a:r>
                <a:r>
                  <a:rPr lang="zh-CN" altLang="en-US" kern="0" dirty="0">
                    <a:latin typeface="楷体" panose="02010609060101010101" pitchFamily="49" charset="-122"/>
                    <a:ea typeface="楷体" panose="02010609060101010101" pitchFamily="49" charset="-122"/>
                    <a:sym typeface="+mn-ea"/>
                  </a:rPr>
                  <a:t>数列</a:t>
                </a:r>
                <a:r>
                  <a:rPr lang="zh-CN" altLang="en-US" sz="1800" kern="0" dirty="0">
                    <a:latin typeface="楷体" panose="02010609060101010101" pitchFamily="49" charset="-122"/>
                    <a:ea typeface="楷体" panose="02010609060101010101" pitchFamily="49" charset="-122"/>
                    <a:sym typeface="+mn-ea"/>
                  </a:rPr>
                  <a:t>开头或者末尾。有几种长度为</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𝑚</m:t>
                    </m:r>
                  </m:oMath>
                </a14:m>
                <a:r>
                  <a:rPr lang="zh-CN" altLang="en-US" sz="1800" kern="0" dirty="0">
                    <a:latin typeface="楷体" panose="02010609060101010101" pitchFamily="49" charset="-122"/>
                    <a:ea typeface="楷体" panose="02010609060101010101" pitchFamily="49" charset="-122"/>
                    <a:sym typeface="+mn-ea"/>
                  </a:rPr>
                  <a:t>的操作序列能使最终</a:t>
                </a:r>
                <a:r>
                  <a:rPr lang="zh-CN" altLang="en-US" kern="0" dirty="0">
                    <a:latin typeface="楷体" panose="02010609060101010101" pitchFamily="49" charset="-122"/>
                    <a:ea typeface="楷体" panose="02010609060101010101" pitchFamily="49" charset="-122"/>
                    <a:sym typeface="+mn-ea"/>
                  </a:rPr>
                  <a:t>数列</a:t>
                </a:r>
                <a:r>
                  <a:rPr lang="zh-CN" altLang="en-US" sz="1800" kern="0" dirty="0">
                    <a:latin typeface="楷体" panose="02010609060101010101" pitchFamily="49" charset="-122"/>
                    <a:ea typeface="楷体" panose="02010609060101010101" pitchFamily="49" charset="-122"/>
                    <a:sym typeface="+mn-ea"/>
                  </a:rPr>
                  <a:t>变成</a:t>
                </a:r>
                <a14:m>
                  <m:oMath xmlns:m="http://schemas.openxmlformats.org/officeDocument/2006/math">
                    <m:d>
                      <m:dPr>
                        <m:ctrlPr>
                          <a:rPr lang="en-US" altLang="zh-CN" sz="1800" b="0" i="1" kern="0" smtClean="0">
                            <a:latin typeface="Cambria Math" panose="02040503050406030204" pitchFamily="18" charset="0"/>
                            <a:ea typeface="楷体" panose="02010609060101010101" pitchFamily="49" charset="-122"/>
                            <a:sym typeface="+mn-ea"/>
                          </a:rPr>
                        </m:ctrlPr>
                      </m:dPr>
                      <m:e>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1</m:t>
                            </m:r>
                          </m:sub>
                        </m:sSub>
                        <m:r>
                          <a:rPr lang="en-US" altLang="zh-CN" sz="1800" b="0" i="1" kern="0" smtClean="0">
                            <a:latin typeface="Cambria Math" panose="02040503050406030204" pitchFamily="18" charset="0"/>
                            <a:ea typeface="楷体" panose="02010609060101010101" pitchFamily="49" charset="-122"/>
                            <a:sym typeface="+mn-ea"/>
                          </a:rPr>
                          <m:t>, </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2</m:t>
                            </m:r>
                          </m:sub>
                        </m:sSub>
                        <m:r>
                          <a:rPr lang="en-US" altLang="zh-CN" sz="1800" b="0" i="1" kern="0" smtClean="0">
                            <a:latin typeface="Cambria Math" panose="02040503050406030204" pitchFamily="18" charset="0"/>
                            <a:ea typeface="楷体" panose="02010609060101010101" pitchFamily="49" charset="-122"/>
                            <a:sym typeface="+mn-ea"/>
                          </a:rPr>
                          <m:t>, …, </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𝑛</m:t>
                            </m:r>
                          </m:sub>
                        </m:sSub>
                      </m:e>
                    </m:d>
                    <m:r>
                      <a:rPr lang="zh-CN" altLang="en-US" i="1" kern="0">
                        <a:latin typeface="Cambria Math" panose="02040503050406030204" pitchFamily="18" charset="0"/>
                        <a:ea typeface="楷体" panose="02010609060101010101" pitchFamily="49" charset="-122"/>
                        <a:sym typeface="+mn-ea"/>
                      </a:rPr>
                      <m:t>？</m:t>
                    </m:r>
                  </m:oMath>
                </a14:m>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两种操作序列被视为相同当且仅当每次操作选择了相同的数且移动目标相同。</a:t>
                </a:r>
                <a:endParaRPr lang="en-US" altLang="zh-CN"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𝑛</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𝑚</m:t>
                    </m:r>
                    <m:r>
                      <a:rPr lang="en-US" altLang="zh-CN" sz="1800" b="0" i="1" kern="0" smtClean="0">
                        <a:latin typeface="Cambria Math" panose="02040503050406030204" pitchFamily="18" charset="0"/>
                        <a:ea typeface="楷体" panose="02010609060101010101" pitchFamily="49" charset="-122"/>
                        <a:sym typeface="+mn-ea"/>
                      </a:rPr>
                      <m:t>≤3000,  </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𝑎</m:t>
                        </m:r>
                      </m:e>
                      <m:sub>
                        <m:r>
                          <a:rPr lang="en-US" altLang="zh-CN" i="1" kern="0">
                            <a:latin typeface="Cambria Math" panose="02040503050406030204" pitchFamily="18" charset="0"/>
                            <a:ea typeface="楷体" panose="02010609060101010101" pitchFamily="49" charset="-122"/>
                            <a:sym typeface="+mn-ea"/>
                          </a:rPr>
                          <m:t>1</m:t>
                        </m:r>
                      </m:sub>
                    </m:sSub>
                    <m:r>
                      <a:rPr lang="en-US" altLang="zh-CN" i="1" kern="0">
                        <a:latin typeface="Cambria Math" panose="02040503050406030204" pitchFamily="18" charset="0"/>
                        <a:ea typeface="楷体" panose="02010609060101010101" pitchFamily="49" charset="-122"/>
                        <a:sym typeface="+mn-ea"/>
                      </a:rPr>
                      <m:t>, </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𝑎</m:t>
                        </m:r>
                      </m:e>
                      <m:sub>
                        <m:r>
                          <a:rPr lang="en-US" altLang="zh-CN" i="1" kern="0">
                            <a:latin typeface="Cambria Math" panose="02040503050406030204" pitchFamily="18" charset="0"/>
                            <a:ea typeface="楷体" panose="02010609060101010101" pitchFamily="49" charset="-122"/>
                            <a:sym typeface="+mn-ea"/>
                          </a:rPr>
                          <m:t>2</m:t>
                        </m:r>
                      </m:sub>
                    </m:sSub>
                    <m:r>
                      <a:rPr lang="en-US" altLang="zh-CN" i="1" kern="0">
                        <a:latin typeface="Cambria Math" panose="02040503050406030204" pitchFamily="18" charset="0"/>
                        <a:ea typeface="楷体" panose="02010609060101010101" pitchFamily="49" charset="-122"/>
                        <a:sym typeface="+mn-ea"/>
                      </a:rPr>
                      <m:t>, …, </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𝑎</m:t>
                        </m:r>
                      </m:e>
                      <m:sub>
                        <m:r>
                          <a:rPr lang="en-US" altLang="zh-CN" i="1" kern="0">
                            <a:latin typeface="Cambria Math" panose="02040503050406030204" pitchFamily="18" charset="0"/>
                            <a:ea typeface="楷体" panose="02010609060101010101" pitchFamily="49" charset="-122"/>
                            <a:sym typeface="+mn-ea"/>
                          </a:rPr>
                          <m:t>𝑛</m:t>
                        </m:r>
                      </m:sub>
                    </m:sSub>
                  </m:oMath>
                </a14:m>
                <a:r>
                  <a:rPr lang="zh-CN" altLang="en-US" sz="1800" kern="0" dirty="0">
                    <a:latin typeface="楷体" panose="02010609060101010101" pitchFamily="49" charset="-122"/>
                    <a:ea typeface="楷体" panose="02010609060101010101" pitchFamily="49" charset="-122"/>
                    <a:sym typeface="+mn-ea"/>
                  </a:rPr>
                  <a:t>是</a:t>
                </a:r>
                <a:r>
                  <a:rPr lang="en-US" altLang="zh-CN" sz="1800" kern="0" dirty="0">
                    <a:latin typeface="楷体" panose="02010609060101010101" pitchFamily="49" charset="-122"/>
                    <a:ea typeface="楷体" panose="02010609060101010101" pitchFamily="49" charset="-122"/>
                    <a:sym typeface="+mn-ea"/>
                  </a:rPr>
                  <a:t>1</a:t>
                </a:r>
                <a:r>
                  <a:rPr lang="en-US" altLang="zh-CN" kern="0" dirty="0">
                    <a:latin typeface="楷体" panose="02010609060101010101" pitchFamily="49" charset="-122"/>
                    <a:ea typeface="楷体" panose="02010609060101010101" pitchFamily="49" charset="-122"/>
                    <a:sym typeface="+mn-ea"/>
                  </a:rPr>
                  <a:t>..n</a:t>
                </a:r>
                <a:r>
                  <a:rPr lang="zh-CN" altLang="en-US" kern="0" dirty="0">
                    <a:latin typeface="楷体" panose="02010609060101010101" pitchFamily="49" charset="-122"/>
                    <a:ea typeface="楷体" panose="02010609060101010101" pitchFamily="49" charset="-122"/>
                    <a:sym typeface="+mn-ea"/>
                  </a:rPr>
                  <a:t>的排列。</a:t>
                </a:r>
                <a:endParaRPr lang="en-US" altLang="zh-CN" sz="1800" kern="0" dirty="0">
                  <a:latin typeface="楷体" panose="02010609060101010101" pitchFamily="49" charset="-122"/>
                  <a:ea typeface="楷体" panose="02010609060101010101" pitchFamily="49" charset="-122"/>
                  <a:sym typeface="+mn-ea"/>
                </a:endParaRP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200329"/>
              </a:xfrm>
              <a:prstGeom prst="rect">
                <a:avLst/>
              </a:prstGeom>
              <a:blipFill>
                <a:blip r:embed="rId8"/>
                <a:stretch>
                  <a:fillRect l="-534" t="-4061" b="-609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99636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92963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dirty="0">
                <a:hlinkClick r:id="rId7"/>
              </a:rPr>
              <a:t>Cigar Box</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20032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一个数列一开始是</a:t>
                </a:r>
                <a14:m>
                  <m:oMath xmlns:m="http://schemas.openxmlformats.org/officeDocument/2006/math">
                    <m:d>
                      <m:dPr>
                        <m:ctrlPr>
                          <a:rPr lang="en-US" altLang="zh-CN" b="0" i="1" kern="0" smtClean="0">
                            <a:latin typeface="Cambria Math" panose="02040503050406030204" pitchFamily="18" charset="0"/>
                            <a:ea typeface="楷体" panose="02010609060101010101" pitchFamily="49" charset="-122"/>
                            <a:sym typeface="+mn-ea"/>
                          </a:rPr>
                        </m:ctrlPr>
                      </m:dPr>
                      <m:e>
                        <m:r>
                          <a:rPr lang="en-US" altLang="zh-CN" b="0" i="1" kern="0" smtClean="0">
                            <a:latin typeface="Cambria Math" panose="02040503050406030204" pitchFamily="18" charset="0"/>
                            <a:ea typeface="楷体" panose="02010609060101010101" pitchFamily="49" charset="-122"/>
                            <a:sym typeface="+mn-ea"/>
                          </a:rPr>
                          <m:t>1, 2, …, </m:t>
                        </m:r>
                        <m:r>
                          <a:rPr lang="en-US" altLang="zh-CN" b="0" i="1" kern="0" smtClean="0">
                            <a:latin typeface="Cambria Math" panose="02040503050406030204" pitchFamily="18" charset="0"/>
                            <a:ea typeface="楷体" panose="02010609060101010101" pitchFamily="49" charset="-122"/>
                            <a:sym typeface="+mn-ea"/>
                          </a:rPr>
                          <m:t>𝑛</m:t>
                        </m:r>
                      </m:e>
                    </m:d>
                  </m:oMath>
                </a14:m>
                <a:r>
                  <a:rPr lang="zh-CN" altLang="en-US" sz="1800" kern="0" dirty="0">
                    <a:latin typeface="楷体" panose="02010609060101010101" pitchFamily="49" charset="-122"/>
                    <a:ea typeface="楷体" panose="02010609060101010101" pitchFamily="49" charset="-122"/>
                    <a:sym typeface="+mn-ea"/>
                  </a:rPr>
                  <a:t>，接下来进行</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𝑚</m:t>
                    </m:r>
                  </m:oMath>
                </a14:m>
                <a:r>
                  <a:rPr lang="zh-CN" altLang="en-US" sz="1800" kern="0" dirty="0">
                    <a:latin typeface="楷体" panose="02010609060101010101" pitchFamily="49" charset="-122"/>
                    <a:ea typeface="楷体" panose="02010609060101010101" pitchFamily="49" charset="-122"/>
                    <a:sym typeface="+mn-ea"/>
                  </a:rPr>
                  <a:t>次操作，每次操作把</a:t>
                </a:r>
                <a:r>
                  <a:rPr lang="zh-CN" altLang="en-US" kern="0" dirty="0">
                    <a:latin typeface="楷体" panose="02010609060101010101" pitchFamily="49" charset="-122"/>
                    <a:ea typeface="楷体" panose="02010609060101010101" pitchFamily="49" charset="-122"/>
                    <a:sym typeface="+mn-ea"/>
                  </a:rPr>
                  <a:t>数列</a:t>
                </a:r>
                <a:r>
                  <a:rPr lang="zh-CN" altLang="en-US" sz="1800" kern="0" dirty="0">
                    <a:latin typeface="楷体" panose="02010609060101010101" pitchFamily="49" charset="-122"/>
                    <a:ea typeface="楷体" panose="02010609060101010101" pitchFamily="49" charset="-122"/>
                    <a:sym typeface="+mn-ea"/>
                  </a:rPr>
                  <a:t>中的一个数移动到</a:t>
                </a:r>
                <a:r>
                  <a:rPr lang="zh-CN" altLang="en-US" kern="0" dirty="0">
                    <a:latin typeface="楷体" panose="02010609060101010101" pitchFamily="49" charset="-122"/>
                    <a:ea typeface="楷体" panose="02010609060101010101" pitchFamily="49" charset="-122"/>
                    <a:sym typeface="+mn-ea"/>
                  </a:rPr>
                  <a:t>数列</a:t>
                </a:r>
                <a:r>
                  <a:rPr lang="zh-CN" altLang="en-US" sz="1800" kern="0" dirty="0">
                    <a:latin typeface="楷体" panose="02010609060101010101" pitchFamily="49" charset="-122"/>
                    <a:ea typeface="楷体" panose="02010609060101010101" pitchFamily="49" charset="-122"/>
                    <a:sym typeface="+mn-ea"/>
                  </a:rPr>
                  <a:t>开头或者末尾。有几种长度为</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𝑚</m:t>
                    </m:r>
                  </m:oMath>
                </a14:m>
                <a:r>
                  <a:rPr lang="zh-CN" altLang="en-US" sz="1800" kern="0" dirty="0">
                    <a:latin typeface="楷体" panose="02010609060101010101" pitchFamily="49" charset="-122"/>
                    <a:ea typeface="楷体" panose="02010609060101010101" pitchFamily="49" charset="-122"/>
                    <a:sym typeface="+mn-ea"/>
                  </a:rPr>
                  <a:t>的操作序列能使最终</a:t>
                </a:r>
                <a:r>
                  <a:rPr lang="zh-CN" altLang="en-US" kern="0" dirty="0">
                    <a:latin typeface="楷体" panose="02010609060101010101" pitchFamily="49" charset="-122"/>
                    <a:ea typeface="楷体" panose="02010609060101010101" pitchFamily="49" charset="-122"/>
                    <a:sym typeface="+mn-ea"/>
                  </a:rPr>
                  <a:t>数列</a:t>
                </a:r>
                <a:r>
                  <a:rPr lang="zh-CN" altLang="en-US" sz="1800" kern="0" dirty="0">
                    <a:latin typeface="楷体" panose="02010609060101010101" pitchFamily="49" charset="-122"/>
                    <a:ea typeface="楷体" panose="02010609060101010101" pitchFamily="49" charset="-122"/>
                    <a:sym typeface="+mn-ea"/>
                  </a:rPr>
                  <a:t>变成</a:t>
                </a:r>
                <a14:m>
                  <m:oMath xmlns:m="http://schemas.openxmlformats.org/officeDocument/2006/math">
                    <m:d>
                      <m:dPr>
                        <m:ctrlPr>
                          <a:rPr lang="en-US" altLang="zh-CN" sz="1800" b="0" i="1" kern="0" smtClean="0">
                            <a:latin typeface="Cambria Math" panose="02040503050406030204" pitchFamily="18" charset="0"/>
                            <a:ea typeface="楷体" panose="02010609060101010101" pitchFamily="49" charset="-122"/>
                            <a:sym typeface="+mn-ea"/>
                          </a:rPr>
                        </m:ctrlPr>
                      </m:dPr>
                      <m:e>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1</m:t>
                            </m:r>
                          </m:sub>
                        </m:sSub>
                        <m:r>
                          <a:rPr lang="en-US" altLang="zh-CN" sz="1800" b="0" i="1" kern="0" smtClean="0">
                            <a:latin typeface="Cambria Math" panose="02040503050406030204" pitchFamily="18" charset="0"/>
                            <a:ea typeface="楷体" panose="02010609060101010101" pitchFamily="49" charset="-122"/>
                            <a:sym typeface="+mn-ea"/>
                          </a:rPr>
                          <m:t>, </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2</m:t>
                            </m:r>
                          </m:sub>
                        </m:sSub>
                        <m:r>
                          <a:rPr lang="en-US" altLang="zh-CN" sz="1800" b="0" i="1" kern="0" smtClean="0">
                            <a:latin typeface="Cambria Math" panose="02040503050406030204" pitchFamily="18" charset="0"/>
                            <a:ea typeface="楷体" panose="02010609060101010101" pitchFamily="49" charset="-122"/>
                            <a:sym typeface="+mn-ea"/>
                          </a:rPr>
                          <m:t>, …, </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𝑛</m:t>
                            </m:r>
                          </m:sub>
                        </m:sSub>
                      </m:e>
                    </m:d>
                    <m:r>
                      <a:rPr lang="zh-CN" altLang="en-US" i="1" kern="0">
                        <a:latin typeface="Cambria Math" panose="02040503050406030204" pitchFamily="18" charset="0"/>
                        <a:ea typeface="楷体" panose="02010609060101010101" pitchFamily="49" charset="-122"/>
                        <a:sym typeface="+mn-ea"/>
                      </a:rPr>
                      <m:t>？</m:t>
                    </m:r>
                  </m:oMath>
                </a14:m>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两种操作序列被视为相同当且仅当每次操作选择了相同的数且移动目标相同。</a:t>
                </a:r>
                <a:endParaRPr lang="en-US" altLang="zh-CN"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𝑛</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𝑚</m:t>
                    </m:r>
                    <m:r>
                      <a:rPr lang="en-US" altLang="zh-CN" sz="1800" b="0" i="1" kern="0" smtClean="0">
                        <a:latin typeface="Cambria Math" panose="02040503050406030204" pitchFamily="18" charset="0"/>
                        <a:ea typeface="楷体" panose="02010609060101010101" pitchFamily="49" charset="-122"/>
                        <a:sym typeface="+mn-ea"/>
                      </a:rPr>
                      <m:t>≤3000,  </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𝑎</m:t>
                        </m:r>
                      </m:e>
                      <m:sub>
                        <m:r>
                          <a:rPr lang="en-US" altLang="zh-CN" i="1" kern="0">
                            <a:latin typeface="Cambria Math" panose="02040503050406030204" pitchFamily="18" charset="0"/>
                            <a:ea typeface="楷体" panose="02010609060101010101" pitchFamily="49" charset="-122"/>
                            <a:sym typeface="+mn-ea"/>
                          </a:rPr>
                          <m:t>1</m:t>
                        </m:r>
                      </m:sub>
                    </m:sSub>
                    <m:r>
                      <a:rPr lang="en-US" altLang="zh-CN" i="1" kern="0">
                        <a:latin typeface="Cambria Math" panose="02040503050406030204" pitchFamily="18" charset="0"/>
                        <a:ea typeface="楷体" panose="02010609060101010101" pitchFamily="49" charset="-122"/>
                        <a:sym typeface="+mn-ea"/>
                      </a:rPr>
                      <m:t>, </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𝑎</m:t>
                        </m:r>
                      </m:e>
                      <m:sub>
                        <m:r>
                          <a:rPr lang="en-US" altLang="zh-CN" i="1" kern="0">
                            <a:latin typeface="Cambria Math" panose="02040503050406030204" pitchFamily="18" charset="0"/>
                            <a:ea typeface="楷体" panose="02010609060101010101" pitchFamily="49" charset="-122"/>
                            <a:sym typeface="+mn-ea"/>
                          </a:rPr>
                          <m:t>2</m:t>
                        </m:r>
                      </m:sub>
                    </m:sSub>
                    <m:r>
                      <a:rPr lang="en-US" altLang="zh-CN" i="1" kern="0">
                        <a:latin typeface="Cambria Math" panose="02040503050406030204" pitchFamily="18" charset="0"/>
                        <a:ea typeface="楷体" panose="02010609060101010101" pitchFamily="49" charset="-122"/>
                        <a:sym typeface="+mn-ea"/>
                      </a:rPr>
                      <m:t>, …, </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𝑎</m:t>
                        </m:r>
                      </m:e>
                      <m:sub>
                        <m:r>
                          <a:rPr lang="en-US" altLang="zh-CN" i="1" kern="0">
                            <a:latin typeface="Cambria Math" panose="02040503050406030204" pitchFamily="18" charset="0"/>
                            <a:ea typeface="楷体" panose="02010609060101010101" pitchFamily="49" charset="-122"/>
                            <a:sym typeface="+mn-ea"/>
                          </a:rPr>
                          <m:t>𝑛</m:t>
                        </m:r>
                      </m:sub>
                    </m:sSub>
                  </m:oMath>
                </a14:m>
                <a:r>
                  <a:rPr lang="zh-CN" altLang="en-US" sz="1800" kern="0" dirty="0">
                    <a:latin typeface="楷体" panose="02010609060101010101" pitchFamily="49" charset="-122"/>
                    <a:ea typeface="楷体" panose="02010609060101010101" pitchFamily="49" charset="-122"/>
                    <a:sym typeface="+mn-ea"/>
                  </a:rPr>
                  <a:t>是</a:t>
                </a:r>
                <a:r>
                  <a:rPr lang="en-US" altLang="zh-CN" sz="1800" kern="0" dirty="0">
                    <a:latin typeface="楷体" panose="02010609060101010101" pitchFamily="49" charset="-122"/>
                    <a:ea typeface="楷体" panose="02010609060101010101" pitchFamily="49" charset="-122"/>
                    <a:sym typeface="+mn-ea"/>
                  </a:rPr>
                  <a:t>1</a:t>
                </a:r>
                <a:r>
                  <a:rPr lang="en-US" altLang="zh-CN" kern="0" dirty="0">
                    <a:latin typeface="楷体" panose="02010609060101010101" pitchFamily="49" charset="-122"/>
                    <a:ea typeface="楷体" panose="02010609060101010101" pitchFamily="49" charset="-122"/>
                    <a:sym typeface="+mn-ea"/>
                  </a:rPr>
                  <a:t>..n</a:t>
                </a:r>
                <a:r>
                  <a:rPr lang="zh-CN" altLang="en-US" kern="0" dirty="0">
                    <a:latin typeface="楷体" panose="02010609060101010101" pitchFamily="49" charset="-122"/>
                    <a:ea typeface="楷体" panose="02010609060101010101" pitchFamily="49" charset="-122"/>
                    <a:sym typeface="+mn-ea"/>
                  </a:rPr>
                  <a:t>的排列。</a:t>
                </a:r>
                <a:endParaRPr lang="en-US" altLang="zh-CN" sz="1800" kern="0" dirty="0">
                  <a:latin typeface="楷体" panose="02010609060101010101" pitchFamily="49" charset="-122"/>
                  <a:ea typeface="楷体" panose="02010609060101010101" pitchFamily="49" charset="-122"/>
                  <a:sym typeface="+mn-ea"/>
                </a:endParaRP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200329"/>
              </a:xfrm>
              <a:prstGeom prst="rect">
                <a:avLst/>
              </a:prstGeom>
              <a:blipFill>
                <a:blip r:embed="rId8"/>
                <a:stretch>
                  <a:fillRect l="-534" t="-4061" b="-60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7B95885E-D86C-9030-AF24-A92519C22415}"/>
                  </a:ext>
                </a:extLst>
              </p:cNvPr>
              <p:cNvSpPr txBox="1"/>
              <p:nvPr/>
            </p:nvSpPr>
            <p:spPr>
              <a:xfrm>
                <a:off x="789712" y="2391576"/>
                <a:ext cx="10280742" cy="369332"/>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对某个数字</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𝑥</m:t>
                    </m:r>
                  </m:oMath>
                </a14:m>
                <a:r>
                  <a:rPr lang="zh-CN" altLang="en-US" sz="1800" kern="0" dirty="0">
                    <a:latin typeface="楷体" panose="02010609060101010101" pitchFamily="49" charset="-122"/>
                    <a:ea typeface="楷体" panose="02010609060101010101" pitchFamily="49" charset="-122"/>
                    <a:sym typeface="+mn-ea"/>
                  </a:rPr>
                  <a:t>进行的操作中，只有最后一次操作是有效的。</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2" name="文本框 1">
                <a:extLst>
                  <a:ext uri="{FF2B5EF4-FFF2-40B4-BE49-F238E27FC236}">
                    <a16:creationId xmlns:a16="http://schemas.microsoft.com/office/drawing/2014/main" id="{7B95885E-D86C-9030-AF24-A92519C22415}"/>
                  </a:ext>
                </a:extLst>
              </p:cNvPr>
              <p:cNvSpPr txBox="1">
                <a:spLocks noRot="1" noChangeAspect="1" noMove="1" noResize="1" noEditPoints="1" noAdjustHandles="1" noChangeArrowheads="1" noChangeShapeType="1" noTextEdit="1"/>
              </p:cNvSpPr>
              <p:nvPr/>
            </p:nvSpPr>
            <p:spPr>
              <a:xfrm>
                <a:off x="789712" y="2391576"/>
                <a:ext cx="10280742" cy="369332"/>
              </a:xfrm>
              <a:prstGeom prst="rect">
                <a:avLst/>
              </a:prstGeom>
              <a:blipFill>
                <a:blip r:embed="rId9"/>
                <a:stretch>
                  <a:fillRect l="-534" t="-11475" b="-2131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6C703FB9-8B33-2A4B-7FEB-B725D5DC445C}"/>
              </a:ext>
            </a:extLst>
          </p:cNvPr>
          <p:cNvSpPr txBox="1"/>
          <p:nvPr/>
        </p:nvSpPr>
        <p:spPr>
          <a:xfrm>
            <a:off x="789712" y="2709290"/>
            <a:ext cx="10280742" cy="369332"/>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我们只需要确定哪些位置的操作是同种数字，具体数字会根据有效操作在操作序列中的位置自动对应。</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9C65422-E394-F848-D64C-1D012BBFC785}"/>
                  </a:ext>
                </a:extLst>
              </p:cNvPr>
              <p:cNvSpPr txBox="1"/>
              <p:nvPr/>
            </p:nvSpPr>
            <p:spPr>
              <a:xfrm>
                <a:off x="789712" y="3059668"/>
                <a:ext cx="10280742" cy="369332"/>
              </a:xfrm>
              <a:prstGeom prst="rect">
                <a:avLst/>
              </a:prstGeom>
              <a:noFill/>
            </p:spPr>
            <p:txBody>
              <a:bodyPr wrap="square">
                <a:spAutoFit/>
              </a:bodyPr>
              <a:lstStyle/>
              <a:p>
                <a:r>
                  <a:rPr lang="zh-CN" altLang="en-US" sz="1800" kern="0" dirty="0">
                    <a:latin typeface="楷体" panose="02010609060101010101" pitchFamily="49" charset="-122"/>
                    <a:ea typeface="楷体" panose="02010609060101010101" pitchFamily="49" charset="-122"/>
                    <a:sym typeface="+mn-ea"/>
                  </a:rPr>
                  <a:t>设有</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𝐿</m:t>
                    </m:r>
                  </m:oMath>
                </a14:m>
                <a:r>
                  <a:rPr lang="zh-CN" altLang="en-US" sz="1800" kern="0" dirty="0">
                    <a:latin typeface="楷体" panose="02010609060101010101" pitchFamily="49" charset="-122"/>
                    <a:ea typeface="楷体" panose="02010609060101010101" pitchFamily="49" charset="-122"/>
                    <a:sym typeface="+mn-ea"/>
                  </a:rPr>
                  <a:t>个有效操作往左丢，</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𝑅</m:t>
                    </m:r>
                  </m:oMath>
                </a14:m>
                <a:r>
                  <a:rPr lang="zh-CN" altLang="en-US" sz="1800" kern="0" dirty="0">
                    <a:latin typeface="楷体" panose="02010609060101010101" pitchFamily="49" charset="-122"/>
                    <a:ea typeface="楷体" panose="02010609060101010101" pitchFamily="49" charset="-122"/>
                    <a:sym typeface="+mn-ea"/>
                  </a:rPr>
                  <a:t>个有效操作往右丢，那么</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𝐿</m:t>
                        </m:r>
                        <m:r>
                          <a:rPr lang="en-US" altLang="zh-CN" sz="1800" b="0" i="1" kern="0" smtClean="0">
                            <a:latin typeface="Cambria Math" panose="02040503050406030204" pitchFamily="18" charset="0"/>
                            <a:ea typeface="楷体" panose="02010609060101010101" pitchFamily="49" charset="-122"/>
                            <a:sym typeface="+mn-ea"/>
                          </a:rPr>
                          <m:t>+1</m:t>
                        </m:r>
                      </m:sub>
                    </m:sSub>
                    <m:r>
                      <a:rPr lang="en-US" altLang="zh-CN" sz="1800" b="0" i="1" kern="0" smtClean="0">
                        <a:latin typeface="Cambria Math" panose="02040503050406030204" pitchFamily="18" charset="0"/>
                        <a:ea typeface="楷体" panose="02010609060101010101" pitchFamily="49" charset="-122"/>
                        <a:sym typeface="+mn-ea"/>
                      </a:rPr>
                      <m:t>…</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𝑛</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𝑅</m:t>
                        </m:r>
                      </m:sub>
                    </m:sSub>
                  </m:oMath>
                </a14:m>
                <a:r>
                  <a:rPr lang="zh-CN" altLang="en-US" i="0" kern="0" dirty="0">
                    <a:latin typeface="+mj-lt"/>
                    <a:ea typeface="楷体" panose="02010609060101010101" pitchFamily="49" charset="-122"/>
                    <a:sym typeface="+mn-ea"/>
                  </a:rPr>
                  <a:t>要递增</a:t>
                </a:r>
                <a:r>
                  <a:rPr lang="zh-CN" altLang="en-US" kern="0" dirty="0">
                    <a:latin typeface="+mj-lt"/>
                    <a:ea typeface="楷体" panose="02010609060101010101" pitchFamily="49" charset="-122"/>
                    <a:sym typeface="+mn-ea"/>
                  </a:rPr>
                  <a:t>。</a:t>
                </a:r>
                <a:endParaRPr lang="zh-CN" altLang="en-US" dirty="0"/>
              </a:p>
            </p:txBody>
          </p:sp>
        </mc:Choice>
        <mc:Fallback>
          <p:sp>
            <p:nvSpPr>
              <p:cNvPr id="6" name="文本框 5">
                <a:extLst>
                  <a:ext uri="{FF2B5EF4-FFF2-40B4-BE49-F238E27FC236}">
                    <a16:creationId xmlns:a16="http://schemas.microsoft.com/office/drawing/2014/main" id="{89C65422-E394-F848-D64C-1D012BBFC785}"/>
                  </a:ext>
                </a:extLst>
              </p:cNvPr>
              <p:cNvSpPr txBox="1">
                <a:spLocks noRot="1" noChangeAspect="1" noMove="1" noResize="1" noEditPoints="1" noAdjustHandles="1" noChangeArrowheads="1" noChangeShapeType="1" noTextEdit="1"/>
              </p:cNvSpPr>
              <p:nvPr/>
            </p:nvSpPr>
            <p:spPr>
              <a:xfrm>
                <a:off x="789712" y="3059668"/>
                <a:ext cx="10280742" cy="369332"/>
              </a:xfrm>
              <a:prstGeom prst="rect">
                <a:avLst/>
              </a:prstGeom>
              <a:blipFill>
                <a:blip r:embed="rId10"/>
                <a:stretch>
                  <a:fillRect l="-534" t="-13115" b="-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37CFBD0-0381-CF24-D6C2-C92ECD65C54F}"/>
                  </a:ext>
                </a:extLst>
              </p:cNvPr>
              <p:cNvSpPr txBox="1"/>
              <p:nvPr/>
            </p:nvSpPr>
            <p:spPr>
              <a:xfrm>
                <a:off x="789712" y="3439760"/>
                <a:ext cx="10280742" cy="658514"/>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考虑从右往左逐位确定操作序列，</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𝑓</m:t>
                        </m:r>
                      </m:e>
                      <m:sub>
                        <m:r>
                          <a:rPr lang="en-US" altLang="zh-CN" sz="1800" b="0" i="1" kern="0" smtClean="0">
                            <a:latin typeface="Cambria Math" panose="02040503050406030204" pitchFamily="18" charset="0"/>
                            <a:ea typeface="楷体" panose="02010609060101010101" pitchFamily="49" charset="-122"/>
                            <a:sym typeface="+mn-ea"/>
                          </a:rPr>
                          <m:t>𝑖</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𝐿</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𝑅</m:t>
                        </m:r>
                      </m:sub>
                    </m:sSub>
                    <m:r>
                      <a:rPr lang="zh-CN" altLang="en-US" i="1" kern="0">
                        <a:latin typeface="Cambria Math" panose="02040503050406030204" pitchFamily="18" charset="0"/>
                        <a:ea typeface="楷体" panose="02010609060101010101" pitchFamily="49" charset="-122"/>
                        <a:sym typeface="+mn-ea"/>
                      </a:rPr>
                      <m:t>表示</m:t>
                    </m:r>
                  </m:oMath>
                </a14:m>
                <a:r>
                  <a:rPr lang="zh-CN" altLang="en-US" sz="1800" kern="0" dirty="0">
                    <a:latin typeface="楷体" panose="02010609060101010101" pitchFamily="49" charset="-122"/>
                    <a:ea typeface="楷体" panose="02010609060101010101" pitchFamily="49" charset="-122"/>
                    <a:sym typeface="+mn-ea"/>
                  </a:rPr>
                  <a:t>考虑完后</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位，有</a:t>
                </a: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𝐿</m:t>
                    </m:r>
                  </m:oMath>
                </a14:m>
                <a:r>
                  <a:rPr lang="zh-CN" altLang="en-US" kern="0" dirty="0">
                    <a:latin typeface="楷体" panose="02010609060101010101" pitchFamily="49" charset="-122"/>
                    <a:ea typeface="楷体" panose="02010609060101010101" pitchFamily="49" charset="-122"/>
                    <a:sym typeface="+mn-ea"/>
                  </a:rPr>
                  <a:t>个有效操作往左丢，</a:t>
                </a: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𝑅</m:t>
                    </m:r>
                  </m:oMath>
                </a14:m>
                <a:r>
                  <a:rPr lang="zh-CN" altLang="en-US" kern="0" dirty="0">
                    <a:latin typeface="楷体" panose="02010609060101010101" pitchFamily="49" charset="-122"/>
                    <a:ea typeface="楷体" panose="02010609060101010101" pitchFamily="49" charset="-122"/>
                    <a:sym typeface="+mn-ea"/>
                  </a:rPr>
                  <a:t>个有效操作往右丢的方案数。枚举下一位是有效操作，还是跟后面某个有效操作同类的无效操作。</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8" name="文本框 7">
                <a:extLst>
                  <a:ext uri="{FF2B5EF4-FFF2-40B4-BE49-F238E27FC236}">
                    <a16:creationId xmlns:a16="http://schemas.microsoft.com/office/drawing/2014/main" id="{F37CFBD0-0381-CF24-D6C2-C92ECD65C54F}"/>
                  </a:ext>
                </a:extLst>
              </p:cNvPr>
              <p:cNvSpPr txBox="1">
                <a:spLocks noRot="1" noChangeAspect="1" noMove="1" noResize="1" noEditPoints="1" noAdjustHandles="1" noChangeArrowheads="1" noChangeShapeType="1" noTextEdit="1"/>
              </p:cNvSpPr>
              <p:nvPr/>
            </p:nvSpPr>
            <p:spPr>
              <a:xfrm>
                <a:off x="789712" y="3439760"/>
                <a:ext cx="10280742" cy="658514"/>
              </a:xfrm>
              <a:prstGeom prst="rect">
                <a:avLst/>
              </a:prstGeom>
              <a:blipFill>
                <a:blip r:embed="rId11"/>
                <a:stretch>
                  <a:fillRect l="-534" t="-7407" b="-138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8110434-1B60-11D0-88E5-60F290076ABA}"/>
                  </a:ext>
                </a:extLst>
              </p:cNvPr>
              <p:cNvSpPr txBox="1"/>
              <p:nvPr/>
            </p:nvSpPr>
            <p:spPr>
              <a:xfrm>
                <a:off x="789712" y="4141152"/>
                <a:ext cx="10280742" cy="381515"/>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我们需要的只是</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𝑓</m:t>
                        </m:r>
                      </m:e>
                      <m:sub>
                        <m:r>
                          <a:rPr lang="en-US" altLang="zh-CN" b="0" i="1" kern="0" smtClean="0">
                            <a:latin typeface="Cambria Math" panose="02040503050406030204" pitchFamily="18" charset="0"/>
                            <a:ea typeface="楷体" panose="02010609060101010101" pitchFamily="49" charset="-122"/>
                            <a:sym typeface="+mn-ea"/>
                          </a:rPr>
                          <m:t>𝑚</m:t>
                        </m:r>
                        <m:r>
                          <a:rPr lang="en-US" altLang="zh-CN" b="0" i="1" kern="0" smtClean="0">
                            <a:latin typeface="Cambria Math" panose="02040503050406030204" pitchFamily="18" charset="0"/>
                            <a:ea typeface="楷体" panose="02010609060101010101" pitchFamily="49" charset="-122"/>
                            <a:sym typeface="+mn-ea"/>
                          </a:rPr>
                          <m:t>,   1..</m:t>
                        </m:r>
                        <m:r>
                          <a:rPr lang="en-US" altLang="zh-CN" b="0" i="1" kern="0" smtClean="0">
                            <a:latin typeface="Cambria Math" panose="02040503050406030204" pitchFamily="18" charset="0"/>
                            <a:ea typeface="楷体" panose="02010609060101010101" pitchFamily="49" charset="-122"/>
                            <a:sym typeface="+mn-ea"/>
                          </a:rPr>
                          <m:t>𝑛</m:t>
                        </m:r>
                        <m:r>
                          <a:rPr lang="en-US" altLang="zh-CN" b="0" i="1" kern="0" smtClean="0">
                            <a:latin typeface="Cambria Math" panose="02040503050406030204" pitchFamily="18" charset="0"/>
                            <a:ea typeface="楷体" panose="02010609060101010101" pitchFamily="49" charset="-122"/>
                            <a:sym typeface="+mn-ea"/>
                          </a:rPr>
                          <m:t>,   1..</m:t>
                        </m:r>
                        <m:r>
                          <a:rPr lang="en-US" altLang="zh-CN" b="0" i="1" kern="0" smtClean="0">
                            <a:latin typeface="Cambria Math" panose="02040503050406030204" pitchFamily="18" charset="0"/>
                            <a:ea typeface="楷体" panose="02010609060101010101" pitchFamily="49" charset="-122"/>
                            <a:sym typeface="+mn-ea"/>
                          </a:rPr>
                          <m:t>𝑛</m:t>
                        </m:r>
                      </m:sub>
                    </m:sSub>
                  </m:oMath>
                </a14:m>
                <a:r>
                  <a:rPr lang="zh-CN" altLang="en-US" sz="1800" kern="0" dirty="0">
                    <a:latin typeface="楷体" panose="02010609060101010101" pitchFamily="49" charset="-122"/>
                    <a:ea typeface="楷体" panose="02010609060101010101" pitchFamily="49" charset="-122"/>
                    <a:sym typeface="+mn-ea"/>
                  </a:rPr>
                  <a:t>的这些状态</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9" name="文本框 8">
                <a:extLst>
                  <a:ext uri="{FF2B5EF4-FFF2-40B4-BE49-F238E27FC236}">
                    <a16:creationId xmlns:a16="http://schemas.microsoft.com/office/drawing/2014/main" id="{48110434-1B60-11D0-88E5-60F290076ABA}"/>
                  </a:ext>
                </a:extLst>
              </p:cNvPr>
              <p:cNvSpPr txBox="1">
                <a:spLocks noRot="1" noChangeAspect="1" noMove="1" noResize="1" noEditPoints="1" noAdjustHandles="1" noChangeArrowheads="1" noChangeShapeType="1" noTextEdit="1"/>
              </p:cNvSpPr>
              <p:nvPr/>
            </p:nvSpPr>
            <p:spPr>
              <a:xfrm>
                <a:off x="789712" y="4141152"/>
                <a:ext cx="10280742" cy="381515"/>
              </a:xfrm>
              <a:prstGeom prst="rect">
                <a:avLst/>
              </a:prstGeom>
              <a:blipFill>
                <a:blip r:embed="rId12"/>
                <a:stretch>
                  <a:fillRect l="-534" t="-12698" b="-158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D3F08F4-BC6C-105E-9ECF-68836A342916}"/>
                  </a:ext>
                </a:extLst>
              </p:cNvPr>
              <p:cNvSpPr txBox="1"/>
              <p:nvPr/>
            </p:nvSpPr>
            <p:spPr>
              <a:xfrm>
                <a:off x="789712" y="4509287"/>
                <a:ext cx="10280742" cy="680827"/>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可以先不确定每个有效操作是往左丢还是往右丢，即</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𝑔</m:t>
                        </m:r>
                      </m:e>
                      <m:sub>
                        <m:r>
                          <a:rPr lang="en-US" altLang="zh-CN" sz="1800" b="0" i="1" kern="0" smtClean="0">
                            <a:latin typeface="Cambria Math" panose="02040503050406030204" pitchFamily="18" charset="0"/>
                            <a:ea typeface="楷体" panose="02010609060101010101" pitchFamily="49" charset="-122"/>
                            <a:sym typeface="+mn-ea"/>
                          </a:rPr>
                          <m:t>𝑖</m:t>
                        </m:r>
                        <m:r>
                          <a:rPr lang="en-US" altLang="zh-CN" sz="1800" b="0" i="1" kern="0" smtClean="0">
                            <a:latin typeface="Cambria Math" panose="02040503050406030204" pitchFamily="18" charset="0"/>
                            <a:ea typeface="楷体" panose="02010609060101010101" pitchFamily="49" charset="-122"/>
                            <a:sym typeface="+mn-ea"/>
                          </a:rPr>
                          <m:t>, </m:t>
                        </m:r>
                        <m:r>
                          <a:rPr lang="en-US" altLang="zh-CN" sz="1800" b="0" i="1" kern="0" smtClean="0">
                            <a:latin typeface="Cambria Math" panose="02040503050406030204" pitchFamily="18" charset="0"/>
                            <a:ea typeface="楷体" panose="02010609060101010101" pitchFamily="49" charset="-122"/>
                            <a:sym typeface="+mn-ea"/>
                          </a:rPr>
                          <m:t>𝑗</m:t>
                        </m:r>
                      </m:sub>
                    </m:sSub>
                  </m:oMath>
                </a14:m>
                <a:r>
                  <a:rPr lang="zh-CN" altLang="en-US" kern="0" dirty="0">
                    <a:latin typeface="楷体" panose="02010609060101010101" pitchFamily="49" charset="-122"/>
                    <a:ea typeface="楷体" panose="02010609060101010101" pitchFamily="49" charset="-122"/>
                    <a:sym typeface="+mn-ea"/>
                  </a:rPr>
                  <a:t>表示考虑完后</a:t>
                </a: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𝑖</m:t>
                    </m:r>
                  </m:oMath>
                </a14:m>
                <a:r>
                  <a:rPr lang="zh-CN" altLang="en-US" kern="0" dirty="0">
                    <a:latin typeface="楷体" panose="02010609060101010101" pitchFamily="49" charset="-122"/>
                    <a:ea typeface="楷体" panose="02010609060101010101" pitchFamily="49" charset="-122"/>
                    <a:sym typeface="+mn-ea"/>
                  </a:rPr>
                  <a:t>位有</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𝑗</m:t>
                    </m:r>
                  </m:oMath>
                </a14:m>
                <a:r>
                  <a:rPr lang="zh-CN" altLang="en-US" kern="0" dirty="0">
                    <a:latin typeface="楷体" panose="02010609060101010101" pitchFamily="49" charset="-122"/>
                    <a:ea typeface="楷体" panose="02010609060101010101" pitchFamily="49" charset="-122"/>
                    <a:sym typeface="+mn-ea"/>
                  </a:rPr>
                  <a:t>个有效操作，</a:t>
                </a:r>
                <a:endParaRPr lang="en-US" altLang="zh-CN"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最后算</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𝑓</m:t>
                        </m:r>
                      </m:e>
                      <m:sub>
                        <m:r>
                          <a:rPr lang="en-US" altLang="zh-CN" b="0" i="1" kern="0" smtClean="0">
                            <a:latin typeface="Cambria Math" panose="02040503050406030204" pitchFamily="18" charset="0"/>
                            <a:ea typeface="楷体" panose="02010609060101010101" pitchFamily="49" charset="-122"/>
                            <a:sym typeface="+mn-ea"/>
                          </a:rPr>
                          <m:t>𝑚</m:t>
                        </m:r>
                        <m:r>
                          <a:rPr lang="en-US" altLang="zh-CN" b="0" i="1" kern="0" smtClean="0">
                            <a:latin typeface="Cambria Math" panose="02040503050406030204" pitchFamily="18" charset="0"/>
                            <a:ea typeface="楷体" panose="02010609060101010101" pitchFamily="49" charset="-122"/>
                            <a:sym typeface="+mn-ea"/>
                          </a:rPr>
                          <m:t>,   1..</m:t>
                        </m:r>
                        <m:r>
                          <a:rPr lang="en-US" altLang="zh-CN" b="0" i="1" kern="0" smtClean="0">
                            <a:latin typeface="Cambria Math" panose="02040503050406030204" pitchFamily="18" charset="0"/>
                            <a:ea typeface="楷体" panose="02010609060101010101" pitchFamily="49" charset="-122"/>
                            <a:sym typeface="+mn-ea"/>
                          </a:rPr>
                          <m:t>𝑛</m:t>
                        </m:r>
                        <m:r>
                          <a:rPr lang="en-US" altLang="zh-CN" b="0" i="1" kern="0" smtClean="0">
                            <a:latin typeface="Cambria Math" panose="02040503050406030204" pitchFamily="18" charset="0"/>
                            <a:ea typeface="楷体" panose="02010609060101010101" pitchFamily="49" charset="-122"/>
                            <a:sym typeface="+mn-ea"/>
                          </a:rPr>
                          <m:t>,   1..</m:t>
                        </m:r>
                        <m:r>
                          <a:rPr lang="en-US" altLang="zh-CN" b="0" i="1" kern="0" smtClean="0">
                            <a:latin typeface="Cambria Math" panose="02040503050406030204" pitchFamily="18" charset="0"/>
                            <a:ea typeface="楷体" panose="02010609060101010101" pitchFamily="49" charset="-122"/>
                            <a:sym typeface="+mn-ea"/>
                          </a:rPr>
                          <m:t>𝑛</m:t>
                        </m:r>
                      </m:sub>
                    </m:sSub>
                  </m:oMath>
                </a14:m>
                <a:r>
                  <a:rPr lang="zh-CN" altLang="en-US" sz="1800" kern="0" dirty="0">
                    <a:latin typeface="楷体" panose="02010609060101010101" pitchFamily="49" charset="-122"/>
                    <a:ea typeface="楷体" panose="02010609060101010101" pitchFamily="49" charset="-122"/>
                    <a:sym typeface="+mn-ea"/>
                  </a:rPr>
                  <a:t>这些状态</a:t>
                </a:r>
                <a:r>
                  <a:rPr lang="zh-CN" altLang="en-US" kern="0" dirty="0">
                    <a:latin typeface="楷体" panose="02010609060101010101" pitchFamily="49" charset="-122"/>
                    <a:ea typeface="楷体" panose="02010609060101010101" pitchFamily="49" charset="-122"/>
                    <a:sym typeface="+mn-ea"/>
                  </a:rPr>
                  <a:t>时再确定每个有效操作是什么方向，也就是乘上一个组合数。</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10" name="文本框 9">
                <a:extLst>
                  <a:ext uri="{FF2B5EF4-FFF2-40B4-BE49-F238E27FC236}">
                    <a16:creationId xmlns:a16="http://schemas.microsoft.com/office/drawing/2014/main" id="{6D3F08F4-BC6C-105E-9ECF-68836A342916}"/>
                  </a:ext>
                </a:extLst>
              </p:cNvPr>
              <p:cNvSpPr txBox="1">
                <a:spLocks noRot="1" noChangeAspect="1" noMove="1" noResize="1" noEditPoints="1" noAdjustHandles="1" noChangeArrowheads="1" noChangeShapeType="1" noTextEdit="1"/>
              </p:cNvSpPr>
              <p:nvPr/>
            </p:nvSpPr>
            <p:spPr>
              <a:xfrm>
                <a:off x="789712" y="4509287"/>
                <a:ext cx="10280742" cy="680827"/>
              </a:xfrm>
              <a:prstGeom prst="rect">
                <a:avLst/>
              </a:prstGeom>
              <a:blipFill>
                <a:blip r:embed="rId13"/>
                <a:stretch>
                  <a:fillRect l="-534" t="-8108" b="-991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6708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112884"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dirty="0"/>
              <a:t>背包</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09812" y="1237754"/>
                <a:ext cx="10413907" cy="923330"/>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有</a:t>
                </a:r>
                <a14:m>
                  <m:oMath xmlns:m="http://schemas.openxmlformats.org/officeDocument/2006/math">
                    <m:r>
                      <a:rPr lang="zh-CN" altLang="en-US" i="1" kern="0" dirty="0" smtClean="0">
                        <a:latin typeface="Cambria Math" panose="02040503050406030204" pitchFamily="18" charset="0"/>
                        <a:ea typeface="楷体" panose="02010609060101010101" pitchFamily="49" charset="-122"/>
                        <a:sym typeface="+mn-ea"/>
                      </a:rPr>
                      <m:t> </m:t>
                    </m:r>
                    <m:r>
                      <a:rPr lang="en-US" altLang="zh-CN" b="0" i="1" kern="0" dirty="0" smtClean="0">
                        <a:latin typeface="Cambria Math" panose="02040503050406030204" pitchFamily="18" charset="0"/>
                        <a:ea typeface="楷体" panose="02010609060101010101" pitchFamily="49" charset="-122"/>
                        <a:sym typeface="+mn-ea"/>
                      </a:rPr>
                      <m:t>𝑀</m:t>
                    </m:r>
                    <m:r>
                      <a:rPr lang="en-US" altLang="zh-CN" b="0" i="1" kern="0" dirty="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个背包容量分别为</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 </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𝑋</m:t>
                        </m:r>
                      </m:e>
                      <m:sub>
                        <m:r>
                          <a:rPr lang="en-US" altLang="zh-CN" b="0" i="1" kern="0" smtClean="0">
                            <a:latin typeface="Cambria Math" panose="02040503050406030204" pitchFamily="18" charset="0"/>
                            <a:ea typeface="楷体" panose="02010609060101010101" pitchFamily="49" charset="-122"/>
                            <a:sym typeface="+mn-ea"/>
                          </a:rPr>
                          <m:t>𝑖</m:t>
                        </m:r>
                      </m:sub>
                    </m:sSub>
                    <m:r>
                      <a:rPr lang="en-US" altLang="zh-CN" b="0" i="1" kern="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千克，</a:t>
                </a:r>
                <a14:m>
                  <m:oMath xmlns:m="http://schemas.openxmlformats.org/officeDocument/2006/math">
                    <m:r>
                      <a:rPr lang="zh-CN" altLang="en-US" i="1" kern="0" dirty="0" smtClean="0">
                        <a:latin typeface="Cambria Math" panose="02040503050406030204" pitchFamily="18" charset="0"/>
                        <a:ea typeface="楷体" panose="02010609060101010101" pitchFamily="49" charset="-122"/>
                        <a:sym typeface="+mn-ea"/>
                      </a:rPr>
                      <m:t> </m:t>
                    </m:r>
                    <m:r>
                      <a:rPr lang="en-US" altLang="zh-CN" b="0"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个物品的重量分别为</a:t>
                </a:r>
                <a14:m>
                  <m:oMath xmlns:m="http://schemas.openxmlformats.org/officeDocument/2006/math">
                    <m:r>
                      <a:rPr lang="zh-CN" altLang="en-US" i="1" kern="0" dirty="0" smtClean="0">
                        <a:latin typeface="Cambria Math" panose="02040503050406030204" pitchFamily="18" charset="0"/>
                        <a:ea typeface="楷体" panose="02010609060101010101" pitchFamily="49" charset="-122"/>
                        <a:sym typeface="+mn-ea"/>
                      </a:rPr>
                      <m:t> </m:t>
                    </m:r>
                    <m:sSub>
                      <m:sSubPr>
                        <m:ctrlPr>
                          <a:rPr lang="en-US" altLang="zh-CN" b="0" i="1" kern="0" dirty="0" smtClean="0">
                            <a:latin typeface="Cambria Math" panose="02040503050406030204" pitchFamily="18" charset="0"/>
                            <a:ea typeface="楷体" panose="02010609060101010101" pitchFamily="49" charset="-122"/>
                            <a:sym typeface="+mn-ea"/>
                          </a:rPr>
                        </m:ctrlPr>
                      </m:sSubPr>
                      <m:e>
                        <m:r>
                          <a:rPr lang="en-US" altLang="zh-CN" b="0" i="1" kern="0" dirty="0" smtClean="0">
                            <a:latin typeface="Cambria Math" panose="02040503050406030204" pitchFamily="18" charset="0"/>
                            <a:ea typeface="楷体" panose="02010609060101010101" pitchFamily="49" charset="-122"/>
                            <a:sym typeface="+mn-ea"/>
                          </a:rPr>
                          <m:t>𝑌</m:t>
                        </m:r>
                      </m:e>
                      <m:sub>
                        <m:r>
                          <a:rPr lang="en-US" altLang="zh-CN" b="0" i="1" kern="0" dirty="0" smtClean="0">
                            <a:latin typeface="Cambria Math" panose="02040503050406030204" pitchFamily="18" charset="0"/>
                            <a:ea typeface="楷体" panose="02010609060101010101" pitchFamily="49" charset="-122"/>
                            <a:sym typeface="+mn-ea"/>
                          </a:rPr>
                          <m:t>𝑖</m:t>
                        </m:r>
                      </m:sub>
                    </m:sSub>
                    <m:r>
                      <a:rPr lang="en-US" altLang="zh-CN" b="0" i="1" kern="0" dirty="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千克，请问最少需要多少个背包可以把</a:t>
                </a:r>
                <a14:m>
                  <m:oMath xmlns:m="http://schemas.openxmlformats.org/officeDocument/2006/math">
                    <m:r>
                      <a:rPr lang="en-US" altLang="zh-CN" b="0" i="0"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𝑁</m:t>
                    </m:r>
                    <m:r>
                      <a:rPr lang="en-US" altLang="zh-CN" b="0" i="1" kern="0" smtClean="0">
                        <a:latin typeface="Cambria Math" panose="02040503050406030204" pitchFamily="18" charset="0"/>
                        <a:ea typeface="楷体" panose="02010609060101010101" pitchFamily="49" charset="-122"/>
                        <a:sym typeface="+mn-ea"/>
                      </a:rPr>
                      <m:t> </m:t>
                    </m:r>
                  </m:oMath>
                </a14:m>
                <a:endParaRPr lang="zh-CN" altLang="en-US"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个物品全部装进去呢？如果装不下请输出</a:t>
                </a:r>
                <a14:m>
                  <m:oMath xmlns:m="http://schemas.openxmlformats.org/officeDocument/2006/math">
                    <m:r>
                      <a:rPr lang="en-US" altLang="zh-CN" b="0" i="1" kern="0" dirty="0" smtClean="0">
                        <a:latin typeface="Cambria Math" panose="02040503050406030204" pitchFamily="18" charset="0"/>
                        <a:ea typeface="楷体" panose="02010609060101010101" pitchFamily="49" charset="-122"/>
                        <a:sym typeface="+mn-ea"/>
                      </a:rPr>
                      <m:t>−1</m:t>
                    </m:r>
                  </m:oMath>
                </a14:m>
                <a:r>
                  <a:rPr lang="zh-CN" altLang="en-US" kern="0" dirty="0">
                    <a:latin typeface="楷体" panose="02010609060101010101" pitchFamily="49" charset="-122"/>
                    <a:ea typeface="楷体" panose="02010609060101010101" pitchFamily="49" charset="-122"/>
                    <a:sym typeface="+mn-ea"/>
                  </a:rPr>
                  <a:t>。</a:t>
                </a:r>
                <a:endParaRPr lang="en-US" altLang="zh-CN"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1≤</m:t>
                    </m:r>
                    <m:r>
                      <a:rPr lang="en-US" altLang="zh-CN" sz="1800" b="0" i="1" kern="0" smtClean="0">
                        <a:latin typeface="Cambria Math" panose="02040503050406030204" pitchFamily="18" charset="0"/>
                        <a:ea typeface="楷体" panose="02010609060101010101" pitchFamily="49" charset="-122"/>
                        <a:sym typeface="+mn-ea"/>
                      </a:rPr>
                      <m:t>𝑁</m:t>
                    </m:r>
                    <m:r>
                      <a:rPr lang="en-US" altLang="zh-CN" sz="1800" b="0" i="1" kern="0" smtClean="0">
                        <a:latin typeface="Cambria Math" panose="02040503050406030204" pitchFamily="18" charset="0"/>
                        <a:ea typeface="楷体" panose="02010609060101010101" pitchFamily="49" charset="-122"/>
                        <a:sym typeface="+mn-ea"/>
                      </a:rPr>
                      <m:t>≤20, 1≤</m:t>
                    </m:r>
                    <m:r>
                      <a:rPr lang="en-US" altLang="zh-CN" sz="1800" b="0" i="1" kern="0" smtClean="0">
                        <a:latin typeface="Cambria Math" panose="02040503050406030204" pitchFamily="18" charset="0"/>
                        <a:ea typeface="楷体" panose="02010609060101010101" pitchFamily="49" charset="-122"/>
                        <a:sym typeface="+mn-ea"/>
                      </a:rPr>
                      <m:t>𝑀</m:t>
                    </m:r>
                    <m:r>
                      <a:rPr lang="en-US" altLang="zh-CN" sz="1800" b="0" i="1" kern="0" smtClean="0">
                        <a:latin typeface="Cambria Math" panose="02040503050406030204" pitchFamily="18" charset="0"/>
                        <a:ea typeface="楷体" panose="02010609060101010101" pitchFamily="49" charset="-122"/>
                        <a:sym typeface="+mn-ea"/>
                      </a:rPr>
                      <m:t>≤50, 1≤</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𝑋</m:t>
                        </m:r>
                      </m:e>
                      <m:sub>
                        <m:r>
                          <a:rPr lang="en-US" altLang="zh-CN" sz="1800" b="0" i="1" kern="0" smtClean="0">
                            <a:latin typeface="Cambria Math" panose="02040503050406030204" pitchFamily="18" charset="0"/>
                            <a:ea typeface="楷体" panose="02010609060101010101" pitchFamily="49" charset="-122"/>
                            <a:sym typeface="+mn-ea"/>
                          </a:rPr>
                          <m:t>𝑖</m:t>
                        </m:r>
                      </m:sub>
                    </m:sSub>
                    <m:r>
                      <a:rPr lang="en-US" altLang="zh-CN" sz="1800" b="0" i="1" kern="0" smtClean="0">
                        <a:latin typeface="Cambria Math" panose="02040503050406030204" pitchFamily="18" charset="0"/>
                        <a:ea typeface="楷体" panose="02010609060101010101" pitchFamily="49" charset="-122"/>
                        <a:sym typeface="+mn-ea"/>
                      </a:rPr>
                      <m:t>, </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𝑌</m:t>
                        </m:r>
                      </m:e>
                      <m:sub>
                        <m:r>
                          <a:rPr lang="en-US" altLang="zh-CN" sz="1800" b="0" i="1" kern="0" smtClean="0">
                            <a:latin typeface="Cambria Math" panose="02040503050406030204" pitchFamily="18" charset="0"/>
                            <a:ea typeface="楷体" panose="02010609060101010101" pitchFamily="49" charset="-122"/>
                            <a:sym typeface="+mn-ea"/>
                          </a:rPr>
                          <m:t>𝑖</m:t>
                        </m:r>
                      </m:sub>
                    </m:sSub>
                    <m:r>
                      <a:rPr lang="en-US" altLang="zh-CN" sz="1800" b="0" i="1" kern="0" smtClean="0">
                        <a:latin typeface="Cambria Math" panose="02040503050406030204" pitchFamily="18" charset="0"/>
                        <a:ea typeface="楷体" panose="02010609060101010101" pitchFamily="49" charset="-122"/>
                        <a:sym typeface="+mn-ea"/>
                      </a:rPr>
                      <m:t>≤</m:t>
                    </m:r>
                    <m:sSup>
                      <m:sSupPr>
                        <m:ctrlPr>
                          <a:rPr lang="en-US" altLang="zh-CN" sz="1800" b="0" i="1" kern="0" smtClean="0">
                            <a:latin typeface="Cambria Math" panose="02040503050406030204" pitchFamily="18" charset="0"/>
                            <a:ea typeface="楷体" panose="02010609060101010101" pitchFamily="49" charset="-122"/>
                            <a:sym typeface="+mn-ea"/>
                          </a:rPr>
                        </m:ctrlPr>
                      </m:sSupPr>
                      <m:e>
                        <m:r>
                          <a:rPr lang="en-US" altLang="zh-CN" sz="1800" b="0" i="1" kern="0" smtClean="0">
                            <a:latin typeface="Cambria Math" panose="02040503050406030204" pitchFamily="18" charset="0"/>
                            <a:ea typeface="楷体" panose="02010609060101010101" pitchFamily="49" charset="-122"/>
                            <a:sym typeface="+mn-ea"/>
                          </a:rPr>
                          <m:t>10</m:t>
                        </m:r>
                      </m:e>
                      <m:sup>
                        <m:r>
                          <a:rPr lang="en-US" altLang="zh-CN" sz="1800" b="0" i="1" kern="0" smtClean="0">
                            <a:latin typeface="Cambria Math" panose="02040503050406030204" pitchFamily="18" charset="0"/>
                            <a:ea typeface="楷体" panose="02010609060101010101" pitchFamily="49" charset="-122"/>
                            <a:sym typeface="+mn-ea"/>
                          </a:rPr>
                          <m:t>8</m:t>
                        </m:r>
                      </m:sup>
                    </m:sSup>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09812" y="1237754"/>
                <a:ext cx="10413907" cy="923330"/>
              </a:xfrm>
              <a:prstGeom prst="rect">
                <a:avLst/>
              </a:prstGeom>
              <a:blipFill>
                <a:blip r:embed="rId7"/>
                <a:stretch>
                  <a:fillRect l="-468" t="-4605" b="-65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13578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112884"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dirty="0"/>
              <a:t>背包</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09812" y="1237754"/>
                <a:ext cx="10413907" cy="923330"/>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有</a:t>
                </a:r>
                <a14:m>
                  <m:oMath xmlns:m="http://schemas.openxmlformats.org/officeDocument/2006/math">
                    <m:r>
                      <a:rPr lang="zh-CN" altLang="en-US" i="1" kern="0" dirty="0" smtClean="0">
                        <a:latin typeface="Cambria Math" panose="02040503050406030204" pitchFamily="18" charset="0"/>
                        <a:ea typeface="楷体" panose="02010609060101010101" pitchFamily="49" charset="-122"/>
                        <a:sym typeface="+mn-ea"/>
                      </a:rPr>
                      <m:t> </m:t>
                    </m:r>
                    <m:r>
                      <a:rPr lang="en-US" altLang="zh-CN" b="0" i="1" kern="0" dirty="0" smtClean="0">
                        <a:latin typeface="Cambria Math" panose="02040503050406030204" pitchFamily="18" charset="0"/>
                        <a:ea typeface="楷体" panose="02010609060101010101" pitchFamily="49" charset="-122"/>
                        <a:sym typeface="+mn-ea"/>
                      </a:rPr>
                      <m:t>𝑀</m:t>
                    </m:r>
                    <m:r>
                      <a:rPr lang="en-US" altLang="zh-CN" b="0" i="1" kern="0" dirty="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个背包容量分别为</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 </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𝑋</m:t>
                        </m:r>
                      </m:e>
                      <m:sub>
                        <m:r>
                          <a:rPr lang="en-US" altLang="zh-CN" b="0" i="1" kern="0" smtClean="0">
                            <a:latin typeface="Cambria Math" panose="02040503050406030204" pitchFamily="18" charset="0"/>
                            <a:ea typeface="楷体" panose="02010609060101010101" pitchFamily="49" charset="-122"/>
                            <a:sym typeface="+mn-ea"/>
                          </a:rPr>
                          <m:t>𝑖</m:t>
                        </m:r>
                      </m:sub>
                    </m:sSub>
                    <m:r>
                      <a:rPr lang="en-US" altLang="zh-CN" b="0" i="1" kern="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千克，</a:t>
                </a:r>
                <a14:m>
                  <m:oMath xmlns:m="http://schemas.openxmlformats.org/officeDocument/2006/math">
                    <m:r>
                      <a:rPr lang="zh-CN" altLang="en-US" i="1" kern="0" dirty="0" smtClean="0">
                        <a:latin typeface="Cambria Math" panose="02040503050406030204" pitchFamily="18" charset="0"/>
                        <a:ea typeface="楷体" panose="02010609060101010101" pitchFamily="49" charset="-122"/>
                        <a:sym typeface="+mn-ea"/>
                      </a:rPr>
                      <m:t> </m:t>
                    </m:r>
                    <m:r>
                      <a:rPr lang="en-US" altLang="zh-CN" b="0"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个物品的重量分别为</a:t>
                </a:r>
                <a14:m>
                  <m:oMath xmlns:m="http://schemas.openxmlformats.org/officeDocument/2006/math">
                    <m:r>
                      <a:rPr lang="zh-CN" altLang="en-US" i="1" kern="0" dirty="0" smtClean="0">
                        <a:latin typeface="Cambria Math" panose="02040503050406030204" pitchFamily="18" charset="0"/>
                        <a:ea typeface="楷体" panose="02010609060101010101" pitchFamily="49" charset="-122"/>
                        <a:sym typeface="+mn-ea"/>
                      </a:rPr>
                      <m:t> </m:t>
                    </m:r>
                    <m:sSub>
                      <m:sSubPr>
                        <m:ctrlPr>
                          <a:rPr lang="en-US" altLang="zh-CN" b="0" i="1" kern="0" dirty="0" smtClean="0">
                            <a:latin typeface="Cambria Math" panose="02040503050406030204" pitchFamily="18" charset="0"/>
                            <a:ea typeface="楷体" panose="02010609060101010101" pitchFamily="49" charset="-122"/>
                            <a:sym typeface="+mn-ea"/>
                          </a:rPr>
                        </m:ctrlPr>
                      </m:sSubPr>
                      <m:e>
                        <m:r>
                          <a:rPr lang="en-US" altLang="zh-CN" b="0" i="1" kern="0" dirty="0" smtClean="0">
                            <a:latin typeface="Cambria Math" panose="02040503050406030204" pitchFamily="18" charset="0"/>
                            <a:ea typeface="楷体" panose="02010609060101010101" pitchFamily="49" charset="-122"/>
                            <a:sym typeface="+mn-ea"/>
                          </a:rPr>
                          <m:t>𝑌</m:t>
                        </m:r>
                      </m:e>
                      <m:sub>
                        <m:r>
                          <a:rPr lang="en-US" altLang="zh-CN" b="0" i="1" kern="0" dirty="0" smtClean="0">
                            <a:latin typeface="Cambria Math" panose="02040503050406030204" pitchFamily="18" charset="0"/>
                            <a:ea typeface="楷体" panose="02010609060101010101" pitchFamily="49" charset="-122"/>
                            <a:sym typeface="+mn-ea"/>
                          </a:rPr>
                          <m:t>𝑖</m:t>
                        </m:r>
                      </m:sub>
                    </m:sSub>
                    <m:r>
                      <a:rPr lang="en-US" altLang="zh-CN" b="0" i="1" kern="0" dirty="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千克，请问最少需要多少个背包可以把</a:t>
                </a:r>
                <a14:m>
                  <m:oMath xmlns:m="http://schemas.openxmlformats.org/officeDocument/2006/math">
                    <m:r>
                      <a:rPr lang="en-US" altLang="zh-CN" b="0" i="0"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𝑁</m:t>
                    </m:r>
                    <m:r>
                      <a:rPr lang="en-US" altLang="zh-CN" b="0" i="1" kern="0" smtClean="0">
                        <a:latin typeface="Cambria Math" panose="02040503050406030204" pitchFamily="18" charset="0"/>
                        <a:ea typeface="楷体" panose="02010609060101010101" pitchFamily="49" charset="-122"/>
                        <a:sym typeface="+mn-ea"/>
                      </a:rPr>
                      <m:t> </m:t>
                    </m:r>
                  </m:oMath>
                </a14:m>
                <a:endParaRPr lang="zh-CN" altLang="en-US"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个物品全部装进去呢？如果装不下请输出</a:t>
                </a:r>
                <a14:m>
                  <m:oMath xmlns:m="http://schemas.openxmlformats.org/officeDocument/2006/math">
                    <m:r>
                      <a:rPr lang="en-US" altLang="zh-CN" b="0" i="1" kern="0" dirty="0" smtClean="0">
                        <a:latin typeface="Cambria Math" panose="02040503050406030204" pitchFamily="18" charset="0"/>
                        <a:ea typeface="楷体" panose="02010609060101010101" pitchFamily="49" charset="-122"/>
                        <a:sym typeface="+mn-ea"/>
                      </a:rPr>
                      <m:t>−1</m:t>
                    </m:r>
                  </m:oMath>
                </a14:m>
                <a:r>
                  <a:rPr lang="zh-CN" altLang="en-US" kern="0" dirty="0">
                    <a:latin typeface="楷体" panose="02010609060101010101" pitchFamily="49" charset="-122"/>
                    <a:ea typeface="楷体" panose="02010609060101010101" pitchFamily="49" charset="-122"/>
                    <a:sym typeface="+mn-ea"/>
                  </a:rPr>
                  <a:t>。</a:t>
                </a:r>
                <a:endParaRPr lang="en-US" altLang="zh-CN"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1≤</m:t>
                    </m:r>
                    <m:r>
                      <a:rPr lang="en-US" altLang="zh-CN" sz="1800" b="0" i="1" kern="0" smtClean="0">
                        <a:latin typeface="Cambria Math" panose="02040503050406030204" pitchFamily="18" charset="0"/>
                        <a:ea typeface="楷体" panose="02010609060101010101" pitchFamily="49" charset="-122"/>
                        <a:sym typeface="+mn-ea"/>
                      </a:rPr>
                      <m:t>𝑁</m:t>
                    </m:r>
                    <m:r>
                      <a:rPr lang="en-US" altLang="zh-CN" sz="1800" b="0" i="1" kern="0" smtClean="0">
                        <a:latin typeface="Cambria Math" panose="02040503050406030204" pitchFamily="18" charset="0"/>
                        <a:ea typeface="楷体" panose="02010609060101010101" pitchFamily="49" charset="-122"/>
                        <a:sym typeface="+mn-ea"/>
                      </a:rPr>
                      <m:t>≤20, 1≤</m:t>
                    </m:r>
                    <m:r>
                      <a:rPr lang="en-US" altLang="zh-CN" sz="1800" b="0" i="1" kern="0" smtClean="0">
                        <a:latin typeface="Cambria Math" panose="02040503050406030204" pitchFamily="18" charset="0"/>
                        <a:ea typeface="楷体" panose="02010609060101010101" pitchFamily="49" charset="-122"/>
                        <a:sym typeface="+mn-ea"/>
                      </a:rPr>
                      <m:t>𝑀</m:t>
                    </m:r>
                    <m:r>
                      <a:rPr lang="en-US" altLang="zh-CN" sz="1800" b="0" i="1" kern="0" smtClean="0">
                        <a:latin typeface="Cambria Math" panose="02040503050406030204" pitchFamily="18" charset="0"/>
                        <a:ea typeface="楷体" panose="02010609060101010101" pitchFamily="49" charset="-122"/>
                        <a:sym typeface="+mn-ea"/>
                      </a:rPr>
                      <m:t>≤50, 1≤</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𝑋</m:t>
                        </m:r>
                      </m:e>
                      <m:sub>
                        <m:r>
                          <a:rPr lang="en-US" altLang="zh-CN" sz="1800" b="0" i="1" kern="0" smtClean="0">
                            <a:latin typeface="Cambria Math" panose="02040503050406030204" pitchFamily="18" charset="0"/>
                            <a:ea typeface="楷体" panose="02010609060101010101" pitchFamily="49" charset="-122"/>
                            <a:sym typeface="+mn-ea"/>
                          </a:rPr>
                          <m:t>𝑖</m:t>
                        </m:r>
                      </m:sub>
                    </m:sSub>
                    <m:r>
                      <a:rPr lang="en-US" altLang="zh-CN" sz="1800" b="0" i="1" kern="0" smtClean="0">
                        <a:latin typeface="Cambria Math" panose="02040503050406030204" pitchFamily="18" charset="0"/>
                        <a:ea typeface="楷体" panose="02010609060101010101" pitchFamily="49" charset="-122"/>
                        <a:sym typeface="+mn-ea"/>
                      </a:rPr>
                      <m:t>, </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𝑌</m:t>
                        </m:r>
                      </m:e>
                      <m:sub>
                        <m:r>
                          <a:rPr lang="en-US" altLang="zh-CN" sz="1800" b="0" i="1" kern="0" smtClean="0">
                            <a:latin typeface="Cambria Math" panose="02040503050406030204" pitchFamily="18" charset="0"/>
                            <a:ea typeface="楷体" panose="02010609060101010101" pitchFamily="49" charset="-122"/>
                            <a:sym typeface="+mn-ea"/>
                          </a:rPr>
                          <m:t>𝑖</m:t>
                        </m:r>
                      </m:sub>
                    </m:sSub>
                    <m:r>
                      <a:rPr lang="en-US" altLang="zh-CN" sz="1800" b="0" i="1" kern="0" smtClean="0">
                        <a:latin typeface="Cambria Math" panose="02040503050406030204" pitchFamily="18" charset="0"/>
                        <a:ea typeface="楷体" panose="02010609060101010101" pitchFamily="49" charset="-122"/>
                        <a:sym typeface="+mn-ea"/>
                      </a:rPr>
                      <m:t>≤</m:t>
                    </m:r>
                    <m:sSup>
                      <m:sSupPr>
                        <m:ctrlPr>
                          <a:rPr lang="en-US" altLang="zh-CN" sz="1800" b="0" i="1" kern="0" smtClean="0">
                            <a:latin typeface="Cambria Math" panose="02040503050406030204" pitchFamily="18" charset="0"/>
                            <a:ea typeface="楷体" panose="02010609060101010101" pitchFamily="49" charset="-122"/>
                            <a:sym typeface="+mn-ea"/>
                          </a:rPr>
                        </m:ctrlPr>
                      </m:sSupPr>
                      <m:e>
                        <m:r>
                          <a:rPr lang="en-US" altLang="zh-CN" sz="1800" b="0" i="1" kern="0" smtClean="0">
                            <a:latin typeface="Cambria Math" panose="02040503050406030204" pitchFamily="18" charset="0"/>
                            <a:ea typeface="楷体" panose="02010609060101010101" pitchFamily="49" charset="-122"/>
                            <a:sym typeface="+mn-ea"/>
                          </a:rPr>
                          <m:t>10</m:t>
                        </m:r>
                      </m:e>
                      <m:sup>
                        <m:r>
                          <a:rPr lang="en-US" altLang="zh-CN" sz="1800" b="0" i="1" kern="0" smtClean="0">
                            <a:latin typeface="Cambria Math" panose="02040503050406030204" pitchFamily="18" charset="0"/>
                            <a:ea typeface="楷体" panose="02010609060101010101" pitchFamily="49" charset="-122"/>
                            <a:sym typeface="+mn-ea"/>
                          </a:rPr>
                          <m:t>8</m:t>
                        </m:r>
                      </m:sup>
                    </m:sSup>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09812" y="1237754"/>
                <a:ext cx="10413907" cy="923330"/>
              </a:xfrm>
              <a:prstGeom prst="rect">
                <a:avLst/>
              </a:prstGeom>
              <a:blipFill>
                <a:blip r:embed="rId7"/>
                <a:stretch>
                  <a:fillRect l="-468" t="-4605" b="-658"/>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9A317BA8-A9BD-4571-8E0D-A1CC70906882}"/>
              </a:ext>
            </a:extLst>
          </p:cNvPr>
          <p:cNvSpPr txBox="1"/>
          <p:nvPr/>
        </p:nvSpPr>
        <p:spPr>
          <a:xfrm>
            <a:off x="709811" y="2267565"/>
            <a:ext cx="10413907" cy="369332"/>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一定选择最大的一些背包，先把背包从大到小排序。</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8A51EE8-5920-D230-163F-9556CD7521A9}"/>
                  </a:ext>
                </a:extLst>
              </p:cNvPr>
              <p:cNvSpPr txBox="1"/>
              <p:nvPr/>
            </p:nvSpPr>
            <p:spPr>
              <a:xfrm>
                <a:off x="709810" y="2615278"/>
                <a:ext cx="10573708" cy="381515"/>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依次确定每个背包装的物品状态，</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𝑓</m:t>
                        </m:r>
                      </m:e>
                      <m:sub>
                        <m:r>
                          <a:rPr lang="en-US" altLang="zh-CN" sz="1800" b="0" i="1" kern="0" smtClean="0">
                            <a:latin typeface="Cambria Math" panose="02040503050406030204" pitchFamily="18" charset="0"/>
                            <a:ea typeface="楷体" panose="02010609060101010101" pitchFamily="49" charset="-122"/>
                            <a:sym typeface="+mn-ea"/>
                          </a:rPr>
                          <m:t>𝑖</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𝑆</m:t>
                        </m:r>
                      </m:sub>
                    </m:sSub>
                  </m:oMath>
                </a14:m>
                <a:r>
                  <a:rPr lang="zh-CN" altLang="en-US" sz="1800" kern="0" dirty="0">
                    <a:latin typeface="楷体" panose="02010609060101010101" pitchFamily="49" charset="-122"/>
                    <a:ea typeface="楷体" panose="02010609060101010101" pitchFamily="49" charset="-122"/>
                    <a:sym typeface="+mn-ea"/>
                  </a:rPr>
                  <a:t>表示前</a:t>
                </a:r>
                <a:r>
                  <a:rPr lang="en-US" altLang="zh-CN" sz="1800" kern="0" dirty="0" err="1">
                    <a:latin typeface="楷体" panose="02010609060101010101" pitchFamily="49" charset="-122"/>
                    <a:ea typeface="楷体" panose="02010609060101010101" pitchFamily="49" charset="-122"/>
                    <a:sym typeface="+mn-ea"/>
                  </a:rPr>
                  <a:t>i</a:t>
                </a:r>
                <a:r>
                  <a:rPr lang="zh-CN" altLang="en-US" sz="1800" kern="0" dirty="0">
                    <a:latin typeface="楷体" panose="02010609060101010101" pitchFamily="49" charset="-122"/>
                    <a:ea typeface="楷体" panose="02010609060101010101" pitchFamily="49" charset="-122"/>
                    <a:sym typeface="+mn-ea"/>
                  </a:rPr>
                  <a:t>个包能否装状态为</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𝑆</m:t>
                    </m:r>
                  </m:oMath>
                </a14:m>
                <a:r>
                  <a:rPr lang="zh-CN" altLang="en-US" sz="1800" kern="0" dirty="0">
                    <a:latin typeface="楷体" panose="02010609060101010101" pitchFamily="49" charset="-122"/>
                    <a:ea typeface="楷体" panose="02010609060101010101" pitchFamily="49" charset="-122"/>
                    <a:sym typeface="+mn-ea"/>
                  </a:rPr>
                  <a:t>的物品，转移枚举下个背包装哪些物品</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4" name="文本框 3">
                <a:extLst>
                  <a:ext uri="{FF2B5EF4-FFF2-40B4-BE49-F238E27FC236}">
                    <a16:creationId xmlns:a16="http://schemas.microsoft.com/office/drawing/2014/main" id="{E8A51EE8-5920-D230-163F-9556CD7521A9}"/>
                  </a:ext>
                </a:extLst>
              </p:cNvPr>
              <p:cNvSpPr txBox="1">
                <a:spLocks noRot="1" noChangeAspect="1" noMove="1" noResize="1" noEditPoints="1" noAdjustHandles="1" noChangeArrowheads="1" noChangeShapeType="1" noTextEdit="1"/>
              </p:cNvSpPr>
              <p:nvPr/>
            </p:nvSpPr>
            <p:spPr>
              <a:xfrm>
                <a:off x="709810" y="2615278"/>
                <a:ext cx="10573708" cy="381515"/>
              </a:xfrm>
              <a:prstGeom prst="rect">
                <a:avLst/>
              </a:prstGeom>
              <a:blipFill>
                <a:blip r:embed="rId8"/>
                <a:stretch>
                  <a:fillRect l="-461" t="-12698" r="-231" b="-1587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5D73954-89FE-0EB8-8421-323BA889AAE2}"/>
              </a:ext>
            </a:extLst>
          </p:cNvPr>
          <p:cNvSpPr txBox="1"/>
          <p:nvPr/>
        </p:nvSpPr>
        <p:spPr>
          <a:xfrm>
            <a:off x="668595" y="2962991"/>
            <a:ext cx="10573708" cy="381515"/>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转移的数量太多了，考虑每次只装一个物品。</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5535AD1-FE3E-CE97-1607-791B50E40872}"/>
                  </a:ext>
                </a:extLst>
              </p:cNvPr>
              <p:cNvSpPr txBox="1"/>
              <p:nvPr/>
            </p:nvSpPr>
            <p:spPr>
              <a:xfrm>
                <a:off x="709810" y="3659525"/>
                <a:ext cx="10573708" cy="658514"/>
              </a:xfrm>
              <a:prstGeom prst="rect">
                <a:avLst/>
              </a:prstGeom>
              <a:noFill/>
            </p:spPr>
            <p:txBody>
              <a:bodyPr wrap="square">
                <a:spAutoFit/>
              </a:bodyPr>
              <a:lstStyle/>
              <a:p>
                <a:pPr eaLnBrk="1" hangingPunct="1">
                  <a:defRPr/>
                </a:pPr>
                <a:r>
                  <a:rPr lang="zh-CN" altLang="en-US" sz="1800" b="0" kern="0" dirty="0">
                    <a:ea typeface="楷体" panose="02010609060101010101" pitchFamily="49" charset="-122"/>
                    <a:sym typeface="+mn-ea"/>
                  </a:rPr>
                  <a:t>为了</a:t>
                </a:r>
                <a:r>
                  <a:rPr lang="zh-CN" altLang="en-US" i="0" kern="0" dirty="0">
                    <a:latin typeface="+mj-lt"/>
                    <a:ea typeface="楷体" panose="02010609060101010101" pitchFamily="49" charset="-122"/>
                    <a:sym typeface="+mn-ea"/>
                  </a:rPr>
                  <a:t>判断能否装当前背包，状态要</a:t>
                </a:r>
                <a:r>
                  <a:rPr lang="zh-CN" altLang="en-US" sz="1800" b="0" i="0" kern="0" dirty="0">
                    <a:latin typeface="+mj-lt"/>
                    <a:ea typeface="楷体" panose="02010609060101010101" pitchFamily="49" charset="-122"/>
                    <a:sym typeface="+mn-ea"/>
                  </a:rPr>
                  <a:t>记</a:t>
                </a:r>
                <a:r>
                  <a:rPr lang="zh-CN" altLang="en-US" i="0" kern="0" dirty="0">
                    <a:latin typeface="+mj-lt"/>
                    <a:ea typeface="楷体" panose="02010609060101010101" pitchFamily="49" charset="-122"/>
                    <a:sym typeface="+mn-ea"/>
                  </a:rPr>
                  <a:t>当前背包的剩余容量，</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𝑓</m:t>
                        </m:r>
                      </m:e>
                      <m:sub>
                        <m:r>
                          <a:rPr lang="en-US" altLang="zh-CN" sz="1800" b="0" i="1" kern="0" smtClean="0">
                            <a:latin typeface="Cambria Math" panose="02040503050406030204" pitchFamily="18" charset="0"/>
                            <a:ea typeface="楷体" panose="02010609060101010101" pitchFamily="49" charset="-122"/>
                            <a:sym typeface="+mn-ea"/>
                          </a:rPr>
                          <m:t>𝑖</m:t>
                        </m:r>
                        <m:r>
                          <a:rPr lang="en-US" altLang="zh-CN" sz="1800" b="0" i="1" kern="0" smtClean="0">
                            <a:latin typeface="Cambria Math" panose="02040503050406030204" pitchFamily="18" charset="0"/>
                            <a:ea typeface="楷体" panose="02010609060101010101" pitchFamily="49" charset="-122"/>
                            <a:sym typeface="+mn-ea"/>
                          </a:rPr>
                          <m:t>,   </m:t>
                        </m:r>
                        <m:r>
                          <a:rPr lang="en-US" altLang="zh-CN" sz="1800" b="0" i="1" kern="0" smtClean="0">
                            <a:latin typeface="Cambria Math" panose="02040503050406030204" pitchFamily="18" charset="0"/>
                            <a:ea typeface="楷体" panose="02010609060101010101" pitchFamily="49" charset="-122"/>
                            <a:sym typeface="+mn-ea"/>
                          </a:rPr>
                          <m:t>𝑆</m:t>
                        </m:r>
                        <m:r>
                          <a:rPr lang="en-US" altLang="zh-CN" sz="1800" b="0" i="1" kern="0" smtClean="0">
                            <a:latin typeface="Cambria Math" panose="02040503050406030204" pitchFamily="18" charset="0"/>
                            <a:ea typeface="楷体" panose="02010609060101010101" pitchFamily="49" charset="-122"/>
                            <a:sym typeface="+mn-ea"/>
                          </a:rPr>
                          <m:t>,   </m:t>
                        </m:r>
                        <m:r>
                          <a:rPr lang="en-US" altLang="zh-CN" sz="1800" b="0" i="1" kern="0" smtClean="0">
                            <a:latin typeface="Cambria Math" panose="02040503050406030204" pitchFamily="18" charset="0"/>
                            <a:ea typeface="楷体" panose="02010609060101010101" pitchFamily="49" charset="-122"/>
                            <a:sym typeface="+mn-ea"/>
                          </a:rPr>
                          <m:t>𝑙𝑎𝑠𝑡</m:t>
                        </m:r>
                      </m:sub>
                    </m:sSub>
                  </m:oMath>
                </a14:m>
                <a:r>
                  <a:rPr lang="zh-CN" altLang="en-US" sz="1800" kern="0" dirty="0">
                    <a:latin typeface="楷体" panose="02010609060101010101" pitchFamily="49" charset="-122"/>
                    <a:ea typeface="楷体" panose="02010609060101010101" pitchFamily="49" charset="-122"/>
                    <a:sym typeface="+mn-ea"/>
                  </a:rPr>
                  <a:t>表示前</a:t>
                </a:r>
                <a:r>
                  <a:rPr lang="en-US" altLang="zh-CN" sz="1800" kern="0" dirty="0" err="1">
                    <a:latin typeface="楷体" panose="02010609060101010101" pitchFamily="49" charset="-122"/>
                    <a:ea typeface="楷体" panose="02010609060101010101" pitchFamily="49" charset="-122"/>
                    <a:sym typeface="+mn-ea"/>
                  </a:rPr>
                  <a:t>i</a:t>
                </a:r>
                <a:r>
                  <a:rPr lang="zh-CN" altLang="en-US" kern="0" dirty="0">
                    <a:latin typeface="楷体" panose="02010609060101010101" pitchFamily="49" charset="-122"/>
                    <a:ea typeface="楷体" panose="02010609060101010101" pitchFamily="49" charset="-122"/>
                    <a:sym typeface="+mn-ea"/>
                  </a:rPr>
                  <a:t>个背包装状态为</a:t>
                </a: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𝑆</m:t>
                    </m:r>
                  </m:oMath>
                </a14:m>
                <a:r>
                  <a:rPr lang="zh-CN" altLang="en-US" kern="0" dirty="0">
                    <a:latin typeface="楷体" panose="02010609060101010101" pitchFamily="49" charset="-122"/>
                    <a:ea typeface="楷体" panose="02010609060101010101" pitchFamily="49" charset="-122"/>
                    <a:sym typeface="+mn-ea"/>
                  </a:rPr>
                  <a:t>的物品，第</a:t>
                </a:r>
                <a:r>
                  <a:rPr lang="en-US" altLang="zh-CN" kern="0" dirty="0" err="1">
                    <a:latin typeface="楷体" panose="02010609060101010101" pitchFamily="49" charset="-122"/>
                    <a:ea typeface="楷体" panose="02010609060101010101" pitchFamily="49" charset="-122"/>
                    <a:sym typeface="+mn-ea"/>
                  </a:rPr>
                  <a:t>i</a:t>
                </a:r>
                <a:r>
                  <a:rPr lang="zh-CN" altLang="en-US" kern="0" dirty="0">
                    <a:latin typeface="楷体" panose="02010609060101010101" pitchFamily="49" charset="-122"/>
                    <a:ea typeface="楷体" panose="02010609060101010101" pitchFamily="49" charset="-122"/>
                    <a:sym typeface="+mn-ea"/>
                  </a:rPr>
                  <a:t>个背包剩下空间为</a:t>
                </a:r>
                <a:r>
                  <a:rPr lang="en-US" altLang="zh-CN" kern="0" dirty="0">
                    <a:latin typeface="楷体" panose="02010609060101010101" pitchFamily="49" charset="-122"/>
                    <a:ea typeface="楷体" panose="02010609060101010101" pitchFamily="49" charset="-122"/>
                    <a:sym typeface="+mn-ea"/>
                  </a:rPr>
                  <a:t>last</a:t>
                </a:r>
                <a:r>
                  <a:rPr lang="zh-CN" altLang="en-US" kern="0" dirty="0">
                    <a:latin typeface="楷体" panose="02010609060101010101" pitchFamily="49" charset="-122"/>
                    <a:ea typeface="楷体" panose="02010609060101010101" pitchFamily="49" charset="-122"/>
                    <a:sym typeface="+mn-ea"/>
                  </a:rPr>
                  <a:t>是否可行。</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6" name="文本框 5">
                <a:extLst>
                  <a:ext uri="{FF2B5EF4-FFF2-40B4-BE49-F238E27FC236}">
                    <a16:creationId xmlns:a16="http://schemas.microsoft.com/office/drawing/2014/main" id="{85535AD1-FE3E-CE97-1607-791B50E40872}"/>
                  </a:ext>
                </a:extLst>
              </p:cNvPr>
              <p:cNvSpPr txBox="1">
                <a:spLocks noRot="1" noChangeAspect="1" noMove="1" noResize="1" noEditPoints="1" noAdjustHandles="1" noChangeArrowheads="1" noChangeShapeType="1" noTextEdit="1"/>
              </p:cNvSpPr>
              <p:nvPr/>
            </p:nvSpPr>
            <p:spPr>
              <a:xfrm>
                <a:off x="709810" y="3659525"/>
                <a:ext cx="10573708" cy="658514"/>
              </a:xfrm>
              <a:prstGeom prst="rect">
                <a:avLst/>
              </a:prstGeom>
              <a:blipFill>
                <a:blip r:embed="rId9"/>
                <a:stretch>
                  <a:fillRect l="-461" t="-7407" b="-1388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FFE44292-5C9B-665A-0E9F-BE7CD6012682}"/>
              </a:ext>
            </a:extLst>
          </p:cNvPr>
          <p:cNvSpPr txBox="1"/>
          <p:nvPr/>
        </p:nvSpPr>
        <p:spPr>
          <a:xfrm>
            <a:off x="689203" y="3320076"/>
            <a:ext cx="10573708" cy="381515"/>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那么每次从还没装入的物品里选一个，装当前背包或者装下一个新的空背包。</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05A9F156-953F-FDE4-6FA8-AEA252F1C897}"/>
                  </a:ext>
                </a:extLst>
              </p:cNvPr>
              <p:cNvSpPr txBox="1"/>
              <p:nvPr/>
            </p:nvSpPr>
            <p:spPr>
              <a:xfrm>
                <a:off x="709810" y="4318039"/>
                <a:ext cx="10532493" cy="661400"/>
              </a:xfrm>
              <a:prstGeom prst="rect">
                <a:avLst/>
              </a:prstGeom>
              <a:noFill/>
            </p:spPr>
            <p:txBody>
              <a:bodyPr wrap="square">
                <a:spAutoFit/>
              </a:bodyPr>
              <a:lstStyle/>
              <a:p>
                <a:pPr eaLnBrk="1" hangingPunct="1">
                  <a:defRPr/>
                </a:pPr>
                <a:r>
                  <a:rPr lang="zh-CN" altLang="en-US" sz="1800" kern="0" dirty="0">
                    <a:latin typeface="楷体" panose="02010609060101010101" pitchFamily="49" charset="-122"/>
                    <a:ea typeface="楷体" panose="02010609060101010101" pitchFamily="49" charset="-122"/>
                    <a:sym typeface="+mn-ea"/>
                  </a:rPr>
                  <a:t>在</a:t>
                </a:r>
                <a14:m>
                  <m:oMath xmlns:m="http://schemas.openxmlformats.org/officeDocument/2006/math">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𝑓</m:t>
                        </m:r>
                      </m:e>
                      <m:sub>
                        <m:r>
                          <a:rPr lang="en-US" altLang="zh-CN" i="1" kern="0">
                            <a:latin typeface="Cambria Math" panose="02040503050406030204" pitchFamily="18" charset="0"/>
                            <a:ea typeface="楷体" panose="02010609060101010101" pitchFamily="49" charset="-122"/>
                            <a:sym typeface="+mn-ea"/>
                          </a:rPr>
                          <m:t>𝑖</m:t>
                        </m:r>
                        <m:r>
                          <a:rPr lang="en-US" altLang="zh-CN" i="1" kern="0">
                            <a:latin typeface="Cambria Math" panose="02040503050406030204" pitchFamily="18" charset="0"/>
                            <a:ea typeface="楷体" panose="02010609060101010101" pitchFamily="49" charset="-122"/>
                            <a:sym typeface="+mn-ea"/>
                          </a:rPr>
                          <m:t>,   </m:t>
                        </m:r>
                        <m:r>
                          <a:rPr lang="en-US" altLang="zh-CN" i="1" kern="0">
                            <a:latin typeface="Cambria Math" panose="02040503050406030204" pitchFamily="18" charset="0"/>
                            <a:ea typeface="楷体" panose="02010609060101010101" pitchFamily="49" charset="-122"/>
                            <a:sym typeface="+mn-ea"/>
                          </a:rPr>
                          <m:t>𝑆</m:t>
                        </m:r>
                        <m:r>
                          <a:rPr lang="en-US" altLang="zh-CN" i="1" kern="0">
                            <a:latin typeface="Cambria Math" panose="02040503050406030204" pitchFamily="18" charset="0"/>
                            <a:ea typeface="楷体" panose="02010609060101010101" pitchFamily="49" charset="-122"/>
                            <a:sym typeface="+mn-ea"/>
                          </a:rPr>
                          <m:t>,   *</m:t>
                        </m:r>
                      </m:sub>
                    </m:sSub>
                    <m:r>
                      <a:rPr lang="zh-CN" altLang="en-US" i="1" kern="0" smtClean="0">
                        <a:latin typeface="Cambria Math" panose="02040503050406030204" pitchFamily="18" charset="0"/>
                        <a:ea typeface="楷体" panose="02010609060101010101" pitchFamily="49" charset="-122"/>
                        <a:sym typeface="+mn-ea"/>
                      </a:rPr>
                      <m:t>所有</m:t>
                    </m:r>
                  </m:oMath>
                </a14:m>
                <a:r>
                  <a:rPr lang="zh-CN" altLang="en-US" sz="1800" kern="0" dirty="0">
                    <a:latin typeface="楷体" panose="02010609060101010101" pitchFamily="49" charset="-122"/>
                    <a:ea typeface="楷体" panose="02010609060101010101" pitchFamily="49" charset="-122"/>
                    <a:sym typeface="+mn-ea"/>
                  </a:rPr>
                  <a:t>状态中，显然剩余空间最大的那个状态是最好的。所以只要求出</a:t>
                </a:r>
                <a14:m>
                  <m:oMath xmlns:m="http://schemas.openxmlformats.org/officeDocument/2006/math">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𝑓</m:t>
                        </m:r>
                      </m:e>
                      <m:sub>
                        <m:r>
                          <a:rPr lang="en-US" altLang="zh-CN" i="1" kern="0">
                            <a:latin typeface="Cambria Math" panose="02040503050406030204" pitchFamily="18" charset="0"/>
                            <a:ea typeface="楷体" panose="02010609060101010101" pitchFamily="49" charset="-122"/>
                            <a:sym typeface="+mn-ea"/>
                          </a:rPr>
                          <m:t>𝑖</m:t>
                        </m:r>
                        <m:r>
                          <a:rPr lang="en-US" altLang="zh-CN" i="1" kern="0">
                            <a:latin typeface="Cambria Math" panose="02040503050406030204" pitchFamily="18" charset="0"/>
                            <a:ea typeface="楷体" panose="02010609060101010101" pitchFamily="49" charset="-122"/>
                            <a:sym typeface="+mn-ea"/>
                          </a:rPr>
                          <m:t>,   </m:t>
                        </m:r>
                        <m:r>
                          <a:rPr lang="en-US" altLang="zh-CN" i="1" kern="0">
                            <a:latin typeface="Cambria Math" panose="02040503050406030204" pitchFamily="18" charset="0"/>
                            <a:ea typeface="楷体" panose="02010609060101010101" pitchFamily="49" charset="-122"/>
                            <a:sym typeface="+mn-ea"/>
                          </a:rPr>
                          <m:t>𝑆</m:t>
                        </m:r>
                      </m:sub>
                    </m:sSub>
                  </m:oMath>
                </a14:m>
                <a:r>
                  <a:rPr lang="zh-CN" altLang="en-US" i="0" kern="0" dirty="0">
                    <a:latin typeface="+mj-lt"/>
                    <a:ea typeface="楷体" panose="02010609060101010101" pitchFamily="49" charset="-122"/>
                    <a:sym typeface="+mn-ea"/>
                  </a:rPr>
                  <a:t>表示前</a:t>
                </a:r>
                <a14:m>
                  <m:oMath xmlns:m="http://schemas.openxmlformats.org/officeDocument/2006/math">
                    <m:r>
                      <m:rPr>
                        <m:nor/>
                      </m:rPr>
                      <a:rPr lang="en-US" altLang="zh-CN" kern="0" dirty="0" smtClean="0">
                        <a:latin typeface="楷体" panose="02010609060101010101" pitchFamily="49" charset="-122"/>
                        <a:ea typeface="楷体" panose="02010609060101010101" pitchFamily="49" charset="-122"/>
                        <a:sym typeface="+mn-ea"/>
                      </a:rPr>
                      <m:t>i</m:t>
                    </m:r>
                  </m:oMath>
                </a14:m>
                <a:r>
                  <a:rPr lang="zh-CN" altLang="en-US" i="0" kern="0" dirty="0">
                    <a:latin typeface="+mj-lt"/>
                    <a:ea typeface="楷体" panose="02010609060101010101" pitchFamily="49" charset="-122"/>
                    <a:sym typeface="+mn-ea"/>
                  </a:rPr>
                  <a:t>个背包装入状态为</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𝑆</m:t>
                    </m:r>
                  </m:oMath>
                </a14:m>
                <a:r>
                  <a:rPr lang="zh-CN" altLang="en-US" i="0" kern="0" dirty="0">
                    <a:latin typeface="+mj-lt"/>
                    <a:ea typeface="楷体" panose="02010609060101010101" pitchFamily="49" charset="-122"/>
                    <a:sym typeface="+mn-ea"/>
                  </a:rPr>
                  <a:t>的物品</a:t>
                </a:r>
                <a:r>
                  <a:rPr lang="zh-CN" altLang="en-US" sz="1800" kern="0" dirty="0">
                    <a:latin typeface="楷体" panose="02010609060101010101" pitchFamily="49" charset="-122"/>
                    <a:ea typeface="楷体" panose="02010609060101010101" pitchFamily="49" charset="-122"/>
                    <a:sym typeface="+mn-ea"/>
                  </a:rPr>
                  <a:t>，第</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个包的最多剩余空间。复杂度</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𝑂</m:t>
                    </m:r>
                    <m:d>
                      <m:dPr>
                        <m:ctrlPr>
                          <a:rPr lang="en-US" altLang="zh-CN" sz="1800" b="0" i="1" kern="0" smtClean="0">
                            <a:latin typeface="Cambria Math" panose="02040503050406030204" pitchFamily="18" charset="0"/>
                            <a:ea typeface="楷体" panose="02010609060101010101" pitchFamily="49" charset="-122"/>
                            <a:sym typeface="+mn-ea"/>
                          </a:rPr>
                        </m:ctrlPr>
                      </m:dPr>
                      <m:e>
                        <m:sSup>
                          <m:sSupPr>
                            <m:ctrlPr>
                              <a:rPr lang="en-US" altLang="zh-CN" sz="1800" b="0" i="1" kern="0" smtClean="0">
                                <a:latin typeface="Cambria Math" panose="02040503050406030204" pitchFamily="18" charset="0"/>
                                <a:ea typeface="楷体" panose="02010609060101010101" pitchFamily="49" charset="-122"/>
                                <a:sym typeface="+mn-ea"/>
                              </a:rPr>
                            </m:ctrlPr>
                          </m:sSupPr>
                          <m:e>
                            <m:r>
                              <a:rPr lang="en-US" altLang="zh-CN" sz="1800" b="0" i="1" kern="0" smtClean="0">
                                <a:latin typeface="Cambria Math" panose="02040503050406030204" pitchFamily="18" charset="0"/>
                                <a:ea typeface="楷体" panose="02010609060101010101" pitchFamily="49" charset="-122"/>
                                <a:sym typeface="+mn-ea"/>
                              </a:rPr>
                              <m:t>𝑛</m:t>
                            </m:r>
                          </m:e>
                          <m:sup>
                            <m:r>
                              <a:rPr lang="en-US" altLang="zh-CN" sz="1800" b="0" i="1" kern="0" smtClean="0">
                                <a:latin typeface="Cambria Math" panose="02040503050406030204" pitchFamily="18" charset="0"/>
                                <a:ea typeface="楷体" panose="02010609060101010101" pitchFamily="49" charset="-122"/>
                                <a:sym typeface="+mn-ea"/>
                              </a:rPr>
                              <m:t>2</m:t>
                            </m:r>
                          </m:sup>
                        </m:sSup>
                        <m:sSup>
                          <m:sSupPr>
                            <m:ctrlPr>
                              <a:rPr lang="en-US" altLang="zh-CN" sz="1800" b="0" i="1" kern="0" smtClean="0">
                                <a:latin typeface="Cambria Math" panose="02040503050406030204" pitchFamily="18" charset="0"/>
                                <a:ea typeface="楷体" panose="02010609060101010101" pitchFamily="49" charset="-122"/>
                                <a:sym typeface="+mn-ea"/>
                              </a:rPr>
                            </m:ctrlPr>
                          </m:sSupPr>
                          <m:e>
                            <m:r>
                              <a:rPr lang="en-US" altLang="zh-CN" sz="1800" b="0" i="1" kern="0" smtClean="0">
                                <a:latin typeface="Cambria Math" panose="02040503050406030204" pitchFamily="18" charset="0"/>
                                <a:ea typeface="楷体" panose="02010609060101010101" pitchFamily="49" charset="-122"/>
                                <a:sym typeface="+mn-ea"/>
                              </a:rPr>
                              <m:t>2</m:t>
                            </m:r>
                          </m:e>
                          <m:sup>
                            <m:r>
                              <a:rPr lang="en-US" altLang="zh-CN" sz="1800" b="0" i="1" kern="0" smtClean="0">
                                <a:latin typeface="Cambria Math" panose="02040503050406030204" pitchFamily="18" charset="0"/>
                                <a:ea typeface="楷体" panose="02010609060101010101" pitchFamily="49" charset="-122"/>
                                <a:sym typeface="+mn-ea"/>
                              </a:rPr>
                              <m:t>𝑛</m:t>
                            </m:r>
                          </m:sup>
                        </m:sSup>
                      </m:e>
                    </m:d>
                    <m:r>
                      <a:rPr lang="zh-CN" altLang="en-US" i="1" kern="0">
                        <a:latin typeface="Cambria Math" panose="02040503050406030204" pitchFamily="18" charset="0"/>
                        <a:ea typeface="楷体" panose="02010609060101010101" pitchFamily="49" charset="-122"/>
                        <a:sym typeface="+mn-ea"/>
                      </a:rPr>
                      <m:t>。</m:t>
                    </m:r>
                  </m:oMath>
                </a14:m>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9" name="文本框 8">
                <a:extLst>
                  <a:ext uri="{FF2B5EF4-FFF2-40B4-BE49-F238E27FC236}">
                    <a16:creationId xmlns:a16="http://schemas.microsoft.com/office/drawing/2014/main" id="{05A9F156-953F-FDE4-6FA8-AEA252F1C897}"/>
                  </a:ext>
                </a:extLst>
              </p:cNvPr>
              <p:cNvSpPr txBox="1">
                <a:spLocks noRot="1" noChangeAspect="1" noMove="1" noResize="1" noEditPoints="1" noAdjustHandles="1" noChangeArrowheads="1" noChangeShapeType="1" noTextEdit="1"/>
              </p:cNvSpPr>
              <p:nvPr/>
            </p:nvSpPr>
            <p:spPr>
              <a:xfrm>
                <a:off x="709810" y="4318039"/>
                <a:ext cx="10532493" cy="661400"/>
              </a:xfrm>
              <a:prstGeom prst="rect">
                <a:avLst/>
              </a:prstGeom>
              <a:blipFill>
                <a:blip r:embed="rId10"/>
                <a:stretch>
                  <a:fillRect l="-463" t="-7339" b="-1100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22142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92963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dirty="0"/>
              <a:t>高楼建造</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477328"/>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某地正在规划建造</a:t>
                </a:r>
                <a:r>
                  <a:rPr lang="en-US" altLang="zh-CN" kern="0" dirty="0">
                    <a:latin typeface="楷体" panose="02010609060101010101" pitchFamily="49" charset="-122"/>
                    <a:ea typeface="楷体" panose="02010609060101010101" pitchFamily="49" charset="-122"/>
                    <a:sym typeface="+mn-ea"/>
                  </a:rPr>
                  <a:t>N</a:t>
                </a:r>
                <a:r>
                  <a:rPr lang="zh-CN" altLang="en-US" kern="0" dirty="0">
                    <a:latin typeface="楷体" panose="02010609060101010101" pitchFamily="49" charset="-122"/>
                    <a:ea typeface="楷体" panose="02010609060101010101" pitchFamily="49" charset="-122"/>
                    <a:sym typeface="+mn-ea"/>
                  </a:rPr>
                  <a:t>座高楼</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它们要被安排在一条笔直的街道上</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且高度是</a:t>
                </a:r>
                <a:r>
                  <a:rPr lang="en-US" altLang="zh-CN" kern="0" dirty="0">
                    <a:latin typeface="楷体" panose="02010609060101010101" pitchFamily="49" charset="-122"/>
                    <a:ea typeface="楷体" panose="02010609060101010101" pitchFamily="49" charset="-122"/>
                    <a:sym typeface="+mn-ea"/>
                  </a:rPr>
                  <a:t>1~N</a:t>
                </a:r>
                <a:r>
                  <a:rPr lang="zh-CN" altLang="en-US" kern="0" dirty="0">
                    <a:latin typeface="楷体" panose="02010609060101010101" pitchFamily="49" charset="-122"/>
                    <a:ea typeface="楷体" panose="02010609060101010101" pitchFamily="49" charset="-122"/>
                    <a:sym typeface="+mn-ea"/>
                  </a:rPr>
                  <a:t>的一个排列</a:t>
                </a:r>
                <a:r>
                  <a:rPr lang="en-US" altLang="zh-CN" kern="0" dirty="0">
                    <a:latin typeface="楷体" panose="02010609060101010101" pitchFamily="49" charset="-122"/>
                    <a:ea typeface="楷体" panose="02010609060101010101" pitchFamily="49" charset="-122"/>
                    <a:sym typeface="+mn-ea"/>
                  </a:rPr>
                  <a:t>.</a:t>
                </a:r>
              </a:p>
              <a:p>
                <a:pPr eaLnBrk="1" hangingPunct="1">
                  <a:defRPr/>
                </a:pPr>
                <a:r>
                  <a:rPr lang="zh-CN" altLang="en-US" kern="0" dirty="0">
                    <a:latin typeface="楷体" panose="02010609060101010101" pitchFamily="49" charset="-122"/>
                    <a:ea typeface="楷体" panose="02010609060101010101" pitchFamily="49" charset="-122"/>
                    <a:sym typeface="+mn-ea"/>
                  </a:rPr>
                  <a:t>街道上从左到右有</a:t>
                </a:r>
                <a:r>
                  <a:rPr lang="en-US" altLang="zh-CN" kern="0" dirty="0">
                    <a:latin typeface="楷体" panose="02010609060101010101" pitchFamily="49" charset="-122"/>
                    <a:ea typeface="楷体" panose="02010609060101010101" pitchFamily="49" charset="-122"/>
                    <a:sym typeface="+mn-ea"/>
                  </a:rPr>
                  <a:t>1~X</a:t>
                </a:r>
                <a:r>
                  <a:rPr lang="zh-CN" altLang="en-US" kern="0" dirty="0">
                    <a:latin typeface="楷体" panose="02010609060101010101" pitchFamily="49" charset="-122"/>
                    <a:ea typeface="楷体" panose="02010609060101010101" pitchFamily="49" charset="-122"/>
                    <a:sym typeface="+mn-ea"/>
                  </a:rPr>
                  <a:t>共</a:t>
                </a:r>
                <a:r>
                  <a:rPr lang="en-US" altLang="zh-CN" kern="0" dirty="0">
                    <a:latin typeface="楷体" panose="02010609060101010101" pitchFamily="49" charset="-122"/>
                    <a:ea typeface="楷体" panose="02010609060101010101" pitchFamily="49" charset="-122"/>
                    <a:sym typeface="+mn-ea"/>
                  </a:rPr>
                  <a:t>X</a:t>
                </a:r>
                <a:r>
                  <a:rPr lang="zh-CN" altLang="en-US" kern="0" dirty="0">
                    <a:latin typeface="楷体" panose="02010609060101010101" pitchFamily="49" charset="-122"/>
                    <a:ea typeface="楷体" panose="02010609060101010101" pitchFamily="49" charset="-122"/>
                    <a:sym typeface="+mn-ea"/>
                  </a:rPr>
                  <a:t>个可供选址的位置</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相邻位置之间距离为</a:t>
                </a:r>
                <a:r>
                  <a:rPr lang="en-US" altLang="zh-CN" kern="0" dirty="0">
                    <a:latin typeface="楷体" panose="02010609060101010101" pitchFamily="49" charset="-122"/>
                    <a:ea typeface="楷体" panose="02010609060101010101" pitchFamily="49" charset="-122"/>
                    <a:sym typeface="+mn-ea"/>
                  </a:rPr>
                  <a:t>1.</a:t>
                </a:r>
              </a:p>
              <a:p>
                <a:pPr eaLnBrk="1" hangingPunct="1">
                  <a:defRPr/>
                </a:pPr>
                <a:r>
                  <a:rPr lang="zh-CN" altLang="en-US" kern="0" dirty="0">
                    <a:latin typeface="楷体" panose="02010609060101010101" pitchFamily="49" charset="-122"/>
                    <a:ea typeface="楷体" panose="02010609060101010101" pitchFamily="49" charset="-122"/>
                    <a:sym typeface="+mn-ea"/>
                  </a:rPr>
                  <a:t>规划方案要满足对于任意高楼</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左边高楼到它的距离和右边高楼到它的距离均大于等于它的高度</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请问有多少可能的规划方案</a:t>
                </a:r>
                <a:r>
                  <a:rPr lang="en-US" altLang="zh-CN" kern="0" dirty="0">
                    <a:latin typeface="楷体" panose="02010609060101010101" pitchFamily="49" charset="-122"/>
                    <a:ea typeface="楷体" panose="02010609060101010101" pitchFamily="49" charset="-122"/>
                    <a:sym typeface="+mn-ea"/>
                  </a:rPr>
                  <a:t>?</a:t>
                </a:r>
              </a:p>
              <a:p>
                <a:pPr eaLnBrk="1" hangingPunct="1">
                  <a:defRPr/>
                </a:pPr>
                <a14:m>
                  <m:oMath xmlns:m="http://schemas.openxmlformats.org/officeDocument/2006/math">
                    <m:r>
                      <a:rPr lang="fr-FR" altLang="zh-CN" sz="1800" i="1" kern="0" dirty="0" smtClean="0">
                        <a:latin typeface="Cambria Math" panose="02040503050406030204" pitchFamily="18" charset="0"/>
                        <a:ea typeface="楷体" panose="02010609060101010101" pitchFamily="49" charset="-122"/>
                        <a:sym typeface="+mn-ea"/>
                      </a:rPr>
                      <m:t>1≤</m:t>
                    </m:r>
                    <m:r>
                      <a:rPr lang="fr-FR" altLang="zh-CN" sz="1800" i="1" kern="0" dirty="0" smtClean="0">
                        <a:latin typeface="Cambria Math" panose="02040503050406030204" pitchFamily="18" charset="0"/>
                        <a:ea typeface="楷体" panose="02010609060101010101" pitchFamily="49" charset="-122"/>
                        <a:sym typeface="+mn-ea"/>
                      </a:rPr>
                      <m:t>𝑁</m:t>
                    </m:r>
                    <m:r>
                      <a:rPr lang="fr-FR" altLang="zh-CN" sz="1800" i="1" kern="0" dirty="0" smtClean="0">
                        <a:latin typeface="Cambria Math" panose="02040503050406030204" pitchFamily="18" charset="0"/>
                        <a:ea typeface="楷体" panose="02010609060101010101" pitchFamily="49" charset="-122"/>
                        <a:sym typeface="+mn-ea"/>
                      </a:rPr>
                      <m:t>≤100,</m:t>
                    </m:r>
                    <m:r>
                      <m:rPr>
                        <m:lit/>
                      </m:rPr>
                      <a:rPr lang="fr-FR" altLang="zh-CN" sz="1800" i="1" kern="0" dirty="0" smtClean="0">
                        <a:latin typeface="Cambria Math" panose="02040503050406030204" pitchFamily="18" charset="0"/>
                        <a:ea typeface="楷体" panose="02010609060101010101" pitchFamily="49" charset="-122"/>
                        <a:sym typeface="+mn-ea"/>
                      </a:rPr>
                      <m:t> </m:t>
                    </m:r>
                    <m:r>
                      <a:rPr lang="fr-FR" altLang="zh-CN" sz="1800" i="1" kern="0" dirty="0" smtClean="0">
                        <a:latin typeface="Cambria Math" panose="02040503050406030204" pitchFamily="18" charset="0"/>
                        <a:ea typeface="楷体" panose="02010609060101010101" pitchFamily="49" charset="-122"/>
                        <a:sym typeface="+mn-ea"/>
                      </a:rPr>
                      <m:t>1≤</m:t>
                    </m:r>
                    <m:r>
                      <a:rPr lang="fr-FR" altLang="zh-CN" sz="1800" i="1" kern="0" dirty="0" smtClean="0">
                        <a:latin typeface="Cambria Math" panose="02040503050406030204" pitchFamily="18" charset="0"/>
                        <a:ea typeface="楷体" panose="02010609060101010101" pitchFamily="49" charset="-122"/>
                        <a:sym typeface="+mn-ea"/>
                      </a:rPr>
                      <m:t>𝑋</m:t>
                    </m:r>
                    <m:r>
                      <a:rPr lang="fr-FR" altLang="zh-CN" sz="1800" i="1" kern="0" dirty="0" smtClean="0">
                        <a:latin typeface="Cambria Math" panose="02040503050406030204" pitchFamily="18" charset="0"/>
                        <a:ea typeface="楷体" panose="02010609060101010101" pitchFamily="49" charset="-122"/>
                        <a:sym typeface="+mn-ea"/>
                      </a:rPr>
                      <m:t>≤</m:t>
                    </m:r>
                    <m:sSup>
                      <m:sSupPr>
                        <m:ctrlPr>
                          <a:rPr lang="fr-FR" altLang="zh-CN" sz="1800" i="1" kern="0" dirty="0" smtClean="0">
                            <a:latin typeface="Cambria Math" panose="02040503050406030204" pitchFamily="18" charset="0"/>
                            <a:ea typeface="楷体" panose="02010609060101010101" pitchFamily="49" charset="-122"/>
                            <a:sym typeface="+mn-ea"/>
                          </a:rPr>
                        </m:ctrlPr>
                      </m:sSupPr>
                      <m:e>
                        <m:r>
                          <a:rPr lang="fr-FR" altLang="zh-CN" sz="1800" i="1" kern="0" dirty="0" smtClean="0">
                            <a:latin typeface="Cambria Math" panose="02040503050406030204" pitchFamily="18" charset="0"/>
                            <a:ea typeface="楷体" panose="02010609060101010101" pitchFamily="49" charset="-122"/>
                            <a:sym typeface="+mn-ea"/>
                          </a:rPr>
                          <m:t>10</m:t>
                        </m:r>
                      </m:e>
                      <m:sup>
                        <m:r>
                          <a:rPr lang="fr-FR" altLang="zh-CN" sz="1800" i="1" kern="0" dirty="0" smtClean="0">
                            <a:latin typeface="Cambria Math" panose="02040503050406030204" pitchFamily="18" charset="0"/>
                            <a:ea typeface="楷体" panose="02010609060101010101" pitchFamily="49" charset="-122"/>
                            <a:sym typeface="+mn-ea"/>
                          </a:rPr>
                          <m:t>5</m:t>
                        </m:r>
                      </m:sup>
                    </m:sSup>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477328"/>
              </a:xfrm>
              <a:prstGeom prst="rect">
                <a:avLst/>
              </a:prstGeom>
              <a:blipFill>
                <a:blip r:embed="rId7"/>
                <a:stretch>
                  <a:fillRect l="-534" t="-2479" r="-5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6153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92963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dirty="0"/>
              <a:t>高楼建造</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477328"/>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某地正在规划建造</a:t>
                </a:r>
                <a:r>
                  <a:rPr lang="en-US" altLang="zh-CN" kern="0" dirty="0">
                    <a:latin typeface="楷体" panose="02010609060101010101" pitchFamily="49" charset="-122"/>
                    <a:ea typeface="楷体" panose="02010609060101010101" pitchFamily="49" charset="-122"/>
                    <a:sym typeface="+mn-ea"/>
                  </a:rPr>
                  <a:t>N</a:t>
                </a:r>
                <a:r>
                  <a:rPr lang="zh-CN" altLang="en-US" kern="0" dirty="0">
                    <a:latin typeface="楷体" panose="02010609060101010101" pitchFamily="49" charset="-122"/>
                    <a:ea typeface="楷体" panose="02010609060101010101" pitchFamily="49" charset="-122"/>
                    <a:sym typeface="+mn-ea"/>
                  </a:rPr>
                  <a:t>座高楼</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它们要被安排在一条笔直的街道上</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且高度是</a:t>
                </a:r>
                <a:r>
                  <a:rPr lang="en-US" altLang="zh-CN" kern="0" dirty="0">
                    <a:latin typeface="楷体" panose="02010609060101010101" pitchFamily="49" charset="-122"/>
                    <a:ea typeface="楷体" panose="02010609060101010101" pitchFamily="49" charset="-122"/>
                    <a:sym typeface="+mn-ea"/>
                  </a:rPr>
                  <a:t>1~N</a:t>
                </a:r>
                <a:r>
                  <a:rPr lang="zh-CN" altLang="en-US" kern="0" dirty="0">
                    <a:latin typeface="楷体" panose="02010609060101010101" pitchFamily="49" charset="-122"/>
                    <a:ea typeface="楷体" panose="02010609060101010101" pitchFamily="49" charset="-122"/>
                    <a:sym typeface="+mn-ea"/>
                  </a:rPr>
                  <a:t>的一个排列</a:t>
                </a:r>
                <a:r>
                  <a:rPr lang="en-US" altLang="zh-CN" kern="0" dirty="0">
                    <a:latin typeface="楷体" panose="02010609060101010101" pitchFamily="49" charset="-122"/>
                    <a:ea typeface="楷体" panose="02010609060101010101" pitchFamily="49" charset="-122"/>
                    <a:sym typeface="+mn-ea"/>
                  </a:rPr>
                  <a:t>.</a:t>
                </a:r>
              </a:p>
              <a:p>
                <a:pPr eaLnBrk="1" hangingPunct="1">
                  <a:defRPr/>
                </a:pPr>
                <a:r>
                  <a:rPr lang="zh-CN" altLang="en-US" kern="0" dirty="0">
                    <a:latin typeface="楷体" panose="02010609060101010101" pitchFamily="49" charset="-122"/>
                    <a:ea typeface="楷体" panose="02010609060101010101" pitchFamily="49" charset="-122"/>
                    <a:sym typeface="+mn-ea"/>
                  </a:rPr>
                  <a:t>街道上从左到右有</a:t>
                </a:r>
                <a:r>
                  <a:rPr lang="en-US" altLang="zh-CN" kern="0" dirty="0">
                    <a:latin typeface="楷体" panose="02010609060101010101" pitchFamily="49" charset="-122"/>
                    <a:ea typeface="楷体" panose="02010609060101010101" pitchFamily="49" charset="-122"/>
                    <a:sym typeface="+mn-ea"/>
                  </a:rPr>
                  <a:t>1~X</a:t>
                </a:r>
                <a:r>
                  <a:rPr lang="zh-CN" altLang="en-US" kern="0" dirty="0">
                    <a:latin typeface="楷体" panose="02010609060101010101" pitchFamily="49" charset="-122"/>
                    <a:ea typeface="楷体" panose="02010609060101010101" pitchFamily="49" charset="-122"/>
                    <a:sym typeface="+mn-ea"/>
                  </a:rPr>
                  <a:t>共</a:t>
                </a:r>
                <a:r>
                  <a:rPr lang="en-US" altLang="zh-CN" kern="0" dirty="0">
                    <a:latin typeface="楷体" panose="02010609060101010101" pitchFamily="49" charset="-122"/>
                    <a:ea typeface="楷体" panose="02010609060101010101" pitchFamily="49" charset="-122"/>
                    <a:sym typeface="+mn-ea"/>
                  </a:rPr>
                  <a:t>X</a:t>
                </a:r>
                <a:r>
                  <a:rPr lang="zh-CN" altLang="en-US" kern="0" dirty="0">
                    <a:latin typeface="楷体" panose="02010609060101010101" pitchFamily="49" charset="-122"/>
                    <a:ea typeface="楷体" panose="02010609060101010101" pitchFamily="49" charset="-122"/>
                    <a:sym typeface="+mn-ea"/>
                  </a:rPr>
                  <a:t>个可供选址的位置</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相邻位置之间距离为</a:t>
                </a:r>
                <a:r>
                  <a:rPr lang="en-US" altLang="zh-CN" kern="0" dirty="0">
                    <a:latin typeface="楷体" panose="02010609060101010101" pitchFamily="49" charset="-122"/>
                    <a:ea typeface="楷体" panose="02010609060101010101" pitchFamily="49" charset="-122"/>
                    <a:sym typeface="+mn-ea"/>
                  </a:rPr>
                  <a:t>1.</a:t>
                </a:r>
              </a:p>
              <a:p>
                <a:pPr eaLnBrk="1" hangingPunct="1">
                  <a:defRPr/>
                </a:pPr>
                <a:r>
                  <a:rPr lang="zh-CN" altLang="en-US" kern="0" dirty="0">
                    <a:latin typeface="楷体" panose="02010609060101010101" pitchFamily="49" charset="-122"/>
                    <a:ea typeface="楷体" panose="02010609060101010101" pitchFamily="49" charset="-122"/>
                    <a:sym typeface="+mn-ea"/>
                  </a:rPr>
                  <a:t>规划方案要满足对于任意高楼</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左边高楼到它的距离和右边高楼到它的距离均大于等于它的高度</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请问有多少可能的规划方案</a:t>
                </a:r>
                <a:r>
                  <a:rPr lang="en-US" altLang="zh-CN" kern="0" dirty="0">
                    <a:latin typeface="楷体" panose="02010609060101010101" pitchFamily="49" charset="-122"/>
                    <a:ea typeface="楷体" panose="02010609060101010101" pitchFamily="49" charset="-122"/>
                    <a:sym typeface="+mn-ea"/>
                  </a:rPr>
                  <a:t>?</a:t>
                </a:r>
              </a:p>
              <a:p>
                <a:pPr eaLnBrk="1" hangingPunct="1">
                  <a:defRPr/>
                </a:pPr>
                <a14:m>
                  <m:oMath xmlns:m="http://schemas.openxmlformats.org/officeDocument/2006/math">
                    <m:r>
                      <a:rPr lang="fr-FR" altLang="zh-CN" sz="1800" i="1" kern="0" dirty="0" smtClean="0">
                        <a:latin typeface="Cambria Math" panose="02040503050406030204" pitchFamily="18" charset="0"/>
                        <a:ea typeface="楷体" panose="02010609060101010101" pitchFamily="49" charset="-122"/>
                        <a:sym typeface="+mn-ea"/>
                      </a:rPr>
                      <m:t>1≤</m:t>
                    </m:r>
                    <m:r>
                      <a:rPr lang="fr-FR" altLang="zh-CN" sz="1800" i="1" kern="0" dirty="0" smtClean="0">
                        <a:latin typeface="Cambria Math" panose="02040503050406030204" pitchFamily="18" charset="0"/>
                        <a:ea typeface="楷体" panose="02010609060101010101" pitchFamily="49" charset="-122"/>
                        <a:sym typeface="+mn-ea"/>
                      </a:rPr>
                      <m:t>𝑁</m:t>
                    </m:r>
                    <m:r>
                      <a:rPr lang="fr-FR" altLang="zh-CN" sz="1800" i="1" kern="0" dirty="0" smtClean="0">
                        <a:latin typeface="Cambria Math" panose="02040503050406030204" pitchFamily="18" charset="0"/>
                        <a:ea typeface="楷体" panose="02010609060101010101" pitchFamily="49" charset="-122"/>
                        <a:sym typeface="+mn-ea"/>
                      </a:rPr>
                      <m:t>≤100,</m:t>
                    </m:r>
                    <m:r>
                      <m:rPr>
                        <m:lit/>
                      </m:rPr>
                      <a:rPr lang="fr-FR" altLang="zh-CN" sz="1800" i="1" kern="0" dirty="0" smtClean="0">
                        <a:latin typeface="Cambria Math" panose="02040503050406030204" pitchFamily="18" charset="0"/>
                        <a:ea typeface="楷体" panose="02010609060101010101" pitchFamily="49" charset="-122"/>
                        <a:sym typeface="+mn-ea"/>
                      </a:rPr>
                      <m:t> </m:t>
                    </m:r>
                    <m:r>
                      <a:rPr lang="fr-FR" altLang="zh-CN" sz="1800" i="1" kern="0" dirty="0" smtClean="0">
                        <a:latin typeface="Cambria Math" panose="02040503050406030204" pitchFamily="18" charset="0"/>
                        <a:ea typeface="楷体" panose="02010609060101010101" pitchFamily="49" charset="-122"/>
                        <a:sym typeface="+mn-ea"/>
                      </a:rPr>
                      <m:t>1≤</m:t>
                    </m:r>
                    <m:r>
                      <a:rPr lang="fr-FR" altLang="zh-CN" sz="1800" i="1" kern="0" dirty="0" smtClean="0">
                        <a:latin typeface="Cambria Math" panose="02040503050406030204" pitchFamily="18" charset="0"/>
                        <a:ea typeface="楷体" panose="02010609060101010101" pitchFamily="49" charset="-122"/>
                        <a:sym typeface="+mn-ea"/>
                      </a:rPr>
                      <m:t>𝑋</m:t>
                    </m:r>
                    <m:r>
                      <a:rPr lang="fr-FR" altLang="zh-CN" sz="1800" i="1" kern="0" dirty="0" smtClean="0">
                        <a:latin typeface="Cambria Math" panose="02040503050406030204" pitchFamily="18" charset="0"/>
                        <a:ea typeface="楷体" panose="02010609060101010101" pitchFamily="49" charset="-122"/>
                        <a:sym typeface="+mn-ea"/>
                      </a:rPr>
                      <m:t>≤</m:t>
                    </m:r>
                    <m:sSup>
                      <m:sSupPr>
                        <m:ctrlPr>
                          <a:rPr lang="fr-FR" altLang="zh-CN" sz="1800" i="1" kern="0" dirty="0" smtClean="0">
                            <a:latin typeface="Cambria Math" panose="02040503050406030204" pitchFamily="18" charset="0"/>
                            <a:ea typeface="楷体" panose="02010609060101010101" pitchFamily="49" charset="-122"/>
                            <a:sym typeface="+mn-ea"/>
                          </a:rPr>
                        </m:ctrlPr>
                      </m:sSupPr>
                      <m:e>
                        <m:r>
                          <a:rPr lang="fr-FR" altLang="zh-CN" sz="1800" i="1" kern="0" dirty="0" smtClean="0">
                            <a:latin typeface="Cambria Math" panose="02040503050406030204" pitchFamily="18" charset="0"/>
                            <a:ea typeface="楷体" panose="02010609060101010101" pitchFamily="49" charset="-122"/>
                            <a:sym typeface="+mn-ea"/>
                          </a:rPr>
                          <m:t>10</m:t>
                        </m:r>
                      </m:e>
                      <m:sup>
                        <m:r>
                          <a:rPr lang="fr-FR" altLang="zh-CN" sz="1800" i="1" kern="0" dirty="0" smtClean="0">
                            <a:latin typeface="Cambria Math" panose="02040503050406030204" pitchFamily="18" charset="0"/>
                            <a:ea typeface="楷体" panose="02010609060101010101" pitchFamily="49" charset="-122"/>
                            <a:sym typeface="+mn-ea"/>
                          </a:rPr>
                          <m:t>5</m:t>
                        </m:r>
                      </m:sup>
                    </m:sSup>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477328"/>
              </a:xfrm>
              <a:prstGeom prst="rect">
                <a:avLst/>
              </a:prstGeom>
              <a:blipFill>
                <a:blip r:embed="rId7"/>
                <a:stretch>
                  <a:fillRect l="-534" t="-2479" r="-5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3C38FCC-B715-5BC4-E66A-EB8E98F3585D}"/>
              </a:ext>
            </a:extLst>
          </p:cNvPr>
          <p:cNvSpPr txBox="1"/>
          <p:nvPr/>
        </p:nvSpPr>
        <p:spPr>
          <a:xfrm>
            <a:off x="789712" y="2628829"/>
            <a:ext cx="10280742" cy="369332"/>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考虑先确定</a:t>
            </a:r>
            <a:r>
              <a:rPr lang="en-US" altLang="zh-CN" kern="0" dirty="0">
                <a:latin typeface="楷体" panose="02010609060101010101" pitchFamily="49" charset="-122"/>
                <a:ea typeface="楷体" panose="02010609060101010101" pitchFamily="49" charset="-122"/>
                <a:sym typeface="+mn-ea"/>
              </a:rPr>
              <a:t>N</a:t>
            </a:r>
            <a:r>
              <a:rPr lang="zh-CN" altLang="en-US" kern="0" dirty="0">
                <a:latin typeface="楷体" panose="02010609060101010101" pitchFamily="49" charset="-122"/>
                <a:ea typeface="楷体" panose="02010609060101010101" pitchFamily="49" charset="-122"/>
                <a:sym typeface="+mn-ea"/>
              </a:rPr>
              <a:t>座楼之间的顺序，再确定具体位置。</a:t>
            </a: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B912A70-EF73-AC6B-BD2F-9A75C9D09B0E}"/>
                  </a:ext>
                </a:extLst>
              </p:cNvPr>
              <p:cNvSpPr txBox="1"/>
              <p:nvPr/>
            </p:nvSpPr>
            <p:spPr>
              <a:xfrm>
                <a:off x="789711" y="2935172"/>
                <a:ext cx="10280741" cy="369332"/>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sym typeface="+mn-ea"/>
                  </a:rPr>
                  <a:t>使用简单组合技巧可知，放具体位置的方案数只跟</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m:t>
                    </m:r>
                    <m:r>
                      <m:rPr>
                        <m:sty m:val="p"/>
                      </m:rPr>
                      <a:rPr lang="en-US" altLang="zh-CN" b="0" i="0" kern="0" smtClean="0">
                        <a:latin typeface="Cambria Math" panose="02040503050406030204" pitchFamily="18" charset="0"/>
                        <a:ea typeface="楷体" panose="02010609060101010101" pitchFamily="49" charset="-122"/>
                        <a:sym typeface="+mn-ea"/>
                      </a:rPr>
                      <m:t>max</m:t>
                    </m:r>
                    <m:r>
                      <a:rPr lang="en-US" altLang="zh-CN" b="0" i="1" kern="0" smtClean="0">
                        <a:latin typeface="Cambria Math" panose="02040503050406030204" pitchFamily="18" charset="0"/>
                        <a:ea typeface="楷体" panose="02010609060101010101" pitchFamily="49" charset="-122"/>
                        <a:sym typeface="+mn-ea"/>
                      </a:rPr>
                      <m:t>⁡(</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h</m:t>
                        </m:r>
                      </m:e>
                      <m:sub>
                        <m:r>
                          <a:rPr lang="en-US" altLang="zh-CN" b="0" i="1" kern="0" smtClean="0">
                            <a:latin typeface="Cambria Math" panose="02040503050406030204" pitchFamily="18" charset="0"/>
                            <a:ea typeface="楷体" panose="02010609060101010101" pitchFamily="49" charset="-122"/>
                            <a:sym typeface="+mn-ea"/>
                          </a:rPr>
                          <m:t>𝑖</m:t>
                        </m:r>
                      </m:sub>
                    </m:sSub>
                    <m:r>
                      <a:rPr lang="en-US" altLang="zh-CN" b="0" i="1" kern="0" smtClean="0">
                        <a:latin typeface="Cambria Math" panose="02040503050406030204" pitchFamily="18" charset="0"/>
                        <a:ea typeface="楷体" panose="02010609060101010101" pitchFamily="49" charset="-122"/>
                        <a:sym typeface="+mn-ea"/>
                      </a:rPr>
                      <m:t>,</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h</m:t>
                        </m:r>
                      </m:e>
                      <m:sub>
                        <m:r>
                          <a:rPr lang="en-US" altLang="zh-CN" b="0" i="1" kern="0" smtClean="0">
                            <a:latin typeface="Cambria Math" panose="02040503050406030204" pitchFamily="18" charset="0"/>
                            <a:ea typeface="楷体" panose="02010609060101010101" pitchFamily="49" charset="-122"/>
                            <a:sym typeface="+mn-ea"/>
                          </a:rPr>
                          <m:t>𝑖</m:t>
                        </m:r>
                        <m:r>
                          <a:rPr lang="en-US" altLang="zh-CN" b="0" i="1" kern="0" smtClean="0">
                            <a:latin typeface="Cambria Math" panose="02040503050406030204" pitchFamily="18" charset="0"/>
                            <a:ea typeface="楷体" panose="02010609060101010101" pitchFamily="49" charset="-122"/>
                            <a:sym typeface="+mn-ea"/>
                          </a:rPr>
                          <m:t>+1</m:t>
                        </m:r>
                      </m:sub>
                    </m:sSub>
                    <m:r>
                      <a:rPr lang="en-US" altLang="zh-CN" b="0" i="1" kern="0" smtClean="0">
                        <a:latin typeface="Cambria Math" panose="02040503050406030204" pitchFamily="18" charset="0"/>
                        <a:ea typeface="楷体" panose="02010609060101010101" pitchFamily="49" charset="-122"/>
                        <a:sym typeface="+mn-ea"/>
                      </a:rPr>
                      <m:t>)</m:t>
                    </m:r>
                    <m:r>
                      <a:rPr lang="zh-CN" altLang="en-US" i="1" kern="0">
                        <a:latin typeface="Cambria Math" panose="02040503050406030204" pitchFamily="18" charset="0"/>
                        <a:ea typeface="楷体" panose="02010609060101010101" pitchFamily="49" charset="-122"/>
                        <a:sym typeface="+mn-ea"/>
                      </a:rPr>
                      <m:t>有关</m:t>
                    </m:r>
                  </m:oMath>
                </a14:m>
                <a:r>
                  <a:rPr lang="zh-CN" altLang="en-US" dirty="0"/>
                  <a:t>。</a:t>
                </a:r>
              </a:p>
            </p:txBody>
          </p:sp>
        </mc:Choice>
        <mc:Fallback>
          <p:sp>
            <p:nvSpPr>
              <p:cNvPr id="5" name="文本框 4">
                <a:extLst>
                  <a:ext uri="{FF2B5EF4-FFF2-40B4-BE49-F238E27FC236}">
                    <a16:creationId xmlns:a16="http://schemas.microsoft.com/office/drawing/2014/main" id="{7B912A70-EF73-AC6B-BD2F-9A75C9D09B0E}"/>
                  </a:ext>
                </a:extLst>
              </p:cNvPr>
              <p:cNvSpPr txBox="1">
                <a:spLocks noRot="1" noChangeAspect="1" noMove="1" noResize="1" noEditPoints="1" noAdjustHandles="1" noChangeArrowheads="1" noChangeShapeType="1" noTextEdit="1"/>
              </p:cNvSpPr>
              <p:nvPr/>
            </p:nvSpPr>
            <p:spPr>
              <a:xfrm>
                <a:off x="789711" y="2935172"/>
                <a:ext cx="10280741" cy="369332"/>
              </a:xfrm>
              <a:prstGeom prst="rect">
                <a:avLst/>
              </a:prstGeom>
              <a:blipFill>
                <a:blip r:embed="rId8"/>
                <a:stretch>
                  <a:fillRect l="-534" t="-11475" b="-262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9AC136A-9F3A-CFCB-2909-69916CE88DB9}"/>
                  </a:ext>
                </a:extLst>
              </p:cNvPr>
              <p:cNvSpPr txBox="1"/>
              <p:nvPr/>
            </p:nvSpPr>
            <p:spPr>
              <a:xfrm>
                <a:off x="789711" y="3229376"/>
                <a:ext cx="10280741" cy="369332"/>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rPr>
                  <a:t>考虑对</a:t>
                </a:r>
                <a14:m>
                  <m:oMath xmlns:m="http://schemas.openxmlformats.org/officeDocument/2006/math">
                    <m:sSup>
                      <m:sSupPr>
                        <m:ctrlPr>
                          <a:rPr lang="en-US" altLang="zh-CN" b="0" i="1" kern="0" smtClean="0">
                            <a:latin typeface="Cambria Math" panose="02040503050406030204" pitchFamily="18" charset="0"/>
                            <a:ea typeface="楷体" panose="02010609060101010101" pitchFamily="49" charset="-122"/>
                          </a:rPr>
                        </m:ctrlPr>
                      </m:sSupPr>
                      <m:e>
                        <m:r>
                          <a:rPr lang="en-US" altLang="zh-CN" b="0" i="1" kern="0" smtClean="0">
                            <a:latin typeface="Cambria Math" panose="02040503050406030204" pitchFamily="18" charset="0"/>
                            <a:ea typeface="楷体" panose="02010609060101010101" pitchFamily="49" charset="-122"/>
                          </a:rPr>
                          <m:t>𝑁</m:t>
                        </m:r>
                      </m:e>
                      <m:sup>
                        <m:r>
                          <a:rPr lang="en-US" altLang="zh-CN" b="0" i="1" kern="0" smtClean="0">
                            <a:latin typeface="Cambria Math" panose="02040503050406030204" pitchFamily="18" charset="0"/>
                            <a:ea typeface="楷体" panose="02010609060101010101" pitchFamily="49" charset="-122"/>
                          </a:rPr>
                          <m:t>2</m:t>
                        </m:r>
                      </m:sup>
                    </m:sSup>
                  </m:oMath>
                </a14:m>
                <a:r>
                  <a:rPr lang="zh-CN" altLang="en-US" kern="0" dirty="0">
                    <a:latin typeface="楷体" panose="02010609060101010101" pitchFamily="49" charset="-122"/>
                    <a:ea typeface="楷体" panose="02010609060101010101" pitchFamily="49" charset="-122"/>
                  </a:rPr>
                  <a:t>个</a:t>
                </a:r>
                <a14:m>
                  <m:oMath xmlns:m="http://schemas.openxmlformats.org/officeDocument/2006/math">
                    <m:r>
                      <a:rPr lang="en-US" altLang="zh-CN" i="1" kern="0">
                        <a:latin typeface="Cambria Math" panose="02040503050406030204" pitchFamily="18" charset="0"/>
                        <a:ea typeface="楷体" panose="02010609060101010101" pitchFamily="49" charset="-122"/>
                        <a:sym typeface="+mn-ea"/>
                      </a:rPr>
                      <m:t>∑</m:t>
                    </m:r>
                    <m:r>
                      <m:rPr>
                        <m:sty m:val="p"/>
                      </m:rPr>
                      <a:rPr lang="en-US" altLang="zh-CN" kern="0">
                        <a:latin typeface="Cambria Math" panose="02040503050406030204" pitchFamily="18" charset="0"/>
                        <a:ea typeface="楷体" panose="02010609060101010101" pitchFamily="49" charset="-122"/>
                        <a:sym typeface="+mn-ea"/>
                      </a:rPr>
                      <m:t>max</m:t>
                    </m:r>
                    <m:r>
                      <a:rPr lang="en-US" altLang="zh-CN" i="1" kern="0">
                        <a:latin typeface="Cambria Math" panose="02040503050406030204" pitchFamily="18" charset="0"/>
                        <a:ea typeface="楷体" panose="02010609060101010101" pitchFamily="49" charset="-122"/>
                        <a:sym typeface="+mn-ea"/>
                      </a:rPr>
                      <m:t>⁡(</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h</m:t>
                        </m:r>
                      </m:e>
                      <m:sub>
                        <m:r>
                          <a:rPr lang="en-US" altLang="zh-CN" i="1" kern="0">
                            <a:latin typeface="Cambria Math" panose="02040503050406030204" pitchFamily="18" charset="0"/>
                            <a:ea typeface="楷体" panose="02010609060101010101" pitchFamily="49" charset="-122"/>
                            <a:sym typeface="+mn-ea"/>
                          </a:rPr>
                          <m:t>𝑖</m:t>
                        </m:r>
                      </m:sub>
                    </m:sSub>
                    <m:r>
                      <a:rPr lang="en-US" altLang="zh-CN" i="1" kern="0">
                        <a:latin typeface="Cambria Math" panose="02040503050406030204" pitchFamily="18" charset="0"/>
                        <a:ea typeface="楷体" panose="02010609060101010101" pitchFamily="49" charset="-122"/>
                        <a:sym typeface="+mn-ea"/>
                      </a:rPr>
                      <m:t>,</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h</m:t>
                        </m:r>
                      </m:e>
                      <m:sub>
                        <m:r>
                          <a:rPr lang="en-US" altLang="zh-CN" i="1" kern="0">
                            <a:latin typeface="Cambria Math" panose="02040503050406030204" pitchFamily="18" charset="0"/>
                            <a:ea typeface="楷体" panose="02010609060101010101" pitchFamily="49" charset="-122"/>
                            <a:sym typeface="+mn-ea"/>
                          </a:rPr>
                          <m:t>𝑖</m:t>
                        </m:r>
                        <m:r>
                          <a:rPr lang="en-US" altLang="zh-CN" i="1" kern="0">
                            <a:latin typeface="Cambria Math" panose="02040503050406030204" pitchFamily="18" charset="0"/>
                            <a:ea typeface="楷体" panose="02010609060101010101" pitchFamily="49" charset="-122"/>
                            <a:sym typeface="+mn-ea"/>
                          </a:rPr>
                          <m:t>+1</m:t>
                        </m:r>
                      </m:sub>
                    </m:sSub>
                    <m:r>
                      <a:rPr lang="en-US" altLang="zh-CN" i="1" kern="0">
                        <a:latin typeface="Cambria Math" panose="02040503050406030204" pitchFamily="18" charset="0"/>
                        <a:ea typeface="楷体" panose="02010609060101010101" pitchFamily="49" charset="-122"/>
                        <a:sym typeface="+mn-ea"/>
                      </a:rPr>
                      <m:t>)</m:t>
                    </m:r>
                  </m:oMath>
                </a14:m>
                <a:r>
                  <a:rPr lang="zh-CN" altLang="en-US" kern="0" dirty="0">
                    <a:latin typeface="楷体" panose="02010609060101010101" pitchFamily="49" charset="-122"/>
                    <a:ea typeface="楷体" panose="02010609060101010101" pitchFamily="49" charset="-122"/>
                  </a:rPr>
                  <a:t>的取值，求对应的排列数量。</a:t>
                </a:r>
              </a:p>
            </p:txBody>
          </p:sp>
        </mc:Choice>
        <mc:Fallback>
          <p:sp>
            <p:nvSpPr>
              <p:cNvPr id="6" name="文本框 5">
                <a:extLst>
                  <a:ext uri="{FF2B5EF4-FFF2-40B4-BE49-F238E27FC236}">
                    <a16:creationId xmlns:a16="http://schemas.microsoft.com/office/drawing/2014/main" id="{49AC136A-9F3A-CFCB-2909-69916CE88DB9}"/>
                  </a:ext>
                </a:extLst>
              </p:cNvPr>
              <p:cNvSpPr txBox="1">
                <a:spLocks noRot="1" noChangeAspect="1" noMove="1" noResize="1" noEditPoints="1" noAdjustHandles="1" noChangeArrowheads="1" noChangeShapeType="1" noTextEdit="1"/>
              </p:cNvSpPr>
              <p:nvPr/>
            </p:nvSpPr>
            <p:spPr>
              <a:xfrm>
                <a:off x="789711" y="3229376"/>
                <a:ext cx="10280741" cy="369332"/>
              </a:xfrm>
              <a:prstGeom prst="rect">
                <a:avLst/>
              </a:prstGeom>
              <a:blipFill>
                <a:blip r:embed="rId9"/>
                <a:stretch>
                  <a:fillRect l="-534" t="-13333" b="-2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A7B74F65-A2B4-7B7E-6B09-5D84986A6C75}"/>
                  </a:ext>
                </a:extLst>
              </p:cNvPr>
              <p:cNvSpPr txBox="1"/>
              <p:nvPr/>
            </p:nvSpPr>
            <p:spPr>
              <a:xfrm>
                <a:off x="789710" y="3522980"/>
                <a:ext cx="10689117" cy="369332"/>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rPr>
                  <a:t>我们关心相邻的值，所以考虑从小到大放入数字的决策过程，状态记一维跟</a:t>
                </a:r>
                <a14:m>
                  <m:oMath xmlns:m="http://schemas.openxmlformats.org/officeDocument/2006/math">
                    <m:r>
                      <a:rPr lang="en-US" altLang="zh-CN" i="1" kern="0" smtClean="0">
                        <a:latin typeface="Cambria Math" panose="02040503050406030204" pitchFamily="18" charset="0"/>
                        <a:ea typeface="楷体" panose="02010609060101010101" pitchFamily="49" charset="-122"/>
                        <a:sym typeface="+mn-ea"/>
                      </a:rPr>
                      <m:t>∑</m:t>
                    </m:r>
                    <m:r>
                      <m:rPr>
                        <m:sty m:val="p"/>
                      </m:rPr>
                      <a:rPr lang="en-US" altLang="zh-CN" kern="0">
                        <a:latin typeface="Cambria Math" panose="02040503050406030204" pitchFamily="18" charset="0"/>
                        <a:ea typeface="楷体" panose="02010609060101010101" pitchFamily="49" charset="-122"/>
                        <a:sym typeface="+mn-ea"/>
                      </a:rPr>
                      <m:t>max</m:t>
                    </m:r>
                    <m:r>
                      <a:rPr lang="en-US" altLang="zh-CN" i="1" kern="0">
                        <a:latin typeface="Cambria Math" panose="02040503050406030204" pitchFamily="18" charset="0"/>
                        <a:ea typeface="楷体" panose="02010609060101010101" pitchFamily="49" charset="-122"/>
                        <a:sym typeface="+mn-ea"/>
                      </a:rPr>
                      <m:t>⁡(</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h</m:t>
                        </m:r>
                      </m:e>
                      <m:sub>
                        <m:r>
                          <a:rPr lang="en-US" altLang="zh-CN" i="1" kern="0">
                            <a:latin typeface="Cambria Math" panose="02040503050406030204" pitchFamily="18" charset="0"/>
                            <a:ea typeface="楷体" panose="02010609060101010101" pitchFamily="49" charset="-122"/>
                            <a:sym typeface="+mn-ea"/>
                          </a:rPr>
                          <m:t>𝑖</m:t>
                        </m:r>
                      </m:sub>
                    </m:sSub>
                    <m:r>
                      <a:rPr lang="en-US" altLang="zh-CN" i="1" kern="0">
                        <a:latin typeface="Cambria Math" panose="02040503050406030204" pitchFamily="18" charset="0"/>
                        <a:ea typeface="楷体" panose="02010609060101010101" pitchFamily="49" charset="-122"/>
                        <a:sym typeface="+mn-ea"/>
                      </a:rPr>
                      <m:t>,</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h</m:t>
                        </m:r>
                      </m:e>
                      <m:sub>
                        <m:r>
                          <a:rPr lang="en-US" altLang="zh-CN" i="1" kern="0">
                            <a:latin typeface="Cambria Math" panose="02040503050406030204" pitchFamily="18" charset="0"/>
                            <a:ea typeface="楷体" panose="02010609060101010101" pitchFamily="49" charset="-122"/>
                            <a:sym typeface="+mn-ea"/>
                          </a:rPr>
                          <m:t>𝑖</m:t>
                        </m:r>
                        <m:r>
                          <a:rPr lang="en-US" altLang="zh-CN" i="1" kern="0">
                            <a:latin typeface="Cambria Math" panose="02040503050406030204" pitchFamily="18" charset="0"/>
                            <a:ea typeface="楷体" panose="02010609060101010101" pitchFamily="49" charset="-122"/>
                            <a:sym typeface="+mn-ea"/>
                          </a:rPr>
                          <m:t>+1</m:t>
                        </m:r>
                      </m:sub>
                    </m:sSub>
                    <m:r>
                      <a:rPr lang="en-US" altLang="zh-CN" i="1" ker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rPr>
                  <a:t>相关的信息。</a:t>
                </a:r>
              </a:p>
            </p:txBody>
          </p:sp>
        </mc:Choice>
        <mc:Fallback>
          <p:sp>
            <p:nvSpPr>
              <p:cNvPr id="8" name="文本框 7">
                <a:extLst>
                  <a:ext uri="{FF2B5EF4-FFF2-40B4-BE49-F238E27FC236}">
                    <a16:creationId xmlns:a16="http://schemas.microsoft.com/office/drawing/2014/main" id="{A7B74F65-A2B4-7B7E-6B09-5D84986A6C75}"/>
                  </a:ext>
                </a:extLst>
              </p:cNvPr>
              <p:cNvSpPr txBox="1">
                <a:spLocks noRot="1" noChangeAspect="1" noMove="1" noResize="1" noEditPoints="1" noAdjustHandles="1" noChangeArrowheads="1" noChangeShapeType="1" noTextEdit="1"/>
              </p:cNvSpPr>
              <p:nvPr/>
            </p:nvSpPr>
            <p:spPr>
              <a:xfrm>
                <a:off x="789710" y="3522980"/>
                <a:ext cx="10689117" cy="369332"/>
              </a:xfrm>
              <a:prstGeom prst="rect">
                <a:avLst/>
              </a:prstGeom>
              <a:blipFill>
                <a:blip r:embed="rId10"/>
                <a:stretch>
                  <a:fillRect l="-513" t="-13115" b="-2131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6264292-5FB0-4112-6B64-C2629522E2AE}"/>
              </a:ext>
            </a:extLst>
          </p:cNvPr>
          <p:cNvSpPr txBox="1"/>
          <p:nvPr/>
        </p:nvSpPr>
        <p:spPr>
          <a:xfrm>
            <a:off x="789710" y="3814374"/>
            <a:ext cx="10689117" cy="369332"/>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rPr>
              <a:t>但是每次加入数字会使一个旧的间隔消失，而我们没有旧的间隔相关信息。</a:t>
            </a:r>
          </a:p>
        </p:txBody>
      </p:sp>
      <p:sp>
        <p:nvSpPr>
          <p:cNvPr id="10" name="文本框 9">
            <a:extLst>
              <a:ext uri="{FF2B5EF4-FFF2-40B4-BE49-F238E27FC236}">
                <a16:creationId xmlns:a16="http://schemas.microsoft.com/office/drawing/2014/main" id="{6008EFFF-2945-04D8-3613-0E0EFE06E714}"/>
              </a:ext>
            </a:extLst>
          </p:cNvPr>
          <p:cNvSpPr txBox="1"/>
          <p:nvPr/>
        </p:nvSpPr>
        <p:spPr>
          <a:xfrm>
            <a:off x="763076" y="4141984"/>
            <a:ext cx="10689117" cy="369332"/>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rPr>
              <a:t>我们直接规定某些间隔不能消失，会保留到最后。状态中记下这些间隔的和。</a:t>
            </a:r>
          </a:p>
        </p:txBody>
      </p:sp>
      <p:sp>
        <p:nvSpPr>
          <p:cNvPr id="11" name="文本框 10">
            <a:extLst>
              <a:ext uri="{FF2B5EF4-FFF2-40B4-BE49-F238E27FC236}">
                <a16:creationId xmlns:a16="http://schemas.microsoft.com/office/drawing/2014/main" id="{85BA0685-98F0-EA19-4CF4-2C96FACA9FC0}"/>
              </a:ext>
            </a:extLst>
          </p:cNvPr>
          <p:cNvSpPr txBox="1"/>
          <p:nvPr/>
        </p:nvSpPr>
        <p:spPr>
          <a:xfrm>
            <a:off x="751441" y="4466100"/>
            <a:ext cx="10689117" cy="369332"/>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rPr>
              <a:t>插入一个数字时需要知道可以插入的位置数量，所以状态里记不能消失的间隔数量。</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32D362D4-0920-D73B-1B69-5BDD3E7D2FE7}"/>
                  </a:ext>
                </a:extLst>
              </p:cNvPr>
              <p:cNvSpPr txBox="1"/>
              <p:nvPr/>
            </p:nvSpPr>
            <p:spPr>
              <a:xfrm>
                <a:off x="751440" y="4778060"/>
                <a:ext cx="10689117" cy="369332"/>
              </a:xfrm>
              <a:prstGeom prst="rect">
                <a:avLst/>
              </a:prstGeom>
              <a:noFill/>
            </p:spPr>
            <p:txBody>
              <a:bodyPr wrap="square">
                <a:spAutoFit/>
              </a:bodyPr>
              <a:lstStyle/>
              <a:p>
                <a14:m>
                  <m:oMath xmlns:m="http://schemas.openxmlformats.org/officeDocument/2006/math">
                    <m:r>
                      <a:rPr lang="en-US" altLang="zh-CN" b="0" i="1" kern="0" smtClean="0">
                        <a:latin typeface="Cambria Math" panose="02040503050406030204" pitchFamily="18" charset="0"/>
                        <a:ea typeface="楷体" panose="02010609060101010101" pitchFamily="49" charset="-122"/>
                      </a:rPr>
                      <m:t>𝑓</m:t>
                    </m:r>
                    <m:d>
                      <m:dPr>
                        <m:begChr m:val="["/>
                        <m:endChr m:val="]"/>
                        <m:ctrlPr>
                          <a:rPr lang="en-US" altLang="zh-CN" b="0" i="1" kern="0" smtClean="0">
                            <a:latin typeface="Cambria Math" panose="02040503050406030204" pitchFamily="18" charset="0"/>
                            <a:ea typeface="楷体" panose="02010609060101010101" pitchFamily="49" charset="-122"/>
                          </a:rPr>
                        </m:ctrlPr>
                      </m:dPr>
                      <m:e>
                        <m:r>
                          <a:rPr lang="en-US" altLang="zh-CN" b="0" i="1" kern="0" smtClean="0">
                            <a:latin typeface="Cambria Math" panose="02040503050406030204" pitchFamily="18" charset="0"/>
                            <a:ea typeface="楷体" panose="02010609060101010101" pitchFamily="49" charset="-122"/>
                          </a:rPr>
                          <m:t>𝑖</m:t>
                        </m:r>
                      </m:e>
                    </m:d>
                    <m:d>
                      <m:dPr>
                        <m:begChr m:val="["/>
                        <m:endChr m:val="]"/>
                        <m:ctrlPr>
                          <a:rPr lang="en-US" altLang="zh-CN" b="0" i="1" kern="0" smtClean="0">
                            <a:latin typeface="Cambria Math" panose="02040503050406030204" pitchFamily="18" charset="0"/>
                            <a:ea typeface="楷体" panose="02010609060101010101" pitchFamily="49" charset="-122"/>
                          </a:rPr>
                        </m:ctrlPr>
                      </m:dPr>
                      <m:e>
                        <m:r>
                          <a:rPr lang="en-US" altLang="zh-CN" b="0" i="1" kern="0" smtClean="0">
                            <a:latin typeface="Cambria Math" panose="02040503050406030204" pitchFamily="18" charset="0"/>
                            <a:ea typeface="楷体" panose="02010609060101010101" pitchFamily="49" charset="-122"/>
                          </a:rPr>
                          <m:t>𝑗</m:t>
                        </m:r>
                      </m:e>
                    </m:d>
                    <m:r>
                      <a:rPr lang="en-US" altLang="zh-CN" b="0" i="1" kern="0" smtClean="0">
                        <a:latin typeface="Cambria Math" panose="02040503050406030204" pitchFamily="18" charset="0"/>
                        <a:ea typeface="楷体" panose="02010609060101010101" pitchFamily="49" charset="-122"/>
                      </a:rPr>
                      <m:t>[</m:t>
                    </m:r>
                    <m:r>
                      <a:rPr lang="en-US" altLang="zh-CN" b="0" i="1" kern="0" smtClean="0">
                        <a:latin typeface="Cambria Math" panose="02040503050406030204" pitchFamily="18" charset="0"/>
                        <a:ea typeface="楷体" panose="02010609060101010101" pitchFamily="49" charset="-122"/>
                      </a:rPr>
                      <m:t>𝑘</m:t>
                    </m:r>
                    <m:r>
                      <a:rPr lang="en-US" altLang="zh-CN" b="0" i="1" kern="0" smtClean="0">
                        <a:latin typeface="Cambria Math" panose="02040503050406030204" pitchFamily="18" charset="0"/>
                        <a:ea typeface="楷体" panose="02010609060101010101" pitchFamily="49" charset="-122"/>
                      </a:rPr>
                      <m:t>]</m:t>
                    </m:r>
                  </m:oMath>
                </a14:m>
                <a:r>
                  <a:rPr lang="zh-CN" altLang="en-US" kern="0" dirty="0">
                    <a:latin typeface="楷体" panose="02010609060101010101" pitchFamily="49" charset="-122"/>
                    <a:ea typeface="楷体" panose="02010609060101010101" pitchFamily="49" charset="-122"/>
                  </a:rPr>
                  <a:t>表示插入前</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rPr>
                      <m:t>𝑖</m:t>
                    </m:r>
                  </m:oMath>
                </a14:m>
                <a:r>
                  <a:rPr lang="zh-CN" altLang="en-US" kern="0" dirty="0">
                    <a:latin typeface="楷体" panose="02010609060101010101" pitchFamily="49" charset="-122"/>
                    <a:ea typeface="楷体" panose="02010609060101010101" pitchFamily="49" charset="-122"/>
                  </a:rPr>
                  <a:t>个数，有</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rPr>
                      <m:t>𝑗</m:t>
                    </m:r>
                  </m:oMath>
                </a14:m>
                <a:r>
                  <a:rPr lang="zh-CN" altLang="en-US" kern="0" dirty="0">
                    <a:latin typeface="楷体" panose="02010609060101010101" pitchFamily="49" charset="-122"/>
                    <a:ea typeface="楷体" panose="02010609060101010101" pitchFamily="49" charset="-122"/>
                  </a:rPr>
                  <a:t>个间隔保留到最后，这</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rPr>
                      <m:t>𝑗</m:t>
                    </m:r>
                  </m:oMath>
                </a14:m>
                <a:r>
                  <a:rPr lang="zh-CN" altLang="en-US" kern="0" dirty="0">
                    <a:latin typeface="楷体" panose="02010609060101010101" pitchFamily="49" charset="-122"/>
                    <a:ea typeface="楷体" panose="02010609060101010101" pitchFamily="49" charset="-122"/>
                  </a:rPr>
                  <a:t>个间隔的和是</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rPr>
                      <m:t>𝑘</m:t>
                    </m:r>
                  </m:oMath>
                </a14:m>
                <a:r>
                  <a:rPr lang="zh-CN" altLang="en-US" kern="0" dirty="0">
                    <a:latin typeface="楷体" panose="02010609060101010101" pitchFamily="49" charset="-122"/>
                    <a:ea typeface="楷体" panose="02010609060101010101" pitchFamily="49" charset="-122"/>
                  </a:rPr>
                  <a:t>的方案数。</a:t>
                </a:r>
              </a:p>
            </p:txBody>
          </p:sp>
        </mc:Choice>
        <mc:Fallback>
          <p:sp>
            <p:nvSpPr>
              <p:cNvPr id="12" name="文本框 11">
                <a:extLst>
                  <a:ext uri="{FF2B5EF4-FFF2-40B4-BE49-F238E27FC236}">
                    <a16:creationId xmlns:a16="http://schemas.microsoft.com/office/drawing/2014/main" id="{32D362D4-0920-D73B-1B69-5BDD3E7D2FE7}"/>
                  </a:ext>
                </a:extLst>
              </p:cNvPr>
              <p:cNvSpPr txBox="1">
                <a:spLocks noRot="1" noChangeAspect="1" noMove="1" noResize="1" noEditPoints="1" noAdjustHandles="1" noChangeArrowheads="1" noChangeShapeType="1" noTextEdit="1"/>
              </p:cNvSpPr>
              <p:nvPr/>
            </p:nvSpPr>
            <p:spPr>
              <a:xfrm>
                <a:off x="751440" y="4778060"/>
                <a:ext cx="10689117" cy="369332"/>
              </a:xfrm>
              <a:prstGeom prst="rect">
                <a:avLst/>
              </a:prstGeom>
              <a:blipFill>
                <a:blip r:embed="rId11"/>
                <a:stretch>
                  <a:fillRect l="-171" t="-13333" b="-2333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94207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3081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dirty="0">
                <a:hlinkClick r:id="rId7"/>
              </a:rPr>
              <a:t>菜园</a:t>
            </a:r>
            <a:endParaRPr lang="zh-CN" altLang="en-US"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369332"/>
          </a:xfrm>
          <a:prstGeom prst="rect">
            <a:avLst/>
          </a:prstGeom>
          <a:noFill/>
        </p:spPr>
        <p:txBody>
          <a:bodyPr wrap="square">
            <a:spAutoFit/>
          </a:bodyPr>
          <a:lstStyle/>
          <a:p>
            <a:pPr eaLnBrk="1" hangingPunct="1">
              <a:defRPr/>
            </a:pP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5DA9419-7E5F-BE3C-7415-ACCF25B7D35C}"/>
                  </a:ext>
                </a:extLst>
              </p:cNvPr>
              <p:cNvSpPr txBox="1"/>
              <p:nvPr/>
            </p:nvSpPr>
            <p:spPr>
              <a:xfrm>
                <a:off x="789712" y="1126055"/>
                <a:ext cx="10280742" cy="923330"/>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菜园中从东到西有</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𝑁</m:t>
                    </m:r>
                  </m:oMath>
                </a14:m>
                <a:r>
                  <a:rPr lang="zh-CN" altLang="en-US" sz="1800" kern="0" dirty="0">
                    <a:latin typeface="楷体" panose="02010609060101010101" pitchFamily="49" charset="-122"/>
                    <a:ea typeface="楷体" panose="02010609060101010101" pitchFamily="49" charset="-122"/>
                    <a:sym typeface="+mn-ea"/>
                  </a:rPr>
                  <a:t>株植物，第</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株植物的高度是</a:t>
                </a:r>
                <a14:m>
                  <m:oMath xmlns:m="http://schemas.openxmlformats.org/officeDocument/2006/math">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i="1" kern="0" dirty="0" smtClean="0">
                            <a:latin typeface="Cambria Math" panose="02040503050406030204" pitchFamily="18" charset="0"/>
                            <a:ea typeface="楷体" panose="02010609060101010101" pitchFamily="49" charset="-122"/>
                            <a:sym typeface="+mn-ea"/>
                          </a:rPr>
                          <m:t>𝐻</m:t>
                        </m:r>
                      </m:e>
                      <m:sub>
                        <m:r>
                          <a:rPr lang="en-US" altLang="zh-CN" sz="1800" b="0" i="1" kern="0" dirty="0" smtClean="0">
                            <a:latin typeface="Cambria Math" panose="02040503050406030204" pitchFamily="18" charset="0"/>
                            <a:ea typeface="楷体" panose="02010609060101010101" pitchFamily="49" charset="-122"/>
                            <a:sym typeface="+mn-ea"/>
                          </a:rPr>
                          <m:t>𝑖</m:t>
                        </m:r>
                      </m:sub>
                    </m:sSub>
                    <m:r>
                      <a:rPr lang="zh-CN" altLang="en-US" i="1" kern="0" dirty="0">
                        <a:latin typeface="Cambria Math" panose="02040503050406030204" pitchFamily="18" charset="0"/>
                        <a:ea typeface="楷体" panose="02010609060101010101" pitchFamily="49" charset="-122"/>
                        <a:sym typeface="+mn-ea"/>
                      </a:rPr>
                      <m:t>。</m:t>
                    </m:r>
                  </m:oMath>
                </a14:m>
                <a:r>
                  <a:rPr lang="zh-CN" altLang="en-US" sz="1800" kern="0" dirty="0">
                    <a:latin typeface="楷体" panose="02010609060101010101" pitchFamily="49" charset="-122"/>
                    <a:ea typeface="楷体" panose="02010609060101010101" pitchFamily="49" charset="-122"/>
                    <a:sym typeface="+mn-ea"/>
                  </a:rPr>
                  <a:t>春</a:t>
                </a:r>
                <a:r>
                  <a:rPr lang="zh-CN" altLang="en-US" kern="0" dirty="0">
                    <a:latin typeface="楷体" panose="02010609060101010101" pitchFamily="49" charset="-122"/>
                    <a:ea typeface="楷体" panose="02010609060101010101" pitchFamily="49" charset="-122"/>
                    <a:sym typeface="+mn-ea"/>
                  </a:rPr>
                  <a:t>天</a:t>
                </a:r>
                <a:r>
                  <a:rPr lang="zh-CN" altLang="en-US" sz="1800" kern="0" dirty="0">
                    <a:latin typeface="楷体" panose="02010609060101010101" pitchFamily="49" charset="-122"/>
                    <a:ea typeface="楷体" panose="02010609060101010101" pitchFamily="49" charset="-122"/>
                    <a:sym typeface="+mn-ea"/>
                  </a:rPr>
                  <a:t>时可以</a:t>
                </a:r>
                <a:r>
                  <a:rPr lang="zh-CN" altLang="en-US" kern="0" dirty="0">
                    <a:latin typeface="楷体" panose="02010609060101010101" pitchFamily="49" charset="-122"/>
                    <a:ea typeface="楷体" panose="02010609060101010101" pitchFamily="49" charset="-122"/>
                    <a:sym typeface="+mn-ea"/>
                  </a:rPr>
                  <a:t>花费</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𝐶</m:t>
                        </m:r>
                      </m:e>
                      <m:sub>
                        <m:r>
                          <a:rPr lang="en-US" altLang="zh-CN" sz="1800"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元拔去第</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株植物。</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如果一株植物左边</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(1</m:t>
                    </m:r>
                    <m:r>
                      <a:rPr lang="en-US" altLang="zh-CN" sz="1800" b="0" i="1" kern="0" dirty="0" smtClean="0">
                        <a:latin typeface="Cambria Math" panose="02040503050406030204" pitchFamily="18" charset="0"/>
                        <a:ea typeface="楷体" panose="02010609060101010101" pitchFamily="49" charset="-122"/>
                        <a:sym typeface="+mn-ea"/>
                      </a:rPr>
                      <m:t>…</m:t>
                    </m:r>
                    <m:r>
                      <a:rPr lang="en-US" altLang="zh-CN" sz="1800" i="1" kern="0" dirty="0" smtClean="0">
                        <a:latin typeface="Cambria Math" panose="02040503050406030204" pitchFamily="18" charset="0"/>
                        <a:ea typeface="楷体" panose="02010609060101010101" pitchFamily="49" charset="-122"/>
                        <a:sym typeface="+mn-ea"/>
                      </a:rPr>
                      <m:t>𝑖</m:t>
                    </m:r>
                    <m:r>
                      <a:rPr lang="en-US" altLang="zh-CN" sz="1800" i="1" kern="0" dirty="0" smtClean="0">
                        <a:latin typeface="Cambria Math" panose="02040503050406030204" pitchFamily="18" charset="0"/>
                        <a:ea typeface="楷体" panose="02010609060101010101" pitchFamily="49" charset="-122"/>
                        <a:sym typeface="+mn-ea"/>
                      </a:rPr>
                      <m:t>−1)</m:t>
                    </m:r>
                  </m:oMath>
                </a14:m>
                <a:r>
                  <a:rPr lang="zh-CN" altLang="en-US" sz="1800" kern="0" dirty="0">
                    <a:latin typeface="楷体" panose="02010609060101010101" pitchFamily="49" charset="-122"/>
                    <a:ea typeface="楷体" panose="02010609060101010101" pitchFamily="49" charset="-122"/>
                    <a:sym typeface="+mn-ea"/>
                  </a:rPr>
                  <a:t>没有比它高的植物，或者右边</a:t>
                </a: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𝑖</m:t>
                    </m:r>
                    <m:r>
                      <a:rPr lang="en-US" altLang="zh-CN" b="0" i="1" kern="0" dirty="0" smtClean="0">
                        <a:latin typeface="Cambria Math" panose="02040503050406030204" pitchFamily="18" charset="0"/>
                        <a:ea typeface="楷体" panose="02010609060101010101" pitchFamily="49" charset="-122"/>
                        <a:sym typeface="+mn-ea"/>
                      </a:rPr>
                      <m:t>+1…</m:t>
                    </m:r>
                    <m:r>
                      <a:rPr lang="en-US" altLang="zh-CN" b="0" i="1" kern="0" dirty="0" smtClean="0">
                        <a:latin typeface="Cambria Math" panose="02040503050406030204" pitchFamily="18" charset="0"/>
                        <a:ea typeface="楷体" panose="02010609060101010101" pitchFamily="49" charset="-122"/>
                        <a:sym typeface="+mn-ea"/>
                      </a:rPr>
                      <m:t>𝑁</m:t>
                    </m:r>
                    <m:r>
                      <a:rPr lang="en-US" altLang="zh-CN" i="1" kern="0" dirty="0">
                        <a:latin typeface="Cambria Math" panose="02040503050406030204" pitchFamily="18" charset="0"/>
                        <a:ea typeface="楷体" panose="02010609060101010101" pitchFamily="49" charset="-122"/>
                        <a:sym typeface="+mn-ea"/>
                      </a:rPr>
                      <m:t>)</m:t>
                    </m:r>
                  </m:oMath>
                </a14:m>
                <a:r>
                  <a:rPr lang="zh-CN" altLang="en-US" sz="1800" kern="0" dirty="0">
                    <a:latin typeface="楷体" panose="02010609060101010101" pitchFamily="49" charset="-122"/>
                    <a:ea typeface="楷体" panose="02010609060101010101" pitchFamily="49" charset="-122"/>
                    <a:sym typeface="+mn-ea"/>
                  </a:rPr>
                  <a:t>没有比它高的植物，经过夏季阳光的充分照射，</a:t>
                </a:r>
                <a:r>
                  <a:rPr lang="zh-CN" altLang="en-US" kern="0" dirty="0">
                    <a:latin typeface="楷体" panose="02010609060101010101" pitchFamily="49" charset="-122"/>
                    <a:ea typeface="楷体" panose="02010609060101010101" pitchFamily="49" charset="-122"/>
                    <a:sym typeface="+mn-ea"/>
                  </a:rPr>
                  <a:t>它会在秋天结果，可以获得</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𝑃</m:t>
                        </m:r>
                      </m:e>
                      <m:sub>
                        <m:r>
                          <a:rPr lang="en-US" altLang="zh-CN"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元收益。如何打理菜园能获得最大收益？</a:t>
                </a:r>
                <a:endParaRPr lang="en-US" altLang="zh-CN" sz="1800" kern="0" dirty="0">
                  <a:latin typeface="楷体" panose="02010609060101010101" pitchFamily="49" charset="-122"/>
                  <a:ea typeface="楷体" panose="02010609060101010101" pitchFamily="49" charset="-122"/>
                  <a:sym typeface="+mn-ea"/>
                </a:endParaRPr>
              </a:p>
            </p:txBody>
          </p:sp>
        </mc:Choice>
        <mc:Fallback>
          <p:sp>
            <p:nvSpPr>
              <p:cNvPr id="2" name="文本框 1">
                <a:extLst>
                  <a:ext uri="{FF2B5EF4-FFF2-40B4-BE49-F238E27FC236}">
                    <a16:creationId xmlns:a16="http://schemas.microsoft.com/office/drawing/2014/main" id="{15DA9419-7E5F-BE3C-7415-ACCF25B7D35C}"/>
                  </a:ext>
                </a:extLst>
              </p:cNvPr>
              <p:cNvSpPr txBox="1">
                <a:spLocks noRot="1" noChangeAspect="1" noMove="1" noResize="1" noEditPoints="1" noAdjustHandles="1" noChangeArrowheads="1" noChangeShapeType="1" noTextEdit="1"/>
              </p:cNvSpPr>
              <p:nvPr/>
            </p:nvSpPr>
            <p:spPr>
              <a:xfrm>
                <a:off x="789712" y="1126055"/>
                <a:ext cx="10280742" cy="923330"/>
              </a:xfrm>
              <a:prstGeom prst="rect">
                <a:avLst/>
              </a:prstGeom>
              <a:blipFill>
                <a:blip r:embed="rId8"/>
                <a:stretch>
                  <a:fillRect l="-534" t="-5298" b="-860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69AFB32-A95A-F8EF-7D40-F448AC524E20}"/>
              </a:ext>
            </a:extLst>
          </p:cNvPr>
          <p:cNvPicPr>
            <a:picLocks noChangeAspect="1"/>
          </p:cNvPicPr>
          <p:nvPr/>
        </p:nvPicPr>
        <p:blipFill>
          <a:blip r:embed="rId9"/>
          <a:stretch>
            <a:fillRect/>
          </a:stretch>
        </p:blipFill>
        <p:spPr>
          <a:xfrm>
            <a:off x="887366" y="2009076"/>
            <a:ext cx="3267383" cy="348521"/>
          </a:xfrm>
          <a:prstGeom prst="rect">
            <a:avLst/>
          </a:prstGeom>
        </p:spPr>
      </p:pic>
    </p:spTree>
    <p:custDataLst>
      <p:tags r:id="rId1"/>
    </p:custDataLst>
    <p:extLst>
      <p:ext uri="{BB962C8B-B14F-4D97-AF65-F5344CB8AC3E}">
        <p14:creationId xmlns:p14="http://schemas.microsoft.com/office/powerpoint/2010/main" val="1500343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16342</TotalTime>
  <Words>3076</Words>
  <Application>Microsoft Office PowerPoint</Application>
  <PresentationFormat>宽屏</PresentationFormat>
  <Paragraphs>192</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方正字迹-快意体 简</vt:lpstr>
      <vt:lpstr>楷体</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任 飞宇</cp:lastModifiedBy>
  <cp:revision>1495</cp:revision>
  <dcterms:created xsi:type="dcterms:W3CDTF">2019-06-19T02:08:00Z</dcterms:created>
  <dcterms:modified xsi:type="dcterms:W3CDTF">2022-10-21T09:07:32Z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ED8C5EF50E24400D88C05EF9938B66B5</vt:lpwstr>
  </property>
</Properties>
</file>