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1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5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7.xml" ContentType="application/vnd.openxmlformats-officedocument.presentationml.notesSlide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10" r:id="rId2"/>
    <p:sldId id="579" r:id="rId3"/>
    <p:sldId id="541" r:id="rId4"/>
    <p:sldId id="543" r:id="rId5"/>
    <p:sldId id="544" r:id="rId6"/>
    <p:sldId id="545" r:id="rId7"/>
    <p:sldId id="547" r:id="rId8"/>
    <p:sldId id="549" r:id="rId9"/>
    <p:sldId id="550" r:id="rId10"/>
    <p:sldId id="551" r:id="rId11"/>
    <p:sldId id="542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69" r:id="rId20"/>
    <p:sldId id="564" r:id="rId21"/>
    <p:sldId id="562" r:id="rId22"/>
    <p:sldId id="580" r:id="rId23"/>
    <p:sldId id="563" r:id="rId24"/>
    <p:sldId id="559" r:id="rId25"/>
    <p:sldId id="567" r:id="rId26"/>
    <p:sldId id="560" r:id="rId27"/>
    <p:sldId id="561" r:id="rId28"/>
    <p:sldId id="568" r:id="rId29"/>
    <p:sldId id="571" r:id="rId30"/>
    <p:sldId id="572" r:id="rId31"/>
    <p:sldId id="573" r:id="rId32"/>
    <p:sldId id="570" r:id="rId33"/>
    <p:sldId id="574" r:id="rId34"/>
    <p:sldId id="575" r:id="rId35"/>
    <p:sldId id="576" r:id="rId36"/>
    <p:sldId id="577" r:id="rId37"/>
    <p:sldId id="565" r:id="rId38"/>
    <p:sldId id="578" r:id="rId39"/>
    <p:sldId id="415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822" y="-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F50C-2783-456D-A052-FB7004B6147C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E9FC-0945-44AE-A6BC-40506CCF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3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8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8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4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5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0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7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3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8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75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7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7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8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2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0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85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64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02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1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63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5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07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5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41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6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71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66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0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4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2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0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0" Type="http://schemas.openxmlformats.org/officeDocument/2006/relationships/hyperlink" Target="https://www.luogu.com.cn/user/4672" TargetMode="External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7.xml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9.xml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0.xml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1.xml"/><Relationship Id="rId9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2.xml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3.xml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4.xml"/><Relationship Id="rId9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5.xml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6.xml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xmlns="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xmlns="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xmlns="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xmlns="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xmlns="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2" y="1806575"/>
            <a:ext cx="58306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博弈（找规律）入门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xmlns="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217" y="3935561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xmlns="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xmlns="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xmlns="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不妨设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当我们手推几组数据后就会发现，当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时，由于只能进行第一种操作，所以答案只和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的值有关</a:t>
                </a:r>
                <a:endParaRPr lang="en-US" altLang="zh-CN" sz="2000" dirty="0"/>
              </a:p>
              <a:p>
                <a:r>
                  <a:rPr lang="zh-CN" altLang="en-US" sz="2000" dirty="0"/>
                  <a:t>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时，我们发现直接进行第二种操作即可取胜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论证答案和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相关的方式也较为简单，采用数学归纳法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800" dirty="0"/>
                  <a:t>的值处于必败态时，显然无论如何操作，对方都能用另一种操作拉回来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800" dirty="0"/>
                  <a:t>的值处于必胜态时，直接参照对应情况时的操作即可</a:t>
                </a:r>
                <a:endParaRPr lang="en-US" altLang="zh-CN" sz="1800" dirty="0"/>
              </a:p>
              <a:p>
                <a:r>
                  <a:rPr lang="zh-CN" altLang="en-US" sz="2000" dirty="0"/>
                  <a:t>于是这道题就搞定了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74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49015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来道有仨数的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有三个数字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选取其中两个数字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，并修改两个数字的值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设修改后的值为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dirty="0"/>
                  <a:t>，则要求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无法操作者输，问胜负情况</a:t>
                </a:r>
                <a:endParaRPr lang="en-US" altLang="zh-CN" sz="2000" dirty="0"/>
              </a:p>
              <a:p>
                <a:r>
                  <a:rPr lang="zh-CN" altLang="en-US" sz="2000" dirty="0"/>
                  <a:t>遇事不决先打表！要注意打表原则：减少未知量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不妨设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可以发现，胜负情况只和相对大小有关，所以可以直接差分考虑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的值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设差分后的值为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，同样能设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一番操作下来，打表需要耗费的工作量就减少了不少。当然不要忘了转换后的状态转移形式也发生了改变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65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49015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来道有仨数的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4"/>
                <a:ext cx="10972801" cy="55435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转化后，我们只需要对一个二元组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的胜负情况进行讨论，但是别忘了要把之前的操作对应到转化后的情况上</a:t>
                </a:r>
                <a:endParaRPr lang="en-US" altLang="zh-CN" sz="2000" dirty="0"/>
              </a:p>
              <a:p>
                <a:r>
                  <a:rPr lang="zh-CN" altLang="en-US" sz="2000" dirty="0"/>
                  <a:t>对于之前的题干，我们可以理解为选取两个数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，让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所以对于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三个数选两个的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种选择方案，可以分别对应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dirty="0"/>
              </a:p>
              <a:p>
                <a:pPr lvl="1"/>
                <a:r>
                  <a:rPr lang="zh-CN" altLang="en-US" sz="18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dirty="0"/>
              </a:p>
              <a:p>
                <a:pPr lvl="1"/>
                <a:r>
                  <a:rPr lang="zh-CN" altLang="en-US" sz="18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dirty="0"/>
                  <a:t>：前半段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，后半段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−=2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</a:t>
                </a:r>
                <a:endParaRPr lang="en-US" altLang="zh-CN" sz="2000" dirty="0"/>
              </a:p>
              <a:p>
                <a:r>
                  <a:rPr lang="zh-CN" altLang="en-US" sz="2000" dirty="0"/>
                  <a:t>确定好转移方式后，就可以打表了</a:t>
                </a:r>
                <a:endParaRPr lang="en-US" altLang="zh-CN" sz="2000" dirty="0"/>
              </a:p>
              <a:p>
                <a:r>
                  <a:rPr lang="zh-CN" altLang="en-US" sz="2000" dirty="0"/>
                  <a:t>打表时，人工打表是必不可缺少的步骤，不仅是为了验证代码打表的正确性，也是为了在过程中感受博弈者的思路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4"/>
                <a:ext cx="10972801" cy="5543545"/>
              </a:xfrm>
              <a:blipFill>
                <a:blip r:embed="rId9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669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79628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留个空白页用来打表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&amp;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口胡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783342"/>
          </a:xfrm>
        </p:spPr>
        <p:txBody>
          <a:bodyPr>
            <a:normAutofit/>
          </a:bodyPr>
          <a:lstStyle/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3F711A1-471F-76CE-EAF4-CC118754F5EF}"/>
              </a:ext>
            </a:extLst>
          </p:cNvPr>
          <p:cNvSpPr txBox="1"/>
          <p:nvPr/>
        </p:nvSpPr>
        <p:spPr>
          <a:xfrm>
            <a:off x="1506747" y="4997570"/>
            <a:ext cx="358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不要忘了代码验证！！！！！！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40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xmlns="" id="{B553B3CD-B6C5-4751-91B7-FEE63414A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lnSpc>
                    <a:spcPct val="13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●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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FontTx/>
                  <a:buNone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来道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字迹-快意体 简" panose="02000500000000000000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个数的</a:t>
                </a:r>
                <a:endParaRPr lang="en-US" altLang="zh-CN" sz="2800" b="1" dirty="0">
                  <a:solidFill>
                    <a:schemeClr val="bg1"/>
                  </a:solidFill>
                  <a:latin typeface="方正字迹-快意体 简" panose="02000500000000000000" pitchFamily="2" charset="-122"/>
                  <a:ea typeface="方正字迹-快意体 简" panose="02000500000000000000" pitchFamily="2" charset="-122"/>
                </a:endParaRP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个互不相同的数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选择最大的数字，将其变小，并要求其变小后与数组中其他数字互不相同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不能操作者输，问胜负情况</a:t>
                </a:r>
                <a:endParaRPr lang="en-US" altLang="zh-CN" sz="2000" dirty="0"/>
              </a:p>
              <a:p>
                <a:r>
                  <a:rPr lang="zh-CN" altLang="en-US" sz="2000" dirty="0"/>
                  <a:t>遇事不决先打表！打表又一原则：以小见大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比如，先从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开始</a:t>
                </a:r>
                <a:endParaRPr lang="en-US" altLang="zh-CN" sz="18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10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0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8027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打表专用页及结论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结论：当且仅当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为奇数时后手必胜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证明：当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/>
                  <a:t>时，考虑当把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时是必败还是必胜。若是必败态则直接转移即可，若是必胜态则说明其可以到达必败态，同样也可以进行转移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时，由于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/>
                  <a:t>是必胜态，因此双方一定会一直保持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的状态。那么可以发现，每次操作时当前最大值都会变成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，因此只需要判断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的奇偶性即可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可以发现，当结论摆在眼前时似乎非常简单，但是在考场上往往是很难直接想到这些结论的。因此就需要我们掌握好打表的技巧，让自己更有机会发现这些结论。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75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，先后手轮流操作，其中一个人操作时必须连续操作两次。每次操作是选择其中一堆石子并拿走至少一个石头，无法操作者败。给定初始局面以及先后手情况问胜负结果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遇到这种不确定先后手的时候，我们不妨固定视角来看问题，比如暂时先只考虑开挂者的先手及胜负情况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可以发现在这个问题下，因为普通的操作几乎都能被分解成两次操作，开挂者的优势巨大，所以我们需要考虑什么情况下才能利用开挂者的特性让其必败</a:t>
                </a:r>
                <a:endParaRPr lang="en-US" altLang="zh-CN" sz="2000" dirty="0"/>
              </a:p>
              <a:p>
                <a:r>
                  <a:rPr lang="zh-CN" altLang="en-US" sz="2000" dirty="0"/>
                  <a:t>或者也可以换种方向：来考虑开挂者是怎么通过开挂来取得胜利的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26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通过分析我们可以得到一种开挂者的必败情形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当所有的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都为一，且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的倍数时，开挂者必败</a:t>
                </a:r>
                <a:endParaRPr lang="en-US" altLang="zh-CN" sz="1800" dirty="0"/>
              </a:p>
              <a:p>
                <a:r>
                  <a:rPr lang="zh-CN" altLang="en-US" sz="2000" dirty="0"/>
                  <a:t>还有没有其他的必败情况，如何说明？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可以采用倒推的思想，当恰好有一个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时，可以选择只把它取掉或者取掉两堆石子，这时可以做到在保证所有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的同时操控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的余数，因此恰好有一个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是一个必胜状态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当有两个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时，可以选择把两堆都变成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，或者把一堆变成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，另一堆取掉。这样同样能保证必胜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这时就可以通过归纳法证明，其余情况下都是必胜状态</a:t>
                </a:r>
                <a:endParaRPr lang="en-US" altLang="zh-CN" sz="1800" dirty="0"/>
              </a:p>
              <a:p>
                <a:r>
                  <a:rPr lang="zh-CN" altLang="en-US" sz="2000" dirty="0"/>
                  <a:t>当开挂者的唯一必败情形得到确定后，开挂者后手的胜负情况也就能直接讨论得出了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97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结论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当开挂者先手时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若所有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的倍数，则开挂者负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其余情况开挂者胜</a:t>
                </a:r>
                <a:endParaRPr lang="en-US" altLang="zh-CN" sz="1800" dirty="0"/>
              </a:p>
              <a:p>
                <a:r>
                  <a:rPr lang="zh-CN" altLang="en-US" sz="2000" dirty="0"/>
                  <a:t>当开挂者后手时</a:t>
                </a:r>
                <a:endParaRPr lang="en-US" altLang="zh-CN" dirty="0"/>
              </a:p>
              <a:p>
                <a:pPr lvl="1"/>
                <a:r>
                  <a:rPr lang="zh-CN" altLang="en-US" sz="1800" dirty="0"/>
                  <a:t>若所有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余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，则开挂者负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若恰好有一个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余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1800" dirty="0"/>
                  <a:t>，则开挂者负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其余情况开挂者胜</a:t>
                </a:r>
                <a:endParaRPr lang="en-US" altLang="zh-CN" sz="18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这种从初始必败局面倒推出所有局面的思考方式也很常用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14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4838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欧几里得的游戏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，甲乙两人轮流进行操作。假设当前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，那么选取一个正整数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减去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，要求减去这个数字后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仍然为非负整数。若操作后出现了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则获胜，问胜负情况</a:t>
                </a:r>
                <a:endParaRPr lang="en-US" altLang="zh-CN" sz="18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能不能依照之前的一些技巧先排除出某些必胜状态？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，考虑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必胜状态</a:t>
                </a:r>
                <a:endParaRPr lang="en-US" altLang="zh-CN" sz="180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为必败态，则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必胜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为必胜态，则说明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能到达某个必败态，且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也能到达，故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必胜</a:t>
                </a:r>
                <a:endParaRPr lang="en-US" altLang="zh-CN" dirty="0"/>
              </a:p>
              <a:p>
                <a:r>
                  <a:rPr lang="zh-CN" altLang="en-US" sz="1800" dirty="0"/>
                  <a:t>于是我们只需要考虑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的情况</a:t>
                </a:r>
                <a:endParaRPr lang="en-US" altLang="zh-CN" sz="1800" dirty="0"/>
              </a:p>
              <a:p>
                <a:r>
                  <a:rPr lang="zh-CN" altLang="en-US" dirty="0"/>
                  <a:t>这种情况可以直接递归求解，考虑欧几里得算法的过程，可以保证在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的时间复杂度内计算出胜负情况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75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自我介绍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在下陈惇显，常用</a:t>
            </a:r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DeaphetS</a:t>
            </a:r>
            <a:r>
              <a:rPr lang="zh-CN" altLang="en-US" sz="2000" dirty="0"/>
              <a:t>，为海亮信息学</a:t>
            </a:r>
            <a:r>
              <a:rPr lang="zh-CN" altLang="en-US" sz="2000" b="1" dirty="0"/>
              <a:t>储备</a:t>
            </a:r>
            <a:r>
              <a:rPr lang="zh-CN" altLang="en-US" sz="2000" dirty="0"/>
              <a:t>金牌教练</a:t>
            </a:r>
            <a:endParaRPr lang="en-US" altLang="zh-CN" sz="2000" dirty="0"/>
          </a:p>
          <a:p>
            <a:r>
              <a:rPr lang="zh-CN" altLang="en-US" sz="2000" dirty="0"/>
              <a:t>不要</a:t>
            </a:r>
            <a:r>
              <a:rPr lang="en-US" altLang="zh-CN" sz="2000" dirty="0" err="1"/>
              <a:t>OIerDb</a:t>
            </a:r>
            <a:r>
              <a:rPr lang="zh-CN" altLang="en-US" sz="2000" dirty="0"/>
              <a:t>上查我了，我</a:t>
            </a:r>
            <a:r>
              <a:rPr lang="en-US" altLang="zh-CN" sz="2000" dirty="0"/>
              <a:t>OI</a:t>
            </a:r>
            <a:r>
              <a:rPr lang="zh-CN" altLang="en-US" sz="2000" dirty="0"/>
              <a:t>打的很烂，高三了才省一</a:t>
            </a:r>
            <a:endParaRPr lang="en-US" altLang="zh-CN" sz="2000" dirty="0"/>
          </a:p>
          <a:p>
            <a:r>
              <a:rPr lang="zh-CN" altLang="en-US" sz="2000" dirty="0"/>
              <a:t>高中时打过</a:t>
            </a:r>
            <a:r>
              <a:rPr lang="en-US" altLang="zh-CN" sz="2000" dirty="0"/>
              <a:t>MO</a:t>
            </a:r>
            <a:r>
              <a:rPr lang="zh-CN" altLang="en-US" sz="2000" dirty="0"/>
              <a:t>，爆炸了混了个省二</a:t>
            </a:r>
            <a:endParaRPr lang="en-US" altLang="zh-CN" sz="2000" dirty="0"/>
          </a:p>
          <a:p>
            <a:r>
              <a:rPr lang="zh-CN" altLang="en-US" sz="2000" dirty="0"/>
              <a:t>大学进了</a:t>
            </a:r>
            <a:r>
              <a:rPr lang="en-US" altLang="zh-CN" sz="2000" dirty="0"/>
              <a:t>HDU</a:t>
            </a:r>
            <a:r>
              <a:rPr lang="zh-CN" altLang="en-US" sz="2000" dirty="0"/>
              <a:t>，打了</a:t>
            </a:r>
            <a:r>
              <a:rPr lang="en-US" altLang="zh-CN" sz="2000" dirty="0"/>
              <a:t>4</a:t>
            </a:r>
            <a:r>
              <a:rPr lang="zh-CN" altLang="en-US" sz="2000" dirty="0"/>
              <a:t>年</a:t>
            </a:r>
            <a:r>
              <a:rPr lang="en-US" altLang="zh-CN" sz="2000" dirty="0"/>
              <a:t>ACM</a:t>
            </a:r>
            <a:r>
              <a:rPr lang="zh-CN" altLang="en-US" sz="2000" dirty="0"/>
              <a:t>，学的是数学专业</a:t>
            </a:r>
            <a:endParaRPr lang="en-US" altLang="zh-CN" sz="2000" dirty="0"/>
          </a:p>
          <a:p>
            <a:r>
              <a:rPr lang="zh-CN" altLang="en-US" sz="2000" dirty="0"/>
              <a:t>大学期间混到了浙江省和江西省</a:t>
            </a:r>
            <a:r>
              <a:rPr lang="en-US" altLang="zh-CN" sz="2000" dirty="0"/>
              <a:t>(*)</a:t>
            </a:r>
            <a:r>
              <a:rPr lang="zh-CN" altLang="en-US" sz="2000" dirty="0"/>
              <a:t>的冠军</a:t>
            </a:r>
            <a:endParaRPr lang="en-US" altLang="zh-CN" sz="2000" dirty="0"/>
          </a:p>
          <a:p>
            <a:r>
              <a:rPr lang="zh-CN" altLang="en-US" sz="2000" dirty="0"/>
              <a:t>拿过两次全国亚军，并进了</a:t>
            </a:r>
            <a:r>
              <a:rPr lang="en-US" altLang="zh-CN" sz="2000" dirty="0" err="1"/>
              <a:t>WorldFinal</a:t>
            </a:r>
            <a:r>
              <a:rPr lang="en-US" altLang="zh-CN" sz="2000" dirty="0"/>
              <a:t>(</a:t>
            </a:r>
            <a:r>
              <a:rPr lang="zh-CN" altLang="en-US" sz="2000" dirty="0"/>
              <a:t>虽然没去成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CodeForces</a:t>
            </a:r>
            <a:r>
              <a:rPr lang="zh-CN" altLang="en-US" sz="2000" dirty="0"/>
              <a:t>至今尚未红名，非常的菜</a:t>
            </a:r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-US" altLang="zh-CN" sz="2000" dirty="0"/>
              <a:t>Rating</a:t>
            </a:r>
            <a:r>
              <a:rPr lang="zh-CN" altLang="en-US" sz="2000" dirty="0"/>
              <a:t>比</a:t>
            </a:r>
            <a:r>
              <a:rPr lang="en-US" altLang="zh-CN" sz="2000" dirty="0"/>
              <a:t>300iq</a:t>
            </a:r>
            <a:r>
              <a:rPr lang="zh-CN" altLang="en-US" sz="2000" dirty="0"/>
              <a:t>高（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34FD7D3-3297-D7C5-305B-E806DBAE8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0" y="302608"/>
            <a:ext cx="1924319" cy="5239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7115A0-4FFC-5A5D-53B4-C30074A0349A}"/>
              </a:ext>
            </a:extLst>
          </p:cNvPr>
          <p:cNvSpPr txBox="1"/>
          <p:nvPr/>
        </p:nvSpPr>
        <p:spPr>
          <a:xfrm>
            <a:off x="4251686" y="253688"/>
            <a:ext cx="6127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0"/>
              </a:rPr>
              <a:t>https://www.luogu.com.cn/user/4672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放个链接证明不是</a:t>
            </a:r>
            <a:r>
              <a:rPr lang="en-US" altLang="zh-CN" dirty="0"/>
              <a:t>PS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FC55731-382B-FFC0-E80A-BCB1FAF972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14" y="2149475"/>
            <a:ext cx="4314926" cy="3249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28326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轻松一刻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的数组，先后手轮流从数组的左右两端取一个数并加入自己的得分，双方都想要分数最大化，问胜负情况（平分先手胜）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b="0" dirty="0"/>
                  <a:t>可以发现，由于长度为偶数，先手能做到只取奇数位上的数或偶数位上的数。因此无论如何都是先手获胜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25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在此类游戏中，会出现一个必和态局面，于是我们需要重温一下博弈论基础</a:t>
                </a:r>
                <a:endParaRPr lang="en-US" altLang="zh-CN" sz="2000" b="0" dirty="0"/>
              </a:p>
              <a:p>
                <a:pPr lvl="1"/>
                <a:r>
                  <a:rPr lang="zh-CN" altLang="en-US" sz="1800" b="0" dirty="0"/>
                  <a:t>如果一个局面能够到达必败态，则当前局面是必胜态</a:t>
                </a:r>
                <a:endParaRPr lang="en-US" altLang="zh-CN" sz="1800" b="0" dirty="0"/>
              </a:p>
              <a:p>
                <a:pPr lvl="1"/>
                <a:r>
                  <a:rPr lang="zh-CN" altLang="en-US" sz="1800" dirty="0"/>
                  <a:t>如果一个局面</a:t>
                </a:r>
                <a:r>
                  <a:rPr lang="zh-CN" altLang="en-US" sz="1800" b="1" dirty="0"/>
                  <a:t>只能</a:t>
                </a:r>
                <a:r>
                  <a:rPr lang="zh-CN" altLang="en-US" sz="1800" dirty="0"/>
                  <a:t>到达必胜态，则当前局面是必败态</a:t>
                </a:r>
                <a:endParaRPr lang="en-US" altLang="zh-CN" sz="1800" dirty="0"/>
              </a:p>
              <a:p>
                <a:pPr lvl="1"/>
                <a:r>
                  <a:rPr lang="zh-CN" altLang="en-US" sz="1800" b="0" dirty="0"/>
                  <a:t>其余情况：如果一个局面不能到达必败态，但可以到达必和态，则当前局面是必和态</a:t>
                </a:r>
                <a:endParaRPr lang="en-US" altLang="zh-CN" sz="18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17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1" y="4603067"/>
            <a:ext cx="4496696" cy="127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3313355"/>
            <a:ext cx="7899698" cy="281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dirty="0" smtClean="0"/>
              <a:t> </a:t>
            </a:r>
            <a:endParaRPr lang="en-US" altLang="zh-CN" sz="18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5507915" y="59641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askerville Old Face" panose="02020602080505020303" pitchFamily="18" charset="0"/>
              </a:rPr>
              <a:t>HAILIANG EDUCATION</a:t>
            </a:r>
            <a:endParaRPr lang="zh-CN" altLang="en-US" dirty="0">
              <a:latin typeface="Baskerville Old Face" panose="020206020805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8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1280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把各类必胜必败必和的情况理出来后可以发现，如果确定了所有的必胜态以及必败态，那么其余未确定的就都是必和态</a:t>
                </a:r>
                <a:endParaRPr lang="en-US" altLang="zh-CN" sz="2000" b="0" dirty="0"/>
              </a:p>
              <a:p>
                <a:r>
                  <a:rPr lang="zh-CN" altLang="en-US" sz="2000" dirty="0"/>
                  <a:t>于是此题的关键就变成了</a:t>
                </a:r>
                <a:endParaRPr lang="en-US" altLang="zh-CN" sz="2000" dirty="0"/>
              </a:p>
              <a:p>
                <a:pPr lvl="1"/>
                <a:r>
                  <a:rPr lang="zh-CN" altLang="en-US" sz="1800" b="0" dirty="0"/>
                  <a:t>如何描述每个状态</a:t>
                </a:r>
                <a:endParaRPr lang="en-US" altLang="zh-CN" sz="1800" b="0" dirty="0"/>
              </a:p>
              <a:p>
                <a:pPr lvl="1"/>
                <a:r>
                  <a:rPr lang="zh-CN" altLang="en-US" sz="1800" b="0" dirty="0"/>
                  <a:t>如何逐个确定每个状态的胜负性</a:t>
                </a:r>
                <a:endParaRPr lang="en-US" altLang="zh-CN" sz="18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128062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46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表示老鼠在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0" dirty="0"/>
                  <a:t>，猫在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b="0" dirty="0"/>
                  <a:t>，当前行动方是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zh-CN" altLang="en-US" sz="2000" b="0" dirty="0"/>
                  <a:t>的胜负情况，那么状态相互之间可以到达的情况就可以表达成一个有向图</a:t>
                </a:r>
                <a:endParaRPr lang="en-US" altLang="zh-CN" sz="2000" b="0" dirty="0"/>
              </a:p>
              <a:p>
                <a:r>
                  <a:rPr lang="zh-CN" altLang="en-US" sz="2000" dirty="0"/>
                  <a:t>拓扑排序即可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20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走迷宫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的网格图，初始坐标位于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。现在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各有一个长度为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的操作序列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，每一时刻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AB</a:t>
                </a:r>
                <a:r>
                  <a:rPr lang="zh-CN" altLang="en-US" sz="2000" dirty="0"/>
                  <a:t>可以先后决定是否朝着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方向走一格。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希望走出地图，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希望留在地图内，问最终结果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首先，要注意到横纵两个方向的问题可以分开独立讨论</a:t>
                </a:r>
                <a:endParaRPr lang="en-US" altLang="zh-CN" sz="2000" dirty="0"/>
              </a:p>
              <a:p>
                <a:r>
                  <a:rPr lang="zh-CN" altLang="en-US" sz="2000" dirty="0"/>
                  <a:t>现在问题就变成，在一个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的图上，</a:t>
                </a:r>
                <a:r>
                  <a:rPr lang="en-US" altLang="zh-CN" sz="2000" dirty="0"/>
                  <a:t>AB</a:t>
                </a:r>
                <a:r>
                  <a:rPr lang="zh-CN" altLang="en-US" sz="2000" dirty="0"/>
                  <a:t>可以轮流选择是否执行某操作，问最终结果</a:t>
                </a:r>
                <a:endParaRPr lang="en-US" altLang="zh-CN" sz="2000" dirty="0"/>
              </a:p>
              <a:p>
                <a:r>
                  <a:rPr lang="zh-CN" altLang="en-US" sz="2000" dirty="0"/>
                  <a:t>同样也是利用倒推的思想，从最后一个指令开始倒推，可以得出在某一时刻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处于停留结果的区间</a:t>
                </a:r>
                <a:endParaRPr lang="en-US" altLang="zh-CN" sz="2000" dirty="0"/>
              </a:p>
              <a:p>
                <a:r>
                  <a:rPr lang="zh-CN" altLang="en-US" sz="2000" dirty="0"/>
                  <a:t>一路倒推回初始位置就能得出答案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95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的区间进行区间赋值。如果赋值后所有位置的值相等则获胜，问胜负情况（可能平局）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几个样例以供参考</a:t>
                </a:r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   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后手胜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先手胜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0011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0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的区间进行区间赋值。如果赋值后所有位置的值相等则获胜，问胜负情况（可能平局）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endParaRPr lang="en-US" altLang="zh-CN" dirty="0"/>
              </a:p>
              <a:p>
                <a:r>
                  <a:rPr lang="zh-CN" altLang="en-US" sz="2000" dirty="0"/>
                  <a:t>本题的关键在于，每个人可以重复上一个人的操作</a:t>
                </a:r>
                <a:endParaRPr lang="en-US" altLang="zh-CN" sz="2000" dirty="0"/>
              </a:p>
              <a:p>
                <a:r>
                  <a:rPr lang="zh-CN" altLang="en-US" sz="2000" dirty="0"/>
                  <a:t>因此如果不能一步致胜，一定是重复上一个人的操作以保证自己不败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如果从状态之间转移的无向图上考虑，就相当于有一个自环</a:t>
                </a:r>
                <a:endParaRPr lang="en-US" altLang="zh-CN" sz="1800" dirty="0"/>
              </a:p>
              <a:p>
                <a:r>
                  <a:rPr lang="zh-CN" altLang="en-US" sz="2000" dirty="0"/>
                  <a:t>所以只需要考虑第一轮的胜负情况即可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12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似乎这个数据范围就是在提醒我们直接</a:t>
                </a:r>
                <a:r>
                  <a:rPr lang="en-US" altLang="zh-CN" sz="2000" dirty="0"/>
                  <a:t>DP</a:t>
                </a:r>
              </a:p>
              <a:p>
                <a:r>
                  <a:rPr lang="zh-CN" altLang="en-US" sz="2000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b="0" dirty="0"/>
                  <a:t>表示对应状态，那么每次会有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dirty="0"/>
                  <a:t>种转移，时间复杂度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貌似没什么思路，不妨假设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/>
                  <a:t>时怎么做</a:t>
                </a:r>
                <a:endParaRPr lang="en-US" altLang="zh-CN" sz="2000" b="0" dirty="0"/>
              </a:p>
              <a:p>
                <a:r>
                  <a:rPr lang="zh-CN" altLang="en-US" sz="2000" dirty="0"/>
                  <a:t>回归老本行，打表！（当然也可能会有小天才能直接看出结论）</a:t>
                </a:r>
                <a:endParaRPr lang="en-US" altLang="zh-CN" sz="2000" dirty="0"/>
              </a:p>
              <a:p>
                <a:r>
                  <a:rPr lang="zh-CN" altLang="en-US" sz="2000" b="0" dirty="0"/>
                  <a:t>得出一些必败态是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5,3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7,4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10,6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13,8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11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现在我们知道了当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时的一些规律，但是这个规律无法直接用数学方式表达</a:t>
                </a:r>
                <a:endParaRPr lang="en-US" altLang="zh-CN" sz="2000" dirty="0"/>
              </a:p>
              <a:p>
                <a:r>
                  <a:rPr lang="zh-CN" altLang="en-US" sz="2000" dirty="0"/>
                  <a:t>但是我们好像发现了，必败的局面非常少，于是不妨大胆猜想：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固定时，只存在一个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为必败局面</a:t>
                </a:r>
                <a:endParaRPr lang="en-US" altLang="zh-CN" sz="2000" dirty="0"/>
              </a:p>
              <a:p>
                <a:r>
                  <a:rPr lang="zh-CN" altLang="en-US" sz="2000" dirty="0"/>
                  <a:t>打表验证！或想想有没有数学证明？</a:t>
                </a:r>
                <a:endParaRPr lang="en-US" altLang="zh-CN" sz="2000" dirty="0"/>
              </a:p>
              <a:p>
                <a:r>
                  <a:rPr lang="zh-CN" altLang="en-US" sz="2000" dirty="0"/>
                  <a:t>其实很简单：如果存在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必败，那么之后所有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的情况，全部单独取第一个数到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即可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371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前言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提起博弈论，应该有不少同学会听说过</a:t>
            </a:r>
            <a:r>
              <a:rPr lang="en-US" altLang="zh-CN" sz="2000" dirty="0" err="1"/>
              <a:t>Nim</a:t>
            </a:r>
            <a:r>
              <a:rPr lang="zh-CN" altLang="en-US" sz="2000" dirty="0"/>
              <a:t>游戏、</a:t>
            </a:r>
            <a:r>
              <a:rPr lang="en-US" altLang="zh-CN" sz="2000" dirty="0"/>
              <a:t>SG</a:t>
            </a:r>
            <a:r>
              <a:rPr lang="zh-CN" altLang="en-US" sz="2000" dirty="0"/>
              <a:t>函数、各类博弈模型、甚至超越数这些神仙知识点</a:t>
            </a:r>
            <a:endParaRPr lang="en-US" altLang="zh-CN" sz="2000" dirty="0"/>
          </a:p>
          <a:p>
            <a:r>
              <a:rPr lang="zh-CN" altLang="en-US" sz="2000" dirty="0"/>
              <a:t>但是应该也有不少同学会发现，在遇到的博弈题中，很多都没有用到上述知识</a:t>
            </a:r>
            <a:endParaRPr lang="en-US" altLang="zh-CN" sz="2000" dirty="0"/>
          </a:p>
          <a:p>
            <a:r>
              <a:rPr lang="zh-CN" altLang="en-US" sz="2000" dirty="0"/>
              <a:t>今天，让我们回到最初的起点，用最原始的技巧（</a:t>
            </a:r>
            <a:r>
              <a:rPr lang="zh-CN" altLang="en-US" sz="2000" strike="sngStrike" dirty="0"/>
              <a:t>指打表找规律</a:t>
            </a:r>
            <a:r>
              <a:rPr lang="zh-CN" altLang="en-US" sz="2000" dirty="0"/>
              <a:t>）来解决一道又一道有趣的博弈问题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641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现在我们知道了对于任意一对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，都最多只会有一个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必败</a:t>
                </a:r>
                <a:endParaRPr lang="en-US" altLang="zh-CN" sz="2000" dirty="0"/>
              </a:p>
              <a:p>
                <a:r>
                  <a:rPr lang="zh-CN" altLang="en-US" sz="2000" dirty="0"/>
                  <a:t>基于这一结论进行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，求出每对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对应的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注意此时不能用常规的方式进行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，因为要保证求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时，所有之前的局面都已经确定</a:t>
                </a:r>
                <a:endParaRPr lang="en-US" altLang="zh-CN" sz="2000" dirty="0"/>
              </a:p>
              <a:p>
                <a:r>
                  <a:rPr lang="zh-CN" altLang="en-US" sz="2000" dirty="0"/>
                  <a:t>因此，需要先从小到大枚举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，然后再枚举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来判断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的状态，不然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zh-CN" altLang="en-US" sz="2000" dirty="0"/>
                  <a:t>对应的必败局面就找不到了（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1,1,4</m:t>
                        </m:r>
                      </m:e>
                    </m:d>
                  </m:oMath>
                </a14:m>
                <a:r>
                  <a:rPr lang="zh-CN" altLang="en-US" sz="2000" dirty="0"/>
                  <a:t>是一个必败态）</a:t>
                </a:r>
                <a:endParaRPr lang="en-US" altLang="zh-CN" sz="2000" dirty="0"/>
              </a:p>
              <a:p>
                <a:r>
                  <a:rPr lang="zh-CN" altLang="en-US" sz="2000" dirty="0"/>
                  <a:t>现在问题就变成，在已知条件下，如何快速判断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是否为必败态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7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转移方式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已知有七种不同的取法，我们来看看每种取法对应的结果：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只取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：那么只需要判断是否有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，在循环过程中记录即可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只取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：同样的，判断是否有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只取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：一开始直接判断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是否有值即可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，记录绝对值即可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，看上去很难判断，但是我们只要对之前的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中，计算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并对应到相关状态就好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，和上一条一样处理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，和前两条的处理方式一致</a:t>
                </a:r>
                <a:endParaRPr lang="en-US" altLang="zh-CN" sz="1800" dirty="0"/>
              </a:p>
              <a:p>
                <a:r>
                  <a:rPr lang="zh-CN" altLang="en-US" sz="2000" dirty="0"/>
                  <a:t>知晓了所有处理方式之后，这道题就被完美地解决了</a:t>
                </a:r>
                <a:endParaRPr lang="en-US" altLang="zh-CN" sz="2000" dirty="0"/>
              </a:p>
              <a:p>
                <a:pPr lvl="1"/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50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堆石子，每堆石子的个数是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，两人轮流操作，可以选择从其中一端的石子堆中取走若干颗，无法操作者败，问胜负情况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zh-CN" sz="2000" b="0" dirty="0"/>
                  <a:t>		</a:t>
                </a:r>
                <a:r>
                  <a:rPr lang="zh-CN" altLang="en-US" sz="2000" b="0" dirty="0"/>
                  <a:t>样例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=4,  3 1 9 4 </m:t>
                    </m:r>
                  </m:oMath>
                </a14:m>
                <a:r>
                  <a:rPr lang="zh-CN" altLang="en-US" sz="2000" b="0" dirty="0"/>
                  <a:t>先手负</a:t>
                </a:r>
                <a:endParaRPr lang="en-US" altLang="zh-CN" sz="2000" b="0" dirty="0"/>
              </a:p>
              <a:p>
                <a:r>
                  <a:rPr lang="zh-CN" altLang="en-US" sz="2000" dirty="0"/>
                  <a:t>其实这题和上题有一条类似的结论，但是一般情况下我们可能发现不了</a:t>
                </a:r>
                <a:endParaRPr lang="en-US" altLang="zh-CN" sz="2000" dirty="0"/>
              </a:p>
              <a:p>
                <a:r>
                  <a:rPr lang="zh-CN" altLang="en-US" sz="2000" dirty="0"/>
                  <a:t>同样的，还是先打表找找规律（不要忘了以小见大）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时，很明显只有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时才是必败态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时，手工打表比较麻烦，于是借助计算机的力量</a:t>
                </a:r>
                <a:endParaRPr lang="en-US" altLang="zh-CN" sz="2000" dirty="0"/>
              </a:p>
              <a:p>
                <a:r>
                  <a:rPr lang="zh-CN" altLang="en-US" sz="2000" dirty="0"/>
                  <a:t>可能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还发现不了啥，再看看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2000" dirty="0"/>
                  <a:t>的情况？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08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结论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708119" cy="561512"/>
            <a:chOff x="7902173" y="2781300"/>
            <a:chExt cx="2708119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19162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PRESCHOOL EDUCATION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对于已有的几堆石子，如果要在左侧再加一堆石子使其变为必败态，那么这堆石子的数量（可以为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表示不加）是唯一的，右侧同理</a:t>
                </a:r>
                <a:endParaRPr lang="en-US" altLang="zh-CN" sz="2000" dirty="0"/>
              </a:p>
              <a:p>
                <a:r>
                  <a:rPr lang="zh-CN" altLang="en-US" sz="2000" dirty="0"/>
                  <a:t>而且可以证明，这个值一定存在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采用反证法，如果这个值不存在，则说明无论在左边添加多少石子或不添加，都是必胜态。既然是必胜态，那么其一定能到达一个必败态。而如果这时从左边取石子一定是走到必胜态的，所以此时一定是从原石子堆中的右侧取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那么这时候，一定存在某个值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/>
                  <a:t>，使得石子组成为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时为必败态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同样，也一定存在某个值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/>
                  <a:t>，使得石子组成为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时为必败态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而且我们发现，这个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一定是互不相同的，不然就出现了矛盾（唯一性）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但是为了保证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互不相同，我们又发现基于题设，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有无穷多个，也推出了矛盾</a:t>
                </a:r>
                <a:endParaRPr lang="en-US" altLang="zh-CN" sz="1800" dirty="0"/>
              </a:p>
              <a:p>
                <a:r>
                  <a:rPr lang="zh-CN" altLang="en-US" sz="2000" dirty="0"/>
                  <a:t>于是对任意一个区间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，都会有唯一对应的值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满足条件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69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动态规划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708119" cy="561512"/>
            <a:chOff x="7902173" y="2781300"/>
            <a:chExt cx="2708119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19162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PRESCHOOL EDUCATION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基于上述结论，如果我们能求出对应值，就只需要判断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000" dirty="0"/>
                  <a:t>来得到结果</a:t>
                </a:r>
                <a:endParaRPr lang="en-US" altLang="zh-CN" sz="2000" dirty="0"/>
              </a:p>
              <a:p>
                <a:r>
                  <a:rPr lang="zh-CN" altLang="en-US" sz="2000" dirty="0"/>
                  <a:t>为了确定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的值，必然需要动态规划，于是就变成了一道区间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题</a:t>
                </a:r>
                <a:endParaRPr lang="en-US" altLang="zh-CN" sz="2000" dirty="0"/>
              </a:p>
              <a:p>
                <a:r>
                  <a:rPr lang="zh-CN" altLang="en-US" sz="2000" dirty="0"/>
                  <a:t>确定初始状态：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思考转移方式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首先，能用到的信息有区间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1800" dirty="0"/>
                  <a:t>以及区间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的信息，另外以及两端点的现有值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假设目前我们要求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800" dirty="0"/>
                  <a:t>的值，显然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的信息更为有用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现在情况就是，我们知道对于一个区间（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+1,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800" dirty="0"/>
                  <a:t>），其左边加进来一个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dirty="0"/>
                  <a:t>，或右边加进来一个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dirty="0"/>
                  <a:t>时，会使局面必败。而现在这个区间的右边被加进来了一个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8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dirty="0"/>
                  <a:t>，需要求在左边加进来多少石子才能使局面必败</a:t>
                </a:r>
                <a:endParaRPr lang="en-US" altLang="zh-CN" sz="1800" dirty="0"/>
              </a:p>
              <a:p>
                <a:r>
                  <a:rPr lang="zh-CN" altLang="en-US" sz="2000" dirty="0"/>
                  <a:t>为了确定如何转移，不如利用样例来思考一下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74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分析样例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708119" cy="561512"/>
            <a:chOff x="7902173" y="2781300"/>
            <a:chExt cx="2708119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cs typeface="华文琥珀"/>
                </a:rPr>
                <a:t>学 前</a:t>
              </a:r>
              <a:r>
                <a:rPr kumimoji="1" lang="en-US" altLang="zh-CN" dirty="0">
                  <a:latin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cs typeface="华文琥珀"/>
                </a:rPr>
                <a:t>教 育</a:t>
              </a:r>
              <a:endParaRPr kumimoji="1" lang="zh-CN" altLang="en-US" dirty="0">
                <a:latin typeface="+mj-ea"/>
                <a:cs typeface="华文琥珀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19162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PRESCHOOL EDUCATION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       3 1 9 4</m:t>
                    </m:r>
                  </m:oMath>
                </a14:m>
                <a:r>
                  <a:rPr lang="zh-CN" altLang="en-US" sz="2000" dirty="0"/>
                  <a:t>，先手负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dirty="0"/>
                  <a:t>：已知区间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可以通过各种方式推出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dirty="0"/>
                  <a:t>：可以对称成求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，变成已知区间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1800" dirty="0"/>
                  <a:t>同样可以推出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000" dirty="0"/>
                  <a:t>：已知区间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1 9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1800" dirty="0"/>
                  <a:t>推出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在固定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的情况下，看一下不同的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对应的结果，其实就不难找出答案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7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转移方式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708119" cy="561512"/>
            <a:chOff x="7902173" y="2781300"/>
            <a:chExt cx="2708119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 smtClean="0">
                  <a:latin typeface="+mj-ea"/>
                  <a:ea typeface="+mj-ea"/>
                  <a:cs typeface="华文琥珀"/>
                </a:rPr>
                <a:t>学 前</a:t>
              </a:r>
              <a:r>
                <a:rPr kumimoji="1" lang="en-US" altLang="zh-CN" dirty="0" smtClean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 smtClean="0">
                  <a:latin typeface="+mj-ea"/>
                  <a:ea typeface="+mj-ea"/>
                  <a:cs typeface="华文琥珀"/>
                </a:rPr>
                <a:t>教 育</a:t>
              </a:r>
              <a:endParaRPr kumimoji="1" lang="zh-CN" altLang="en-US" dirty="0">
                <a:latin typeface="+mj-ea"/>
                <a:ea typeface="+mj-ea"/>
                <a:cs typeface="华文琥珀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19162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PRESCHOOL EDUCATION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根据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之间不同的大小关系，就会有如下几种转移方式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：这是最简单的一种，此时区间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800" dirty="0"/>
                  <a:t>本身就是必败态，因此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：这时就要看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00" dirty="0"/>
                  <a:t>之间的大小关系了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，这时两端相同，后手只需镜像操作即可胜利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，具体操作方式可以打表得出（举例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sz="1800" dirty="0"/>
                  <a:t>）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：同样对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00" dirty="0"/>
                  <a:t>之间的大小关系进行分类讨论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由此我们得出了全部的转移方式，问题就得到了解决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838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SOS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17601"/>
            <a:ext cx="2708119" cy="591999"/>
            <a:chOff x="7902173" y="2750813"/>
            <a:chExt cx="2708119" cy="591999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18666" y="2750813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+mj-ea"/>
                  <a:ea typeface="+mj-ea"/>
                  <a:cs typeface="华文琥珀"/>
                </a:rPr>
                <a:t>海 亮 学 前 教 育</a:t>
              </a:r>
              <a:endParaRPr kumimoji="1" lang="zh-CN" altLang="en-US" dirty="0">
                <a:latin typeface="+mj-ea"/>
                <a:ea typeface="+mj-ea"/>
                <a:cs typeface="华文琥珀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19162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 smtClean="0"/>
                <a:t>HAILIANG PRESCHOOL EDUCATION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的格子，两人轮流在格子中填字母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，如果一次操作后出现连续三个格子是</a:t>
                </a:r>
                <a:r>
                  <a:rPr lang="en-US" altLang="zh-CN" sz="2000" dirty="0"/>
                  <a:t>”SOS”</a:t>
                </a:r>
                <a:r>
                  <a:rPr lang="zh-CN" altLang="en-US" sz="2000" dirty="0"/>
                  <a:t>则获胜，问胜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负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平情况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本题留作思考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97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作业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cs typeface="华文琥珀"/>
                </a:rPr>
                <a:t>学 前</a:t>
              </a:r>
              <a:r>
                <a:rPr kumimoji="1" lang="en-US" altLang="zh-CN" dirty="0">
                  <a:latin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cs typeface="华文琥珀"/>
                </a:rPr>
                <a:t>教 育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512806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几道结论题就没必要交了，自己能做到独立推出结果即可，单纯只是过几道输入输出题没什么意义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取石子</a:t>
            </a:r>
            <a:r>
              <a:rPr lang="en-US" altLang="zh-CN" dirty="0"/>
              <a:t>V		HDU6266</a:t>
            </a:r>
          </a:p>
          <a:p>
            <a:r>
              <a:rPr lang="zh-CN" altLang="en-US" dirty="0"/>
              <a:t>欧几里德的游戏</a:t>
            </a:r>
            <a:r>
              <a:rPr lang="en-US" altLang="zh-CN" dirty="0"/>
              <a:t>	</a:t>
            </a:r>
            <a:r>
              <a:rPr lang="zh-CN" altLang="en-US" dirty="0"/>
              <a:t>洛谷</a:t>
            </a:r>
            <a:r>
              <a:rPr lang="en-US" altLang="zh-CN" dirty="0"/>
              <a:t>1290</a:t>
            </a:r>
          </a:p>
          <a:p>
            <a:r>
              <a:rPr lang="zh-CN" altLang="en-US" dirty="0"/>
              <a:t>猫和老鼠</a:t>
            </a:r>
            <a:r>
              <a:rPr lang="en-US" altLang="zh-CN" dirty="0"/>
              <a:t>		</a:t>
            </a: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同名题目</a:t>
            </a:r>
            <a:endParaRPr lang="en-US" altLang="zh-CN" dirty="0"/>
          </a:p>
          <a:p>
            <a:r>
              <a:rPr lang="zh-CN" altLang="en-US" dirty="0"/>
              <a:t>走迷宫</a:t>
            </a:r>
            <a:r>
              <a:rPr lang="en-US" altLang="zh-CN" dirty="0"/>
              <a:t>		AGC 003B</a:t>
            </a:r>
          </a:p>
          <a:p>
            <a:r>
              <a:rPr lang="zh-CN" altLang="en-US" dirty="0"/>
              <a:t>决斗</a:t>
            </a:r>
            <a:r>
              <a:rPr lang="en-US" altLang="zh-CN" dirty="0"/>
              <a:t>			CF 1190C</a:t>
            </a:r>
          </a:p>
          <a:p>
            <a:r>
              <a:rPr lang="zh-CN" altLang="en-US" dirty="0"/>
              <a:t>取石子</a:t>
            </a:r>
            <a:r>
              <a:rPr lang="en-US" altLang="zh-CN" dirty="0"/>
              <a:t>VI		HLOJ</a:t>
            </a:r>
          </a:p>
          <a:p>
            <a:r>
              <a:rPr lang="zh-CN" altLang="en-US" dirty="0"/>
              <a:t>取石子</a:t>
            </a:r>
            <a:r>
              <a:rPr lang="en-US" altLang="zh-CN" dirty="0"/>
              <a:t>VII		</a:t>
            </a:r>
            <a:r>
              <a:rPr lang="zh-CN" altLang="en-US" dirty="0"/>
              <a:t>洛谷</a:t>
            </a:r>
            <a:r>
              <a:rPr lang="en-US" altLang="zh-CN" dirty="0"/>
              <a:t>2599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2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xmlns="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xmlns="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xmlns="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xmlns="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个石头，无法操作则输，问先后手必胜情况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学过（或者没学过）小学奥数的应该都知道，当石头个数是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的倍数时后手必胜，否则先手必胜</a:t>
                </a:r>
                <a:endParaRPr lang="en-US" altLang="zh-CN" sz="2000" dirty="0"/>
              </a:p>
              <a:p>
                <a:r>
                  <a:rPr lang="zh-CN" altLang="en-US" sz="2000" dirty="0"/>
                  <a:t>一般而言，答案都会这么描述：当石头个数为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的倍数时，无论先手怎么取，后手都能让石头个数重新变为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的倍数，直至石头个数为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；当石头个数不为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的倍数时，先手可以做到让石头个数为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</a:t>
                </a:r>
                <a:endParaRPr lang="en-US" altLang="zh-CN" sz="2000" dirty="0"/>
              </a:p>
              <a:p>
                <a:r>
                  <a:rPr lang="zh-CN" altLang="en-US" sz="2000" dirty="0"/>
                  <a:t>这实际上就是对必胜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败态的一种描述，于是我们可以知道博弈游戏的两条基本规则</a:t>
                </a:r>
                <a:endParaRPr lang="en-US" altLang="zh-CN" sz="2000" dirty="0"/>
              </a:p>
              <a:p>
                <a:r>
                  <a:rPr lang="zh-CN" altLang="en-US" sz="2000" dirty="0"/>
                  <a:t>必胜态可以到达必败态；必败态无论如何都只能到达必胜态</a:t>
                </a:r>
                <a:endParaRPr lang="en-US" altLang="zh-CN" sz="2000" dirty="0"/>
              </a:p>
              <a:p>
                <a:r>
                  <a:rPr lang="zh-CN" altLang="en-US" sz="2000" dirty="0"/>
                  <a:t>若能到达必败态，则当前为必胜态；若只能到达必胜态，则当前为必败态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35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个石头，无法操作则输，问先后手必胜情况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和上一题几乎没有区别，或者说上一题就是这一题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的特殊情况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的倍数时后手必胜，否则先手必胜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是不是太简单了？我们来加大力度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6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个或质数个石头，无法操作则输，问先后手必胜情况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遇事不决先打表！</a:t>
                </a:r>
                <a:endParaRPr lang="en-US" altLang="zh-CN" sz="2000" dirty="0"/>
              </a:p>
              <a:p>
                <a:r>
                  <a:rPr lang="zh-CN" altLang="en-US" sz="2000" dirty="0"/>
                  <a:t>打表要牢记：先是手工硬推，然后代码搞定</a:t>
                </a:r>
                <a:endParaRPr lang="en-US" altLang="zh-CN" sz="2000" dirty="0"/>
              </a:p>
              <a:p>
                <a:r>
                  <a:rPr lang="zh-CN" altLang="en-US" sz="2000" dirty="0"/>
                  <a:t>经过打表可以得出猜想：必胜情况取决于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是否是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/>
                  <a:t>的倍数</a:t>
                </a:r>
                <a:endParaRPr lang="en-US" altLang="zh-CN" sz="2000" dirty="0"/>
              </a:p>
              <a:p>
                <a:r>
                  <a:rPr lang="zh-CN" altLang="en-US" sz="2000" dirty="0"/>
                  <a:t>如果是平时做题一般就可以直接冲了，但是我们需要证明</a:t>
                </a:r>
                <a:endParaRPr lang="en-US" altLang="zh-CN" sz="2000" dirty="0"/>
              </a:p>
              <a:p>
                <a:r>
                  <a:rPr lang="zh-CN" altLang="en-US" sz="2000" dirty="0"/>
                  <a:t>证明也相对简单，可采用归纳法，由于</a:t>
                </a:r>
                <a:r>
                  <a:rPr lang="en-US" altLang="zh-CN" sz="2000" dirty="0"/>
                  <a:t>ppt</a:t>
                </a:r>
                <a:r>
                  <a:rPr lang="zh-CN" altLang="en-US" sz="2000" dirty="0"/>
                  <a:t>剩余的空白太少就不写了</a:t>
                </a:r>
                <a:endParaRPr lang="en-US" altLang="zh-CN" sz="2000" dirty="0"/>
              </a:p>
              <a:p>
                <a:r>
                  <a:rPr lang="zh-CN" altLang="en-US" sz="2000" dirty="0"/>
                  <a:t>在证明的时候我们会发现实际上有用的操作只有取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1~3</m:t>
                    </m:r>
                  </m:oMath>
                </a14:m>
                <a:r>
                  <a:rPr lang="zh-CN" altLang="en-US" sz="2000" dirty="0"/>
                  <a:t>个石头，以后我们会知道其中奥妙（今天不讲）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56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个石头（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），无法操作则输，问先后手必胜情况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原题中的样例提示：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/>
                  <a:t>先手必胜，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5,11</m:t>
                    </m:r>
                  </m:oMath>
                </a14:m>
                <a:r>
                  <a:rPr lang="zh-CN" altLang="en-US" sz="2000" dirty="0"/>
                  <a:t>先手必败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我们遵循样例的提示，来探讨一下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时的胜负规律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=!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通过打表我们可以明显地看出，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≡0,1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e>
                    </m:d>
                  </m:oMath>
                </a14:m>
                <a:r>
                  <a:rPr lang="zh-CN" altLang="en-US" sz="2000" dirty="0"/>
                  <a:t>时必败，其余时刻必胜</a:t>
                </a:r>
                <a:endParaRPr lang="en-US" altLang="zh-CN" sz="2000" dirty="0"/>
              </a:p>
              <a:p>
                <a:r>
                  <a:rPr lang="zh-CN" altLang="en-US" sz="2000" dirty="0"/>
                  <a:t>这时可能有同学应该会大胆猜想，当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的值小于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的时候是必败态，其余时刻就是必胜态！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984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5680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个石头（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），无法操作则输，问先后手必胜情况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猜想：当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的值小于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的时候是必败态，其余时刻就是必胜态</a:t>
                </a:r>
                <a:endParaRPr lang="en-US" altLang="zh-CN" sz="2000" dirty="0"/>
              </a:p>
              <a:p>
                <a:r>
                  <a:rPr lang="zh-CN" altLang="en-US" sz="2000" dirty="0"/>
                  <a:t>反例：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=2,6,10,…</m:t>
                    </m:r>
                  </m:oMath>
                </a14:m>
                <a:r>
                  <a:rPr lang="zh-CN" altLang="en-US" sz="2000" dirty="0"/>
                  <a:t>时必败</a:t>
                </a:r>
                <a:endParaRPr lang="en-US" altLang="zh-CN" sz="2000" dirty="0"/>
              </a:p>
              <a:p>
                <a:r>
                  <a:rPr lang="zh-CN" altLang="en-US" sz="2000" dirty="0"/>
                  <a:t>想想问题出在哪里？</a:t>
                </a:r>
                <a:endParaRPr lang="en-US" altLang="zh-CN" sz="2000" dirty="0"/>
              </a:p>
              <a:p>
                <a:r>
                  <a:rPr lang="zh-CN" altLang="en-US" sz="2000" dirty="0"/>
                  <a:t>我们可能会想当然地以为：答案一定和模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的值有关，而一开始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是必败，从而得出一个假结论。于是我们需要温习一下最初的博弈概念</a:t>
                </a:r>
                <a:endParaRPr lang="en-US" altLang="zh-CN" sz="2000" dirty="0"/>
              </a:p>
              <a:p>
                <a:r>
                  <a:rPr lang="zh-CN" altLang="en-US" sz="2000" dirty="0"/>
                  <a:t>若能到达必败态，则当前为必胜态；若只能到达必胜态，则当前为必败态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5680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339672E-6EB3-E2CD-42D1-46658A0FB018}"/>
              </a:ext>
            </a:extLst>
          </p:cNvPr>
          <p:cNvSpPr txBox="1"/>
          <p:nvPr/>
        </p:nvSpPr>
        <p:spPr>
          <a:xfrm>
            <a:off x="9941944" y="3059668"/>
            <a:ext cx="117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75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我们需要搞清楚以下几点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为什么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时会出现和之前不一样的结论</a:t>
                </a:r>
                <a:endParaRPr lang="en-US" altLang="zh-CN" sz="2000" dirty="0"/>
              </a:p>
              <a:p>
                <a:r>
                  <a:rPr lang="zh-CN" altLang="en-US" sz="2000" dirty="0"/>
                  <a:t>答案是否真的跟模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的值有关</a:t>
                </a:r>
                <a:endParaRPr lang="en-US" altLang="zh-CN" sz="2000" dirty="0"/>
              </a:p>
              <a:p>
                <a:r>
                  <a:rPr lang="zh-CN" altLang="en-US" sz="2000" dirty="0"/>
                  <a:t>对于每个必胜态，其是以什么操作形式走到必败态的</a:t>
                </a:r>
                <a:endParaRPr lang="en-US" altLang="zh-CN" sz="18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16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7529</Words>
  <Application>Microsoft Office PowerPoint</Application>
  <PresentationFormat>自定义</PresentationFormat>
  <Paragraphs>444</Paragraphs>
  <Slides>39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User</cp:lastModifiedBy>
  <cp:revision>473</cp:revision>
  <dcterms:created xsi:type="dcterms:W3CDTF">2019-06-19T02:08:00Z</dcterms:created>
  <dcterms:modified xsi:type="dcterms:W3CDTF">2022-07-05T13:07:30Z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