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0" r:id="rId2"/>
    <p:sldId id="543" r:id="rId3"/>
    <p:sldId id="571" r:id="rId4"/>
    <p:sldId id="544" r:id="rId5"/>
    <p:sldId id="572" r:id="rId6"/>
    <p:sldId id="545" r:id="rId7"/>
    <p:sldId id="573" r:id="rId8"/>
    <p:sldId id="547" r:id="rId9"/>
    <p:sldId id="574" r:id="rId10"/>
    <p:sldId id="542" r:id="rId11"/>
    <p:sldId id="575" r:id="rId12"/>
    <p:sldId id="554" r:id="rId13"/>
    <p:sldId id="576" r:id="rId14"/>
    <p:sldId id="556" r:id="rId15"/>
    <p:sldId id="569" r:id="rId16"/>
    <p:sldId id="579" r:id="rId17"/>
    <p:sldId id="580" r:id="rId18"/>
    <p:sldId id="564" r:id="rId19"/>
    <p:sldId id="562" r:id="rId20"/>
    <p:sldId id="567" r:id="rId21"/>
    <p:sldId id="560" r:id="rId22"/>
    <p:sldId id="581" r:id="rId23"/>
    <p:sldId id="577" r:id="rId24"/>
    <p:sldId id="578" r:id="rId25"/>
    <p:sldId id="568" r:id="rId26"/>
    <p:sldId id="570" r:id="rId27"/>
    <p:sldId id="565" r:id="rId28"/>
    <p:sldId id="415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828" y="-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2022-07-09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6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8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74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63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64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07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2022-07-09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15.xml"/><Relationship Id="rId9" Type="http://schemas.openxmlformats.org/officeDocument/2006/relationships/hyperlink" Target="https://www.luogu.com.cn/paste/ni0h3vlf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16.xml"/><Relationship Id="rId9" Type="http://schemas.openxmlformats.org/officeDocument/2006/relationships/hyperlink" Target="https://www.luogu.com.cn/paste/ni0h3vl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xmlns="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xmlns="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xmlns="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xmlns="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xmlns="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58306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博弈（找规律）入门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xmlns="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421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xmlns="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xmlns="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xmlns="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有三个数字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选取其中两个数字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，并修改两个数字的值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设修改后的值为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/>
                  <a:t>，则要求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无法操作者输，问胜负情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65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有三个数字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选取其中两个数字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，并修改两个数字的值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设修改后的值为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/>
                  <a:t>，则要求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无法操作者输，问胜负情</a:t>
                </a:r>
                <a:r>
                  <a:rPr lang="zh-CN" altLang="en-US" sz="2000" dirty="0" smtClean="0"/>
                  <a:t>况</a:t>
                </a:r>
                <a:endParaRPr lang="en-US" altLang="zh-CN" sz="2000" dirty="0"/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详细证明请看：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https://www.luogu.com.cn/paste/qxdkyb8b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a,b,c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互不相等时，先手必胜。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接下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来不妨设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a=b&lt;c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令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x=v2(c-b)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 mod 2 = 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时，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手必胜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则先手必胜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09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xmlns="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来道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字迹-快意体 简" panose="02000500000000000000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个数的</a:t>
                </a:r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个互不相同的数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选择最大的数字，将其变小，并要求其变小后与数组中其他数字互不相同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不能操作者输，问胜负情</a:t>
                </a:r>
                <a:r>
                  <a:rPr lang="zh-CN" altLang="en-US" sz="2000" dirty="0" smtClean="0"/>
                  <a:t>况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 rotWithShape="1">
                <a:blip r:embed="rId10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0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xmlns="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来道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字迹-快意体 简" panose="02000500000000000000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个数的</a:t>
                </a:r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个互不相同的数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选择最大的数字，将其变小，并要求其变小后与数组中其他数字互不相同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不能操作者输，问胜负情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不妨设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a1&lt;a2&lt;a3&lt;…&lt;an</a:t>
                </a: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an&gt;an-1+1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先手只需将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变成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an-1+1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，即可胜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利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则令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x=n-a[n]+1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 mod 2 = 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时，先手必胜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则后手必胜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 rotWithShape="1">
                <a:blip r:embed="rId10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1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，先后手轮流操作，其中一个人操作时必须连续操作两次。每次操作是选择其中一堆石子并拿走至少一个石头，无法操作者败。给定初始局面以及先后手情况问胜负结果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26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则获胜，问胜负情况</a:t>
                </a:r>
                <a:endParaRPr lang="en-US" altLang="zh-CN" sz="18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</a:t>
                </a:r>
                <a:r>
                  <a:rPr lang="zh-CN" altLang="en-US" sz="1800" dirty="0" smtClean="0"/>
                  <a:t>况</a:t>
                </a:r>
                <a:endParaRPr lang="en-US" altLang="zh-CN" sz="1800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明请看：</a:t>
                </a:r>
                <a:r>
                  <a:rPr lang="en-US" altLang="zh-CN" dirty="0">
                    <a:hlinkClick r:id="rId9"/>
                  </a:rPr>
                  <a:t>https://</a:t>
                </a:r>
                <a:r>
                  <a:rPr lang="en-US" altLang="zh-CN" dirty="0" smtClean="0">
                    <a:hlinkClick r:id="rId9"/>
                  </a:rPr>
                  <a:t>www.luogu.com.cn/paste/ni0h3vlf</a:t>
                </a:r>
                <a:endParaRPr lang="en-US" altLang="zh-CN" dirty="0" smtClean="0"/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若到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了某一步，它减数的方法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种，那么这个人就可以赢。因为如果减奇数倍输了，减偶数倍一定赢，反之亦然。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sz="18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10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1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</a:t>
                </a:r>
                <a:r>
                  <a:rPr lang="zh-CN" altLang="en-US" sz="1800" dirty="0" smtClean="0"/>
                  <a:t>况</a:t>
                </a:r>
                <a:endParaRPr lang="en-US" altLang="zh-CN" sz="1800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明请看：</a:t>
                </a:r>
                <a:r>
                  <a:rPr lang="en-US" altLang="zh-CN" dirty="0">
                    <a:solidFill>
                      <a:srgbClr val="FF0000"/>
                    </a:solidFill>
                    <a:hlinkClick r:id="rId9"/>
                  </a:rPr>
                  <a:t>https://</a:t>
                </a:r>
                <a:r>
                  <a:rPr lang="en-US" altLang="zh-CN" dirty="0" smtClean="0">
                    <a:solidFill>
                      <a:srgbClr val="FF0000"/>
                    </a:solidFill>
                    <a:hlinkClick r:id="rId9"/>
                  </a:rPr>
                  <a:t>www.luogu.com.cn/paste/ni0h3vlf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若到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了某一步，它减数的方法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种，那么这个人就可以赢。因为如果减奇数倍输了，减偶数倍一定赢，反之亦然。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所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以第一个减数的方法≥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种的人就赢了。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sz="18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10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87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28326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轻松一刻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的数组，先后手轮流从数组的左右两端取一个数并加入自己的得分，双方都想要分数最大化，问胜负情况（平分先手胜）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25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17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个石头，无法操作则输，问先后手必胜情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3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走迷宫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的网格图，初始坐标位于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。现在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各有一个长度为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的操作序列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，每一时刻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可以先后决定是否朝着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方向走一格。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希望走出地图，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希望留在地图内，问最终结果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95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7" y="1589448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几个样例以供参考</a:t>
                </a:r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   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后手胜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先手胜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0011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7" y="1589448"/>
                <a:ext cx="10972801" cy="4525963"/>
              </a:xfrm>
              <a:blipFill rotWithShape="1">
                <a:blip r:embed="rId9"/>
                <a:stretch>
                  <a:fillRect l="-444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</a:t>
                </a:r>
                <a:r>
                  <a:rPr lang="zh-CN" altLang="en-US" sz="2000" b="0" dirty="0" smtClean="0"/>
                  <a:t>）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2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</a:t>
                </a:r>
                <a:r>
                  <a:rPr lang="zh-CN" altLang="en-US" sz="2000" b="0" dirty="0" smtClean="0"/>
                  <a:t>）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设先手第一次将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L~R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修改成了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k</a:t>
                </a:r>
              </a:p>
              <a:p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若这个是一个必败态，则后手可以再将</a:t>
                </a:r>
                <a:r>
                  <a:rPr lang="en-US" altLang="zh-CN" sz="2000" b="0" dirty="0" smtClean="0">
                    <a:solidFill>
                      <a:srgbClr val="FF0000"/>
                    </a:solidFill>
                  </a:rPr>
                  <a:t>L~R</a:t>
                </a:r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修改成</a:t>
                </a:r>
                <a:r>
                  <a:rPr lang="en-US" altLang="zh-CN" sz="2000" b="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，将必败态还给先手</a:t>
                </a:r>
                <a:endParaRPr lang="en-US" altLang="zh-CN" sz="20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如此往复，就只能是平局。</a:t>
                </a:r>
                <a:endParaRPr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20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</a:t>
                </a:r>
                <a:r>
                  <a:rPr lang="zh-CN" altLang="en-US" sz="2000" b="0" dirty="0" smtClean="0"/>
                  <a:t>）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设先手第一次将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L~R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修改成了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k</a:t>
                </a:r>
              </a:p>
              <a:p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若这个是一个必败态，则后手可以再将</a:t>
                </a:r>
                <a:r>
                  <a:rPr lang="en-US" altLang="zh-CN" sz="2000" b="0" dirty="0" smtClean="0">
                    <a:solidFill>
                      <a:srgbClr val="FF0000"/>
                    </a:solidFill>
                  </a:rPr>
                  <a:t>L~R</a:t>
                </a:r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修改成</a:t>
                </a:r>
                <a:r>
                  <a:rPr lang="en-US" altLang="zh-CN" sz="2000" b="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，将必败态还给先手</a:t>
                </a:r>
                <a:endParaRPr lang="en-US" altLang="zh-CN" sz="20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如此往复，就只能是平局。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b="0" dirty="0" smtClean="0">
                    <a:solidFill>
                      <a:srgbClr val="FF0000"/>
                    </a:solidFill>
                  </a:rPr>
                  <a:t>所以，若能在第一回合分出胜负，则有胜负。</a:t>
                </a:r>
                <a:endParaRPr lang="en-US" altLang="zh-CN" sz="2000" b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否则是平局。</a:t>
                </a:r>
                <a:endParaRPr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3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11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堆石子，每堆石子的个数是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，两人轮流操作，可以选择从其中一端的石子堆中取走若干颗，无法操作者败，问胜负情况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sz="2000" b="0" dirty="0"/>
                  <a:t>		</a:t>
                </a:r>
                <a:r>
                  <a:rPr lang="zh-CN" altLang="en-US" sz="2000" b="0" dirty="0"/>
                  <a:t>样例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  3 1 9 4 </m:t>
                    </m:r>
                  </m:oMath>
                </a14:m>
                <a:r>
                  <a:rPr lang="zh-CN" altLang="en-US" sz="2000" b="0" dirty="0"/>
                  <a:t>先手负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SOS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的格子，两人轮流在格子中填字母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，如果一次操作后出现连续三个格子是</a:t>
                </a:r>
                <a:r>
                  <a:rPr lang="en-US" altLang="zh-CN" sz="2000" dirty="0"/>
                  <a:t>”SOS”</a:t>
                </a:r>
                <a:r>
                  <a:rPr lang="zh-CN" altLang="en-US" sz="2000" dirty="0"/>
                  <a:t>则获胜，问胜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平情况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97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xmlns="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xmlns="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xmlns="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74" y="7126008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xmlns="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832414" y="444878"/>
            <a:ext cx="8527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9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9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H   A   N   K   S</a:t>
            </a:r>
            <a:endParaRPr lang="zh-CN" altLang="en-US" sz="9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个石头，无法操作则输，问先后手必胜情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 mod 3 = 0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时，后手必胜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则先手必胜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48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61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个石头，无法操作则输，问先后手必胜情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 mod (k+1) = 0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时，后手必胜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则先手必胜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9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05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个或质数个石头，无法操作则输，问先后手必胜情况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56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个或质数个石头，无法操作则输，问先后手必胜情</a:t>
                </a:r>
                <a:r>
                  <a:rPr lang="zh-CN" altLang="en-US" sz="2000" dirty="0" smtClean="0"/>
                  <a:t>况</a:t>
                </a:r>
                <a:endParaRPr lang="en-US" altLang="zh-CN" sz="2000" dirty="0" smtClean="0"/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 mod 4 = 0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时，后手必胜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则先手必胜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72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原题中的样例提示：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先手必胜，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5,11</m:t>
                    </m:r>
                  </m:oMath>
                </a14:m>
                <a:r>
                  <a:rPr lang="zh-CN" altLang="en-US" sz="2000" dirty="0"/>
                  <a:t>先手必败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84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xmlns="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xmlns="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xmlns="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xmlns="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原题中的样例提示：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先手必胜，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5,11</m:t>
                    </m:r>
                  </m:oMath>
                </a14:m>
                <a:r>
                  <a:rPr lang="zh-CN" altLang="en-US" sz="2000" dirty="0"/>
                  <a:t>先手必</a:t>
                </a:r>
                <a:r>
                  <a:rPr lang="zh-CN" altLang="en-US" sz="2000" dirty="0" smtClean="0"/>
                  <a:t>败</a:t>
                </a:r>
                <a:endParaRPr lang="en-US" altLang="zh-CN" sz="2000" dirty="0" smtClean="0"/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不妨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设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 &lt; b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另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 = n % ( a + b )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 &lt; b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时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[ n / a ](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下）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mod 2 =1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时，先手必胜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则后手必胜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否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则 先手必胜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 rotWithShape="1"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81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2799</Words>
  <Application>Microsoft Office PowerPoint</Application>
  <PresentationFormat>自定义</PresentationFormat>
  <Paragraphs>225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User</cp:lastModifiedBy>
  <cp:revision>474</cp:revision>
  <dcterms:created xsi:type="dcterms:W3CDTF">2019-06-19T02:08:00Z</dcterms:created>
  <dcterms:modified xsi:type="dcterms:W3CDTF">2022-07-09T01:08:52Z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