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7" autoAdjust="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9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6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80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7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98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5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1183-C736-41D0-A8D8-2DC42D94024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41AE06-0FB8-40D5-A07A-5E66C8549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5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nblogs.com/TianMeng-hyl/p/1577898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FD04FC-DC73-8584-C099-88447C2B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计数与期望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6317DD3-4516-152F-6765-B841B07AD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比</a:t>
            </a:r>
            <a:r>
              <a:rPr lang="en-US" altLang="zh-CN" dirty="0" err="1"/>
              <a:t>LaTeX</a:t>
            </a:r>
            <a:r>
              <a:rPr lang="zh-CN" altLang="en-US" dirty="0"/>
              <a:t>不知道高到哪里去了！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1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CC0BE7-F2AD-B2B7-F65B-7CF093B8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F665C2D-0EB3-65CD-1F47-BA0EB813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求有多少个长度为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5C2D-0EB3-65CD-1F47-BA0EB813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9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CC0BE7-F2AD-B2B7-F65B-7CF093B8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F665C2D-0EB3-65CD-1F47-BA0EB813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求有多少个长度为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表示至少有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个位置的值等于下标。</a:t>
                </a:r>
                <a:endParaRPr lang="en-US" altLang="zh-CN" dirty="0"/>
              </a:p>
              <a:p>
                <a:r>
                  <a:rPr lang="zh-CN" altLang="en-US" dirty="0"/>
                  <a:t>对于任意一个排列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，假设它有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，那么容斥系数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需要满足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由组合数的性质容易得到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所以答案是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5C2D-0EB3-65CD-1F47-BA0EB813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5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DAE09B-A7E7-0D9E-3B12-F8AA3E4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  <a:r>
              <a:rPr lang="en-US" altLang="zh-CN" dirty="0"/>
              <a:t>-</a:t>
            </a:r>
            <a:r>
              <a:rPr lang="zh-CN" altLang="en-US" dirty="0"/>
              <a:t>加强版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CB86081-4A5A-48E3-D195-10F0C8609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定义一个排列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是满足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个数。</a:t>
                </a:r>
                <a:endParaRPr lang="en-US" altLang="zh-CN" dirty="0"/>
              </a:p>
              <a:p>
                <a:r>
                  <a:rPr lang="zh-CN" altLang="en-US" dirty="0"/>
                  <a:t>求所有长度为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的排列价值之和。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6081-4A5A-48E3-D195-10F0C8609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1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DAE09B-A7E7-0D9E-3B12-F8AA3E4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错排问题</a:t>
            </a:r>
            <a:r>
              <a:rPr lang="en-US" altLang="zh-CN" dirty="0"/>
              <a:t>-</a:t>
            </a:r>
            <a:r>
              <a:rPr lang="zh-CN" altLang="en-US" dirty="0"/>
              <a:t>加强版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CB86081-4A5A-48E3-D195-10F0C8609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定义一个排列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是满足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个数。</a:t>
                </a:r>
                <a:endParaRPr lang="en-US" altLang="zh-CN" dirty="0"/>
              </a:p>
              <a:p>
                <a:r>
                  <a:rPr lang="zh-CN" altLang="en-US" dirty="0"/>
                  <a:t>求所有长度为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的排列价值之和。</a:t>
                </a:r>
                <a:endParaRPr lang="en-US" altLang="zh-CN" dirty="0"/>
              </a:p>
              <a:p>
                <a:r>
                  <a:rPr lang="zh-CN" altLang="en-US" dirty="0"/>
                  <a:t>同样，构造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表示至少有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个位置的</a:t>
                </a:r>
                <a:r>
                  <a:rPr lang="zh-CN" altLang="en-US" dirty="0" smtClean="0"/>
                  <a:t>值不等于</a:t>
                </a:r>
                <a:r>
                  <a:rPr lang="zh-CN" altLang="en-US" dirty="0"/>
                  <a:t>下标。</a:t>
                </a:r>
                <a:endParaRPr lang="en-US" altLang="zh-CN" dirty="0"/>
              </a:p>
              <a:p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表示的是没有限制，也就是说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表示所有排列的价值和。</a:t>
                </a:r>
                <a:endParaRPr lang="en-US" altLang="zh-CN" dirty="0"/>
              </a:p>
              <a:p>
                <a:r>
                  <a:rPr lang="zh-CN" altLang="en-US" dirty="0"/>
                  <a:t>为了求出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，我们只需要构造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容易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求得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并根据其计算出答案。</a:t>
                </a:r>
                <a:endParaRPr lang="en-US" altLang="zh-CN" dirty="0"/>
              </a:p>
              <a:p>
                <a:r>
                  <a:rPr lang="zh-CN" altLang="en-US" dirty="0"/>
                  <a:t>因此我们可以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递推出容斥系数！</a:t>
                </a:r>
                <a:r>
                  <a:rPr lang="zh-CN" altLang="en-US" strike="sngStrike" dirty="0"/>
                  <a:t>也可以用来打表</a:t>
                </a:r>
                <a:endParaRPr lang="en-US" altLang="zh-CN" strike="sngStrike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B86081-4A5A-48E3-D195-10F0C8609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7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C2B099-EEF8-D166-AAE4-476DC6F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BZOJ4671 </a:t>
            </a:r>
            <a:r>
              <a:rPr lang="zh-CN" altLang="en-US" dirty="0"/>
              <a:t>异或图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F480AD6-55BD-801D-7CCB-70474EB3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定义两个图的异或为一个新图，其中如果某条边在两个图中总共恰好出现一次，则新图中才会有这条边。</a:t>
                </a: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个节点数均为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，求有多少个图的集合的异或为一个连通图。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80AD6-55BD-801D-7CCB-70474EB3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6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C2B099-EEF8-D166-AAE4-476DC6F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BZOJ4671 </a:t>
            </a:r>
            <a:r>
              <a:rPr lang="zh-CN" altLang="en-US" dirty="0"/>
              <a:t>异或图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F480AD6-55BD-801D-7CCB-70474EB3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定义两个图的异或为一个新图，其中如果某条边在两个图中总共恰好出现一次，则新图中才会有这条边。</a:t>
                </a: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个节点数均为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，求有多少个图的集合的异或为一个连通图。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个元素的子集划分数为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115975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80AD6-55BD-801D-7CCB-70474EB3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8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C2B099-EEF8-D166-AAE4-476DC6F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BZOJ4671 </a:t>
            </a:r>
            <a:r>
              <a:rPr lang="zh-CN" altLang="en-US" dirty="0"/>
              <a:t>异或图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F480AD6-55BD-801D-7CCB-70474EB3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考虑先枚举图上节点的子集划分，强制处于不同子集的点不连通。容易用高斯消元或者线性基求出这样限制之后的方案数。</a:t>
                </a:r>
                <a:endParaRPr lang="en-US" altLang="zh-CN" dirty="0"/>
              </a:p>
              <a:p>
                <a:r>
                  <a:rPr lang="zh-CN" altLang="en-US" dirty="0"/>
                  <a:t>之后就是通过“连通块数至少为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”求出“连通块数恰好为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/>
                  <a:t>”的方案数。</a:t>
                </a:r>
                <a:endParaRPr lang="en-US" altLang="zh-CN" dirty="0"/>
              </a:p>
              <a:p>
                <a:r>
                  <a:rPr lang="zh-CN" altLang="en-US" dirty="0"/>
                  <a:t>那么对于有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个连通块的图，容斥系数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需要满足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表示第二类斯特林数。</a:t>
                </a:r>
                <a:endParaRPr lang="en-US" altLang="zh-CN" dirty="0"/>
              </a:p>
              <a:p>
                <a:r>
                  <a:rPr lang="zh-CN" altLang="en-US" dirty="0"/>
                  <a:t>打表（或者你想要的话也可以学习</a:t>
                </a:r>
                <a:r>
                  <a:rPr lang="zh-CN" altLang="en-US" dirty="0">
                    <a:hlinkClick r:id="rId2"/>
                  </a:rPr>
                  <a:t>斯特林反演</a:t>
                </a:r>
                <a:r>
                  <a:rPr lang="zh-CN" altLang="en-US" dirty="0"/>
                  <a:t>）可得规律如下：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480AD6-55BD-801D-7CCB-70474EB3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2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F18668-C446-A7D4-E40D-EAD512E8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9106B7D-90BA-CBDC-DD32-815AD6429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正向（将“恰好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满足个”化为“除了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个都不满足”）：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反向（将“恰好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个满足”化为 “选出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个全部满足”）：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106B7D-90BA-CBDC-DD32-815AD6429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15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2786FE-BD6A-9051-FB62-38AB54F5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CF917D Stranger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9B5845B-99F2-9EBE-8F90-FC78661EB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个点树，对于所有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分别求有多少棵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个点的树与给定树恰好有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条公共边。对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r>
                  <a:rPr lang="zh-CN" altLang="en-US" dirty="0"/>
                  <a:t>原题预设解法是矩阵树定理，可以做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二项式反演可以做到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B5845B-99F2-9EBE-8F90-FC78661EB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4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36A571-EE2C-C349-D6FE-E676BBC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CF917D Stranger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DC23BA6-5296-7B75-6999-BBA4CA1B3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通过二项式反演，将计算“恰好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个”变为计算“钦定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个必须重合”。</a:t>
                </a:r>
                <a:endParaRPr lang="en-US" altLang="zh-CN" dirty="0"/>
              </a:p>
              <a:p>
                <a:r>
                  <a:rPr lang="zh-CN" altLang="en-US" dirty="0"/>
                  <a:t>已经选择了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条边，就是有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个连通块。</a:t>
                </a:r>
                <a:endParaRPr lang="en-US" altLang="zh-CN" dirty="0"/>
              </a:p>
              <a:p>
                <a:r>
                  <a:rPr lang="zh-CN" altLang="en-US" dirty="0"/>
                  <a:t>可以通过 </a:t>
                </a:r>
                <a:r>
                  <a:rPr lang="en-US" altLang="zh-CN" dirty="0" err="1"/>
                  <a:t>Prufer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序列相关知识证明，假设现在有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个连通块，每个块的大小是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，则生成树数量为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直接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表示以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为根的子树划分成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个连通块，而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所在的连通块大小为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。这样可以做到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。但无法优化。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的组合意义：每个连通块选一个点的方案数。</a:t>
                </a:r>
                <a:endParaRPr lang="en-US" altLang="zh-CN" dirty="0"/>
              </a:p>
              <a:p>
                <a:r>
                  <a:rPr lang="zh-CN" altLang="en-US" dirty="0"/>
                  <a:t>重新设计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为根的子树划分成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个连通块且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所在的连通块中还没有选点的方案数，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表示已经选过点的方案数。</a:t>
                </a:r>
                <a:endParaRPr lang="en-US" altLang="zh-CN" dirty="0"/>
              </a:p>
              <a:p>
                <a:r>
                  <a:rPr lang="zh-CN" altLang="en-US" dirty="0"/>
                  <a:t>直接树上背包，复杂度是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C23BA6-5296-7B75-6999-BBA4CA1B3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410" b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99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为组合数。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是一个数，当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为真时等于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为假时等于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5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404E44-ACF4-78D8-6154-59757313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BZOJ3622 </a:t>
            </a:r>
            <a:r>
              <a:rPr lang="zh-CN" altLang="en-US" dirty="0"/>
              <a:t>已经没有什么好害怕的了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D436BC3-BE1E-57A7-80E4-4A9D818C2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给定两组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并保证数字互不相同。问有多少种将它们配对的方式，使得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的配对对数恰好为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436BC3-BE1E-57A7-80E4-4A9D818C2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2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AB8C4B-0D6C-8B23-3D77-B12FADBC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BZOJ3622 </a:t>
            </a:r>
            <a:r>
              <a:rPr lang="zh-CN" altLang="en-US" dirty="0"/>
              <a:t>已经没有什么好害怕的了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0343717-98FD-569C-E248-A1FB66B04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不好算，我们先计算“至少有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个大于”的方案数。</a:t>
                </a:r>
                <a:endParaRPr lang="en-US" altLang="zh-CN" dirty="0"/>
              </a:p>
              <a:p>
                <a:r>
                  <a:rPr lang="zh-CN" altLang="en-US" dirty="0"/>
                  <a:t>首先对两个数组分别从小到大排序。我们设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中的多少个元素大。</a:t>
                </a:r>
                <a:endParaRPr lang="en-US" altLang="zh-CN" dirty="0"/>
              </a:p>
              <a:p>
                <a:r>
                  <a:rPr lang="zh-CN" altLang="en-US" dirty="0"/>
                  <a:t>这里我们将重排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/>
                  <a:t> 改成只重排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/>
                  <a:t>，显然没有影响。</a:t>
                </a:r>
                <a:endParaRPr lang="en-US" altLang="zh-CN" dirty="0"/>
              </a:p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个元素，在其中选出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个使这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个都大于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的排列中的对应元素。</a:t>
                </a:r>
                <a:endParaRPr lang="en-US" altLang="zh-CN" dirty="0"/>
              </a:p>
              <a:p>
                <a:r>
                  <a:rPr lang="zh-CN" altLang="en-US" dirty="0"/>
                  <a:t>转移比较简单：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然后可以发现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就是满足条件的配对个数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 的方案数。</a:t>
                </a:r>
                <a:endParaRPr lang="en-US" altLang="zh-CN" dirty="0"/>
              </a:p>
              <a:p>
                <a:r>
                  <a:rPr lang="zh-CN" altLang="en-US" dirty="0"/>
                  <a:t>可以直接二项式反演求出答案，也可以暴力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递推。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343717-98FD-569C-E248-A1FB66B04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94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Min-max </a:t>
            </a:r>
            <a:r>
              <a:rPr lang="zh-CN" altLang="en-US" dirty="0"/>
              <a:t>容斥（最值反演）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 smtClean="0">
                          <a:latin typeface="Cambria Math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i="1" dirty="0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/>
                        </a:rPr>
                        <m:t>min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⁡{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zh-CN" altLang="en-US" dirty="0"/>
                  <a:t>（值得一提的是它在期望意义下也成立）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通常结合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使用。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4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HDU4624 Endless Spin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个白色球排成一行，每个单位时间会均匀等概率地随机一个区间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/>
                  <a:t>，将区间中的球染黑。求所有球都被染黑的期望时间。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7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HDU4624 Endless Spin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 个球被染黑的时间，那么题目是求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简单使用</a:t>
                </a:r>
                <a:r>
                  <a:rPr lang="en-US" altLang="zh-CN" dirty="0"/>
                  <a:t> min-max </a:t>
                </a:r>
                <a:r>
                  <a:rPr lang="zh-CN" altLang="en-US" dirty="0"/>
                  <a:t>容斥可以转化成对所有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 计算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显然有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𝑛𝑢𝑚</m:t>
                        </m:r>
                      </m:den>
                    </m:f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𝑛𝑢𝑚</m:t>
                    </m:r>
                  </m:oMath>
                </a14:m>
                <a:r>
                  <a:rPr lang="zh-CN" altLang="en-US" dirty="0"/>
                  <a:t> 是覆盖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 中任意一个点的区间个数。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zh-CN" altLang="en-US" dirty="0"/>
                  <a:t> 表示最后一个选进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 的球是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，之前有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/>
                  <a:t> 个不覆盖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 中任意点的区间，当前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 是偶数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奇数的方案数。</a:t>
                </a:r>
                <a:endParaRPr lang="en-US" altLang="zh-CN" dirty="0"/>
              </a:p>
              <a:p>
                <a:r>
                  <a:rPr lang="zh-CN" altLang="en-US" dirty="0"/>
                  <a:t>转移显然。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3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Min-max </a:t>
            </a:r>
            <a:r>
              <a:rPr lang="zh-CN" altLang="en-US" dirty="0"/>
              <a:t>容斥的一般形式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max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i="1" dirty="0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dirty="0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/>
                        </a:rPr>
                        <m:t>min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⁡{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zh-CN" altLang="en-US" dirty="0"/>
                  <a:t>（仍然在期望意义下成立）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4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P4707 </a:t>
            </a:r>
            <a:r>
              <a:rPr lang="zh-CN" altLang="en-US" dirty="0"/>
              <a:t>重返现世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种物品。每个单位时间你有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dirty="0"/>
                  <a:t> 的概率获得第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 种物品。求获得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种物品的期望时间。保证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−10≤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≤1000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1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≤10000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935" r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1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P4707 </a:t>
            </a:r>
            <a:r>
              <a:rPr lang="zh-CN" altLang="en-US" dirty="0"/>
              <a:t>重返现世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 种物品第一次得到的时间，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，则题目要求的是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E</m:t>
                    </m:r>
                    <m:r>
                      <a:rPr lang="en-US" altLang="zh-CN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in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)=</m:t>
                    </m:r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max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。由于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比较小，我们令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min-max </a:t>
                </a:r>
                <a:r>
                  <a:rPr lang="zh-CN" altLang="en-US" dirty="0"/>
                  <a:t>容斥之后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种物品，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|−1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的值（这里注意我们状态里的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和上面的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不是同一个东西）。</a:t>
                </a:r>
                <a:endParaRPr lang="en-US" altLang="zh-CN" dirty="0"/>
              </a:p>
              <a:p>
                <a:r>
                  <a:rPr lang="zh-CN" altLang="en-US" dirty="0"/>
                  <a:t>转移是：</a:t>
                </a:r>
                <a:endParaRPr lang="en-US" altLang="zh-CN" dirty="0"/>
              </a:p>
              <a:p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种物品不选，显然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种物品选，由于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+1−1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。（在状态里标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的原因）</a:t>
                </a:r>
                <a:endParaRPr lang="en-US" altLang="zh-CN" dirty="0"/>
              </a:p>
              <a:p>
                <a:r>
                  <a:rPr lang="zh-CN" altLang="en-US" dirty="0"/>
                  <a:t>初始状态：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0,0,0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0,0,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=−1(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≥1)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𝑛𝑚𝑘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，注意滚动数组。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935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06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很多图计数问题都需要用到容斥，比如说：</a:t>
                </a:r>
                <a:endParaRPr lang="en-US" altLang="zh-CN" dirty="0"/>
              </a:p>
              <a:p>
                <a:pPr>
                  <a:buFont typeface="Wingdings" pitchFamily="2" charset="2"/>
                  <a:buChar char="l"/>
                </a:pPr>
                <a:r>
                  <a:rPr lang="zh-CN" altLang="en-US" dirty="0"/>
                  <a:t>连通图计数，枚举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号点所在的连通块大小来容斥；</a:t>
                </a:r>
                <a:endParaRPr lang="en-US" altLang="zh-CN" dirty="0"/>
              </a:p>
              <a:p>
                <a:pPr>
                  <a:buFont typeface="Wingdings" pitchFamily="2" charset="2"/>
                  <a:buChar char="l"/>
                </a:pPr>
                <a:r>
                  <a:rPr lang="en-US" altLang="zh-CN" dirty="0"/>
                  <a:t>DAG </a:t>
                </a:r>
                <a:r>
                  <a:rPr lang="zh-CN" altLang="en-US" dirty="0"/>
                  <a:t>计数，枚举入度为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的点来容斥；</a:t>
                </a:r>
                <a:endParaRPr lang="en-US" altLang="zh-CN" dirty="0"/>
              </a:p>
              <a:p>
                <a:pPr>
                  <a:buFont typeface="Wingdings" pitchFamily="2" charset="2"/>
                  <a:buChar char="l"/>
                </a:pPr>
                <a:r>
                  <a:rPr lang="en-US" altLang="zh-CN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0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日模拟赛</a:t>
            </a:r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问有多少张有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 条边，并且前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个点度数恰好为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 的无重边、无自环的无向连通图。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≤50,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14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862E57-87A5-68C4-0ABB-6A8090C4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7314BB-7EB7-DFA1-2320-6FA4AA6B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先来看几道例题。</a:t>
            </a:r>
          </a:p>
        </p:txBody>
      </p:sp>
    </p:spTree>
    <p:extLst>
      <p:ext uri="{BB962C8B-B14F-4D97-AF65-F5344CB8AC3E}">
        <p14:creationId xmlns:p14="http://schemas.microsoft.com/office/powerpoint/2010/main" val="352343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日模拟赛</a:t>
            </a:r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问有多少张有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 条边，并且前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 个点度数恰好为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 的无重边、无自环的无向连通图。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≤50,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部分同学应该记忆犹新。</a:t>
                </a:r>
                <a:endParaRPr lang="en-US" altLang="zh-CN" dirty="0"/>
              </a:p>
              <a:p>
                <a:r>
                  <a:rPr lang="zh-CN" altLang="en-US" dirty="0"/>
                  <a:t>度数为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 的限制分类讨论不解释。问题在于如何求恰有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 条边的简单连通图个数。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表示有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/>
                  <a:t> 条边的简单连通图个数，连通不好处理所以正难则反。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9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反射容斥：经典问题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(0,0)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，每步位移为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±1)</m:t>
                    </m:r>
                  </m:oMath>
                </a14:m>
                <a:r>
                  <a:rPr lang="zh-CN" altLang="en-US" dirty="0"/>
                  <a:t>，且不能碰到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这条直线。求方案数。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7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反射容斥：经典问题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(0,0)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，每步位移为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±1)</m:t>
                    </m:r>
                  </m:oMath>
                </a14:m>
                <a:r>
                  <a:rPr lang="zh-CN" altLang="en-US" dirty="0"/>
                  <a:t>，且不能碰到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这条直线。求方案数。</a:t>
                </a:r>
                <a:endParaRPr lang="en-US" altLang="zh-CN" dirty="0"/>
              </a:p>
              <a:p>
                <a:r>
                  <a:rPr lang="zh-CN" altLang="en-US" dirty="0"/>
                  <a:t>据说 </a:t>
                </a:r>
                <a:r>
                  <a:rPr lang="en-US" altLang="zh-CN" dirty="0"/>
                  <a:t>CDX </a:t>
                </a:r>
                <a:r>
                  <a:rPr lang="zh-CN" altLang="en-US" dirty="0"/>
                  <a:t>讲过？</a:t>
                </a:r>
                <a:endParaRPr lang="en-US" altLang="zh-CN" dirty="0"/>
              </a:p>
              <a:p>
                <a:r>
                  <a:rPr lang="zh-CN" altLang="en-US" dirty="0"/>
                  <a:t>答案是总方案数减去不合法的方案数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−(2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8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反射容斥：经典问题二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(0,0)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，每步位移为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±1)</m:t>
                    </m:r>
                  </m:oMath>
                </a14:m>
                <a:r>
                  <a:rPr lang="zh-CN" altLang="en-US" dirty="0"/>
                  <a:t>，且不能碰到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这两条直线。求方案数。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497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反射容斥：经典问题二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(0,0)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，每步位移为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±1)</m:t>
                    </m:r>
                  </m:oMath>
                </a14:m>
                <a:r>
                  <a:rPr lang="zh-CN" altLang="en-US" dirty="0"/>
                  <a:t>，且不能碰到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这两条直线。求方案数。</a:t>
                </a:r>
                <a:endParaRPr lang="en-US" altLang="zh-CN" dirty="0"/>
              </a:p>
              <a:p>
                <a:r>
                  <a:rPr lang="zh-CN" altLang="en-US" dirty="0"/>
                  <a:t>和上一个问题类似的思路：答案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总方案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 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 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再撞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再撞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只需要计算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个组合数。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41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E7BC47-8C09-C239-B420-FDCDE3BB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计数杂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16A2B2-6C93-A30D-1F1E-A355675B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容斥部分就讲完了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接下来是一些</a:t>
            </a:r>
            <a:r>
              <a:rPr lang="zh-CN" altLang="en-US" dirty="0" smtClean="0"/>
              <a:t>计数和期望杂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62859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634596-21F7-FA10-347C-E82A6EF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[NOI2009]</a:t>
            </a:r>
            <a:r>
              <a:rPr lang="zh-CN" altLang="en-US" dirty="0"/>
              <a:t>管道取珠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计数技巧：平方的处理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8BA981B-0793-9285-5416-C084EBE38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有两个 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 序列，长度分别是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。每一步可以从任一个序列的开头拿走一个元素放进输出序列。</a:t>
                </a:r>
                <a:endParaRPr lang="en-US" altLang="zh-CN" dirty="0"/>
              </a:p>
              <a:p>
                <a:r>
                  <a:rPr lang="zh-CN" altLang="en-US" dirty="0"/>
                  <a:t>设最终产生的本质不同的序列有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种，构造每种序列的方案数是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。显然有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，所以求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BA981B-0793-9285-5416-C084EBE3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8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634596-21F7-FA10-347C-E82A6EF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[NOI2009]</a:t>
            </a:r>
            <a:r>
              <a:rPr lang="zh-CN" altLang="en-US" dirty="0"/>
              <a:t>管道取珠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计数技巧：平方的处理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8BA981B-0793-9285-5416-C084EBE38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有两个 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 序列，长度分别是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。每一步可以从任一个序列的开头拿走一个元素放进输出序列。</a:t>
                </a:r>
                <a:endParaRPr lang="en-US" altLang="zh-CN" dirty="0"/>
              </a:p>
              <a:p>
                <a:r>
                  <a:rPr lang="zh-CN" altLang="en-US" dirty="0"/>
                  <a:t>设最终产生的本质不同的序列有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种，构造每种序列的方案数是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。显然有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，所以求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可以把平方看做是统计两种操作方式产生的序列相同的方案数。</a:t>
                </a:r>
                <a:endParaRPr lang="en-US" altLang="zh-CN" dirty="0"/>
              </a:p>
              <a:p>
                <a:r>
                  <a:rPr lang="zh-CN" altLang="en-US" dirty="0"/>
                  <a:t>直接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BA981B-0793-9285-5416-C084EBE3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11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3D5D35-5AD5-75CB-8509-30143B4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[AGC005F]Many Easy Problems</a:t>
            </a:r>
            <a:br>
              <a:rPr lang="en-US" altLang="zh-CN" dirty="0"/>
            </a:br>
            <a:r>
              <a:rPr lang="zh-CN" altLang="en-US" sz="2000" dirty="0"/>
              <a:t>计数技巧：考虑贡献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83BF709-9364-FD14-1F4F-A1B580B7C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的无根树，定义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表示最小的包含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中所有点的连通块点数。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3BF709-9364-FD14-1F4F-A1B580B7C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019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3D5D35-5AD5-75CB-8509-30143B4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[AGC005F]Many Easy Problems</a:t>
            </a:r>
            <a:br>
              <a:rPr lang="en-US" altLang="zh-CN" dirty="0"/>
            </a:br>
            <a:r>
              <a:rPr lang="zh-CN" altLang="en-US" sz="2000" dirty="0"/>
              <a:t>计数技巧：考虑贡献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83BF709-9364-FD14-1F4F-A1B580B7C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给定一棵大小为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的无根树，定义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表示最小的包含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中所有点的连通块点数。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注意到连通块点数等于边数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。所以转化成总边数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考虑计算每条边的贡献。</a:t>
                </a:r>
                <a:r>
                  <a:rPr lang="zh-CN" altLang="en-US" dirty="0" smtClean="0"/>
                  <a:t>设这条边把整棵树分割成了大小为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的两部分，则这条边的贡献显然为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，容易求出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的出现次数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𝑎𝑛𝑠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!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 smtClean="0"/>
                  <a:t> 可以 </a:t>
                </a:r>
                <a:r>
                  <a:rPr lang="en-US" altLang="zh-CN" dirty="0" smtClean="0"/>
                  <a:t>NTT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83BF709-9364-FD14-1F4F-A1B580B7C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078" b="-5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46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37D045-D6AB-F425-45E7-E06AFAD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不知道来源的题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EB58024-5780-D9E3-53D9-EE7AC5B39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问有多少种方案把所有数分成两组，使得这两组数的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和相等。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B58024-5780-D9E3-53D9-EE7AC5B39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89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期望杂题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求期望就两条路：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期望的和等于和的期望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期望等于和除以数量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91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[HNOI2015]</a:t>
            </a:r>
            <a:r>
              <a:rPr lang="zh-CN" altLang="en-US" dirty="0" smtClean="0"/>
              <a:t>亚瑟王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计算期望：</a:t>
            </a:r>
            <a:r>
              <a:rPr lang="en-US" altLang="zh-CN" sz="2000" dirty="0" smtClean="0"/>
              <a:t>DP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个技能，每个技能有发动概率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和伤害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。一局游戏一共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 轮，每一轮中系统会遍历所有技能。对于技能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dirty="0" smtClean="0"/>
                  <a:t>如果这个技能已经在本局游戏中发动过，则跳过；</a:t>
                </a:r>
                <a:endParaRPr lang="en-US" altLang="zh-CN" dirty="0" smtClean="0"/>
              </a:p>
              <a:p>
                <a:pPr>
                  <a:buFont typeface="+mj-lt"/>
                  <a:buAutoNum type="arabicPeriod"/>
                </a:pPr>
                <a:r>
                  <a:rPr lang="zh-CN" altLang="en-US" dirty="0" smtClean="0"/>
                  <a:t>如果这个技能还没有被发动过：</a:t>
                </a:r>
                <a:endParaRPr lang="en-US" altLang="zh-CN" dirty="0"/>
              </a:p>
              <a:p>
                <a:pPr marL="400050" indent="-400050">
                  <a:buFont typeface="+mj-ea"/>
                  <a:buAutoNum type="circleNumDbPlain"/>
                </a:pPr>
                <a:r>
                  <a:rPr lang="zh-CN" altLang="en-US" dirty="0" smtClean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的概率发动该技能；</a:t>
                </a:r>
                <a:endParaRPr lang="en-US" altLang="zh-CN" dirty="0" smtClean="0"/>
              </a:p>
              <a:p>
                <a:pPr marL="400050" indent="-400050">
                  <a:buFont typeface="+mj-ea"/>
                  <a:buAutoNum type="circleNumDbPlain"/>
                </a:pPr>
                <a:r>
                  <a:rPr lang="zh-CN" altLang="en-US" dirty="0" smtClean="0"/>
                  <a:t>如果技能成功发动，则对敌人造成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点伤害，并结束这一轮；</a:t>
                </a:r>
                <a:endParaRPr lang="en-US" altLang="zh-CN" dirty="0" smtClean="0"/>
              </a:p>
              <a:p>
                <a:pPr marL="400050" indent="-400050">
                  <a:buFont typeface="+mj-ea"/>
                  <a:buAutoNum type="circleNumDbPlain"/>
                </a:pPr>
                <a:r>
                  <a:rPr lang="zh-CN" altLang="en-US" dirty="0" smtClean="0"/>
                  <a:t>否则，跳过这个技能，考虑下一个技能。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轮后总伤害的期望值。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≤220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𝑟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≤132</m:t>
                    </m:r>
                  </m:oMath>
                </a14:m>
                <a:r>
                  <a:rPr lang="zh-CN" altLang="en-US" dirty="0" smtClean="0"/>
                  <a:t>，不超过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444</m:t>
                    </m:r>
                  </m:oMath>
                </a14:m>
                <a:r>
                  <a:rPr lang="zh-CN" altLang="en-US" dirty="0" smtClean="0"/>
                  <a:t> 组数据。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7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13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不妨考虑每个技能对答案的贡献。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因为每个技能都会被它前面的技能所影响，所以考虑 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表示在所有的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 轮里，前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个技能中用了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个的概率。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×(1−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个技能发动的概率就是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[HNOI2015]</a:t>
            </a:r>
            <a:r>
              <a:rPr lang="zh-CN" altLang="en-US" dirty="0" smtClean="0"/>
              <a:t>亚瑟王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计算期望：</a:t>
            </a:r>
            <a:r>
              <a:rPr lang="en-US" altLang="zh-CN" sz="2000" dirty="0" smtClean="0"/>
              <a:t>DP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000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CF113D Museum</a:t>
            </a:r>
            <a:br>
              <a:rPr lang="en-US" altLang="zh-CN" dirty="0" smtClean="0"/>
            </a:br>
            <a:r>
              <a:rPr lang="zh-CN" altLang="en-US" sz="2000" dirty="0" smtClean="0"/>
              <a:t>计算期望：高斯消元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条边的无向图，两个人分别从节点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开始游走。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当某个人在节点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时，他有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的概率原地不动，有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的概率随机走向和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有边的一个点。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当两个人在同一个节点时他们就相遇了。对于每个节点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，求出两个人在那里相遇的概率。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5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这道题有两个做法。</a:t>
                </a:r>
                <a:endParaRPr lang="en-US" altLang="zh-CN" dirty="0" smtClean="0"/>
              </a:p>
              <a:p>
                <a:r>
                  <a:rPr lang="zh-CN" altLang="en-US" dirty="0"/>
                  <a:t>第一</a:t>
                </a:r>
                <a:r>
                  <a:rPr lang="zh-CN" altLang="en-US" dirty="0" smtClean="0"/>
                  <a:t>个做法，直接枚举终点，暴力高斯消元，复杂度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过不去。注意到高斯消元的方程组形如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，但矩阵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 是不变的，所以可以把常数项合并成一个矩阵来消元。复杂度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第二</a:t>
                </a:r>
                <a:r>
                  <a:rPr lang="zh-CN" altLang="en-US" dirty="0" smtClean="0"/>
                  <a:t>个做法，设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表示经过状态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的期望次数。直接高斯消元，因为最终状态只会出现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 次或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 次所以期望次数就是概率。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CF113D Museum</a:t>
            </a:r>
            <a:br>
              <a:rPr lang="en-US" altLang="zh-CN" dirty="0" smtClean="0"/>
            </a:br>
            <a:r>
              <a:rPr lang="zh-CN" altLang="en-US" sz="2000" dirty="0" smtClean="0"/>
              <a:t>计算期望：高斯消元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8286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[CTSC2006]</a:t>
            </a:r>
            <a:r>
              <a:rPr lang="zh-CN" altLang="en-US" dirty="0" smtClean="0"/>
              <a:t>歌唱王国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计算期望：概率生成函数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，字符集为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{1,2,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。一开始字符串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为空串，每次往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最后加入一个等概率随机的字符，求期望多少步之后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的一个后缀会等于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17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[CTSC2006]</a:t>
            </a:r>
            <a:r>
              <a:rPr lang="zh-CN" altLang="en-US" dirty="0" smtClean="0"/>
              <a:t>歌唱王国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计算期望：概率生成函数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步刚好结束的概率为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，没有结束的概率是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，两者的概率生成函数就是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′(1)</m:t>
                    </m:r>
                  </m:oMath>
                </a14:m>
                <a:r>
                  <a:rPr lang="zh-CN" altLang="en-US" dirty="0" smtClean="0"/>
                  <a:t> 就是答案，其中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 smtClean="0"/>
                  <a:t> 是导数。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可以列出两个式子：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𝑥𝐺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+1=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是否是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 的一个 </a:t>
                </a:r>
                <a:r>
                  <a:rPr lang="en-US" altLang="zh-CN" dirty="0" smtClean="0"/>
                  <a:t>border </a:t>
                </a:r>
                <a:r>
                  <a:rPr lang="zh-CN" altLang="en-US" dirty="0" smtClean="0"/>
                  <a:t>的长度。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乱导一波可以得到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 r="-3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160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[SDOI2017]</a:t>
            </a:r>
            <a:r>
              <a:rPr lang="zh-CN" altLang="en-US" sz="4000" dirty="0" smtClean="0"/>
              <a:t>硬币游戏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/>
              <a:t>计算期望：概率生成函数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 的 </a:t>
                </a:r>
                <a:r>
                  <a:rPr lang="en-US" altLang="zh-CN" dirty="0" smtClean="0"/>
                  <a:t>01 </a:t>
                </a:r>
                <a:r>
                  <a:rPr lang="zh-CN" altLang="en-US" dirty="0" smtClean="0"/>
                  <a:t>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en-US" dirty="0"/>
                  <a:t>一开始字符串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/>
                  <a:t> 为空串，每次往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/>
                  <a:t> 最后加入一个等概率</a:t>
                </a:r>
                <a:r>
                  <a:rPr lang="zh-CN" altLang="en-US" dirty="0" smtClean="0"/>
                  <a:t>随机的 </a:t>
                </a:r>
                <a:r>
                  <a:rPr lang="en-US" altLang="zh-CN" dirty="0" smtClean="0"/>
                  <a:t>01 </a:t>
                </a:r>
                <a:r>
                  <a:rPr lang="zh-CN" altLang="en-US" dirty="0" smtClean="0"/>
                  <a:t>字符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求每个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中比其他的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都先出现的概率。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≤300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569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同样使用概率生成函数。设第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步结束了且末尾是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的概率是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 步没有结束的概率是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分别是它们的概率生成函数。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再设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个字符是否和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个字符相同。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之前的第一个式子不用管了，第二个式子是：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代入，然后发现有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个变量和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个方程</a:t>
                </a:r>
                <a:r>
                  <a:rPr lang="en-US" altLang="zh-CN" dirty="0" smtClean="0"/>
                  <a:t>……</a:t>
                </a:r>
              </a:p>
              <a:p>
                <a:r>
                  <a:rPr lang="zh-CN" altLang="en-US" dirty="0"/>
                  <a:t>观察</a:t>
                </a:r>
                <a:r>
                  <a:rPr lang="zh-CN" altLang="en-US" dirty="0" smtClean="0"/>
                  <a:t>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(1)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，所以直接高斯消元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解决。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290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[SDOI2017]</a:t>
            </a:r>
            <a:r>
              <a:rPr lang="zh-CN" altLang="en-US" sz="4000" dirty="0" smtClean="0"/>
              <a:t>硬币游戏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/>
              <a:t>计算期望：概率生成函数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561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1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37D045-D6AB-F425-45E7-E06AFAD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不知道来源的题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EB58024-5780-D9E3-53D9-EE7AC5B39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问有多少种方案把所有数分成两组，使得这两组数的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和相等。</a:t>
                </a:r>
                <a:endParaRPr lang="en-US" altLang="zh-CN" dirty="0"/>
              </a:p>
              <a:p>
                <a:r>
                  <a:rPr lang="zh-CN" altLang="en-US" dirty="0"/>
                  <a:t>按位考虑，对于第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位：</a:t>
                </a:r>
                <a:endParaRPr lang="en-US" altLang="zh-CN" dirty="0"/>
              </a:p>
              <a:p>
                <a:r>
                  <a:rPr lang="zh-CN" altLang="en-US" dirty="0"/>
                  <a:t>如果所有数在这一位上都是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则显然不用考虑。</a:t>
                </a:r>
                <a:endParaRPr lang="en-US" altLang="zh-CN" dirty="0"/>
              </a:p>
              <a:p>
                <a:r>
                  <a:rPr lang="zh-CN" altLang="en-US" dirty="0"/>
                  <a:t>如果有至少一个数在这一位上是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，则这些在这一位上是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的数不能全部在同一个组里。但是这个不太好计数。</a:t>
                </a:r>
                <a:endParaRPr lang="en-US" altLang="zh-CN" dirty="0"/>
              </a:p>
              <a:p>
                <a:r>
                  <a:rPr lang="zh-CN" altLang="en-US" dirty="0"/>
                  <a:t>考虑容斥。枚举一个位的集合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，钦定这些位不满足条件（也就是对于集合里的每个位，这个位上是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的数在同一个组里）。</a:t>
                </a:r>
                <a:endParaRPr lang="en-US" altLang="zh-CN" dirty="0"/>
              </a:p>
              <a:p>
                <a:r>
                  <a:rPr lang="zh-CN" altLang="en-US" dirty="0"/>
                  <a:t>容易用并查集求出答案。</a:t>
                </a:r>
                <a:endParaRPr lang="en-US" altLang="zh-CN" dirty="0"/>
              </a:p>
              <a:p>
                <a:r>
                  <a:rPr lang="zh-CN" altLang="en-US" dirty="0"/>
                  <a:t>容斥系数为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B58024-5780-D9E3-53D9-EE7AC5B39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3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89D669-BA7A-0534-92D6-6F14ECB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[ZJOI2016]</a:t>
            </a:r>
            <a:r>
              <a:rPr lang="zh-CN" altLang="en-US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30132E7-43A3-A623-B62D-6A78CCEA5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条边的无向图和一棵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个点的树。问有多少种点的一一映射方法使得树上所有边对应到图上都存在。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≤17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0132E7-43A3-A623-B62D-6A78CCEA5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6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89D669-BA7A-0534-92D6-6F14ECB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[ZJOI2016]</a:t>
            </a:r>
            <a:r>
              <a:rPr lang="zh-CN" altLang="en-US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30132E7-43A3-A623-B62D-6A78CCEA5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条边的无向图和一棵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个点的树。问有多少种点的一一映射方法使得树上所有边对应到图上都存在。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≤17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表示考虑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的子树，其中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映射到无向图的点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转移是对每个儿子分别枚举这个儿子映射到哪个点。</a:t>
                </a:r>
                <a:endParaRPr lang="en-US" altLang="zh-CN" dirty="0"/>
              </a:p>
              <a:p>
                <a:r>
                  <a:rPr lang="zh-CN" altLang="en-US" dirty="0"/>
                  <a:t>但是发现可能会有不同的点映射到同一个点的情况出现。</a:t>
                </a:r>
                <a:endParaRPr lang="en-US" altLang="zh-CN" dirty="0"/>
              </a:p>
              <a:p>
                <a:r>
                  <a:rPr lang="zh-CN" altLang="en-US" dirty="0"/>
                  <a:t>容斥，枚举集合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表示映射到的点集是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 的子集时的答案。</a:t>
                </a:r>
                <a:endParaRPr lang="en-US" altLang="zh-CN" dirty="0"/>
              </a:p>
              <a:p>
                <a:r>
                  <a:rPr lang="zh-CN" altLang="en-US" dirty="0"/>
                  <a:t>之后通过上面那个</a:t>
                </a:r>
                <a:r>
                  <a:rPr lang="en-US" altLang="zh-CN" dirty="0"/>
                  <a:t> DP </a:t>
                </a:r>
                <a:r>
                  <a:rPr lang="zh-CN" altLang="en-US" dirty="0"/>
                  <a:t>算出方案数。</a:t>
                </a:r>
                <a:endParaRPr lang="en-US" altLang="zh-CN" dirty="0"/>
              </a:p>
              <a:p>
                <a:r>
                  <a:rPr lang="zh-CN" altLang="en-US" dirty="0"/>
                  <a:t>容斥系数为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0132E7-43A3-A623-B62D-6A78CCEA5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5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146AC8-2550-75A0-E6CF-D9DEC50F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57855E7-4218-F868-A62D-E1FC5013E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刚才见到的是一种最经典的容斥：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给定一些条件，问满足全部条件的方案数。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答案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总方案数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至少不满足一个条件的方案数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至少不满足两个条件的方案数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至少不满足三个条件的方案数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7855E7-4218-F868-A62D-E1FC5013E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3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24A094-5C21-6C30-8FF9-2E25063C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一般化的容斥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4D70633-C39C-D438-2E5A-4379CF1A1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考虑更加一般的容斥。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在所有物品中，问在某个条件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下所有物品的贡献之和。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构造一些相对容易计算贡献的条件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再对于每个条件构造容斥系数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，使得对于每个物品有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表示这个物品在条件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下的贡献。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对应到经典的容斥，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就是“满足所有限制”，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就是“不满足限制集合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，物品就是方案，一个物品的贡献是满足条件为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不满足为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（实际上大多数计数问题中物品的贡献总是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0/1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这样理解有什么用呢？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D70633-C39C-D438-2E5A-4379CF1A1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2530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1085</TotalTime>
  <Words>5132</Words>
  <Application>Microsoft Office PowerPoint</Application>
  <PresentationFormat>自定义</PresentationFormat>
  <Paragraphs>239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丝状</vt:lpstr>
      <vt:lpstr>计数与期望</vt:lpstr>
      <vt:lpstr>一些说明</vt:lpstr>
      <vt:lpstr>容斥</vt:lpstr>
      <vt:lpstr>不知道来源的题</vt:lpstr>
      <vt:lpstr>不知道来源的题</vt:lpstr>
      <vt:lpstr>[ZJOI2016]小星星</vt:lpstr>
      <vt:lpstr>[ZJOI2016]小星星</vt:lpstr>
      <vt:lpstr>经典容斥</vt:lpstr>
      <vt:lpstr>一般化的容斥</vt:lpstr>
      <vt:lpstr>错排问题</vt:lpstr>
      <vt:lpstr>错排问题</vt:lpstr>
      <vt:lpstr>错排问题-加强版</vt:lpstr>
      <vt:lpstr>错排问题-加强版</vt:lpstr>
      <vt:lpstr>BZOJ4671 异或图</vt:lpstr>
      <vt:lpstr>BZOJ4671 异或图</vt:lpstr>
      <vt:lpstr>BZOJ4671 异或图</vt:lpstr>
      <vt:lpstr>二项式反演</vt:lpstr>
      <vt:lpstr>CF917D Stranger Trees</vt:lpstr>
      <vt:lpstr>CF917D Stranger Trees</vt:lpstr>
      <vt:lpstr>BZOJ3622 已经没有什么好害怕的了</vt:lpstr>
      <vt:lpstr>BZOJ3622 已经没有什么好害怕的了</vt:lpstr>
      <vt:lpstr>Min-max 容斥（最值反演）</vt:lpstr>
      <vt:lpstr>HDU4624 Endless Spin</vt:lpstr>
      <vt:lpstr>HDU4624 Endless Spin</vt:lpstr>
      <vt:lpstr>Min-max 容斥的一般形式</vt:lpstr>
      <vt:lpstr>洛谷P4707 重返现世</vt:lpstr>
      <vt:lpstr>洛谷P4707 重返现世</vt:lpstr>
      <vt:lpstr>图计数</vt:lpstr>
      <vt:lpstr>8月11日模拟赛T3</vt:lpstr>
      <vt:lpstr>8月11日模拟赛T3</vt:lpstr>
      <vt:lpstr>反射容斥：经典问题</vt:lpstr>
      <vt:lpstr>反射容斥：经典问题</vt:lpstr>
      <vt:lpstr>反射容斥：经典问题二</vt:lpstr>
      <vt:lpstr>反射容斥：经典问题二</vt:lpstr>
      <vt:lpstr>计数杂题</vt:lpstr>
      <vt:lpstr>[NOI2009]管道取珠 计数技巧：平方的处理</vt:lpstr>
      <vt:lpstr>[NOI2009]管道取珠 计数技巧：平方的处理</vt:lpstr>
      <vt:lpstr>[AGC005F]Many Easy Problems 计数技巧：考虑贡献</vt:lpstr>
      <vt:lpstr>[AGC005F]Many Easy Problems 计数技巧：考虑贡献</vt:lpstr>
      <vt:lpstr>期望杂题</vt:lpstr>
      <vt:lpstr>[HNOI2015]亚瑟王 计算期望：DP</vt:lpstr>
      <vt:lpstr>[HNOI2015]亚瑟王 计算期望：DP</vt:lpstr>
      <vt:lpstr>CF113D Museum 计算期望：高斯消元</vt:lpstr>
      <vt:lpstr>CF113D Museum 计算期望：高斯消元</vt:lpstr>
      <vt:lpstr>[CTSC2006]歌唱王国 计算期望：概率生成函数</vt:lpstr>
      <vt:lpstr>[CTSC2006]歌唱王国 计算期望：概率生成函数</vt:lpstr>
      <vt:lpstr>[SDOI2017]硬币游戏 计算期望：概率生成函数 </vt:lpstr>
      <vt:lpstr>[SDOI2017]硬币游戏 计算期望：概率生成函数 </vt:lpstr>
      <vt:lpstr>结束了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计数与期望</dc:title>
  <dc:creator>Fan Frankie</dc:creator>
  <cp:lastModifiedBy>Student</cp:lastModifiedBy>
  <cp:revision>57</cp:revision>
  <dcterms:created xsi:type="dcterms:W3CDTF">2022-08-29T06:33:36Z</dcterms:created>
  <dcterms:modified xsi:type="dcterms:W3CDTF">2022-08-31T12:25:51Z</dcterms:modified>
</cp:coreProperties>
</file>