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2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17" r:id="rId2"/>
    <p:sldId id="427" r:id="rId3"/>
    <p:sldId id="429" r:id="rId4"/>
    <p:sldId id="418" r:id="rId5"/>
    <p:sldId id="419" r:id="rId6"/>
    <p:sldId id="416" r:id="rId7"/>
    <p:sldId id="422" r:id="rId8"/>
    <p:sldId id="421" r:id="rId9"/>
    <p:sldId id="420" r:id="rId10"/>
    <p:sldId id="423" r:id="rId11"/>
    <p:sldId id="424" r:id="rId12"/>
    <p:sldId id="425" r:id="rId13"/>
    <p:sldId id="428" r:id="rId14"/>
    <p:sldId id="426" r:id="rId15"/>
    <p:sldId id="430" r:id="rId1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614" y="6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8ABEB-AB4A-4C6A-B2A7-47BD8091162E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9BEAF-85D7-49E3-9B92-2C695EEEF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375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3560400"/>
            <a:ext cx="9799200" cy="1472400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B538BE-CAED-4F18-B3D9-D58007CE30F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1E1D5-52FC-44AC-81BA-9CE9B2CA8870}" type="datetimeFigureOut">
              <a:rPr lang="zh-CN" altLang="en-US"/>
              <a:pPr>
                <a:defRPr/>
              </a:pPr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A0348-B3C4-4BF3-A9B3-6B02488F4E1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F251E0-0338-4ACC-9380-58410172F95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603FD-ABAB-408D-A084-B74E4A7B02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9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5D3B9A1-FC78-43BA-B360-ABB038873518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22A76-0A01-4364-924C-D946AACD1C81}" type="datetimeFigureOut">
              <a:rPr lang="zh-CN" altLang="en-US"/>
              <a:pPr>
                <a:defRPr/>
              </a:pPr>
              <a:t>2022/10/13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F0999C9-8600-4D9D-A750-7EFE032F8373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BAC7786-1CD1-4DDF-9307-A53B89B4AFE6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62C89-9121-4102-A0E4-88B495A148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77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8800" y="2484000"/>
            <a:ext cx="9799200" cy="1018800"/>
          </a:xfrm>
        </p:spPr>
        <p:txBody>
          <a:bodyPr lIns="90000" tIns="46800" rIns="90000" bIns="46800" rtlCol="0" anchor="t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2FDC3D-8015-4BB5-94D5-16824BFDD37E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FC0C9-4E0F-41BE-B40F-A113061D9E8D}" type="datetimeFigureOut">
              <a:rPr lang="zh-CN" altLang="en-US"/>
              <a:pPr>
                <a:defRPr/>
              </a:pPr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338AF-A5F9-42A6-9791-D6FF78DFE091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2EC8B-EAB1-4280-AB16-8289548BAE33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D8190-CCAE-484E-9129-ACC1EA664C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74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6AD66C-F5EF-4709-8AD5-D942E1BC247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B5A-0B1E-4B54-BBDB-54572563D602}" type="datetimeFigureOut">
              <a:rPr lang="zh-CN" altLang="en-US"/>
              <a:pPr>
                <a:defRPr/>
              </a:pPr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62D75-1218-4D46-AEF8-9CC9398884E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C48F8B-F87E-4D90-BF19-CFF6AFD4CCD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3F145-7F99-45F3-A00D-44B16BDD6C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84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>
            <a:normAutofit/>
          </a:bodyPr>
          <a:lstStyle>
            <a:lvl1pPr>
              <a:defRPr sz="4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90800" y="4615200"/>
            <a:ext cx="7768800" cy="867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4BAA5-AFE0-4B4D-AF1B-5B824192684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1B175-982A-4AB5-9FEE-57AEA54243E5}" type="datetimeFigureOut">
              <a:rPr lang="zh-CN" altLang="en-US"/>
              <a:pPr>
                <a:defRPr/>
              </a:pPr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58E2F1-5686-4488-97C3-7812A59B932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96C28-DAEC-4B91-93C6-5A10A44B436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772B8-3DF3-4F19-84D5-53B7A8B5E9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45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400" y="1501200"/>
            <a:ext cx="5176800" cy="4748400"/>
          </a:xfrm>
        </p:spPr>
        <p:txBody>
          <a:bodyPr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1600" y="1501200"/>
            <a:ext cx="5176800" cy="4748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140C814-21FF-4D52-9DAB-F109011B18F2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A25FD-BE17-4FD9-A038-7F99E6E105BE}" type="datetimeFigureOut">
              <a:rPr lang="zh-CN" altLang="en-US"/>
              <a:pPr>
                <a:defRPr/>
              </a:pPr>
              <a:t>2022/10/13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01D1A3E-EDD4-4AFC-8C35-72F72639794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9EA709A-9BC6-449D-A9FD-21CF9CBFD71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100C4-5621-4685-8821-A078D87588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4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400" y="1854000"/>
            <a:ext cx="5342400" cy="4395600"/>
          </a:xfrm>
        </p:spPr>
        <p:txBody>
          <a:bodyPr lIns="101600" tIns="0" rIns="82550" bIns="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35750" y="1421729"/>
            <a:ext cx="5342400" cy="381600"/>
          </a:xfrm>
        </p:spPr>
        <p:txBody>
          <a:bodyPr lIns="101600" tIns="38100" rIns="76200" bIns="38100"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854000"/>
            <a:ext cx="5342400" cy="4395600"/>
          </a:xfrm>
        </p:spPr>
        <p:txBody>
          <a:bodyPr lIns="101600" tIns="0" rIns="82550" bIns="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A7E6AD5B-257A-4223-A1E6-2C20AC90192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EF073-AE72-4174-9C46-84CE3F248EE0}" type="datetimeFigureOut">
              <a:rPr lang="zh-CN" altLang="en-US"/>
              <a:pPr>
                <a:defRPr/>
              </a:pPr>
              <a:t>2022/10/13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5090013-07DC-4AD8-8C51-63E8AE849D2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250A97-9665-4556-AC0F-026836B8622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3E927-D7F0-4453-B37A-15E94F6D69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74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7B62C9A8-AC19-4CEA-808E-BC7E33FD31B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ED3D7-48AE-4A07-8E16-7E667B0FA874}" type="datetimeFigureOut">
              <a:rPr lang="zh-CN" altLang="en-US"/>
              <a:pPr>
                <a:defRPr/>
              </a:pPr>
              <a:t>2022/10/13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CCCBB42-C82D-4C40-A8BB-C1593807918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EAE842C-DF06-4433-9D4A-6F27ABB1202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11949-05F1-4A15-AA30-5C279DDDA1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1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165F324-E8D1-488E-835B-0ACEC5F6F37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70718-A447-4125-83F8-385CBB50C563}" type="datetimeFigureOut">
              <a:rPr lang="zh-CN" altLang="en-US"/>
              <a:pPr>
                <a:defRPr/>
              </a:pPr>
              <a:t>2022/10/13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62B8ABD8-01B2-49C1-ABC5-1F54155AF71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725482F-98F5-40F4-88CA-F42A9A7E9BE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88D3C-9387-402E-8C03-625E4899C7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35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400" y="1555200"/>
            <a:ext cx="5233077" cy="4608000"/>
          </a:xfrm>
        </p:spPr>
        <p:txBody>
          <a:bodyPr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50400" y="1555200"/>
            <a:ext cx="5227200" cy="4608000"/>
          </a:xfrm>
        </p:spPr>
        <p:txBody>
          <a:bodyPr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519473A-F919-4CD3-B705-CD5F6C4806E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CFDE4-9E5E-4DB4-98FC-30749D3E3F85}" type="datetimeFigureOut">
              <a:rPr lang="zh-CN" altLang="en-US"/>
              <a:pPr>
                <a:defRPr/>
              </a:pPr>
              <a:t>2022/10/13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811EA8C-33C7-407F-A5F8-5E660D610D9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1D3E92A-4B22-43CF-BEB4-2F064EDF536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82E5C-BE2F-4951-AB20-47F5463186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59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914400"/>
            <a:ext cx="9169200" cy="5029200"/>
          </a:xfrm>
        </p:spPr>
        <p:txBody>
          <a:bodyPr vert="eaVert" lIns="46800" r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25D17-72FB-4ECE-A59C-AEA20D3B176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71F0D-90D7-4AE7-B4CB-915C04CDCA0B}" type="datetimeFigureOut">
              <a:rPr lang="zh-CN" altLang="en-US"/>
              <a:pPr>
                <a:defRPr/>
              </a:pPr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6BA098-400C-48C4-AAF5-71B68F99286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782A8-0F4D-4809-878F-C91FEA7A2C7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29E08-FE7F-4156-9230-BB3B93CBD9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74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5BCFEAB5-30F1-4727-B8E4-1F13B0E03DE4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4"/>
            </p:custDataLst>
          </p:nvPr>
        </p:nvSpPr>
        <p:spPr bwMode="auto">
          <a:xfrm>
            <a:off x="608013" y="608013"/>
            <a:ext cx="10969625" cy="706437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6990" rIns="90170" bIns="469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E1006B06-0519-45A9-B768-EA0FD12E1199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15"/>
            </p:custDataLst>
          </p:nvPr>
        </p:nvSpPr>
        <p:spPr bwMode="auto">
          <a:xfrm>
            <a:off x="608013" y="1490663"/>
            <a:ext cx="10969625" cy="47593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7B03E-89DB-425E-B6D9-1101EBA1DE01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defRPr sz="100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C9DD444-AB2F-4A55-9A75-25C15F1DA018}" type="datetimeFigureOut">
              <a:rPr lang="zh-CN" altLang="en-US"/>
              <a:pPr>
                <a:defRPr/>
              </a:pPr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4FC9C-80EB-4D53-8807-D05A7C1C15CE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defRPr sz="1000" baseline="0" noProof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29480-1BA0-419B-8D46-1B696D432ABC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eaLnBrk="1" hangingPunct="1">
              <a:defRPr sz="10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2A7EDCB-175D-42EF-B7AA-361ACD965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 spc="300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</a:tabLst>
        <a:defRPr sz="16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pitchFamily="2" charset="2"/>
        <a:buChar char=""/>
        <a:defRPr sz="14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7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8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0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D85C958-190E-20DB-983E-A19FE90E5197}"/>
                  </a:ext>
                </a:extLst>
              </p:cNvPr>
              <p:cNvSpPr txBox="1"/>
              <p:nvPr/>
            </p:nvSpPr>
            <p:spPr>
              <a:xfrm>
                <a:off x="1082675" y="1331705"/>
                <a:ext cx="9987779" cy="1258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给定一个质数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  <m:d>
                      <m:d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&lt;350</m:t>
                        </m:r>
                      </m:e>
                    </m:d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和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大小为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𝑏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数组，请找出一个大小为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×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的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矩阵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a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满足：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marL="285750" indent="-285750" eaLnBrk="1" hangingPunct="1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0≤</m:t>
                    </m:r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,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𝑗</m:t>
                        </m:r>
                      </m:sub>
                    </m:sSub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&lt;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，</m:t>
                    </m:r>
                  </m:oMath>
                </a14:m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marL="285750" indent="-285750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对</a:t>
                </a:r>
                <a14:m>
                  <m:oMath xmlns:m="http://schemas.openxmlformats.org/officeDocument/2006/math">
                    <m:r>
                      <a:rPr lang="zh-CN" altLang="en-US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∀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1≤</m:t>
                    </m:r>
                    <m:sSub>
                      <m:sSub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𝑟</m:t>
                        </m:r>
                      </m:e>
                      <m:sub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&lt;</m:t>
                    </m:r>
                    <m:sSub>
                      <m:sSub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𝑟</m:t>
                        </m:r>
                      </m:e>
                      <m:sub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≤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 1≤</m:t>
                    </m:r>
                    <m:sSub>
                      <m:sSub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&lt;</m:t>
                    </m:r>
                    <m:sSub>
                      <m:sSub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≤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+mn-ea"/>
                      </a:rPr>
                      <m:t>≠</m:t>
                    </m:r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+mn-ea"/>
                      </a:rPr>
                      <m:t> </m:t>
                    </m:r>
                    <m:d>
                      <m:d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𝑚𝑜𝑑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 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1800" b="0" kern="0" dirty="0">
                  <a:latin typeface="楷体" panose="02010609060101010101" pitchFamily="49" charset="-122"/>
                  <a:ea typeface="Cambria Math" panose="02040503050406030204" pitchFamily="18" charset="0"/>
                  <a:sym typeface="+mn-ea"/>
                </a:endParaRPr>
              </a:p>
              <a:p>
                <a:pPr marL="285750" indent="-285750" eaLnBrk="1" hangingPunct="1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,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𝑏</m:t>
                        </m:r>
                      </m:e>
                      <m: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D85C958-190E-20DB-983E-A19FE90E5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75" y="1331705"/>
                <a:ext cx="9987779" cy="1258614"/>
              </a:xfrm>
              <a:prstGeom prst="rect">
                <a:avLst/>
              </a:prstGeom>
              <a:blipFill>
                <a:blip r:embed="rId8"/>
                <a:stretch>
                  <a:fillRect l="-549" t="-3382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97027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D6BF090-B71D-E2A5-E3F1-3F80CF5136FB}"/>
                  </a:ext>
                </a:extLst>
              </p:cNvPr>
              <p:cNvSpPr txBox="1"/>
              <p:nvPr/>
            </p:nvSpPr>
            <p:spPr>
              <a:xfrm>
                <a:off x="879401" y="1313949"/>
                <a:ext cx="10333095" cy="7818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设所有长度不超过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，数字大小在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1,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𝐾</m:t>
                        </m:r>
                      </m:e>
                    </m:d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以内的数列共有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𝑋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个，请找出字典序从小到大第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𝑋</m:t>
                            </m:r>
                          </m:num>
                          <m:den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个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数列。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𝐾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≤3×</m:t>
                    </m:r>
                    <m:sSup>
                      <m:sSup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10</m:t>
                        </m:r>
                      </m:e>
                      <m:sup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 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D6BF090-B71D-E2A5-E3F1-3F80CF51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01" y="1313949"/>
                <a:ext cx="10333095" cy="781817"/>
              </a:xfrm>
              <a:prstGeom prst="rect">
                <a:avLst/>
              </a:prstGeom>
              <a:blipFill>
                <a:blip r:embed="rId8"/>
                <a:stretch>
                  <a:fillRect l="-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90177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E32A4BB-395B-55DC-9A2A-FB82E648F376}"/>
                  </a:ext>
                </a:extLst>
              </p:cNvPr>
              <p:cNvSpPr txBox="1"/>
              <p:nvPr/>
            </p:nvSpPr>
            <p:spPr>
              <a:xfrm>
                <a:off x="1252264" y="1322827"/>
                <a:ext cx="8185212" cy="950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给定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0~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−1</m:t>
                    </m:r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的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排列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𝑃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0</m:t>
                        </m:r>
                      </m:sub>
                    </m:sSub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 </m:t>
                    </m:r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 …, </m:t>
                    </m:r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𝑁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，可以使用以下操作：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marL="285750" indent="-285750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任取一个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  <m:d>
                      <m:d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0≤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≤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𝑁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−1</m:t>
                        </m:r>
                      </m:e>
                    </m:d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，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交换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𝑃</m:t>
                        </m:r>
                      </m:e>
                      <m:sub>
                        <m:d>
                          <m:dPr>
                            <m:ctrlPr>
                              <a:rPr lang="en-US" altLang="zh-CN" sz="1800" b="0" i="1" kern="0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altLang="zh-CN" sz="1800" b="0" i="1" kern="0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𝑖</m:t>
                            </m:r>
                            <m:r>
                              <a:rPr lang="en-US" altLang="zh-CN" sz="1800" b="0" i="1" kern="0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800" b="0" i="1" kern="0" dirty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kern="0" dirty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sym typeface="+mn-ea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1800" b="0" i="1" kern="0" dirty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sym typeface="+mn-ea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 </m:t>
                        </m:r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𝑚𝑜𝑑</m:t>
                        </m:r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 </m:t>
                        </m:r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𝑁</m:t>
                        </m:r>
                      </m:sub>
                    </m:sSub>
                    <m:r>
                      <a:rPr lang="zh-CN" altLang="en-US" i="1" kern="0" dirty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。</m:t>
                    </m:r>
                  </m:oMath>
                </a14:m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在</a:t>
                </a:r>
                <a:r>
                  <a:rPr lang="en-US" altLang="zh-CN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2e5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次操作内使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=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E32A4BB-395B-55DC-9A2A-FB82E648F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264" y="1322827"/>
                <a:ext cx="8185212" cy="950517"/>
              </a:xfrm>
              <a:prstGeom prst="rect">
                <a:avLst/>
              </a:prstGeom>
              <a:blipFill>
                <a:blip r:embed="rId8"/>
                <a:stretch>
                  <a:fillRect l="-596" t="-4487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8ECC956-1159-B439-51CB-CB0530693B3A}"/>
                  </a:ext>
                </a:extLst>
              </p:cNvPr>
              <p:cNvSpPr txBox="1"/>
              <p:nvPr/>
            </p:nvSpPr>
            <p:spPr>
              <a:xfrm>
                <a:off x="1252264" y="2273344"/>
                <a:ext cx="61255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≤100</m:t>
                    </m:r>
                  </m:oMath>
                </a14:m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 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8ECC956-1159-B439-51CB-CB0530693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264" y="2273344"/>
                <a:ext cx="61255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65169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E32A4BB-395B-55DC-9A2A-FB82E648F376}"/>
                  </a:ext>
                </a:extLst>
              </p:cNvPr>
              <p:cNvSpPr txBox="1"/>
              <p:nvPr/>
            </p:nvSpPr>
            <p:spPr>
              <a:xfrm>
                <a:off x="887366" y="1410811"/>
                <a:ext cx="1003216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有一个长度为</a:t>
                </a:r>
                <a14:m>
                  <m:oMath xmlns:m="http://schemas.openxmlformats.org/officeDocument/2006/math">
                    <m:r>
                      <a:rPr lang="zh-CN" altLang="en-US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的排列，从这个排列得到了</a:t>
                </a:r>
                <a14:m>
                  <m:oMath xmlns:m="http://schemas.openxmlformats.org/officeDocument/2006/math">
                    <m:r>
                      <a:rPr lang="zh-CN" altLang="en-US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个长度为</a:t>
                </a:r>
                <a14:m>
                  <m:oMath xmlns:m="http://schemas.openxmlformats.org/officeDocument/2006/math">
                    <m:r>
                      <a:rPr lang="zh-CN" altLang="en-US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−1 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的排列</a:t>
                </a:r>
                <a14:m>
                  <m:oMath xmlns:m="http://schemas.openxmlformats.org/officeDocument/2006/math">
                    <m:r>
                      <a:rPr lang="zh-CN" altLang="en-US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  <m:sSub>
                      <m:sSub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~</m:t>
                    </m:r>
                    <m:sSub>
                      <m:sSub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 kern="0" dirty="0" err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i="1" kern="0" dirty="0" err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。其中</a:t>
                </a:r>
                <a14:m>
                  <m:oMath xmlns:m="http://schemas.openxmlformats.org/officeDocument/2006/math">
                    <m:r>
                      <a:rPr lang="zh-CN" altLang="en-US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  <m:sSub>
                      <m:sSub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的得到方法为：删去原排列中的</a:t>
                </a:r>
                <a14:m>
                  <m:oMath xmlns:m="http://schemas.openxmlformats.org/officeDocument/2006/math">
                    <m:r>
                      <a:rPr lang="zh-CN" altLang="en-US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  <m:r>
                      <a:rPr lang="en-US" altLang="zh-CN" sz="1800" i="1" kern="0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然后把所有大于</a:t>
                </a:r>
                <a14:m>
                  <m:oMath xmlns:m="http://schemas.openxmlformats.org/officeDocument/2006/math">
                    <m:r>
                      <a:rPr lang="zh-CN" altLang="en-US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  <m:r>
                      <a:rPr lang="en-US" altLang="zh-CN" sz="1800" i="1" kern="0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的数减一。比如从 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1 3 2 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就可以得到 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2 1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1 2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1 2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。</a:t>
                </a:r>
              </a:p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给出顺序被打乱的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~</m:t>
                    </m:r>
                    <m:sSub>
                      <m:sSub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 kern="0" dirty="0" err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i="1" kern="0" dirty="0" err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zh-CN" sz="1800" i="1" kern="0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。请你还原出一种可能的原排列（输入保证有解）。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≤300</m:t>
                    </m:r>
                  </m:oMath>
                </a14:m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E32A4BB-395B-55DC-9A2A-FB82E648F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66" y="1410811"/>
                <a:ext cx="10032168" cy="923330"/>
              </a:xfrm>
              <a:prstGeom prst="rect">
                <a:avLst/>
              </a:prstGeom>
              <a:blipFill>
                <a:blip r:embed="rId7"/>
                <a:stretch>
                  <a:fillRect l="-547" t="-4605" r="-2796"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09754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E32A4BB-395B-55DC-9A2A-FB82E648F376}"/>
                  </a:ext>
                </a:extLst>
              </p:cNvPr>
              <p:cNvSpPr txBox="1"/>
              <p:nvPr/>
            </p:nvSpPr>
            <p:spPr>
              <a:xfrm>
                <a:off x="887366" y="1410811"/>
                <a:ext cx="1003216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有一个长度为</a:t>
                </a:r>
                <a14:m>
                  <m:oMath xmlns:m="http://schemas.openxmlformats.org/officeDocument/2006/math">
                    <m:r>
                      <a:rPr lang="zh-CN" altLang="en-US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的排列，从这个排列得到了</a:t>
                </a:r>
                <a14:m>
                  <m:oMath xmlns:m="http://schemas.openxmlformats.org/officeDocument/2006/math">
                    <m:r>
                      <a:rPr lang="zh-CN" altLang="en-US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个长度为</a:t>
                </a:r>
                <a14:m>
                  <m:oMath xmlns:m="http://schemas.openxmlformats.org/officeDocument/2006/math">
                    <m:r>
                      <a:rPr lang="zh-CN" altLang="en-US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−1 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的排列</a:t>
                </a:r>
                <a14:m>
                  <m:oMath xmlns:m="http://schemas.openxmlformats.org/officeDocument/2006/math">
                    <m:r>
                      <a:rPr lang="zh-CN" altLang="en-US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  <m:sSub>
                      <m:sSub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~</m:t>
                    </m:r>
                    <m:sSub>
                      <m:sSub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 kern="0" dirty="0" err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i="1" kern="0" dirty="0" err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。其中</a:t>
                </a:r>
                <a14:m>
                  <m:oMath xmlns:m="http://schemas.openxmlformats.org/officeDocument/2006/math">
                    <m:r>
                      <a:rPr lang="zh-CN" altLang="en-US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  <m:sSub>
                      <m:sSub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的得到方法为：删去原排列中的</a:t>
                </a:r>
                <a14:m>
                  <m:oMath xmlns:m="http://schemas.openxmlformats.org/officeDocument/2006/math">
                    <m:r>
                      <a:rPr lang="zh-CN" altLang="en-US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  <m:r>
                      <a:rPr lang="en-US" altLang="zh-CN" sz="1800" i="1" kern="0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然后把所有大于</a:t>
                </a:r>
                <a14:m>
                  <m:oMath xmlns:m="http://schemas.openxmlformats.org/officeDocument/2006/math">
                    <m:r>
                      <a:rPr lang="zh-CN" altLang="en-US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  <m:r>
                      <a:rPr lang="en-US" altLang="zh-CN" sz="1800" i="1" kern="0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的数减一。比如从 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1 3 2 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就可以得到 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2 1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1 2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1 2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。</a:t>
                </a:r>
              </a:p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给出顺序被打乱的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~</m:t>
                    </m:r>
                    <m:sSub>
                      <m:sSub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 kern="0" dirty="0" err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i="1" kern="0" dirty="0" err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zh-CN" sz="1800" i="1" kern="0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。请你还原出一种可能的原排列（输入保证有解）。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≤3000</m:t>
                    </m:r>
                  </m:oMath>
                </a14:m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E32A4BB-395B-55DC-9A2A-FB82E648F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66" y="1410811"/>
                <a:ext cx="10032168" cy="923330"/>
              </a:xfrm>
              <a:prstGeom prst="rect">
                <a:avLst/>
              </a:prstGeom>
              <a:blipFill>
                <a:blip r:embed="rId7"/>
                <a:stretch>
                  <a:fillRect l="-547" t="-4605" r="-2796"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60514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0FE7AA-4849-8B69-61C1-C17D8CAE5BFD}"/>
                  </a:ext>
                </a:extLst>
              </p:cNvPr>
              <p:cNvSpPr txBox="1"/>
              <p:nvPr/>
            </p:nvSpPr>
            <p:spPr>
              <a:xfrm>
                <a:off x="1201257" y="1412397"/>
                <a:ext cx="10032168" cy="987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给定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  <m:d>
                      <m:d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≤5×</m:t>
                        </m:r>
                        <m:sSup>
                          <m:sSupPr>
                            <m:ctrlP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个区间，请排定它们的顺序，即一个排列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𝑝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，使得：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marL="285750" indent="-285750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若区间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 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𝑗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不相交且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𝑗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左边，则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&lt;</m:t>
                    </m:r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；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marL="285750" indent="-285750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所有相交区间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𝑗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中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kern="0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b="0" i="1" kern="0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kern="0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kern="0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b="0" i="1" kern="0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kern="0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zh-CN" altLang="en-US" i="1" kern="0" dirty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的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最大值最小。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0FE7AA-4849-8B69-61C1-C17D8CAE5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257" y="1412397"/>
                <a:ext cx="10032168" cy="987706"/>
              </a:xfrm>
              <a:prstGeom prst="rect">
                <a:avLst/>
              </a:prstGeom>
              <a:blipFill>
                <a:blip r:embed="rId8"/>
                <a:stretch>
                  <a:fillRect l="-486" t="-4938" b="-4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07729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0FE7AA-4849-8B69-61C1-C17D8CAE5BFD}"/>
                  </a:ext>
                </a:extLst>
              </p:cNvPr>
              <p:cNvSpPr txBox="1"/>
              <p:nvPr/>
            </p:nvSpPr>
            <p:spPr>
              <a:xfrm>
                <a:off x="837273" y="1441304"/>
                <a:ext cx="10032168" cy="945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在一个下标</a:t>
                </a:r>
                <a:r>
                  <a:rPr lang="zh-CN" altLang="en-US" i="0" kern="0" dirty="0">
                    <a:latin typeface="+mj-lt"/>
                    <a:ea typeface="楷体" panose="02010609060101010101" pitchFamily="49" charset="-122"/>
                    <a:sym typeface="+mn-ea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0</m:t>
                    </m:r>
                  </m:oMath>
                </a14:m>
                <a:r>
                  <a:rPr lang="zh-CN" altLang="en-US" i="0" kern="0" dirty="0">
                    <a:latin typeface="+mj-lt"/>
                    <a:ea typeface="楷体" panose="02010609060101010101" pitchFamily="49" charset="-122"/>
                    <a:sym typeface="+mn-ea"/>
                  </a:rPr>
                  <a:t>开始的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行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𝑀</m:t>
                    </m:r>
                  </m:oMath>
                </a14:m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列</a:t>
                </a: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(</m:t>
                    </m:r>
                    <m:r>
                      <a:rPr lang="en-US" altLang="zh-CN" b="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  <m:r>
                      <a:rPr lang="en-US" altLang="zh-CN" b="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</m:t>
                    </m:r>
                    <m:r>
                      <a:rPr lang="en-US" altLang="zh-CN" b="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𝑀</m:t>
                    </m:r>
                    <m:r>
                      <a:rPr lang="en-US" altLang="zh-CN" b="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≤300)</m:t>
                    </m:r>
                  </m:oMath>
                </a14:m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的矩阵里，数字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0~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𝑁𝑀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−1</m:t>
                    </m:r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在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矩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阵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里每个恰好出现一次。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可以使用以下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操作：选择某行或某列，任选一个方向循环移位任意长度，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eaLnBrk="1" hangingPunct="1"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请在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5×</m:t>
                    </m:r>
                    <m:sSup>
                      <m:sSup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10</m:t>
                        </m:r>
                      </m:e>
                      <m:sup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次内将矩阵变为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,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𝑗</m:t>
                        </m:r>
                      </m:sub>
                    </m:sSub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=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∗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𝑀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+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𝑗</m:t>
                    </m:r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，</m:t>
                    </m:r>
                  </m:oMath>
                </a14:m>
                <a:r>
                  <a:rPr lang="zh-CN" altLang="en-US" i="0" kern="0" dirty="0">
                    <a:latin typeface="+mj-lt"/>
                    <a:ea typeface="楷体" panose="02010609060101010101" pitchFamily="49" charset="-122"/>
                    <a:sym typeface="+mn-ea"/>
                  </a:rPr>
                  <a:t>或判断无解。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0FE7AA-4849-8B69-61C1-C17D8CAE5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73" y="1441304"/>
                <a:ext cx="10032168" cy="945643"/>
              </a:xfrm>
              <a:prstGeom prst="rect">
                <a:avLst/>
              </a:prstGeom>
              <a:blipFill>
                <a:blip r:embed="rId7"/>
                <a:stretch>
                  <a:fillRect l="-486" t="-4487" r="-2795" b="-4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E5CD6744-5401-1D46-318A-44BDB13DB5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5700" y="2324827"/>
            <a:ext cx="5250018" cy="16153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4161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D85C958-190E-20DB-983E-A19FE90E5197}"/>
                  </a:ext>
                </a:extLst>
              </p:cNvPr>
              <p:cNvSpPr txBox="1"/>
              <p:nvPr/>
            </p:nvSpPr>
            <p:spPr>
              <a:xfrm>
                <a:off x="1082675" y="1331705"/>
                <a:ext cx="99877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给定一颗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  <m:d>
                      <m:d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≤5000</m:t>
                        </m:r>
                      </m:e>
                    </m:d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个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节点的树，请构造一个</a:t>
                </a:r>
                <a:r>
                  <a:rPr lang="en-US" altLang="zh-CN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1-n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的排列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𝐴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在树上的距离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≤3</m:t>
                    </m:r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。</m:t>
                    </m:r>
                  </m:oMath>
                </a14:m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D85C958-190E-20DB-983E-A19FE90E5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75" y="1331705"/>
                <a:ext cx="9987779" cy="369332"/>
              </a:xfrm>
              <a:prstGeom prst="rect">
                <a:avLst/>
              </a:prstGeom>
              <a:blipFill>
                <a:blip r:embed="rId7"/>
                <a:stretch>
                  <a:fillRect l="-549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2668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D85C958-190E-20DB-983E-A19FE90E5197}"/>
                  </a:ext>
                </a:extLst>
              </p:cNvPr>
              <p:cNvSpPr txBox="1"/>
              <p:nvPr/>
            </p:nvSpPr>
            <p:spPr>
              <a:xfrm>
                <a:off x="1082675" y="1331705"/>
                <a:ext cx="998777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给定一颗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  <m:d>
                      <m:d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≤2</m:t>
                        </m:r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𝑒</m:t>
                        </m:r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5</m:t>
                        </m:r>
                      </m:e>
                    </m:d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个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节点的树，请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将数字</a:t>
                </a:r>
                <a14:m>
                  <m:oMath xmlns:m="http://schemas.openxmlformats.org/officeDocument/2006/math">
                    <m:r>
                      <a:rPr lang="en-US" altLang="zh-CN" i="1" kern="0" dirty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1</m:t>
                    </m:r>
                    <m:r>
                      <a:rPr lang="en-US" altLang="zh-CN" b="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~</m:t>
                    </m:r>
                    <m:r>
                      <a:rPr lang="en-US" altLang="zh-CN" b="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  <m:r>
                      <a:rPr lang="zh-CN" altLang="en-US" i="1" kern="0" dirty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分别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标在节点上，满足任意的距离为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3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的一对点，它们的数字和或者乘积是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3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的倍数。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D85C958-190E-20DB-983E-A19FE90E5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75" y="1331705"/>
                <a:ext cx="9987779" cy="646331"/>
              </a:xfrm>
              <a:prstGeom prst="rect">
                <a:avLst/>
              </a:prstGeom>
              <a:blipFill>
                <a:blip r:embed="rId8"/>
                <a:stretch>
                  <a:fillRect l="-549" t="-6604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6636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527F27-B219-52DF-F208-BFA72DD4799C}"/>
                  </a:ext>
                </a:extLst>
              </p:cNvPr>
              <p:cNvSpPr txBox="1"/>
              <p:nvPr/>
            </p:nvSpPr>
            <p:spPr>
              <a:xfrm>
                <a:off x="1082675" y="1331705"/>
                <a:ext cx="9987779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在一场花式挖掘机大赛中，选手驾驶挖掘机从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×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的场地中某个边界位置入场，每次可以向上下左右某个方向移动一格，经过每个格子恰好一次，最后从某个边界位置离场。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比赛要求转弯次数不少于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×</m:t>
                    </m:r>
                    <m:d>
                      <m:d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𝑁</m:t>
                        </m:r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−1</m:t>
                        </m:r>
                      </m:e>
                    </m:d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−1</m:t>
                    </m:r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，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请给出一种路线规划。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≤512</m:t>
                    </m:r>
                  </m:oMath>
                </a14:m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527F27-B219-52DF-F208-BFA72DD47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75" y="1331705"/>
                <a:ext cx="9987779" cy="1200329"/>
              </a:xfrm>
              <a:prstGeom prst="rect">
                <a:avLst/>
              </a:prstGeom>
              <a:blipFill>
                <a:blip r:embed="rId8"/>
                <a:stretch>
                  <a:fillRect l="-549" t="-3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3636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32088DC-C234-DBAF-690B-989690965CB7}"/>
                  </a:ext>
                </a:extLst>
              </p:cNvPr>
              <p:cNvSpPr txBox="1"/>
              <p:nvPr/>
            </p:nvSpPr>
            <p:spPr>
              <a:xfrm>
                <a:off x="789712" y="1340583"/>
                <a:ext cx="968533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在一张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个点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𝑀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条边的简单连通无向图中，找出一条长度不超过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4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的路径，满足对于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1≤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≤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点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</m:oMath>
                </a14:m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的出现次数模</a:t>
                </a:r>
                <a:r>
                  <a:rPr lang="en-US" altLang="zh-CN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2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等于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𝑠</m:t>
                        </m:r>
                      </m:e>
                      <m:sub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。</m:t>
                    </m:r>
                  </m:oMath>
                </a14:m>
                <a:endParaRPr lang="en-US" altLang="zh-CN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𝑀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≤</m:t>
                    </m:r>
                    <m:sSup>
                      <m:sSup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10</m:t>
                        </m:r>
                      </m:e>
                      <m:sup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32088DC-C234-DBAF-690B-989690965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12" y="1340583"/>
                <a:ext cx="9685338" cy="923330"/>
              </a:xfrm>
              <a:prstGeom prst="rect">
                <a:avLst/>
              </a:prstGeom>
              <a:blipFill>
                <a:blip r:embed="rId8"/>
                <a:stretch>
                  <a:fillRect l="-567" t="-5298" r="-2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18320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EA37517-1C8C-D526-2C8F-BEEFD3A25A60}"/>
                  </a:ext>
                </a:extLst>
              </p:cNvPr>
              <p:cNvSpPr txBox="1"/>
              <p:nvPr/>
            </p:nvSpPr>
            <p:spPr>
              <a:xfrm>
                <a:off x="1082675" y="1331705"/>
                <a:ext cx="9987779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这是一个交互题。有一个</a:t>
                </a:r>
                <a:r>
                  <a:rPr lang="en-US" altLang="zh-CN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1-n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的排列，需要猜出</a:t>
                </a:r>
                <a:r>
                  <a:rPr lang="en-US" altLang="zh-CN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的位置在哪里。可以提两类问题：</a:t>
                </a:r>
                <a:endParaRPr lang="en-US" altLang="zh-CN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marL="342900" indent="-342900" eaLnBrk="1" hangingPunct="1">
                  <a:buFont typeface="+mj-lt"/>
                  <a:buAutoNum type="arabicPeriod"/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任选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𝑗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𝑘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，询问位置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的数和位置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𝑗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的数的差是否是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𝑘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的倍数？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marL="342900" indent="-342900" eaLnBrk="1" hangingPunct="1">
                  <a:buFont typeface="+mj-lt"/>
                  <a:buAutoNum type="arabicPeriod"/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任选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𝑗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，询问位置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的数和位置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𝑗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的数哪个更大？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第二类问题的次数必须最少，否则视为答案错误。</a:t>
                </a:r>
                <a:endParaRPr lang="en-US" altLang="zh-CN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≤5×</m:t>
                    </m:r>
                    <m:sSup>
                      <m:sSup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10</m:t>
                        </m:r>
                      </m:e>
                      <m:sup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 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必须在时限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1s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内猜出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的位置。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EA37517-1C8C-D526-2C8F-BEEFD3A25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75" y="1331705"/>
                <a:ext cx="9987779" cy="1477328"/>
              </a:xfrm>
              <a:prstGeom prst="rect">
                <a:avLst/>
              </a:prstGeom>
              <a:blipFill>
                <a:blip r:embed="rId7"/>
                <a:stretch>
                  <a:fillRect l="-549" t="-2058" b="-4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7260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C8C6597-B4A4-5D41-EE7E-6D821686F9F0}"/>
                  </a:ext>
                </a:extLst>
              </p:cNvPr>
              <p:cNvSpPr txBox="1"/>
              <p:nvPr/>
            </p:nvSpPr>
            <p:spPr>
              <a:xfrm>
                <a:off x="1082675" y="1331705"/>
                <a:ext cx="9987779" cy="28979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在一个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×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的循环矩阵中，位置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𝑟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,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𝑐</m:t>
                        </m:r>
                      </m:e>
                    </m:d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的上下左右分别是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𝑟</m:t>
                            </m:r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%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𝑛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, 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𝑐</m:t>
                        </m:r>
                      </m:e>
                    </m:d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 </m:t>
                    </m:r>
                    <m:d>
                      <m:d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𝑟</m:t>
                            </m:r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%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𝑛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, 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𝑐</m:t>
                        </m:r>
                      </m:e>
                    </m:d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</m:t>
                    </m:r>
                  </m:oMath>
                </a14:m>
                <a:endParaRPr lang="en-US" altLang="zh-CN" sz="1800" b="0" i="1" kern="0" dirty="0">
                  <a:latin typeface="Cambria Math" panose="02040503050406030204" pitchFamily="18" charset="0"/>
                  <a:ea typeface="楷体" panose="02010609060101010101" pitchFamily="49" charset="-122"/>
                  <a:sym typeface="+mn-ea"/>
                </a:endParaRPr>
              </a:p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  <m:d>
                      <m:d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𝑟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, </m:t>
                        </m:r>
                        <m:d>
                          <m:dPr>
                            <m:ctrlP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𝑐</m:t>
                            </m:r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%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𝑛</m:t>
                        </m:r>
                      </m:e>
                    </m:d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 </m:t>
                    </m:r>
                    <m:d>
                      <m:d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𝑟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, </m:t>
                        </m:r>
                        <m:d>
                          <m:dPr>
                            <m:ctrlP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𝑐</m:t>
                            </m:r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%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𝑛</m:t>
                        </m:r>
                      </m:e>
                    </m:d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，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现需要在矩阵的每个位置涂上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𝐾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中的一种颜色，满足：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marL="285750" indent="-285750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K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种颜色都出现过；</a:t>
                </a:r>
                <a:endParaRPr lang="en-US" altLang="zh-CN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marL="285750" indent="-285750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对任意的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1≤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𝑗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≤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𝐾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，每个颜色为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的格子周围颜色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𝑗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的数量都相同。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给定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𝐾</m:t>
                    </m:r>
                    <m:d>
                      <m:d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≤1000</m:t>
                        </m:r>
                      </m:e>
                    </m:d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，请给出一个大小不超过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500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的符合要求的矩阵。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例如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𝐾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=2</m:t>
                    </m:r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，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一个可行的矩阵为：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eaLnBrk="1" hangingPunct="1">
                  <a:defRPr/>
                </a:pP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1 1 1</a:t>
                </a:r>
              </a:p>
              <a:p>
                <a:pPr eaLnBrk="1" hangingPunct="1">
                  <a:defRPr/>
                </a:pP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1 1 1</a:t>
                </a:r>
              </a:p>
              <a:p>
                <a:pPr eaLnBrk="1" hangingPunct="1">
                  <a:defRPr/>
                </a:pP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2 2 2</a:t>
                </a:r>
              </a:p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每个</a:t>
                </a:r>
                <a:r>
                  <a:rPr lang="en-US" altLang="zh-CN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四周都是</a:t>
                </a:r>
                <a:r>
                  <a:rPr lang="en-US" altLang="zh-CN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3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个</a:t>
                </a:r>
                <a:r>
                  <a:rPr lang="en-US" altLang="zh-CN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和</a:t>
                </a:r>
                <a:r>
                  <a:rPr lang="en-US" altLang="zh-CN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个</a:t>
                </a:r>
                <a:r>
                  <a:rPr lang="en-US" altLang="zh-CN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2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，每个</a:t>
                </a:r>
                <a:r>
                  <a:rPr lang="en-US" altLang="zh-CN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2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四周都是</a:t>
                </a:r>
                <a:r>
                  <a:rPr lang="en-US" altLang="zh-CN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2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个</a:t>
                </a:r>
                <a:r>
                  <a:rPr lang="en-US" altLang="zh-CN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和</a:t>
                </a:r>
                <a:r>
                  <a:rPr lang="en-US" altLang="zh-CN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2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个</a:t>
                </a:r>
                <a:r>
                  <a:rPr lang="en-US" altLang="zh-CN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2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。 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C8C6597-B4A4-5D41-EE7E-6D821686F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75" y="1331705"/>
                <a:ext cx="9987779" cy="2897973"/>
              </a:xfrm>
              <a:prstGeom prst="rect">
                <a:avLst/>
              </a:prstGeom>
              <a:blipFill>
                <a:blip r:embed="rId8"/>
                <a:stretch>
                  <a:fillRect l="-549" t="-1050" b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26674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E32A4BB-395B-55DC-9A2A-FB82E648F376}"/>
                  </a:ext>
                </a:extLst>
              </p:cNvPr>
              <p:cNvSpPr txBox="1"/>
              <p:nvPr/>
            </p:nvSpPr>
            <p:spPr>
              <a:xfrm>
                <a:off x="1082675" y="1437645"/>
                <a:ext cx="9764922" cy="7107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有一个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×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  <m:d>
                      <m:d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𝑁</m:t>
                        </m:r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≤5</m:t>
                        </m:r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𝑒</m:t>
                        </m:r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5</m:t>
                        </m:r>
                      </m:e>
                    </m:d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的</m:t>
                    </m:r>
                  </m:oMath>
                </a14:m>
                <a:r>
                  <a:rPr lang="zh-CN" altLang="en-US" b="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只含有</a:t>
                </a:r>
                <a:r>
                  <a:rPr lang="en-US" altLang="zh-CN" b="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0</a:t>
                </a:r>
                <a:r>
                  <a:rPr lang="zh-CN" altLang="en-US" b="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、</a:t>
                </a:r>
                <a:r>
                  <a:rPr lang="en-US" altLang="zh-CN" b="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</a:t>
                </a:r>
                <a:r>
                  <a:rPr lang="zh-CN" altLang="en-US" b="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、</a:t>
                </a:r>
                <a:r>
                  <a:rPr lang="en-US" altLang="zh-CN" b="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2</a:t>
                </a:r>
                <a:r>
                  <a:rPr lang="zh-CN" altLang="en-US" b="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的矩阵，给定第一行和第一列，其余位置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,</m:t>
                        </m:r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𝑗</m:t>
                        </m:r>
                      </m:sub>
                    </m:sSub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=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𝑚𝑒𝑥</m:t>
                    </m:r>
                    <m:d>
                      <m:d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𝑖</m:t>
                            </m:r>
                            <m:r>
                              <a:rPr lang="en-US" altLang="zh-CN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−1,</m:t>
                            </m:r>
                            <m:r>
                              <a:rPr lang="en-US" altLang="zh-CN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𝑖</m:t>
                            </m:r>
                            <m:r>
                              <a:rPr lang="en-US" altLang="zh-CN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,</m:t>
                            </m:r>
                            <m:r>
                              <a:rPr lang="en-US" altLang="zh-CN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𝑗</m:t>
                            </m:r>
                            <m:r>
                              <a:rPr lang="en-US" altLang="zh-CN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E32A4BB-395B-55DC-9A2A-FB82E648F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75" y="1437645"/>
                <a:ext cx="9764922" cy="710707"/>
              </a:xfrm>
              <a:prstGeom prst="rect">
                <a:avLst/>
              </a:prstGeom>
              <a:blipFill>
                <a:blip r:embed="rId8"/>
                <a:stretch>
                  <a:fillRect l="-562" t="-7759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23B97B0-1079-5471-492F-EB02BAC3A3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3577" y="2156004"/>
            <a:ext cx="9864020" cy="157110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9EAA876-C601-1DDD-2EE0-083E1F3056A3}"/>
              </a:ext>
            </a:extLst>
          </p:cNvPr>
          <p:cNvSpPr txBox="1"/>
          <p:nvPr/>
        </p:nvSpPr>
        <p:spPr>
          <a:xfrm>
            <a:off x="1213539" y="3742965"/>
            <a:ext cx="9764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b="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请统计这个矩阵中</a:t>
            </a:r>
            <a:r>
              <a:rPr lang="en-US" altLang="zh-CN" b="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zh-CN" altLang="en-US" b="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</a:t>
            </a:r>
            <a:r>
              <a:rPr lang="en-US" altLang="zh-CN" b="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b="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</a:t>
            </a:r>
            <a:r>
              <a:rPr lang="en-US" altLang="zh-CN" b="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zh-CN" altLang="en-US" b="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的数量。</a:t>
            </a:r>
            <a:endParaRPr lang="en-US" altLang="zh-CN" b="0" kern="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8967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E32A4BB-395B-55DC-9A2A-FB82E648F376}"/>
                  </a:ext>
                </a:extLst>
              </p:cNvPr>
              <p:cNvSpPr txBox="1"/>
              <p:nvPr/>
            </p:nvSpPr>
            <p:spPr>
              <a:xfrm>
                <a:off x="1082675" y="1367216"/>
                <a:ext cx="9685338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你管理着一家有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  <m:r>
                      <a:rPr lang="zh-CN" altLang="en-US" i="1" kern="0" dirty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个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店员的店铺。每个店员有一个固定的上班周期，从第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天开业开始，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  <m:r>
                      <a:rPr lang="zh-CN" altLang="en-US" i="1" kern="0" dirty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号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店员连续上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天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班，然后休息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天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eaLnBrk="1" hangingPunct="1"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每天你可以发一枚奖章给其中一个到店工作的店员，那么从第一天起，至少要多少天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能使每个店员都有至少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𝐾</m:t>
                    </m:r>
                    <m:r>
                      <a:rPr lang="zh-CN" altLang="en-US" i="1" kern="0" dirty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块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奖章？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≤18, 1≤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𝐾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≤</m:t>
                    </m:r>
                    <m:sSup>
                      <m:sSup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10</m:t>
                        </m:r>
                      </m:e>
                      <m:sup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 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E32A4BB-395B-55DC-9A2A-FB82E648F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75" y="1367216"/>
                <a:ext cx="9685338" cy="1477328"/>
              </a:xfrm>
              <a:prstGeom prst="rect">
                <a:avLst/>
              </a:prstGeom>
              <a:blipFill>
                <a:blip r:embed="rId8"/>
                <a:stretch>
                  <a:fillRect l="-567" t="-2881" r="-4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097211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11372</TotalTime>
  <Words>1195</Words>
  <Application>Microsoft Office PowerPoint</Application>
  <PresentationFormat>宽屏</PresentationFormat>
  <Paragraphs>78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楷体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admin</dc:creator>
  <cp:lastModifiedBy>任 飞宇</cp:lastModifiedBy>
  <cp:revision>1291</cp:revision>
  <dcterms:created xsi:type="dcterms:W3CDTF">2019-06-19T02:08:00Z</dcterms:created>
  <dcterms:modified xsi:type="dcterms:W3CDTF">2022-10-13T06:31:23Z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ED8C5EF50E24400D88C05EF9938B66B5</vt:lpwstr>
  </property>
</Properties>
</file>