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53" r:id="rId3"/>
    <p:sldId id="598" r:id="rId4"/>
    <p:sldId id="615" r:id="rId5"/>
    <p:sldId id="650" r:id="rId6"/>
    <p:sldId id="672" r:id="rId7"/>
    <p:sldId id="673" r:id="rId8"/>
    <p:sldId id="676" r:id="rId9"/>
    <p:sldId id="674" r:id="rId10"/>
    <p:sldId id="675" r:id="rId11"/>
    <p:sldId id="678" r:id="rId12"/>
    <p:sldId id="679" r:id="rId13"/>
    <p:sldId id="677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9" r:id="rId23"/>
    <p:sldId id="688" r:id="rId24"/>
    <p:sldId id="690" r:id="rId25"/>
    <p:sldId id="691" r:id="rId26"/>
    <p:sldId id="692" r:id="rId27"/>
    <p:sldId id="671" r:id="rId28"/>
    <p:sldId id="649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A56DB"/>
    <a:srgbClr val="AC328C"/>
    <a:srgbClr val="009A46"/>
    <a:srgbClr val="4B7BBD"/>
    <a:srgbClr val="DC1F26"/>
    <a:srgbClr val="231F20"/>
    <a:srgbClr val="B4DD93"/>
    <a:srgbClr val="C5D8A0"/>
    <a:srgbClr val="827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5652" autoAdjust="0"/>
  </p:normalViewPr>
  <p:slideViewPr>
    <p:cSldViewPr>
      <p:cViewPr varScale="1">
        <p:scale>
          <a:sx n="110" d="100"/>
          <a:sy n="110" d="100"/>
        </p:scale>
        <p:origin x="720" y="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7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增强工具集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78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9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97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增强工具集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38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3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21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44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4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今日目标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82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86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增强工具集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75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52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09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70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32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：虚拟机快照及克隆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今日总结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/>
              <a:t>虚拟化高级应用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增强工具集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2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3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0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85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1566662"/>
            <a:ext cx="7772400" cy="1102519"/>
          </a:xfrm>
        </p:spPr>
        <p:txBody>
          <a:bodyPr>
            <a:noAutofit/>
          </a:bodyPr>
          <a:lstStyle>
            <a:lvl1pPr algn="l"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7" y="2669179"/>
            <a:ext cx="4256785" cy="550644"/>
          </a:xfr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48064" y="2669180"/>
            <a:ext cx="3312368" cy="572527"/>
          </a:xfrm>
        </p:spPr>
        <p:txBody>
          <a:bodyPr anchor="ctr">
            <a:noAutofit/>
          </a:bodyPr>
          <a:lstStyle>
            <a:lvl1pPr algn="l">
              <a:buNone/>
              <a:defRPr sz="32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 userDrawn="1"/>
        </p:nvSpPr>
        <p:spPr>
          <a:xfrm>
            <a:off x="0" y="1923680"/>
            <a:ext cx="468000" cy="11222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428612"/>
            <a:ext cx="5643603" cy="785818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：课堂练习标题</a:t>
            </a:r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2" y="1221600"/>
            <a:ext cx="8136903" cy="36184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grpSp>
        <p:nvGrpSpPr>
          <p:cNvPr id="8" name="组合 5"/>
          <p:cNvGrpSpPr/>
          <p:nvPr userDrawn="1"/>
        </p:nvGrpSpPr>
        <p:grpSpPr>
          <a:xfrm>
            <a:off x="107504" y="4659982"/>
            <a:ext cx="396139" cy="396138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十字形 9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>
                <a:solidFill>
                  <a:srgbClr val="F9FA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</p:txBody>
        </p:sp>
        <p:sp>
          <p:nvSpPr>
            <p:cNvPr id="13" name="十字形 12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>
                <a:solidFill>
                  <a:srgbClr val="F9FA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今日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今日总结</a:t>
            </a:r>
          </a:p>
        </p:txBody>
      </p:sp>
      <p:sp>
        <p:nvSpPr>
          <p:cNvPr id="4" name="内容占位符 15"/>
          <p:cNvSpPr>
            <a:spLocks noGrp="1"/>
          </p:cNvSpPr>
          <p:nvPr>
            <p:ph sz="quarter" idx="10"/>
          </p:nvPr>
        </p:nvSpPr>
        <p:spPr>
          <a:xfrm>
            <a:off x="755576" y="1620000"/>
            <a:ext cx="7560000" cy="966418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>
                <a:solidFill>
                  <a:srgbClr val="000099"/>
                </a:solidFill>
              </a:defRPr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7494"/>
            <a:ext cx="6768752" cy="534816"/>
          </a:xfrm>
        </p:spPr>
        <p:txBody>
          <a:bodyPr>
            <a:noAutofit/>
          </a:bodyPr>
          <a:lstStyle>
            <a:lvl1pPr algn="l">
              <a:defRPr sz="30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课程体系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AC328C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课程体系图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84408" y="1172123"/>
            <a:ext cx="7560000" cy="1569660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 marL="342900" indent="0">
              <a:lnSpc>
                <a:spcPct val="120000"/>
              </a:lnSpc>
              <a:buNone/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理解。。。</a:t>
            </a:r>
            <a:endParaRPr lang="en-US" altLang="zh-CN" dirty="0"/>
          </a:p>
          <a:p>
            <a:pPr lvl="0"/>
            <a:r>
              <a:rPr lang="zh-CN" altLang="en-US" dirty="0"/>
              <a:t>掌握。。。</a:t>
            </a:r>
            <a:endParaRPr lang="en-US" altLang="zh-CN" dirty="0"/>
          </a:p>
          <a:p>
            <a:pPr lvl="0"/>
            <a:r>
              <a:rPr lang="zh-CN" altLang="en-US" dirty="0"/>
              <a:t>学会。。。</a:t>
            </a:r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技能构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009A4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5"/>
          <p:cNvSpPr>
            <a:spLocks noGrp="1"/>
          </p:cNvSpPr>
          <p:nvPr>
            <p:ph sz="quarter" idx="11"/>
          </p:nvPr>
        </p:nvSpPr>
        <p:spPr>
          <a:xfrm>
            <a:off x="684408" y="1172123"/>
            <a:ext cx="7560000" cy="49795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 marL="342900" indent="0">
              <a:lnSpc>
                <a:spcPct val="120000"/>
              </a:lnSpc>
              <a:buNone/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endParaRPr lang="zh-CN" altLang="en-US" dirty="0"/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技能构成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技能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5576" y="1620000"/>
            <a:ext cx="7560000" cy="2754307"/>
          </a:xfrm>
          <a:noFill/>
        </p:spPr>
        <p:txBody>
          <a:bodyPr>
            <a:normAutofit/>
          </a:bodyPr>
          <a:lstStyle>
            <a:lvl1pPr marL="342900" marR="0" indent="-3429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提问式回顾知识点</a:t>
            </a:r>
            <a:endParaRPr lang="en-US" altLang="zh-CN" dirty="0"/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提问式回顾知识点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技能回顾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今日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5576" y="1620000"/>
            <a:ext cx="7560000" cy="2754307"/>
          </a:xfrm>
          <a:noFill/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今日目标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技能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130566" y="81"/>
            <a:ext cx="5013434" cy="513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圆角矩形 4"/>
          <p:cNvSpPr/>
          <p:nvPr/>
        </p:nvSpPr>
        <p:spPr>
          <a:xfrm>
            <a:off x="323851" y="658666"/>
            <a:ext cx="2304000" cy="9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1" y="123825"/>
            <a:ext cx="2304000" cy="503238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知识块标题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1" y="1545636"/>
            <a:ext cx="6786611" cy="785818"/>
          </a:xfrm>
        </p:spPr>
        <p:txBody>
          <a:bodyPr anchor="b" anchorCtr="1">
            <a:noAutofit/>
          </a:bodyPr>
          <a:lstStyle>
            <a:lvl1pPr algn="ctr">
              <a:defRPr sz="44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2371448"/>
            <a:ext cx="6840760" cy="10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195486"/>
            <a:ext cx="6768752" cy="534816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789553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8" name="标题 1"/>
          <p:cNvSpPr txBox="1"/>
          <p:nvPr userDrawn="1"/>
        </p:nvSpPr>
        <p:spPr>
          <a:xfrm>
            <a:off x="0" y="1923680"/>
            <a:ext cx="468000" cy="112221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grpSp>
        <p:nvGrpSpPr>
          <p:cNvPr id="14" name="组合 5"/>
          <p:cNvGrpSpPr/>
          <p:nvPr userDrawn="1"/>
        </p:nvGrpSpPr>
        <p:grpSpPr>
          <a:xfrm>
            <a:off x="107504" y="4659982"/>
            <a:ext cx="396139" cy="396138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十字形 14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>
                <a:solidFill>
                  <a:srgbClr val="F9FA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</p:txBody>
        </p:sp>
        <p:sp>
          <p:nvSpPr>
            <p:cNvPr id="17" name="十字形 16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>
                <a:solidFill>
                  <a:srgbClr val="F9FA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tedu_logo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17" y="51118"/>
            <a:ext cx="1438171" cy="648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高级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CGB-</a:t>
            </a:r>
            <a:r>
              <a:rPr lang="zh-CN" altLang="en-US" dirty="0"/>
              <a:t>刘昱江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 环境配置</a:t>
            </a:r>
            <a:r>
              <a:rPr lang="en-US" altLang="zh-CN" dirty="0"/>
              <a:t>(</a:t>
            </a:r>
            <a:r>
              <a:rPr lang="zh-CN" altLang="en-US" dirty="0"/>
              <a:t>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497957"/>
          </a:xfrm>
        </p:spPr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环境配置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EFB47A-2123-4A7F-847F-6C6AE5FB5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227" y="1217975"/>
            <a:ext cx="5173546" cy="37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0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环境配置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432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4197624"/>
          </a:xfrm>
        </p:spPr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 概括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项目对象模型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(POM)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，可以通过一小段描述信息来管理项目的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构建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报告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</a:rPr>
              <a:t>文档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</a:rPr>
              <a:t>项目管理工具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软件。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Maven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基本命令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clean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清理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test -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使用合适的单元测试框架运行测试。这些测试代码不会被打包或部署。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install -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将包安装到本地仓库，给其他本地引用提供依赖。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lvl="1" indent="0">
              <a:buNone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5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2366417"/>
          </a:xfrm>
        </p:spPr>
        <p:txBody>
          <a:bodyPr/>
          <a:lstStyle/>
          <a:p>
            <a:r>
              <a:rPr lang="zh-CN" altLang="en-US" dirty="0"/>
              <a:t>本地仓库设定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私服镜像设定</a:t>
            </a:r>
            <a:endParaRPr lang="en-US" altLang="zh-CN" dirty="0"/>
          </a:p>
          <a:p>
            <a:pPr marL="342900" lvl="1" indent="0">
              <a:buNone/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12FA08-2726-495C-BB98-211AF8E5DDC0}"/>
              </a:ext>
            </a:extLst>
          </p:cNvPr>
          <p:cNvSpPr txBox="1"/>
          <p:nvPr/>
        </p:nvSpPr>
        <p:spPr>
          <a:xfrm>
            <a:off x="791580" y="1347614"/>
            <a:ext cx="756084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&lt;!--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定义本地仓库路径 如果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pom.xml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文件报错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则切换本地仓库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--&gt;</a:t>
            </a:r>
          </a:p>
          <a:p>
            <a:pPr marL="342900" lvl="1" indent="0">
              <a:buNone/>
            </a:pP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altLang="zh-C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localRepository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&gt;E:/software/</a:t>
            </a:r>
            <a:r>
              <a:rPr lang="en-US" altLang="zh-C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mvn_repo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en-US" altLang="zh-C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localRepository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547CA7-CA23-4793-B1EC-6812DCA0D493}"/>
              </a:ext>
            </a:extLst>
          </p:cNvPr>
          <p:cNvSpPr txBox="1"/>
          <p:nvPr/>
        </p:nvSpPr>
        <p:spPr>
          <a:xfrm>
            <a:off x="611052" y="2787774"/>
            <a:ext cx="774136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&lt;!--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阿里云镜像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--&gt;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&lt;mirror&gt;</a:t>
            </a:r>
          </a:p>
          <a:p>
            <a:pPr indent="-114300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&lt;id&gt;nexus-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aliyun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&lt;/id&gt;</a:t>
            </a:r>
          </a:p>
          <a:p>
            <a:pPr indent="-114300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&lt;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mirrorOf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&gt;*&lt;/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mirrorOf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indent="-114300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&lt;name&gt;Nexus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aliyun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&lt;/name&gt;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 &lt;</a:t>
            </a:r>
            <a:r>
              <a:rPr lang="en-US" altLang="zh-CN" b="1" dirty="0" err="1">
                <a:solidFill>
                  <a:srgbClr val="FF0000"/>
                </a:solidFill>
              </a:rPr>
              <a:t>url</a:t>
            </a:r>
            <a:r>
              <a:rPr lang="en-US" altLang="zh-CN" b="1" dirty="0">
                <a:solidFill>
                  <a:srgbClr val="FF0000"/>
                </a:solidFill>
              </a:rPr>
              <a:t>&gt;http://maven.aliyun.com/nexus/content/groups/public&lt;/url&gt;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&lt;/mirror&gt;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1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 案例回顾</a:t>
            </a:r>
          </a:p>
        </p:txBody>
      </p:sp>
    </p:spTree>
    <p:extLst>
      <p:ext uri="{BB962C8B-B14F-4D97-AF65-F5344CB8AC3E}">
        <p14:creationId xmlns:p14="http://schemas.microsoft.com/office/powerpoint/2010/main" val="3756793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项目插件说明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1775486"/>
          </a:xfrm>
        </p:spPr>
        <p:txBody>
          <a:bodyPr/>
          <a:lstStyle/>
          <a:p>
            <a:r>
              <a:rPr lang="zh-CN" altLang="en-US" dirty="0"/>
              <a:t>社区版本 没有提供</a:t>
            </a:r>
            <a:r>
              <a:rPr lang="en-US" altLang="zh-CN" dirty="0"/>
              <a:t>Spring</a:t>
            </a:r>
            <a:r>
              <a:rPr lang="zh-CN" altLang="en-US" dirty="0"/>
              <a:t>创建的功能</a:t>
            </a:r>
            <a:r>
              <a:rPr lang="en-US" altLang="zh-CN" dirty="0"/>
              <a:t>,</a:t>
            </a:r>
            <a:r>
              <a:rPr lang="zh-CN" altLang="en-US" dirty="0"/>
              <a:t>所以需要安装第三方插件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342900" lvl="1" indent="0">
              <a:buNone/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CBD25D-81E1-493B-AF11-98302B7AB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635646"/>
            <a:ext cx="5976664" cy="30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项目插件说明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1332288"/>
          </a:xfrm>
        </p:spPr>
        <p:txBody>
          <a:bodyPr/>
          <a:lstStyle/>
          <a:p>
            <a:r>
              <a:rPr lang="zh-CN" altLang="en-US" dirty="0"/>
              <a:t>破解版本</a:t>
            </a:r>
            <a:r>
              <a:rPr lang="en-US" altLang="zh-CN" dirty="0"/>
              <a:t> </a:t>
            </a:r>
            <a:r>
              <a:rPr lang="zh-CN" altLang="en-US" dirty="0"/>
              <a:t>自身自持</a:t>
            </a:r>
            <a:r>
              <a:rPr lang="en-US" altLang="zh-CN" dirty="0"/>
              <a:t>Spring/HTML</a:t>
            </a:r>
            <a:r>
              <a:rPr lang="zh-CN" altLang="en-US" dirty="0"/>
              <a:t>等功能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Lombok</a:t>
            </a:r>
            <a:r>
              <a:rPr lang="zh-CN" altLang="en-US" dirty="0"/>
              <a:t>插件 动态生成</a:t>
            </a:r>
            <a:r>
              <a:rPr lang="en-US" altLang="zh-CN" dirty="0"/>
              <a:t>get/set/</a:t>
            </a:r>
            <a:r>
              <a:rPr lang="en-US" altLang="zh-CN" dirty="0" err="1"/>
              <a:t>toString</a:t>
            </a:r>
            <a:r>
              <a:rPr lang="zh-CN" altLang="en-US" dirty="0"/>
              <a:t>等功能</a:t>
            </a:r>
            <a:endParaRPr lang="en-US" altLang="zh-CN" dirty="0"/>
          </a:p>
          <a:p>
            <a:pPr marL="342900" lvl="1" indent="0">
              <a:buNone/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80F561-EE9D-4587-B148-EFDFC73D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30" y="1785216"/>
            <a:ext cx="6456940" cy="31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8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创建项目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497957"/>
          </a:xfrm>
        </p:spPr>
        <p:txBody>
          <a:bodyPr/>
          <a:lstStyle/>
          <a:p>
            <a:r>
              <a:rPr lang="zh-CN" altLang="en-US" dirty="0"/>
              <a:t>创建项目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2A8226-DED2-43EC-9275-873FA0C25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67" y="1228259"/>
            <a:ext cx="4456450" cy="37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6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创建项目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497957"/>
          </a:xfrm>
        </p:spPr>
        <p:txBody>
          <a:bodyPr/>
          <a:lstStyle/>
          <a:p>
            <a:r>
              <a:rPr lang="zh-CN" altLang="en-US" dirty="0"/>
              <a:t>添加依赖包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C631F-15B3-463E-8D78-5FDF87504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15" y="1216314"/>
            <a:ext cx="6503969" cy="37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2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报错说明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497957"/>
          </a:xfrm>
        </p:spPr>
        <p:txBody>
          <a:bodyPr/>
          <a:lstStyle/>
          <a:p>
            <a:r>
              <a:rPr lang="zh-CN" altLang="en-US" dirty="0"/>
              <a:t>报当使用</a:t>
            </a:r>
            <a:r>
              <a:rPr lang="en-US" altLang="zh-CN" dirty="0"/>
              <a:t>IDEA</a:t>
            </a:r>
            <a:r>
              <a:rPr lang="zh-CN" altLang="en-US" dirty="0"/>
              <a:t>创建项目时</a:t>
            </a:r>
            <a:r>
              <a:rPr lang="en-US" altLang="zh-CN" dirty="0"/>
              <a:t>,</a:t>
            </a:r>
            <a:r>
              <a:rPr lang="zh-CN" altLang="en-US" dirty="0"/>
              <a:t>可能出现如下报错信息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9BE3C9-6ACB-43C1-BDFA-19C28A22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8" y="1218337"/>
            <a:ext cx="7542584" cy="38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1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项目环境搭建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环境配置</a:t>
            </a:r>
            <a:endParaRPr lang="en-US" altLang="zh-CN" dirty="0"/>
          </a:p>
          <a:p>
            <a:r>
              <a:rPr lang="en-US" altLang="zh-CN" dirty="0" err="1"/>
              <a:t>SpringBoot</a:t>
            </a:r>
            <a:r>
              <a:rPr lang="zh-CN" altLang="en-US" dirty="0"/>
              <a:t> 案例回顾</a:t>
            </a:r>
            <a:endParaRPr lang="en-US" altLang="zh-CN" dirty="0"/>
          </a:p>
          <a:p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高级用法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143000" y="1478128"/>
            <a:ext cx="6858000" cy="2065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报错解决方案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1418465"/>
          </a:xfrm>
        </p:spPr>
        <p:txBody>
          <a:bodyPr/>
          <a:lstStyle/>
          <a:p>
            <a:r>
              <a:rPr lang="zh-CN" altLang="en-US" dirty="0"/>
              <a:t>父级版本报错</a:t>
            </a:r>
            <a:endParaRPr lang="en-US" altLang="zh-CN" dirty="0"/>
          </a:p>
          <a:p>
            <a:pPr lvl="1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当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spring-boot-starter-parent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下面的版本报红时并不是这个版本不存在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而是因为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idea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会默认缓存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Maven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本地仓库已存在的中的依赖项。</a:t>
            </a:r>
          </a:p>
          <a:p>
            <a:pPr lvl="1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解决方案就是我们清除一下缓存重新启动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0BCDD0-E739-4077-9A21-F826BEE2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1529883"/>
            <a:ext cx="2232248" cy="34181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5B3A26-A562-4C9D-BF0A-1CE2357E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2494161"/>
            <a:ext cx="3635055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78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报错解决方案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699542"/>
            <a:ext cx="8496944" cy="1841448"/>
          </a:xfrm>
        </p:spPr>
        <p:txBody>
          <a:bodyPr/>
          <a:lstStyle/>
          <a:p>
            <a:r>
              <a:rPr lang="zh-CN" altLang="en-US" dirty="0"/>
              <a:t>插件版本报错说明 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IDEA</a:t>
            </a:r>
            <a:r>
              <a:rPr lang="zh-CN" altLang="en-US" dirty="0"/>
              <a:t>重启之后依然报错</a:t>
            </a:r>
            <a:r>
              <a:rPr lang="en-US" altLang="zh-CN" dirty="0"/>
              <a:t>,</a:t>
            </a:r>
            <a:r>
              <a:rPr lang="zh-CN" altLang="en-US" dirty="0"/>
              <a:t>则添加版本号解决该问题</a:t>
            </a:r>
            <a:endParaRPr lang="en-US" altLang="zh-CN" dirty="0"/>
          </a:p>
          <a:p>
            <a:pPr lvl="1"/>
            <a:r>
              <a:rPr lang="zh-CN" altLang="en-US" dirty="0"/>
              <a:t>如果添加版本号之后</a:t>
            </a:r>
            <a:r>
              <a:rPr lang="en-US" altLang="zh-CN" dirty="0"/>
              <a:t>,</a:t>
            </a:r>
            <a:r>
              <a:rPr lang="zh-CN" altLang="en-US" dirty="0"/>
              <a:t>依赖没有解决</a:t>
            </a:r>
            <a:r>
              <a:rPr lang="en-US" altLang="zh-CN" dirty="0"/>
              <a:t>,</a:t>
            </a:r>
            <a:r>
              <a:rPr lang="zh-CN" altLang="en-US" dirty="0"/>
              <a:t>则暂时不管不影响代码执行</a:t>
            </a:r>
            <a:endParaRPr lang="en-US" altLang="zh-C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A7EAA9-B4E6-4493-8748-F10D6B14B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86" y="2139702"/>
            <a:ext cx="6356227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build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plugins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plugin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groupId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&gt;org.springframework.boot&lt;/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groupId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artifactId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&gt;spring-boot-maven-plugin&lt;/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artifactId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JetBrains Mono"/>
              </a:rPr>
              <a:t>&lt;version&gt;2.5.1&lt;/version&gt;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plugin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plugins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build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7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高级用法</a:t>
            </a:r>
          </a:p>
        </p:txBody>
      </p:sp>
    </p:spTree>
    <p:extLst>
      <p:ext uri="{BB962C8B-B14F-4D97-AF65-F5344CB8AC3E}">
        <p14:creationId xmlns:p14="http://schemas.microsoft.com/office/powerpoint/2010/main" val="164787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配置文件</a:t>
            </a:r>
            <a:r>
              <a:rPr lang="en-US" altLang="zh-CN" dirty="0"/>
              <a:t>-properties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640960" cy="3824701"/>
          </a:xfrm>
        </p:spPr>
        <p:txBody>
          <a:bodyPr/>
          <a:lstStyle/>
          <a:p>
            <a:r>
              <a:rPr lang="zh-CN" altLang="en-US" dirty="0"/>
              <a:t>基本语法</a:t>
            </a:r>
            <a:endParaRPr lang="en-US" altLang="zh-CN" dirty="0"/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数据结构</a:t>
            </a:r>
            <a:r>
              <a:rPr lang="en-US" altLang="zh-CN" b="0" i="0" dirty="0">
                <a:effectLst/>
                <a:latin typeface="-apple-system"/>
              </a:rPr>
              <a:t>: key-value</a:t>
            </a:r>
            <a:r>
              <a:rPr lang="zh-CN" altLang="en-US" b="0" i="0" dirty="0">
                <a:effectLst/>
                <a:latin typeface="-apple-system"/>
              </a:rPr>
              <a:t>结构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写法</a:t>
            </a:r>
            <a:r>
              <a:rPr lang="en-US" altLang="zh-CN" b="0" i="0" dirty="0">
                <a:effectLst/>
                <a:latin typeface="-apple-system"/>
              </a:rPr>
              <a:t>:</a:t>
            </a:r>
            <a:r>
              <a:rPr lang="zh-CN" altLang="en-US" b="0" i="0" dirty="0">
                <a:effectLst/>
                <a:latin typeface="-apple-system"/>
              </a:rPr>
              <a:t> </a:t>
            </a:r>
            <a:r>
              <a:rPr lang="en-US" altLang="zh-CN" b="0" i="0" dirty="0">
                <a:effectLst/>
                <a:latin typeface="-apple-system"/>
              </a:rPr>
              <a:t>key=value  </a:t>
            </a:r>
          </a:p>
          <a:p>
            <a:pPr lvl="1"/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错误写法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“key2”=“value2” 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数据类型</a:t>
            </a:r>
            <a:r>
              <a:rPr lang="en-US" altLang="zh-CN" b="0" i="0" dirty="0">
                <a:effectLst/>
                <a:latin typeface="-apple-system"/>
              </a:rPr>
              <a:t>:</a:t>
            </a:r>
            <a:r>
              <a:rPr lang="zh-CN" altLang="en-US" b="0" i="0" dirty="0">
                <a:effectLst/>
                <a:latin typeface="-apple-system"/>
              </a:rPr>
              <a:t> </a:t>
            </a:r>
            <a:r>
              <a:rPr lang="en-US" altLang="zh-CN" b="0" i="0" dirty="0">
                <a:effectLst/>
                <a:latin typeface="-apple-system"/>
              </a:rPr>
              <a:t>properties</a:t>
            </a:r>
            <a:r>
              <a:rPr lang="zh-CN" altLang="en-US" b="0" i="0" dirty="0">
                <a:effectLst/>
                <a:latin typeface="-apple-system"/>
              </a:rPr>
              <a:t>的数据类型都是字符串 所以无需添加</a:t>
            </a:r>
            <a:r>
              <a:rPr lang="en-US" altLang="zh-CN" b="0" i="0" dirty="0">
                <a:effectLst/>
                <a:latin typeface="-apple-system"/>
              </a:rPr>
              <a:t>"</a:t>
            </a:r>
            <a:r>
              <a:rPr lang="zh-CN" altLang="en-US" b="0" i="0" dirty="0">
                <a:effectLst/>
                <a:latin typeface="-apple-system"/>
              </a:rPr>
              <a:t>号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弊端</a:t>
            </a:r>
            <a:r>
              <a:rPr lang="en-US" altLang="zh-CN" b="0" i="0" dirty="0">
                <a:effectLst/>
                <a:latin typeface="-apple-system"/>
              </a:rPr>
              <a:t>:</a:t>
            </a:r>
            <a:r>
              <a:rPr lang="zh-CN" altLang="en-US" b="0" i="0" dirty="0">
                <a:effectLst/>
                <a:latin typeface="-apple-system"/>
              </a:rPr>
              <a:t> 配置信息没有层级结构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zh-CN" altLang="en-US" b="0" i="0" dirty="0">
                <a:effectLst/>
                <a:latin typeface="-apple-system"/>
              </a:rPr>
              <a:t>必须写配置的全名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字符集</a:t>
            </a:r>
            <a:r>
              <a:rPr lang="en-US" altLang="zh-CN" b="0" i="0" dirty="0">
                <a:effectLst/>
                <a:latin typeface="-apple-system"/>
              </a:rPr>
              <a:t>:</a:t>
            </a:r>
            <a:r>
              <a:rPr lang="zh-CN" altLang="en-US" b="0" i="0" dirty="0">
                <a:effectLst/>
                <a:latin typeface="-apple-system"/>
              </a:rPr>
              <a:t>程序通过</a:t>
            </a:r>
            <a:r>
              <a:rPr lang="en-US" altLang="zh-CN" b="0" i="0" dirty="0">
                <a:effectLst/>
                <a:latin typeface="-apple-system"/>
              </a:rPr>
              <a:t>IO</a:t>
            </a:r>
            <a:r>
              <a:rPr lang="zh-CN" altLang="en-US" b="0" i="0" dirty="0">
                <a:effectLst/>
                <a:latin typeface="-apple-system"/>
              </a:rPr>
              <a:t>流进行</a:t>
            </a:r>
            <a:r>
              <a:rPr lang="en-US" altLang="zh-CN" b="0" i="0" dirty="0">
                <a:effectLst/>
                <a:latin typeface="-apple-system"/>
              </a:rPr>
              <a:t>pro</a:t>
            </a:r>
            <a:r>
              <a:rPr lang="zh-CN" altLang="en-US" b="0" i="0" dirty="0">
                <a:effectLst/>
                <a:latin typeface="-apple-system"/>
              </a:rPr>
              <a:t>文件加载时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zh-CN" altLang="en-US" b="0" i="0" dirty="0">
                <a:effectLst/>
                <a:latin typeface="-apple-system"/>
              </a:rPr>
              <a:t>默认的字符集编码</a:t>
            </a:r>
            <a:r>
              <a:rPr lang="en-US" altLang="zh-CN" b="0" i="0" dirty="0">
                <a:effectLst/>
                <a:latin typeface="-apple-system"/>
              </a:rPr>
              <a:t>IS0-8859-1   </a:t>
            </a:r>
            <a:r>
              <a:rPr lang="zh-CN" altLang="en-US" b="0" i="0" dirty="0">
                <a:effectLst/>
                <a:latin typeface="-apple-system"/>
              </a:rPr>
              <a:t>需要手动进行配置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54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配置文件</a:t>
            </a:r>
            <a:r>
              <a:rPr lang="en-US" altLang="zh-CN" dirty="0"/>
              <a:t>-YML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640960" cy="2875980"/>
          </a:xfrm>
        </p:spPr>
        <p:txBody>
          <a:bodyPr/>
          <a:lstStyle/>
          <a:p>
            <a:r>
              <a:rPr lang="zh-CN" altLang="en-US" dirty="0"/>
              <a:t>基本语法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数据结构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b="0" i="0" dirty="0">
                <a:solidFill>
                  <a:srgbClr val="A67F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value</a:t>
            </a: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数据类型 默认都是字符串 如果需要类型转化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则框架内部转化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n-US" altLang="zh-C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yml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写法</a:t>
            </a:r>
            <a:r>
              <a:rPr lang="en-US" altLang="zh-CN" dirty="0">
                <a:solidFill>
                  <a:srgbClr val="A67F59"/>
                </a:solidFill>
                <a:latin typeface="Source Code Pro" panose="020B0509030403020204" pitchFamily="49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b="0" i="0" dirty="0">
                <a:solidFill>
                  <a:srgbClr val="A67F5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空格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value </a:t>
            </a:r>
          </a:p>
          <a:p>
            <a:pPr marL="342900" lvl="1" indent="0">
              <a:buNone/>
            </a:pPr>
            <a:r>
              <a:rPr lang="en-US" altLang="zh-CN" b="0" i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			  2.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有层级结构 编辑时注意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字符集编码</a:t>
            </a:r>
            <a:r>
              <a:rPr lang="en-US" altLang="zh-CN" b="0" i="0" dirty="0">
                <a:solidFill>
                  <a:srgbClr val="A67F5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默认程序加载时都是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UTF</a:t>
            </a:r>
            <a:r>
              <a:rPr lang="en-US" altLang="zh-CN" b="0" i="0" dirty="0">
                <a:solidFill>
                  <a:srgbClr val="A67F59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73679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属性赋值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47095"/>
            <a:ext cx="8640960" cy="2267352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由于业务需要 某些属性信息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zh-CN" altLang="en-US" b="0" i="0" dirty="0">
                <a:effectLst/>
                <a:latin typeface="-apple-system"/>
              </a:rPr>
              <a:t>如果直接写死在代码中则后期的扩展性不好</a:t>
            </a:r>
            <a:r>
              <a:rPr lang="en-US" altLang="zh-CN" b="0" i="0" dirty="0">
                <a:effectLst/>
                <a:latin typeface="-apple-system"/>
              </a:rPr>
              <a:t>.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所以需要动态赋值</a:t>
            </a:r>
            <a:r>
              <a:rPr lang="en-US" altLang="zh-CN" b="0" i="0" dirty="0">
                <a:effectLst/>
                <a:latin typeface="-apple-system"/>
              </a:rPr>
              <a:t>. </a:t>
            </a:r>
            <a:r>
              <a:rPr lang="zh-CN" altLang="en-US" b="0" i="0" dirty="0">
                <a:effectLst/>
                <a:latin typeface="-apple-system"/>
              </a:rPr>
              <a:t>由于对象一般都是由</a:t>
            </a:r>
            <a:r>
              <a:rPr lang="en-US" altLang="zh-CN" b="0" i="0" dirty="0">
                <a:effectLst/>
                <a:latin typeface="-apple-system"/>
              </a:rPr>
              <a:t>Spring</a:t>
            </a:r>
            <a:r>
              <a:rPr lang="zh-CN" altLang="en-US" b="0" i="0" dirty="0">
                <a:effectLst/>
                <a:latin typeface="-apple-system"/>
              </a:rPr>
              <a:t>容器管理</a:t>
            </a:r>
            <a:r>
              <a:rPr lang="en-US" altLang="zh-CN" b="0" i="0" dirty="0">
                <a:effectLst/>
                <a:latin typeface="-apple-system"/>
              </a:rPr>
              <a:t>.</a:t>
            </a:r>
            <a:r>
              <a:rPr lang="zh-CN" altLang="en-US" b="0" i="0" dirty="0">
                <a:effectLst/>
                <a:latin typeface="-apple-system"/>
              </a:rPr>
              <a:t>所以该赋值的操作也应该由</a:t>
            </a:r>
            <a:r>
              <a:rPr lang="en-US" altLang="zh-CN" b="0" i="0" dirty="0">
                <a:effectLst/>
                <a:latin typeface="-apple-system"/>
              </a:rPr>
              <a:t>Spring</a:t>
            </a:r>
            <a:r>
              <a:rPr lang="zh-CN" altLang="en-US" b="0" i="0" dirty="0">
                <a:effectLst/>
                <a:latin typeface="-apple-system"/>
              </a:rPr>
              <a:t>容器赋值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11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属性赋值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47095"/>
            <a:ext cx="8640960" cy="2267352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由于业务需要 某些属性信息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zh-CN" altLang="en-US" b="0" i="0" dirty="0">
                <a:effectLst/>
                <a:latin typeface="-apple-system"/>
              </a:rPr>
              <a:t>如果直接写死在代码中则后期的扩展性不好</a:t>
            </a:r>
            <a:r>
              <a:rPr lang="en-US" altLang="zh-CN" b="0" i="0" dirty="0">
                <a:effectLst/>
                <a:latin typeface="-apple-system"/>
              </a:rPr>
              <a:t>.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所以需要动态赋值</a:t>
            </a:r>
            <a:r>
              <a:rPr lang="en-US" altLang="zh-CN" b="0" i="0" dirty="0">
                <a:effectLst/>
                <a:latin typeface="-apple-system"/>
              </a:rPr>
              <a:t>. </a:t>
            </a:r>
            <a:r>
              <a:rPr lang="zh-CN" altLang="en-US" b="0" i="0" dirty="0">
                <a:effectLst/>
                <a:latin typeface="-apple-system"/>
              </a:rPr>
              <a:t>由于对象一般都是由</a:t>
            </a:r>
            <a:r>
              <a:rPr lang="en-US" altLang="zh-CN" b="0" i="0" dirty="0">
                <a:effectLst/>
                <a:latin typeface="-apple-system"/>
              </a:rPr>
              <a:t>Spring</a:t>
            </a:r>
            <a:r>
              <a:rPr lang="zh-CN" altLang="en-US" b="0" i="0" dirty="0">
                <a:effectLst/>
                <a:latin typeface="-apple-system"/>
              </a:rPr>
              <a:t>容器管理</a:t>
            </a:r>
            <a:r>
              <a:rPr lang="en-US" altLang="zh-CN" b="0" i="0" dirty="0">
                <a:effectLst/>
                <a:latin typeface="-apple-system"/>
              </a:rPr>
              <a:t>.</a:t>
            </a:r>
            <a:r>
              <a:rPr lang="zh-CN" altLang="en-US" b="0" i="0" dirty="0">
                <a:effectLst/>
                <a:latin typeface="-apple-system"/>
              </a:rPr>
              <a:t>所以该赋值的操作也应该由</a:t>
            </a:r>
            <a:r>
              <a:rPr lang="en-US" altLang="zh-CN" b="0" i="0" dirty="0">
                <a:effectLst/>
                <a:latin typeface="-apple-system"/>
              </a:rPr>
              <a:t>Spring</a:t>
            </a:r>
            <a:r>
              <a:rPr lang="zh-CN" altLang="en-US" b="0" i="0" dirty="0">
                <a:effectLst/>
                <a:latin typeface="-apple-system"/>
              </a:rPr>
              <a:t>容器赋值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9249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：虚拟机快照及克隆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为</a:t>
            </a:r>
            <a:r>
              <a:rPr lang="en-US" altLang="zh-CN" dirty="0"/>
              <a:t>pc1</a:t>
            </a:r>
            <a:r>
              <a:rPr lang="zh-CN" altLang="en-US" dirty="0"/>
              <a:t>制作一个快照</a:t>
            </a:r>
            <a:endParaRPr lang="en-US" altLang="zh-CN" dirty="0"/>
          </a:p>
          <a:p>
            <a:pPr lvl="1"/>
            <a:r>
              <a:rPr lang="zh-CN" altLang="en-US" dirty="0"/>
              <a:t>将内存修改为</a:t>
            </a:r>
            <a:r>
              <a:rPr lang="en-US" altLang="zh-CN" dirty="0"/>
              <a:t>4G</a:t>
            </a:r>
            <a:r>
              <a:rPr lang="zh-CN" altLang="en-US" dirty="0"/>
              <a:t>、更改桌面背景图片 </a:t>
            </a:r>
            <a:endParaRPr lang="en-US" altLang="zh-CN" dirty="0"/>
          </a:p>
          <a:p>
            <a:pPr lvl="1"/>
            <a:r>
              <a:rPr lang="zh-CN" altLang="en-US" dirty="0"/>
              <a:t>还原快照</a:t>
            </a:r>
            <a:endParaRPr lang="en-US" altLang="zh-CN" dirty="0"/>
          </a:p>
          <a:p>
            <a:pPr lvl="1"/>
            <a:r>
              <a:rPr lang="zh-CN" altLang="en-US" dirty="0"/>
              <a:t>检查内存大小、开机后再次检查背景图片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以</a:t>
            </a:r>
            <a:r>
              <a:rPr lang="en-US" altLang="zh-CN" dirty="0"/>
              <a:t>pc1</a:t>
            </a:r>
            <a:r>
              <a:rPr lang="zh-CN" altLang="en-US" dirty="0"/>
              <a:t>为模板，创建链接克隆虚拟机</a:t>
            </a:r>
            <a:r>
              <a:rPr lang="en-US" altLang="zh-CN" dirty="0"/>
              <a:t>pc2</a:t>
            </a:r>
          </a:p>
          <a:p>
            <a:pPr lvl="1"/>
            <a:r>
              <a:rPr lang="zh-CN" altLang="en-US" dirty="0"/>
              <a:t>对比虚拟机</a:t>
            </a:r>
            <a:r>
              <a:rPr lang="en-US" altLang="zh-CN" dirty="0"/>
              <a:t>pc1</a:t>
            </a:r>
            <a:r>
              <a:rPr lang="zh-CN" altLang="en-US" dirty="0"/>
              <a:t>、</a:t>
            </a:r>
            <a:r>
              <a:rPr lang="en-US" altLang="zh-CN" dirty="0"/>
              <a:t>pc2</a:t>
            </a:r>
            <a:r>
              <a:rPr lang="zh-CN" altLang="en-US" dirty="0"/>
              <a:t>的硬件配置</a:t>
            </a:r>
            <a:endParaRPr lang="en-US" altLang="zh-CN" dirty="0"/>
          </a:p>
          <a:p>
            <a:pPr lvl="1"/>
            <a:r>
              <a:rPr lang="zh-CN" altLang="en-US" dirty="0"/>
              <a:t>对比虚拟机</a:t>
            </a:r>
            <a:r>
              <a:rPr lang="en-US" altLang="zh-CN" dirty="0"/>
              <a:t>pc1</a:t>
            </a:r>
            <a:r>
              <a:rPr lang="zh-CN" altLang="en-US" dirty="0"/>
              <a:t>、</a:t>
            </a:r>
            <a:r>
              <a:rPr lang="en-US" altLang="zh-CN" dirty="0"/>
              <a:t>pc2</a:t>
            </a:r>
            <a:r>
              <a:rPr lang="zh-CN" altLang="en-US" dirty="0"/>
              <a:t>的系统数据（比如</a:t>
            </a:r>
            <a:r>
              <a:rPr lang="en-US" altLang="zh-CN" dirty="0"/>
              <a:t>IP</a:t>
            </a:r>
            <a:r>
              <a:rPr lang="zh-CN" altLang="en-US" dirty="0"/>
              <a:t>地址）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755576" y="1620000"/>
            <a:ext cx="7560000" cy="2910925"/>
          </a:xfrm>
        </p:spPr>
        <p:txBody>
          <a:bodyPr/>
          <a:lstStyle/>
          <a:p>
            <a:r>
              <a:rPr lang="zh-CN" altLang="en-US" dirty="0"/>
              <a:t>虚拟化的增强工具集、快照、克隆应用</a:t>
            </a:r>
            <a:endParaRPr lang="en-US" altLang="zh-CN" dirty="0"/>
          </a:p>
          <a:p>
            <a:pPr lvl="1"/>
            <a:r>
              <a:rPr lang="zh-CN" altLang="en-US" dirty="0"/>
              <a:t>快照备份、克隆快建新虚拟机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Win</a:t>
            </a:r>
            <a:r>
              <a:rPr lang="zh-CN" altLang="en-US" dirty="0"/>
              <a:t>系统中的常用快捷键操作、命令行应用</a:t>
            </a:r>
            <a:endParaRPr lang="en-US" altLang="zh-CN" dirty="0"/>
          </a:p>
          <a:p>
            <a:pPr lvl="1"/>
            <a:r>
              <a:rPr lang="en-US" altLang="zh-CN" dirty="0" err="1"/>
              <a:t>Win+R</a:t>
            </a:r>
            <a:r>
              <a:rPr lang="zh-CN" altLang="en-US" dirty="0"/>
              <a:t>快速调用、</a:t>
            </a:r>
            <a:r>
              <a:rPr lang="en-US" altLang="zh-CN" dirty="0"/>
              <a:t>ifconfig/ping/</a:t>
            </a:r>
            <a:r>
              <a:rPr lang="en-US" altLang="zh-CN" dirty="0" err="1"/>
              <a:t>nslookup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学会优化</a:t>
            </a:r>
            <a:r>
              <a:rPr lang="en-US" altLang="zh-CN" dirty="0"/>
              <a:t>Win</a:t>
            </a:r>
            <a:r>
              <a:rPr lang="zh-CN" altLang="en-US" dirty="0"/>
              <a:t>系统启动</a:t>
            </a:r>
            <a:r>
              <a:rPr lang="en-US" altLang="zh-CN" dirty="0"/>
              <a:t>/</a:t>
            </a:r>
            <a:r>
              <a:rPr lang="zh-CN" altLang="en-US" dirty="0"/>
              <a:t>运行速度</a:t>
            </a:r>
            <a:endParaRPr lang="en-US" altLang="zh-CN" dirty="0"/>
          </a:p>
          <a:p>
            <a:pPr lvl="1"/>
            <a:r>
              <a:rPr lang="en-US" altLang="zh-CN" dirty="0" err="1"/>
              <a:t>services.msc</a:t>
            </a:r>
            <a:r>
              <a:rPr lang="zh-CN" altLang="en-US" dirty="0"/>
              <a:t>服务管理、</a:t>
            </a:r>
            <a:r>
              <a:rPr lang="en-US" altLang="zh-CN" dirty="0" err="1"/>
              <a:t>taskmgr</a:t>
            </a:r>
            <a:r>
              <a:rPr lang="zh-CN" altLang="en-US" dirty="0"/>
              <a:t>启动任务管理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虚拟化高级应用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86942" y="2168290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虚拟机快照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3851" y="2101841"/>
            <a:ext cx="2304000" cy="4230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虚拟化高级应用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228432" y="710590"/>
            <a:ext cx="1800000" cy="2880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增强工具集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228432" y="2168290"/>
            <a:ext cx="1800000" cy="2880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虚拟机备份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086942" y="2514068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备份独立虚拟机目录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086942" y="1048748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安装增强工具</a:t>
            </a:r>
          </a:p>
        </p:txBody>
      </p:sp>
      <p:cxnSp>
        <p:nvCxnSpPr>
          <p:cNvPr id="19" name="直接箭头连接符 18"/>
          <p:cNvCxnSpPr>
            <a:stCxn id="14" idx="3"/>
            <a:endCxn id="15" idx="1"/>
          </p:cNvCxnSpPr>
          <p:nvPr/>
        </p:nvCxnSpPr>
        <p:spPr>
          <a:xfrm flipV="1">
            <a:off x="2627851" y="854590"/>
            <a:ext cx="600581" cy="1458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3"/>
            <a:endCxn id="16" idx="1"/>
          </p:cNvCxnSpPr>
          <p:nvPr/>
        </p:nvCxnSpPr>
        <p:spPr>
          <a:xfrm flipV="1">
            <a:off x="2627851" y="2312290"/>
            <a:ext cx="600581" cy="1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086942" y="710590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Tools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086942" y="2856580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克隆虚拟机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项目环境搭建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 环境配置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2914067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版本说明</a:t>
            </a:r>
            <a:endParaRPr lang="en-US" altLang="zh-CN" dirty="0"/>
          </a:p>
          <a:p>
            <a:pPr lvl="1"/>
            <a:r>
              <a:rPr lang="zh-CN" altLang="en-US" dirty="0"/>
              <a:t>使用当前最新版本</a:t>
            </a:r>
            <a:r>
              <a:rPr lang="en-US" altLang="zh-CN" dirty="0"/>
              <a:t>IDEA</a:t>
            </a:r>
          </a:p>
          <a:p>
            <a:pPr marL="342900" lvl="1" indent="0">
              <a:buNone/>
            </a:pPr>
            <a:endParaRPr lang="en-US" altLang="zh-CN" dirty="0"/>
          </a:p>
          <a:p>
            <a:r>
              <a:rPr lang="zh-CN" altLang="en-US" dirty="0"/>
              <a:t>设置缩放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ctrl + </a:t>
            </a:r>
            <a:r>
              <a:rPr lang="zh-CN" altLang="en-US" dirty="0"/>
              <a:t>鼠标滚轮实现字体大小缩放</a:t>
            </a:r>
            <a:endParaRPr lang="en-US" altLang="zh-CN" dirty="0"/>
          </a:p>
          <a:p>
            <a:pPr marL="342900" lvl="1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177357-52C7-4577-AC40-86BA7357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643516"/>
            <a:ext cx="3315883" cy="20724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3B4B42-FE07-4ECD-B2C2-7B7FD7EF9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447" y="3250759"/>
            <a:ext cx="6235575" cy="15283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 环境配置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497957"/>
          </a:xfrm>
        </p:spPr>
        <p:txBody>
          <a:bodyPr/>
          <a:lstStyle/>
          <a:p>
            <a:r>
              <a:rPr lang="zh-CN" altLang="en-US" dirty="0"/>
              <a:t>自动提示设置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2040E6-895E-43D7-A3B9-2393A349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91630"/>
            <a:ext cx="7834039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2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 环境配置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975075"/>
          </a:xfrm>
        </p:spPr>
        <p:txBody>
          <a:bodyPr/>
          <a:lstStyle/>
          <a:p>
            <a:r>
              <a:rPr lang="zh-CN" altLang="en-US" dirty="0"/>
              <a:t>设置参数方法自动提示</a:t>
            </a:r>
            <a:endParaRPr lang="en-US" altLang="zh-CN" dirty="0"/>
          </a:p>
          <a:p>
            <a:pPr lvl="1"/>
            <a:r>
              <a:rPr lang="zh-CN" altLang="en-US" dirty="0"/>
              <a:t>设置之后</a:t>
            </a:r>
            <a:r>
              <a:rPr lang="en-US" altLang="zh-CN" dirty="0"/>
              <a:t>,</a:t>
            </a:r>
            <a:r>
              <a:rPr lang="zh-CN" altLang="en-US" dirty="0"/>
              <a:t>方法有参数提示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FFF03A-98FD-4E76-AA0C-10F0D1B4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18" y="1851670"/>
            <a:ext cx="6876764" cy="29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8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 环境配置</a:t>
            </a:r>
            <a:r>
              <a:rPr lang="en-US" altLang="zh-CN" dirty="0"/>
              <a:t>(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497957"/>
          </a:xfrm>
        </p:spPr>
        <p:txBody>
          <a:bodyPr/>
          <a:lstStyle/>
          <a:p>
            <a:r>
              <a:rPr lang="zh-CN" altLang="en-US" dirty="0"/>
              <a:t>设定字符集  要求都使用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5587A0-802C-41F4-9006-3399A00BE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20" y="1228259"/>
            <a:ext cx="5309959" cy="38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6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 环境配置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730302"/>
            <a:ext cx="8064896" cy="497957"/>
          </a:xfrm>
        </p:spPr>
        <p:txBody>
          <a:bodyPr/>
          <a:lstStyle/>
          <a:p>
            <a:r>
              <a:rPr lang="zh-CN" altLang="en-US" dirty="0"/>
              <a:t>设置自动编译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09CA65-337F-4A72-9EEC-C5C290C5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04" y="1302550"/>
            <a:ext cx="6949280" cy="34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7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1057</Words>
  <Application>Microsoft Office PowerPoint</Application>
  <PresentationFormat>全屏显示(16:9)</PresentationFormat>
  <Paragraphs>172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-apple-system</vt:lpstr>
      <vt:lpstr>Arial Unicode MS</vt:lpstr>
      <vt:lpstr>微软雅黑</vt:lpstr>
      <vt:lpstr>Arial</vt:lpstr>
      <vt:lpstr>Arial</vt:lpstr>
      <vt:lpstr>Calibri</vt:lpstr>
      <vt:lpstr>Source Code Pro</vt:lpstr>
      <vt:lpstr>Office 主题</vt:lpstr>
      <vt:lpstr>SpringBoot高级</vt:lpstr>
      <vt:lpstr>PowerPoint 演示文稿</vt:lpstr>
      <vt:lpstr>PowerPoint 演示文稿</vt:lpstr>
      <vt:lpstr>IDEA项目环境搭建</vt:lpstr>
      <vt:lpstr>IDEA 环境配置(一)</vt:lpstr>
      <vt:lpstr>IDEA 环境配置(二)</vt:lpstr>
      <vt:lpstr>IDEA 环境配置(三)</vt:lpstr>
      <vt:lpstr>IDEA 环境配置(四)</vt:lpstr>
      <vt:lpstr>IDEA 环境配置(五)</vt:lpstr>
      <vt:lpstr>IDEA 环境配置(六)</vt:lpstr>
      <vt:lpstr>Maven环境配置</vt:lpstr>
      <vt:lpstr>Maven介绍</vt:lpstr>
      <vt:lpstr>Maven环境配置</vt:lpstr>
      <vt:lpstr>SpringBoot 案例回顾</vt:lpstr>
      <vt:lpstr>Spring项目插件说明(一)</vt:lpstr>
      <vt:lpstr>SpringBoot项目插件说明(二)</vt:lpstr>
      <vt:lpstr>SpringBoot创建项目(一)</vt:lpstr>
      <vt:lpstr>SpringBoot创建项目(二)</vt:lpstr>
      <vt:lpstr>SpringBoot报错说明</vt:lpstr>
      <vt:lpstr>SpringBoot报错解决方案(一)</vt:lpstr>
      <vt:lpstr>SpringBoot报错解决方案(二)</vt:lpstr>
      <vt:lpstr>SpringBoot 高级用法</vt:lpstr>
      <vt:lpstr>SpringBoot配置文件-properties</vt:lpstr>
      <vt:lpstr>SpringBoot配置文件-YML</vt:lpstr>
      <vt:lpstr>SpringBoot属性赋值(一)</vt:lpstr>
      <vt:lpstr>SpringBoot属性赋值(二)</vt:lpstr>
      <vt:lpstr>案例2：虚拟机快照及克隆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JAVA语言基础05</dc:title>
  <dc:creator>tsengyia</dc:creator>
  <cp:lastModifiedBy>刘昱江</cp:lastModifiedBy>
  <cp:revision>1978</cp:revision>
  <dcterms:created xsi:type="dcterms:W3CDTF">2019-08-21T02:22:02Z</dcterms:created>
  <dcterms:modified xsi:type="dcterms:W3CDTF">2021-06-22T10:48:44Z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