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8" r:id="rId2"/>
    <p:sldMasterId id="2147483709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66" r:id="rId6"/>
    <p:sldId id="262" r:id="rId7"/>
    <p:sldId id="267" r:id="rId8"/>
    <p:sldId id="264" r:id="rId9"/>
    <p:sldId id="259" r:id="rId10"/>
    <p:sldId id="263" r:id="rId11"/>
    <p:sldId id="271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69" r:id="rId20"/>
    <p:sldId id="265" r:id="rId21"/>
    <p:sldId id="277" r:id="rId22"/>
    <p:sldId id="278" r:id="rId23"/>
    <p:sldId id="279" r:id="rId24"/>
    <p:sldId id="260" r:id="rId25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955"/>
    <a:srgbClr val="0087E2"/>
    <a:srgbClr val="3399FF"/>
    <a:srgbClr val="66FF66"/>
    <a:srgbClr val="00FF00"/>
    <a:srgbClr val="FF0000"/>
    <a:srgbClr val="B2B2B2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 autoAdjust="0"/>
    <p:restoredTop sz="94714" autoAdjust="0"/>
  </p:normalViewPr>
  <p:slideViewPr>
    <p:cSldViewPr>
      <p:cViewPr varScale="1">
        <p:scale>
          <a:sx n="85" d="100"/>
          <a:sy n="85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01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fld id="{79F08594-C5CC-4CC6-817D-FD7F829D237F}" type="datetime1">
              <a:rPr lang="zh-CN" altLang="en-US"/>
              <a:pPr>
                <a:defRPr/>
              </a:pPr>
              <a:t>2014-04-24</a:t>
            </a:fld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fld id="{BB5A6C29-E548-4290-8B5D-E1F064D9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en-US" altLang="zh-CN" noProof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3B749F-1052-4BB8-BC45-82C3BAF40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宋体" pitchFamily="-112" charset="-122"/>
        <a:cs typeface="宋体" pitchFamily="-11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宋体" pitchFamily="-112" charset="-122"/>
        <a:cs typeface="宋体" pitchFamily="-11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宋体" pitchFamily="-112" charset="-122"/>
        <a:cs typeface="宋体" pitchFamily="-11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宋体" pitchFamily="-112" charset="-122"/>
        <a:cs typeface="宋体" pitchFamily="-11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宋体" pitchFamily="-112" charset="-122"/>
        <a:cs typeface="宋体" pitchFamily="-11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p1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2405063" y="5673725"/>
            <a:ext cx="229711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60" tIns="46732" rIns="93460" bIns="46732">
            <a:spAutoFit/>
          </a:bodyPr>
          <a:lstStyle/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中文标题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字体: 黑体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字号：35-47pt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色彩：主题蓝色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中文副标题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字体：华文细黑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字号：24-28pt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色彩：反白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215206" y="260350"/>
            <a:ext cx="1749407" cy="2266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43637" rIns="0" bIns="43637">
            <a:spAutoFit/>
          </a:bodyPr>
          <a:lstStyle/>
          <a:p>
            <a:pPr marL="0" marR="0" indent="0" algn="r" defTabSz="8731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dirty="0" smtClean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秘密  </a:t>
            </a:r>
            <a:r>
              <a:rPr kumimoji="0" lang="en-US" altLang="zh-CN" sz="900" dirty="0" smtClean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Proprietary Confidential</a:t>
            </a:r>
            <a:r>
              <a:rPr kumimoji="0" lang="en-US" altLang="zh-CN" sz="900" dirty="0" smtClean="0">
                <a:solidFill>
                  <a:schemeClr val="bg2"/>
                </a:solidFill>
                <a:latin typeface="Arial" charset="0"/>
                <a:ea typeface="华文细黑" pitchFamily="2" charset="-122"/>
              </a:rPr>
              <a:t>▲</a:t>
            </a:r>
            <a:endParaRPr kumimoji="0" lang="en-US" altLang="zh-CN" sz="900" dirty="0"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953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557338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953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734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352425"/>
            <a:ext cx="2125662" cy="6100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738" y="352425"/>
            <a:ext cx="6229350" cy="6100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738" y="1339850"/>
            <a:ext cx="41767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39850"/>
            <a:ext cx="4178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352425"/>
            <a:ext cx="2125662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738" y="352425"/>
            <a:ext cx="62293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738" y="1268413"/>
            <a:ext cx="41767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268413"/>
            <a:ext cx="4178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9" descr="p3_2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143768" y="260351"/>
            <a:ext cx="1820845" cy="2266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43637" rIns="0" bIns="43637">
            <a:spAutoFit/>
          </a:bodyPr>
          <a:lstStyle/>
          <a:p>
            <a:pPr marL="0" marR="0" indent="0" algn="r" defTabSz="8731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dirty="0" smtClean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秘密  </a:t>
            </a:r>
            <a:r>
              <a:rPr kumimoji="0" lang="en-US" altLang="zh-CN" sz="900" dirty="0" smtClean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Proprietary Confidential</a:t>
            </a:r>
            <a:r>
              <a:rPr kumimoji="0" lang="en-US" altLang="zh-CN" sz="900" dirty="0" smtClean="0">
                <a:solidFill>
                  <a:schemeClr val="bg2"/>
                </a:solidFill>
                <a:latin typeface="Arial" charset="0"/>
                <a:ea typeface="华文细黑" pitchFamily="2" charset="-122"/>
              </a:rPr>
              <a:t>▲</a:t>
            </a:r>
            <a:endParaRPr kumimoji="0" lang="en-US" altLang="zh-CN" sz="900" dirty="0"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352425"/>
            <a:ext cx="849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268413"/>
            <a:ext cx="850741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grpSp>
        <p:nvGrpSpPr>
          <p:cNvPr id="1030" name="Group 45"/>
          <p:cNvGrpSpPr>
            <a:grpSpLocks/>
          </p:cNvGrpSpPr>
          <p:nvPr/>
        </p:nvGrpSpPr>
        <p:grpSpPr bwMode="auto">
          <a:xfrm>
            <a:off x="9324975" y="5229225"/>
            <a:ext cx="1765300" cy="1455738"/>
            <a:chOff x="5805" y="1298"/>
            <a:chExt cx="1112" cy="917"/>
          </a:xfrm>
        </p:grpSpPr>
        <p:grpSp>
          <p:nvGrpSpPr>
            <p:cNvPr id="1032" name="Group 46"/>
            <p:cNvGrpSpPr>
              <a:grpSpLocks/>
            </p:cNvGrpSpPr>
            <p:nvPr/>
          </p:nvGrpSpPr>
          <p:grpSpPr bwMode="auto">
            <a:xfrm>
              <a:off x="6174" y="1298"/>
              <a:ext cx="743" cy="917"/>
              <a:chOff x="5919" y="1253"/>
              <a:chExt cx="817" cy="1008"/>
            </a:xfrm>
          </p:grpSpPr>
          <p:grpSp>
            <p:nvGrpSpPr>
              <p:cNvPr id="1037" name="Group 47"/>
              <p:cNvGrpSpPr>
                <a:grpSpLocks/>
              </p:cNvGrpSpPr>
              <p:nvPr/>
            </p:nvGrpSpPr>
            <p:grpSpPr bwMode="auto">
              <a:xfrm>
                <a:off x="5919" y="1253"/>
                <a:ext cx="144" cy="1008"/>
                <a:chOff x="5919" y="1104"/>
                <a:chExt cx="144" cy="1008"/>
              </a:xfrm>
            </p:grpSpPr>
            <p:sp>
              <p:nvSpPr>
                <p:cNvPr id="53" name="Rectangle 52"/>
                <p:cNvSpPr/>
                <p:nvPr/>
              </p:nvSpPr>
              <p:spPr bwMode="auto">
                <a:xfrm>
                  <a:off x="5919" y="1104"/>
                  <a:ext cx="144" cy="144"/>
                </a:xfrm>
                <a:prstGeom prst="rect">
                  <a:avLst/>
                </a:prstGeom>
                <a:solidFill>
                  <a:srgbClr val="F08C00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ja-JP" altLang="en-US" b="1">
                    <a:ea typeface="宋体" pitchFamily="2" charset="-122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5919" y="1392"/>
                  <a:ext cx="144" cy="144"/>
                </a:xfrm>
                <a:prstGeom prst="rect">
                  <a:avLst/>
                </a:prstGeom>
                <a:solidFill>
                  <a:srgbClr val="E4007F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ja-JP" altLang="en-US" b="1">
                    <a:ea typeface="宋体" pitchFamily="2" charset="-122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5919" y="1680"/>
                  <a:ext cx="144" cy="144"/>
                </a:xfrm>
                <a:prstGeom prst="rect">
                  <a:avLst/>
                </a:prstGeom>
                <a:solidFill>
                  <a:srgbClr val="696969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ja-JP" altLang="en-US" b="1">
                    <a:ea typeface="宋体" pitchFamily="2" charset="-122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5919" y="1968"/>
                  <a:ext cx="144" cy="144"/>
                </a:xfrm>
                <a:prstGeom prst="rect">
                  <a:avLst/>
                </a:prstGeom>
                <a:solidFill>
                  <a:srgbClr val="FFF000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ja-JP" altLang="en-US" b="1">
                    <a:ea typeface="宋体" pitchFamily="2" charset="-122"/>
                  </a:endParaRPr>
                </a:p>
              </p:txBody>
            </p:sp>
          </p:grp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6144" y="1253"/>
                <a:ext cx="144" cy="144"/>
              </a:xfrm>
              <a:prstGeom prst="rect">
                <a:avLst/>
              </a:prstGeom>
              <a:solidFill>
                <a:srgbClr val="0087E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6144" y="1541"/>
                <a:ext cx="144" cy="144"/>
              </a:xfrm>
              <a:prstGeom prst="rect">
                <a:avLst/>
              </a:prstGeom>
              <a:solidFill>
                <a:srgbClr val="FFF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6144" y="1829"/>
                <a:ext cx="144" cy="144"/>
              </a:xfrm>
              <a:prstGeom prst="rect">
                <a:avLst/>
              </a:prstGeom>
              <a:solidFill>
                <a:srgbClr val="CAD1A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6144" y="2117"/>
                <a:ext cx="144" cy="144"/>
              </a:xfrm>
              <a:prstGeom prst="rect">
                <a:avLst/>
              </a:prstGeom>
              <a:solidFill>
                <a:srgbClr val="F08C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6365" y="1253"/>
                <a:ext cx="144" cy="144"/>
              </a:xfrm>
              <a:prstGeom prst="rect">
                <a:avLst/>
              </a:prstGeom>
              <a:solidFill>
                <a:srgbClr val="FFF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6365" y="1541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365" y="1829"/>
                <a:ext cx="144" cy="144"/>
              </a:xfrm>
              <a:prstGeom prst="rect">
                <a:avLst/>
              </a:prstGeom>
              <a:solidFill>
                <a:srgbClr val="005CA2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6365" y="2117"/>
                <a:ext cx="144" cy="144"/>
              </a:xfrm>
              <a:prstGeom prst="rect">
                <a:avLst/>
              </a:prstGeom>
              <a:solidFill>
                <a:srgbClr val="DD0955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6592" y="1253"/>
                <a:ext cx="144" cy="144"/>
              </a:xfrm>
              <a:prstGeom prst="rect">
                <a:avLst/>
              </a:prstGeom>
              <a:solidFill>
                <a:srgbClr val="5F1987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6592" y="1541"/>
                <a:ext cx="144" cy="144"/>
              </a:xfrm>
              <a:prstGeom prst="rect">
                <a:avLst/>
              </a:prstGeom>
              <a:solidFill>
                <a:srgbClr val="0087E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6592" y="1829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6592" y="2117"/>
                <a:ext cx="144" cy="144"/>
              </a:xfrm>
              <a:prstGeom prst="rect">
                <a:avLst/>
              </a:prstGeom>
              <a:solidFill>
                <a:srgbClr val="00AFC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ja-JP" altLang="en-US" b="1">
                  <a:ea typeface="宋体" pitchFamily="2" charset="-122"/>
                </a:endParaRPr>
              </a:p>
            </p:txBody>
          </p:sp>
        </p:grpSp>
        <p:sp>
          <p:nvSpPr>
            <p:cNvPr id="119872" name="Text Box 64"/>
            <p:cNvSpPr txBox="1">
              <a:spLocks noChangeArrowheads="1"/>
            </p:cNvSpPr>
            <p:nvPr/>
          </p:nvSpPr>
          <p:spPr bwMode="auto">
            <a:xfrm>
              <a:off x="5805" y="1298"/>
              <a:ext cx="363" cy="1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800" i="1">
                  <a:solidFill>
                    <a:srgbClr val="B2B2B2"/>
                  </a:solidFill>
                  <a:latin typeface="Arial" charset="0"/>
                  <a:ea typeface="宋体" pitchFamily="2" charset="-122"/>
                </a:rPr>
                <a:t>Theme1</a:t>
              </a:r>
            </a:p>
          </p:txBody>
        </p:sp>
        <p:sp>
          <p:nvSpPr>
            <p:cNvPr id="119873" name="Text Box 65"/>
            <p:cNvSpPr txBox="1">
              <a:spLocks noChangeArrowheads="1"/>
            </p:cNvSpPr>
            <p:nvPr/>
          </p:nvSpPr>
          <p:spPr bwMode="auto">
            <a:xfrm>
              <a:off x="5805" y="1570"/>
              <a:ext cx="363" cy="1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800" i="1">
                  <a:solidFill>
                    <a:srgbClr val="B2B2B2"/>
                  </a:solidFill>
                  <a:latin typeface="Arial" charset="0"/>
                  <a:ea typeface="宋体" pitchFamily="2" charset="-122"/>
                </a:rPr>
                <a:t>Theme2</a:t>
              </a:r>
            </a:p>
          </p:txBody>
        </p:sp>
        <p:sp>
          <p:nvSpPr>
            <p:cNvPr id="119874" name="Text Box 66"/>
            <p:cNvSpPr txBox="1">
              <a:spLocks noChangeArrowheads="1"/>
            </p:cNvSpPr>
            <p:nvPr/>
          </p:nvSpPr>
          <p:spPr bwMode="auto">
            <a:xfrm>
              <a:off x="5805" y="1797"/>
              <a:ext cx="363" cy="1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800" i="1">
                  <a:solidFill>
                    <a:srgbClr val="B2B2B2"/>
                  </a:solidFill>
                  <a:latin typeface="Arial" charset="0"/>
                  <a:ea typeface="宋体" pitchFamily="2" charset="-122"/>
                </a:rPr>
                <a:t>Theme3</a:t>
              </a:r>
            </a:p>
          </p:txBody>
        </p:sp>
        <p:sp>
          <p:nvSpPr>
            <p:cNvPr id="119875" name="Text Box 67"/>
            <p:cNvSpPr txBox="1">
              <a:spLocks noChangeArrowheads="1"/>
            </p:cNvSpPr>
            <p:nvPr/>
          </p:nvSpPr>
          <p:spPr bwMode="auto">
            <a:xfrm>
              <a:off x="5805" y="2069"/>
              <a:ext cx="363" cy="1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800" i="1">
                  <a:solidFill>
                    <a:srgbClr val="B2B2B2"/>
                  </a:solidFill>
                  <a:latin typeface="Arial" charset="0"/>
                  <a:ea typeface="宋体" pitchFamily="2" charset="-122"/>
                </a:rPr>
                <a:t>Theme4</a:t>
              </a: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-2260600" y="5157788"/>
            <a:ext cx="21526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42" tIns="46725" rIns="93442" bIns="46725"/>
          <a:lstStyle/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中文标题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字体: 黑体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字号：30-32pt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色彩：蓝色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中文副标题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字体：华文细黑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字号：20-22pt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色彩：黑色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子目录(2-5级)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字体：华文细黑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字号：18pt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色彩：黑色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1" descr="p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143768" y="260350"/>
            <a:ext cx="1820845" cy="2266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43637" rIns="0" bIns="43637">
            <a:spAutoFit/>
          </a:bodyPr>
          <a:lstStyle/>
          <a:p>
            <a:pPr marL="0" marR="0" indent="0" algn="r" defTabSz="8731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dirty="0" smtClean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秘密  </a:t>
            </a:r>
            <a:r>
              <a:rPr kumimoji="0" lang="en-US" altLang="zh-CN" sz="900" dirty="0" smtClean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rPr>
              <a:t>Proprietary Confidential</a:t>
            </a:r>
            <a:r>
              <a:rPr kumimoji="0" lang="en-US" altLang="zh-CN" sz="900" dirty="0" smtClean="0">
                <a:solidFill>
                  <a:schemeClr val="bg2"/>
                </a:solidFill>
                <a:latin typeface="Arial" charset="0"/>
                <a:ea typeface="华文细黑" pitchFamily="2" charset="-122"/>
              </a:rPr>
              <a:t>▲</a:t>
            </a:r>
            <a:endParaRPr kumimoji="0" lang="en-US" altLang="zh-CN" sz="900" dirty="0"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352425"/>
            <a:ext cx="849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39850"/>
            <a:ext cx="850741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-1368425" y="5661025"/>
            <a:ext cx="12604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42" tIns="46725" rIns="93442" bIns="46725"/>
          <a:lstStyle/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中文标题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字体: 黑体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字号：30-32pt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色彩：蓝色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中文副标题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字体：华文细黑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字号：20-22pt</a:t>
            </a:r>
          </a:p>
          <a:p>
            <a:pPr algn="r" defTabSz="935038">
              <a:defRPr/>
            </a:pPr>
            <a:r>
              <a:rPr lang="zh-CN" altLang="zh-CN" sz="900">
                <a:solidFill>
                  <a:srgbClr val="B2B2B2"/>
                </a:solidFill>
                <a:latin typeface="宋体" pitchFamily="2" charset="-122"/>
                <a:ea typeface="宋体" pitchFamily="2" charset="-122"/>
              </a:rPr>
              <a:t>色彩：白色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pitchFamily="2" charset="2"/>
        <a:buChar char="l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143768" y="260350"/>
            <a:ext cx="1820845" cy="2266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43637" rIns="0" bIns="43637">
            <a:spAutoFit/>
          </a:bodyPr>
          <a:lstStyle/>
          <a:p>
            <a:pPr marL="0" marR="0" indent="0" algn="r" defTabSz="8731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秘密  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Proprietary Confidential</a:t>
            </a:r>
            <a:r>
              <a:rPr kumimoji="0" lang="en-US" altLang="zh-CN" sz="9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</a:rPr>
              <a:t>▲</a:t>
            </a:r>
            <a:endParaRPr kumimoji="0" lang="en-US" altLang="zh-CN" sz="900" dirty="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pitchFamily="2" charset="2"/>
        <a:buChar char="l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Robot Framework</a:t>
            </a:r>
            <a:r>
              <a:rPr lang="zh-CN" altLang="en-US" dirty="0" smtClean="0"/>
              <a:t>的自动化测试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测试技术发展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自动化测试目标</a:t>
            </a:r>
            <a:endParaRPr lang="en-US" altLang="zh-CN" dirty="0" smtClean="0"/>
          </a:p>
          <a:p>
            <a:pPr eaLnBrk="1" hangingPunct="1"/>
            <a:r>
              <a:rPr lang="en-US" altLang="zh-CN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Robor</a:t>
            </a:r>
            <a:r>
              <a:rPr lang="en-US" altLang="zh-CN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Framework</a:t>
            </a:r>
            <a:r>
              <a:rPr lang="zh-CN" alt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（</a:t>
            </a:r>
            <a:r>
              <a:rPr lang="en-US" altLang="zh-CN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RF</a:t>
            </a:r>
            <a:r>
              <a:rPr lang="zh-CN" alt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）</a:t>
            </a:r>
            <a:endParaRPr lang="en-US" altLang="zh-CN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eaLnBrk="1" hangingPunct="1"/>
            <a:r>
              <a:rPr lang="en-US" altLang="zh-CN" dirty="0" smtClean="0"/>
              <a:t>Python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是一款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编写的功能自动化测试框架。</a:t>
            </a:r>
            <a:endParaRPr lang="en-US" altLang="zh-CN" dirty="0" smtClean="0"/>
          </a:p>
          <a:p>
            <a:r>
              <a:rPr lang="zh-CN" altLang="en-US" dirty="0" smtClean="0"/>
              <a:t>具备良好的可扩展性，支持关键字驱动</a:t>
            </a:r>
            <a:endParaRPr lang="en-US" altLang="zh-CN" dirty="0" smtClean="0"/>
          </a:p>
          <a:p>
            <a:r>
              <a:rPr lang="zh-CN" altLang="en-US" dirty="0" smtClean="0"/>
              <a:t>可以同时测试多种类型的客户端或者接口</a:t>
            </a:r>
            <a:endParaRPr lang="en-US" altLang="zh-CN" dirty="0" smtClean="0"/>
          </a:p>
          <a:p>
            <a:r>
              <a:rPr lang="zh-CN" altLang="en-US" dirty="0" smtClean="0"/>
              <a:t>可以进行分布式测试执行</a:t>
            </a:r>
            <a:endParaRPr lang="en-US" altLang="zh-CN" dirty="0" smtClean="0"/>
          </a:p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是开源软件，由</a:t>
            </a:r>
            <a:r>
              <a:rPr lang="en-US" altLang="zh-CN" dirty="0" smtClean="0"/>
              <a:t>Nokia Siemens Networks</a:t>
            </a:r>
            <a:r>
              <a:rPr lang="zh-CN" altLang="en-US" dirty="0" smtClean="0"/>
              <a:t>开发并提供支持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年诞生，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年发布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版本，并开放源代码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sz="1400" dirty="0" smtClean="0"/>
              <a:t>表格式测试用例描述，容易掌握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复用性，可以基于已有的关键字构建高级关键字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支持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格式的详尽测试报告与</a:t>
            </a:r>
            <a:r>
              <a:rPr lang="en-US" altLang="zh-CN" sz="1400" dirty="0" smtClean="0"/>
              <a:t>Log</a:t>
            </a:r>
          </a:p>
          <a:p>
            <a:pPr lvl="1"/>
            <a:r>
              <a:rPr lang="zh-CN" altLang="en-US" sz="1400" dirty="0" smtClean="0"/>
              <a:t>跨平台，与被测对象无关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扩展自定义关键字库的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极为简单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使用命令行调用，输出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格式数据记录，可以嵌入其他持续集成系统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支持</a:t>
            </a:r>
            <a:r>
              <a:rPr lang="en-US" altLang="zh-CN" sz="1400" dirty="0" smtClean="0"/>
              <a:t>Selenium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Java GUI</a:t>
            </a:r>
            <a:r>
              <a:rPr lang="zh-CN" altLang="en-US" sz="1400" dirty="0" smtClean="0"/>
              <a:t>、进程、</a:t>
            </a:r>
            <a:r>
              <a:rPr lang="en-US" altLang="zh-CN" sz="1400" dirty="0" smtClean="0"/>
              <a:t>Telnet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SSH</a:t>
            </a:r>
            <a:r>
              <a:rPr lang="zh-CN" altLang="en-US" sz="1400" dirty="0" smtClean="0"/>
              <a:t>等测试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支持数据驱动测试用例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支持变量系统，便于跨环境移植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支持测试用例标签与分类，并可按标签执行测试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测试套与测试用例使用目录与文件保存，易于实施版本管理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支持测试套与测试用例级别的</a:t>
            </a:r>
            <a:r>
              <a:rPr lang="en-US" altLang="zh-CN" sz="1400" dirty="0" smtClean="0"/>
              <a:t>Setup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Teardown</a:t>
            </a:r>
          </a:p>
          <a:p>
            <a:pPr lvl="1"/>
            <a:r>
              <a:rPr lang="zh-CN" altLang="en-US" sz="1400" dirty="0" smtClean="0"/>
              <a:t>模块化架构，支持同时测试被测设备的多个接口</a:t>
            </a:r>
            <a:endParaRPr lang="en-US" altLang="zh-CN" sz="1400" dirty="0" smtClean="0"/>
          </a:p>
          <a:p>
            <a:pPr marL="342900" lvl="1" indent="-342900">
              <a:buSzPct val="80000"/>
              <a:buFont typeface="Wingdings" pitchFamily="2" charset="2"/>
              <a:buChar char="n"/>
            </a:pPr>
            <a:r>
              <a:rPr lang="zh-CN" altLang="en-US" sz="2200" dirty="0" smtClean="0">
                <a:cs typeface="+mn-cs"/>
              </a:rPr>
              <a:t>语言</a:t>
            </a:r>
            <a:endParaRPr lang="en-US" altLang="zh-CN" sz="2200" dirty="0" smtClean="0">
              <a:cs typeface="+mn-cs"/>
            </a:endParaRPr>
          </a:p>
          <a:p>
            <a:pPr lvl="1"/>
            <a:r>
              <a:rPr lang="en-US" altLang="zh-CN" sz="1400" dirty="0" smtClean="0"/>
              <a:t>Python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python</a:t>
            </a:r>
          </a:p>
          <a:p>
            <a:pPr lvl="1"/>
            <a:r>
              <a:rPr lang="en-US" altLang="zh-CN" sz="1400" dirty="0" err="1" smtClean="0"/>
              <a:t>Jython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Java</a:t>
            </a:r>
          </a:p>
          <a:p>
            <a:pPr lvl="1"/>
            <a:r>
              <a:rPr lang="en-US" altLang="zh-CN" sz="1400" dirty="0" err="1" smtClean="0"/>
              <a:t>IronPython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.net</a:t>
            </a:r>
            <a:r>
              <a:rPr lang="en-US" altLang="zh-CN" sz="1400" dirty="0" smtClean="0"/>
              <a:t> framework</a:t>
            </a:r>
            <a:endParaRPr lang="zh-CN" alt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 descr="C:\Documents and Settings\yy\桌面\architecture-b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556792"/>
            <a:ext cx="7705726" cy="431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的测试用例</a:t>
            </a:r>
            <a:endParaRPr lang="zh-CN" alt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28" y="1052736"/>
            <a:ext cx="4352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080" y="1052736"/>
            <a:ext cx="34385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0178" name="Picture 2" descr="C:\Documents and Settings\yy\桌面\robotfw-kwcomple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124744"/>
            <a:ext cx="7416824" cy="5274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性能指标自动化采集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所有性能指标自动采集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一种配置下，控制面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媒体面耗时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小时以内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一种配置下，采集数据量为</a:t>
            </a:r>
            <a:r>
              <a:rPr lang="en-US" altLang="zh-CN" sz="1600" dirty="0" smtClean="0"/>
              <a:t>800M</a:t>
            </a:r>
            <a:r>
              <a:rPr lang="zh-CN" altLang="en-US" sz="1600" dirty="0" smtClean="0"/>
              <a:t>左右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数据自动化分析归档，数据可视化</a:t>
            </a:r>
            <a:endParaRPr lang="en-US" altLang="zh-CN" sz="1600" dirty="0" smtClean="0"/>
          </a:p>
          <a:p>
            <a:r>
              <a:rPr lang="zh-CN" altLang="en-US" dirty="0" smtClean="0"/>
              <a:t>性能统计自动化测试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一个流程中可以采集任意性能统计指标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可以和前台调试命令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网管命令统计进行对比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对比方法可以自己扩展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计划在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小时内完成主要计数器的检查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测试技术发展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自动化测试目标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Robor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en-US" altLang="zh-CN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</a:t>
            </a:r>
            <a:endParaRPr lang="zh-CN" alt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Robot Framework</a:t>
            </a:r>
            <a:r>
              <a:rPr lang="zh-CN" altLang="en-US" dirty="0" smtClean="0"/>
              <a:t>是使用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开发的，其扩展关键字库都需要使用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尽管不是每个人都需要能够开发关键字库，但是对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代码有一定的了解能够更好的理解自动化测试框架的原理，从而更高效的使用工具</a:t>
            </a:r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Robot Framework</a:t>
            </a:r>
            <a:r>
              <a:rPr lang="zh-CN" altLang="en-US" dirty="0" smtClean="0"/>
              <a:t>外，还有许多地方可以使用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，日常的一些耗时的操作，可以使用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脚本编写，提高工作效率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是一种面向对象、解释型计算机程序设计语言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语法简洁而清晰，具有丰富和强大的类库</a:t>
            </a:r>
            <a:endParaRPr lang="en-US" altLang="zh-CN" dirty="0" smtClean="0"/>
          </a:p>
          <a:p>
            <a:r>
              <a:rPr lang="zh-CN" altLang="en-US" dirty="0" smtClean="0"/>
              <a:t>开源、跨平台</a:t>
            </a:r>
            <a:endParaRPr lang="en-US" altLang="zh-CN" dirty="0" smtClean="0"/>
          </a:p>
          <a:p>
            <a:r>
              <a:rPr lang="zh-CN" altLang="en-US" dirty="0" smtClean="0"/>
              <a:t>具有庞大的标准库和扩展库，能够完成几乎所有的功能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测试技术发展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自动化测试目标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Robor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Python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Robot Framework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pic>
        <p:nvPicPr>
          <p:cNvPr id="4" name="内容占位符 3" descr="architecture-bi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68760"/>
            <a:ext cx="7724775" cy="43338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通用功能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Telnet</a:t>
            </a:r>
          </a:p>
          <a:p>
            <a:pPr lvl="1"/>
            <a:r>
              <a:rPr lang="zh-CN" altLang="en-US" sz="1600" dirty="0" smtClean="0"/>
              <a:t>数据库：</a:t>
            </a:r>
            <a:r>
              <a:rPr lang="en-US" altLang="zh-CN" sz="1600" dirty="0" err="1" smtClean="0"/>
              <a:t>SQLite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Oracle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Access……</a:t>
            </a:r>
          </a:p>
          <a:p>
            <a:pPr lvl="1"/>
            <a:r>
              <a:rPr lang="en-US" altLang="zh-CN" sz="1600" dirty="0" smtClean="0"/>
              <a:t>FTP</a:t>
            </a:r>
          </a:p>
          <a:p>
            <a:pPr lvl="1"/>
            <a:r>
              <a:rPr lang="en-US" altLang="zh-CN" sz="1600" dirty="0" smtClean="0"/>
              <a:t>……</a:t>
            </a:r>
          </a:p>
          <a:p>
            <a:endParaRPr lang="en-US" altLang="zh-CN" sz="1000" dirty="0" smtClean="0"/>
          </a:p>
          <a:p>
            <a:r>
              <a:rPr lang="zh-CN" altLang="en-US" dirty="0" smtClean="0"/>
              <a:t>基于产品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性能指标采集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话单分析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测试工具控制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……</a:t>
            </a:r>
            <a:endParaRPr lang="zh-CN" altLang="en-US" sz="16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Documents and Settings\yy\桌面\robot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772816"/>
            <a:ext cx="1584176" cy="2386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测试技术发展</a:t>
            </a:r>
            <a:endParaRPr lang="en-US" altLang="zh-CN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eaLnBrk="1" hangingPunct="1"/>
            <a:r>
              <a:rPr lang="zh-CN" altLang="en-US" dirty="0" smtClean="0"/>
              <a:t>自动化测试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Robor</a:t>
            </a:r>
            <a:r>
              <a:rPr lang="en-US" altLang="zh-CN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Python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测试技术发展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关键字驱动测试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数据驱动测试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领域驱动测试</a:t>
            </a:r>
            <a:endParaRPr lang="en-US" altLang="zh-CN" sz="1600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Robot Framework</a:t>
            </a:r>
          </a:p>
          <a:p>
            <a:pPr lvl="1"/>
            <a:r>
              <a:rPr lang="en-US" altLang="zh-CN" sz="1600" dirty="0" smtClean="0"/>
              <a:t>Selenium</a:t>
            </a:r>
          </a:p>
          <a:p>
            <a:pPr lvl="1"/>
            <a:r>
              <a:rPr lang="en-US" altLang="zh-CN" sz="1600" dirty="0" smtClean="0"/>
              <a:t>STAF/STAX</a:t>
            </a:r>
          </a:p>
          <a:p>
            <a:pPr lvl="1"/>
            <a:r>
              <a:rPr lang="zh-CN" altLang="en-US" sz="1600" dirty="0" smtClean="0"/>
              <a:t>其他商用工具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测试技术发展</a:t>
            </a:r>
            <a:endParaRPr lang="en-US" altLang="zh-CN" dirty="0" smtClean="0"/>
          </a:p>
          <a:p>
            <a:pPr eaLnBrk="1" hangingPunct="1"/>
            <a:r>
              <a:rPr lang="zh-CN" alt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自动化测试目标</a:t>
            </a:r>
            <a:endParaRPr lang="en-US" altLang="zh-CN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eaLnBrk="1" hangingPunct="1"/>
            <a:r>
              <a:rPr lang="en-US" altLang="zh-CN" dirty="0" err="1" smtClean="0"/>
              <a:t>Robor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Python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自动化测试目标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自动化测试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通过使用自动化测试框架，我们希望能够：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简化工具开发，能够快速实现需要的功能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简化测试脚本编写过程，使测试人员专注在自己需要关注的内容上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强化测试脚本的兼容性，减少环境、版本等的变更对测试脚本的冲击</a:t>
            </a: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分布式部署测试，增强测试工具的能力与可控制性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自动化测试目标（</a:t>
            </a:r>
            <a:r>
              <a:rPr lang="zh-CN" altLang="en-US" dirty="0" smtClean="0"/>
              <a:t>二）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475656" y="1340768"/>
          <a:ext cx="6696744" cy="4928707"/>
        </p:xfrm>
        <a:graphic>
          <a:graphicData uri="http://schemas.openxmlformats.org/presentationml/2006/ole">
            <p:oleObj spid="_x0000_s5121" name="Visio" r:id="rId3" imgW="9311878" imgH="68468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自动化测试目标（</a:t>
            </a:r>
            <a:r>
              <a:rPr lang="zh-CN" altLang="en-US" dirty="0" smtClean="0"/>
              <a:t>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907704" y="1124744"/>
          <a:ext cx="6408712" cy="5191868"/>
        </p:xfrm>
        <a:graphic>
          <a:graphicData uri="http://schemas.openxmlformats.org/presentationml/2006/ole">
            <p:oleObj spid="_x0000_s2049" name="Visio" r:id="rId3" imgW="7430643" imgH="602132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自动化测试目标（</a:t>
            </a:r>
            <a:r>
              <a:rPr lang="zh-CN" altLang="en-US" dirty="0" smtClean="0"/>
              <a:t>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 smtClean="0"/>
              <a:t>实现目标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简化工具开发，能够快速实现需要的功能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600" dirty="0" smtClean="0">
                <a:solidFill>
                  <a:srgbClr val="0070C0"/>
                </a:solidFill>
              </a:rPr>
              <a:t>通过可扩展的关键字库来实现快速开发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简化测试脚本编写过程，使测试人员专注在自己需要关注的内容上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600" dirty="0" smtClean="0">
                <a:solidFill>
                  <a:srgbClr val="0070C0"/>
                </a:solidFill>
              </a:rPr>
              <a:t>通过使用关键字库，对测试脚本屏蔽实现细节</a:t>
            </a:r>
            <a:r>
              <a:rPr lang="en-US" altLang="zh-CN" sz="1600" dirty="0" smtClean="0">
                <a:solidFill>
                  <a:srgbClr val="0070C0"/>
                </a:solidFill>
              </a:rPr>
              <a:t/>
            </a:r>
            <a:br>
              <a:rPr lang="en-US" altLang="zh-CN" sz="1600" dirty="0" smtClean="0">
                <a:solidFill>
                  <a:srgbClr val="0070C0"/>
                </a:solidFill>
              </a:rPr>
            </a:br>
            <a:endParaRPr lang="en-US" altLang="zh-CN" sz="1600" dirty="0" smtClean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强化测试脚本的兼容性，减少环境、版本等的变更对测试脚本的冲击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600" dirty="0" smtClean="0">
                <a:solidFill>
                  <a:srgbClr val="0070C0"/>
                </a:solidFill>
              </a:rPr>
              <a:t>通过多层抽象，集中控制变更，通过底层适配实现测试脚本兼容</a:t>
            </a:r>
            <a:r>
              <a:rPr lang="en-US" altLang="zh-CN" sz="1600" dirty="0" smtClean="0">
                <a:solidFill>
                  <a:srgbClr val="0070C0"/>
                </a:solidFill>
              </a:rPr>
              <a:t/>
            </a:r>
            <a:br>
              <a:rPr lang="en-US" altLang="zh-CN" sz="1600" dirty="0" smtClean="0">
                <a:solidFill>
                  <a:srgbClr val="0070C0"/>
                </a:solidFill>
              </a:rPr>
            </a:br>
            <a:endParaRPr lang="en-US" altLang="zh-CN" sz="1600" dirty="0" smtClean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sz="1600" dirty="0" smtClean="0"/>
              <a:t>分布式部署测试，增强测试工具的能力与可控制性兼容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>
                <a:solidFill>
                  <a:srgbClr val="0070C0"/>
                </a:solidFill>
              </a:rPr>
              <a:t>——Robot Framework</a:t>
            </a:r>
            <a:r>
              <a:rPr lang="zh-CN" altLang="en-US" sz="1600" dirty="0" smtClean="0">
                <a:solidFill>
                  <a:srgbClr val="0070C0"/>
                </a:solidFill>
              </a:rPr>
              <a:t>提供远程调用功能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PPT Template_CN 1">
      <a:dk1>
        <a:srgbClr val="000000"/>
      </a:dk1>
      <a:lt1>
        <a:srgbClr val="FFFFFF"/>
      </a:lt1>
      <a:dk2>
        <a:srgbClr val="0087E2"/>
      </a:dk2>
      <a:lt2>
        <a:srgbClr val="808080"/>
      </a:lt2>
      <a:accent1>
        <a:srgbClr val="F08C00"/>
      </a:accent1>
      <a:accent2>
        <a:srgbClr val="FFF000"/>
      </a:accent2>
      <a:accent3>
        <a:srgbClr val="FFFFFF"/>
      </a:accent3>
      <a:accent4>
        <a:srgbClr val="000000"/>
      </a:accent4>
      <a:accent5>
        <a:srgbClr val="F6C5AA"/>
      </a:accent5>
      <a:accent6>
        <a:srgbClr val="E7D900"/>
      </a:accent6>
      <a:hlink>
        <a:srgbClr val="5F1987"/>
      </a:hlink>
      <a:folHlink>
        <a:srgbClr val="0087E2"/>
      </a:folHlink>
    </a:clrScheme>
    <a:fontScheme name="PPT Template_CN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 Template_CN 1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F08C00"/>
        </a:accent1>
        <a:accent2>
          <a:srgbClr val="FFF000"/>
        </a:accent2>
        <a:accent3>
          <a:srgbClr val="FFFFFF"/>
        </a:accent3>
        <a:accent4>
          <a:srgbClr val="000000"/>
        </a:accent4>
        <a:accent5>
          <a:srgbClr val="F6C5AA"/>
        </a:accent5>
        <a:accent6>
          <a:srgbClr val="E7D900"/>
        </a:accent6>
        <a:hlink>
          <a:srgbClr val="5F1987"/>
        </a:hlink>
        <a:folHlink>
          <a:srgbClr val="0087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Template_CN 2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FFF000"/>
        </a:accent1>
        <a:accent2>
          <a:srgbClr val="E4007F"/>
        </a:accent2>
        <a:accent3>
          <a:srgbClr val="FFFFFF"/>
        </a:accent3>
        <a:accent4>
          <a:srgbClr val="000000"/>
        </a:accent4>
        <a:accent5>
          <a:srgbClr val="FFF6AA"/>
        </a:accent5>
        <a:accent6>
          <a:srgbClr val="CF0072"/>
        </a:accent6>
        <a:hlink>
          <a:srgbClr val="0087E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Template_CN 3">
        <a:dk1>
          <a:srgbClr val="000000"/>
        </a:dk1>
        <a:lt1>
          <a:srgbClr val="FFFFFF"/>
        </a:lt1>
        <a:dk2>
          <a:srgbClr val="005CA2"/>
        </a:dk2>
        <a:lt2>
          <a:srgbClr val="808080"/>
        </a:lt2>
        <a:accent1>
          <a:srgbClr val="CAD1A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1E5D4"/>
        </a:accent5>
        <a:accent6>
          <a:srgbClr val="E7B900"/>
        </a:accent6>
        <a:hlink>
          <a:srgbClr val="696969"/>
        </a:hlink>
        <a:folHlink>
          <a:srgbClr val="CAD1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Template_CN 4">
        <a:dk1>
          <a:srgbClr val="000000"/>
        </a:dk1>
        <a:lt1>
          <a:srgbClr val="FFFFFF"/>
        </a:lt1>
        <a:dk2>
          <a:srgbClr val="00AFC0"/>
        </a:dk2>
        <a:lt2>
          <a:srgbClr val="808080"/>
        </a:lt2>
        <a:accent1>
          <a:srgbClr val="F08C00"/>
        </a:accent1>
        <a:accent2>
          <a:srgbClr val="E10955"/>
        </a:accent2>
        <a:accent3>
          <a:srgbClr val="FFFFFF"/>
        </a:accent3>
        <a:accent4>
          <a:srgbClr val="000000"/>
        </a:accent4>
        <a:accent5>
          <a:srgbClr val="F6C5AA"/>
        </a:accent5>
        <a:accent6>
          <a:srgbClr val="CC074C"/>
        </a:accent6>
        <a:hlink>
          <a:srgbClr val="F08C00"/>
        </a:hlink>
        <a:folHlink>
          <a:srgbClr val="FFF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 Template_CN">
  <a:themeElements>
    <a:clrScheme name="1_PPT Template_CN 1">
      <a:dk1>
        <a:srgbClr val="000000"/>
      </a:dk1>
      <a:lt1>
        <a:srgbClr val="FFFFFF"/>
      </a:lt1>
      <a:dk2>
        <a:srgbClr val="0087E2"/>
      </a:dk2>
      <a:lt2>
        <a:srgbClr val="808080"/>
      </a:lt2>
      <a:accent1>
        <a:srgbClr val="F08C00"/>
      </a:accent1>
      <a:accent2>
        <a:srgbClr val="FFF000"/>
      </a:accent2>
      <a:accent3>
        <a:srgbClr val="FFFFFF"/>
      </a:accent3>
      <a:accent4>
        <a:srgbClr val="000000"/>
      </a:accent4>
      <a:accent5>
        <a:srgbClr val="F6C5AA"/>
      </a:accent5>
      <a:accent6>
        <a:srgbClr val="E7D900"/>
      </a:accent6>
      <a:hlink>
        <a:srgbClr val="5F1987"/>
      </a:hlink>
      <a:folHlink>
        <a:srgbClr val="0087E2"/>
      </a:folHlink>
    </a:clrScheme>
    <a:fontScheme name="1_PPT Template_CN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PT Template_CN 1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F08C00"/>
        </a:accent1>
        <a:accent2>
          <a:srgbClr val="FFF000"/>
        </a:accent2>
        <a:accent3>
          <a:srgbClr val="FFFFFF"/>
        </a:accent3>
        <a:accent4>
          <a:srgbClr val="000000"/>
        </a:accent4>
        <a:accent5>
          <a:srgbClr val="F6C5AA"/>
        </a:accent5>
        <a:accent6>
          <a:srgbClr val="E7D900"/>
        </a:accent6>
        <a:hlink>
          <a:srgbClr val="5F1987"/>
        </a:hlink>
        <a:folHlink>
          <a:srgbClr val="0087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Template_CN 2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FFF000"/>
        </a:accent1>
        <a:accent2>
          <a:srgbClr val="E4007F"/>
        </a:accent2>
        <a:accent3>
          <a:srgbClr val="FFFFFF"/>
        </a:accent3>
        <a:accent4>
          <a:srgbClr val="000000"/>
        </a:accent4>
        <a:accent5>
          <a:srgbClr val="FFF6AA"/>
        </a:accent5>
        <a:accent6>
          <a:srgbClr val="CF0072"/>
        </a:accent6>
        <a:hlink>
          <a:srgbClr val="0087E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Template_CN 3">
        <a:dk1>
          <a:srgbClr val="000000"/>
        </a:dk1>
        <a:lt1>
          <a:srgbClr val="FFFFFF"/>
        </a:lt1>
        <a:dk2>
          <a:srgbClr val="005CA2"/>
        </a:dk2>
        <a:lt2>
          <a:srgbClr val="808080"/>
        </a:lt2>
        <a:accent1>
          <a:srgbClr val="CAD1A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1E5D4"/>
        </a:accent5>
        <a:accent6>
          <a:srgbClr val="E7B900"/>
        </a:accent6>
        <a:hlink>
          <a:srgbClr val="696969"/>
        </a:hlink>
        <a:folHlink>
          <a:srgbClr val="CAD1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Template_CN 4">
        <a:dk1>
          <a:srgbClr val="000000"/>
        </a:dk1>
        <a:lt1>
          <a:srgbClr val="FFFFFF"/>
        </a:lt1>
        <a:dk2>
          <a:srgbClr val="00AFC0"/>
        </a:dk2>
        <a:lt2>
          <a:srgbClr val="808080"/>
        </a:lt2>
        <a:accent1>
          <a:srgbClr val="F08C00"/>
        </a:accent1>
        <a:accent2>
          <a:srgbClr val="E10955"/>
        </a:accent2>
        <a:accent3>
          <a:srgbClr val="FFFFFF"/>
        </a:accent3>
        <a:accent4>
          <a:srgbClr val="000000"/>
        </a:accent4>
        <a:accent5>
          <a:srgbClr val="F6C5AA"/>
        </a:accent5>
        <a:accent6>
          <a:srgbClr val="CC074C"/>
        </a:accent6>
        <a:hlink>
          <a:srgbClr val="F08C00"/>
        </a:hlink>
        <a:folHlink>
          <a:srgbClr val="FFF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PT Template_CN">
  <a:themeElements>
    <a:clrScheme name="2_PPT Template_CN 1">
      <a:dk1>
        <a:srgbClr val="000000"/>
      </a:dk1>
      <a:lt1>
        <a:srgbClr val="FFFFFF"/>
      </a:lt1>
      <a:dk2>
        <a:srgbClr val="0087E2"/>
      </a:dk2>
      <a:lt2>
        <a:srgbClr val="808080"/>
      </a:lt2>
      <a:accent1>
        <a:srgbClr val="F08C00"/>
      </a:accent1>
      <a:accent2>
        <a:srgbClr val="FFF000"/>
      </a:accent2>
      <a:accent3>
        <a:srgbClr val="FFFFFF"/>
      </a:accent3>
      <a:accent4>
        <a:srgbClr val="000000"/>
      </a:accent4>
      <a:accent5>
        <a:srgbClr val="F6C5AA"/>
      </a:accent5>
      <a:accent6>
        <a:srgbClr val="E7D900"/>
      </a:accent6>
      <a:hlink>
        <a:srgbClr val="5F1987"/>
      </a:hlink>
      <a:folHlink>
        <a:srgbClr val="0087E2"/>
      </a:folHlink>
    </a:clrScheme>
    <a:fontScheme name="2_PPT Template_CN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PPT Template_CN 1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F08C00"/>
        </a:accent1>
        <a:accent2>
          <a:srgbClr val="FFF000"/>
        </a:accent2>
        <a:accent3>
          <a:srgbClr val="FFFFFF"/>
        </a:accent3>
        <a:accent4>
          <a:srgbClr val="000000"/>
        </a:accent4>
        <a:accent5>
          <a:srgbClr val="F6C5AA"/>
        </a:accent5>
        <a:accent6>
          <a:srgbClr val="E7D900"/>
        </a:accent6>
        <a:hlink>
          <a:srgbClr val="5F1987"/>
        </a:hlink>
        <a:folHlink>
          <a:srgbClr val="0087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CN 2">
        <a:dk1>
          <a:srgbClr val="000000"/>
        </a:dk1>
        <a:lt1>
          <a:srgbClr val="FFFFFF"/>
        </a:lt1>
        <a:dk2>
          <a:srgbClr val="0087E2"/>
        </a:dk2>
        <a:lt2>
          <a:srgbClr val="808080"/>
        </a:lt2>
        <a:accent1>
          <a:srgbClr val="FFF000"/>
        </a:accent1>
        <a:accent2>
          <a:srgbClr val="E4007F"/>
        </a:accent2>
        <a:accent3>
          <a:srgbClr val="FFFFFF"/>
        </a:accent3>
        <a:accent4>
          <a:srgbClr val="000000"/>
        </a:accent4>
        <a:accent5>
          <a:srgbClr val="FFF6AA"/>
        </a:accent5>
        <a:accent6>
          <a:srgbClr val="CF0072"/>
        </a:accent6>
        <a:hlink>
          <a:srgbClr val="0087E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CN 3">
        <a:dk1>
          <a:srgbClr val="000000"/>
        </a:dk1>
        <a:lt1>
          <a:srgbClr val="FFFFFF"/>
        </a:lt1>
        <a:dk2>
          <a:srgbClr val="005CA2"/>
        </a:dk2>
        <a:lt2>
          <a:srgbClr val="808080"/>
        </a:lt2>
        <a:accent1>
          <a:srgbClr val="CAD1A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1E5D4"/>
        </a:accent5>
        <a:accent6>
          <a:srgbClr val="E7B900"/>
        </a:accent6>
        <a:hlink>
          <a:srgbClr val="696969"/>
        </a:hlink>
        <a:folHlink>
          <a:srgbClr val="CAD1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CN 4">
        <a:dk1>
          <a:srgbClr val="000000"/>
        </a:dk1>
        <a:lt1>
          <a:srgbClr val="FFFFFF"/>
        </a:lt1>
        <a:dk2>
          <a:srgbClr val="00AFC0"/>
        </a:dk2>
        <a:lt2>
          <a:srgbClr val="808080"/>
        </a:lt2>
        <a:accent1>
          <a:srgbClr val="F08C00"/>
        </a:accent1>
        <a:accent2>
          <a:srgbClr val="E10955"/>
        </a:accent2>
        <a:accent3>
          <a:srgbClr val="FFFFFF"/>
        </a:accent3>
        <a:accent4>
          <a:srgbClr val="000000"/>
        </a:accent4>
        <a:accent5>
          <a:srgbClr val="F6C5AA"/>
        </a:accent5>
        <a:accent6>
          <a:srgbClr val="CC074C"/>
        </a:accent6>
        <a:hlink>
          <a:srgbClr val="F08C00"/>
        </a:hlink>
        <a:folHlink>
          <a:srgbClr val="FFF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522</TotalTime>
  <Words>602</Words>
  <Application>Microsoft Office PowerPoint</Application>
  <PresentationFormat>全屏显示(4:3)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blank</vt:lpstr>
      <vt:lpstr>1_PPT Template_CN</vt:lpstr>
      <vt:lpstr>2_PPT Template_CN</vt:lpstr>
      <vt:lpstr>Visio</vt:lpstr>
      <vt:lpstr>基于Robot Framework的自动化测试</vt:lpstr>
      <vt:lpstr>目录</vt:lpstr>
      <vt:lpstr>目录</vt:lpstr>
      <vt:lpstr>测试技术发展</vt:lpstr>
      <vt:lpstr>目录</vt:lpstr>
      <vt:lpstr>自动化测试目标（一）</vt:lpstr>
      <vt:lpstr>自动化测试目标（二）</vt:lpstr>
      <vt:lpstr>自动化测试目标（三）</vt:lpstr>
      <vt:lpstr>自动化测试目标（四）</vt:lpstr>
      <vt:lpstr>目录</vt:lpstr>
      <vt:lpstr>Robot Framework是什么</vt:lpstr>
      <vt:lpstr>Robot Framework的特点</vt:lpstr>
      <vt:lpstr>Robot Framework的架构</vt:lpstr>
      <vt:lpstr>Robot Framework的测试用例</vt:lpstr>
      <vt:lpstr>Robot Framework的GUI</vt:lpstr>
      <vt:lpstr>Robot Framework演示</vt:lpstr>
      <vt:lpstr>目录</vt:lpstr>
      <vt:lpstr>为什么要使用Python</vt:lpstr>
      <vt:lpstr>Python是什么</vt:lpstr>
      <vt:lpstr>在Robot Framework中使用Python</vt:lpstr>
      <vt:lpstr>扩展Python模块</vt:lpstr>
      <vt:lpstr>幻灯片 22</vt:lpstr>
    </vt:vector>
  </TitlesOfParts>
  <Company>zte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yy</dc:creator>
  <cp:keywords>培训教材</cp:keywords>
  <cp:lastModifiedBy>yy</cp:lastModifiedBy>
  <cp:revision>55</cp:revision>
  <dcterms:created xsi:type="dcterms:W3CDTF">2014-04-23T01:05:59Z</dcterms:created>
  <dcterms:modified xsi:type="dcterms:W3CDTF">2014-04-24T02:04:09Z</dcterms:modified>
</cp:coreProperties>
</file>