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5"/>
  </p:notesMasterIdLst>
  <p:sldIdLst>
    <p:sldId id="256" r:id="rId3"/>
    <p:sldId id="258" r:id="rId4"/>
    <p:sldId id="272" r:id="rId5"/>
    <p:sldId id="292" r:id="rId6"/>
    <p:sldId id="277" r:id="rId7"/>
    <p:sldId id="297" r:id="rId8"/>
    <p:sldId id="257" r:id="rId9"/>
    <p:sldId id="276" r:id="rId10"/>
    <p:sldId id="283" r:id="rId11"/>
    <p:sldId id="273" r:id="rId12"/>
    <p:sldId id="279" r:id="rId13"/>
    <p:sldId id="29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阎 一赫" initials="阎" lastIdx="1" clrIdx="0">
    <p:extLst>
      <p:ext uri="{19B8F6BF-5375-455C-9EA6-DF929625EA0E}">
        <p15:presenceInfo xmlns:p15="http://schemas.microsoft.com/office/powerpoint/2012/main" userId="80b766f1c7b6e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2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9:56:57.638" idx="1">
    <p:pos x="2779" y="12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3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0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9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1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2" y="103698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1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2" y="3548271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71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2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7" y="1776318"/>
            <a:ext cx="2947687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5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9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458579" y="55929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C7FB-AF98-4D51-B10D-E58CDB116FD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2020/6/16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6587-B2BB-4A12-B472-8F0BF0677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3.png"/><Relationship Id="rId5" Type="http://schemas.openxmlformats.org/officeDocument/2006/relationships/tags" Target="../tags/tag6.xml"/><Relationship Id="rId10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4625" y="-242155"/>
            <a:ext cx="2020383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209" y="5657324"/>
            <a:ext cx="1564987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6508" y="3596115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926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867" y="1576627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71801" y="2268209"/>
            <a:ext cx="6376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595959"/>
                </a:solidFill>
                <a:latin typeface="+mn-ea"/>
                <a:cs typeface="+mn-ea"/>
                <a:sym typeface="+mn-lt"/>
              </a:rPr>
              <a:t>综合课程设计</a:t>
            </a:r>
          </a:p>
        </p:txBody>
      </p:sp>
      <p:sp>
        <p:nvSpPr>
          <p:cNvPr id="16" name="矩形 15"/>
          <p:cNvSpPr/>
          <p:nvPr/>
        </p:nvSpPr>
        <p:spPr>
          <a:xfrm>
            <a:off x="3431621" y="4034927"/>
            <a:ext cx="5336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54D36"/>
                </a:solidFill>
                <a:cs typeface="+mn-ea"/>
                <a:sym typeface="+mn-lt"/>
              </a:rPr>
              <a:t>阎一赫</a:t>
            </a:r>
            <a:r>
              <a:rPr lang="en-US" altLang="zh-CN" sz="1400" dirty="0">
                <a:solidFill>
                  <a:srgbClr val="354D36"/>
                </a:solidFill>
                <a:cs typeface="+mn-ea"/>
                <a:sym typeface="+mn-lt"/>
              </a:rPr>
              <a:t> 2018081304015 </a:t>
            </a:r>
            <a:endParaRPr lang="zh-CN" altLang="en-US" sz="1400" dirty="0">
              <a:solidFill>
                <a:srgbClr val="354D36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7253" y="2936678"/>
            <a:ext cx="53206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zh-CN" altLang="en-US" sz="2300">
                <a:solidFill>
                  <a:srgbClr val="7F7F7F"/>
                </a:solidFill>
                <a:cs typeface="+mn-ea"/>
                <a:sym typeface="+mn-lt"/>
              </a:rPr>
              <a:t>网络抓包分析软件设计与实现</a:t>
            </a:r>
            <a:endParaRPr lang="zh-CN" altLang="en-US" sz="2300" dirty="0">
              <a:solidFill>
                <a:srgbClr val="7F7F7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997" y="545246"/>
            <a:ext cx="2190407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510" y="359611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206" y="6002747"/>
            <a:ext cx="1409791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9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5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rgbClr val="595959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 3</a:t>
            </a:r>
            <a:endParaRPr lang="zh-CN" altLang="en-US" dirty="0"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5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cs typeface="+mn-ea"/>
                <a:sym typeface="+mn-lt"/>
              </a:rPr>
              <a:t>反思与总结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图文框 5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5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反思与总结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E985514-311F-42E3-97E0-F1EAD69DEA4E}"/>
              </a:ext>
            </a:extLst>
          </p:cNvPr>
          <p:cNvSpPr txBox="1"/>
          <p:nvPr/>
        </p:nvSpPr>
        <p:spPr>
          <a:xfrm>
            <a:off x="2045936" y="1705396"/>
            <a:ext cx="8100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本次实验编程技巧方面设计不多，主要是对各种协议的理解和复现。虽然学习的过程遇到许多阻碍和困难，但是我在</a:t>
            </a:r>
            <a:r>
              <a:rPr lang="en-US" altLang="zh-CN" dirty="0"/>
              <a:t>CSDN</a:t>
            </a:r>
            <a:r>
              <a:rPr lang="zh-CN" altLang="en-US" dirty="0"/>
              <a:t>和简书等博友的无私分享当中得到支持，让我圆满地完成这次了实验。虽然说不上完美，但也算是成功。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实验还有许多值得改进的地方如功能单一、没有</a:t>
            </a:r>
            <a:r>
              <a:rPr lang="en-US" altLang="zh-CN" dirty="0"/>
              <a:t>UI</a:t>
            </a:r>
            <a:r>
              <a:rPr lang="zh-CN" altLang="en-US" dirty="0"/>
              <a:t>等等。希望以后能从这次课程设计当中吸取经验，在未来的学习工作当中能够更加出色！。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图文框 5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5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E985514-311F-42E3-97E0-F1EAD69DEA4E}"/>
              </a:ext>
            </a:extLst>
          </p:cNvPr>
          <p:cNvSpPr txBox="1"/>
          <p:nvPr/>
        </p:nvSpPr>
        <p:spPr>
          <a:xfrm>
            <a:off x="2267189" y="2875002"/>
            <a:ext cx="7657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595959"/>
                </a:solidFill>
                <a:cs typeface="+mn-ea"/>
              </a:rPr>
              <a:t>感谢观看</a:t>
            </a:r>
            <a:endParaRPr lang="en-US" altLang="zh-CN" sz="6600" b="1" dirty="0">
              <a:solidFill>
                <a:srgbClr val="595959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5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46440" y="184092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41591" y="184092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6" name="MH_SubTitle_3"/>
          <p:cNvSpPr/>
          <p:nvPr>
            <p:custDataLst>
              <p:tags r:id="rId3"/>
            </p:custDataLst>
          </p:nvPr>
        </p:nvSpPr>
        <p:spPr>
          <a:xfrm>
            <a:off x="6546440" y="319895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841591" y="319895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8" name="MH_SubTitle_4"/>
          <p:cNvSpPr/>
          <p:nvPr>
            <p:custDataLst>
              <p:tags r:id="rId5"/>
            </p:custDataLst>
          </p:nvPr>
        </p:nvSpPr>
        <p:spPr>
          <a:xfrm>
            <a:off x="6546440" y="466826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5841591" y="466826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0" name="矩形 9"/>
          <p:cNvSpPr/>
          <p:nvPr/>
        </p:nvSpPr>
        <p:spPr>
          <a:xfrm>
            <a:off x="7227717" y="1984262"/>
            <a:ext cx="270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设计概述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23414" y="3370771"/>
            <a:ext cx="270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28767" y="5102245"/>
            <a:ext cx="27477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NEXT YEAR WORK PLAN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4221" y="4702598"/>
            <a:ext cx="2704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反思与提升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1" y="2"/>
            <a:ext cx="868103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8"/>
            <a:ext cx="2244055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4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cs typeface="+mn-ea"/>
                  <a:sym typeface="+mn-lt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7079" y="6215896"/>
            <a:ext cx="1291147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7150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5135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997" y="545246"/>
            <a:ext cx="2190407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510" y="359611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206" y="6002747"/>
            <a:ext cx="1409791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9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5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595959"/>
                </a:solidFill>
                <a:cs typeface="+mn-ea"/>
                <a:sym typeface="+mn-lt"/>
              </a:rPr>
              <a:t>PART  1</a:t>
            </a:r>
            <a:endParaRPr lang="zh-CN" altLang="en-US" sz="66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5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cs typeface="+mn-ea"/>
                <a:sym typeface="+mn-lt"/>
              </a:rPr>
              <a:t>设计概述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182FE0-9FEB-427C-B35C-6AD2E276FBC3}"/>
              </a:ext>
            </a:extLst>
          </p:cNvPr>
          <p:cNvGrpSpPr/>
          <p:nvPr/>
        </p:nvGrpSpPr>
        <p:grpSpPr>
          <a:xfrm>
            <a:off x="4178961" y="1414421"/>
            <a:ext cx="3114255" cy="616797"/>
            <a:chOff x="4178961" y="1414421"/>
            <a:chExt cx="3114255" cy="616797"/>
          </a:xfrm>
        </p:grpSpPr>
        <p:sp>
          <p:nvSpPr>
            <p:cNvPr id="9" name="Trapezoid 8"/>
            <p:cNvSpPr/>
            <p:nvPr/>
          </p:nvSpPr>
          <p:spPr>
            <a:xfrm rot="16200000">
              <a:off x="3896968" y="1696416"/>
              <a:ext cx="616797" cy="52807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4178961" y="1452441"/>
              <a:ext cx="3114255" cy="538640"/>
            </a:xfrm>
            <a:prstGeom prst="homePlate">
              <a:avLst>
                <a:gd name="adj" fmla="val 36274"/>
              </a:avLst>
            </a:prstGeom>
            <a:solidFill>
              <a:srgbClr val="595959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9315" y="1585360"/>
              <a:ext cx="2067356" cy="315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/>
                  </a:solidFill>
                  <a:cs typeface="+mn-ea"/>
                  <a:sym typeface="+mn-lt"/>
                </a:rPr>
                <a:t>计算机网络基础知识</a:t>
              </a:r>
              <a:r>
                <a:rPr lang="en-GB" sz="132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4202489" y="1558061"/>
              <a:ext cx="279244" cy="3370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5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7AD2E4-7AA1-4F1B-802D-C9F88A0D6620}"/>
              </a:ext>
            </a:extLst>
          </p:cNvPr>
          <p:cNvGrpSpPr/>
          <p:nvPr/>
        </p:nvGrpSpPr>
        <p:grpSpPr>
          <a:xfrm>
            <a:off x="4178959" y="3342422"/>
            <a:ext cx="3114255" cy="616797"/>
            <a:chOff x="4178961" y="2697035"/>
            <a:chExt cx="3114255" cy="616797"/>
          </a:xfrm>
        </p:grpSpPr>
        <p:sp>
          <p:nvSpPr>
            <p:cNvPr id="8" name="Trapezoid 7"/>
            <p:cNvSpPr/>
            <p:nvPr/>
          </p:nvSpPr>
          <p:spPr>
            <a:xfrm rot="16200000">
              <a:off x="3896968" y="2979030"/>
              <a:ext cx="616797" cy="52807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4178961" y="2735056"/>
              <a:ext cx="3114255" cy="538640"/>
            </a:xfrm>
            <a:prstGeom prst="homePlate">
              <a:avLst>
                <a:gd name="adj" fmla="val 36274"/>
              </a:avLst>
            </a:prstGeom>
            <a:solidFill>
              <a:srgbClr val="595959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4202489" y="2840823"/>
              <a:ext cx="279244" cy="3370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5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9315" y="2868123"/>
              <a:ext cx="2067356" cy="315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/>
                  </a:solidFill>
                  <a:cs typeface="+mn-ea"/>
                  <a:sym typeface="+mn-lt"/>
                </a:rPr>
                <a:t>学习</a:t>
              </a:r>
              <a:r>
                <a:rPr lang="en-US" altLang="zh-CN" sz="1325" dirty="0">
                  <a:solidFill>
                    <a:schemeClr val="bg1"/>
                  </a:solidFill>
                  <a:cs typeface="+mn-ea"/>
                  <a:sym typeface="+mn-lt"/>
                </a:rPr>
                <a:t>winPcap</a:t>
              </a:r>
              <a:r>
                <a:rPr lang="zh-CN" altLang="en-US" sz="1325" dirty="0">
                  <a:solidFill>
                    <a:schemeClr val="bg1"/>
                  </a:solidFill>
                  <a:cs typeface="+mn-ea"/>
                  <a:sym typeface="+mn-lt"/>
                </a:rPr>
                <a:t>使用方法</a:t>
              </a:r>
              <a:r>
                <a:rPr lang="en-GB" sz="1325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9BF31D-225C-4DD9-B864-86E8F9828925}"/>
              </a:ext>
            </a:extLst>
          </p:cNvPr>
          <p:cNvGrpSpPr/>
          <p:nvPr/>
        </p:nvGrpSpPr>
        <p:grpSpPr>
          <a:xfrm>
            <a:off x="4178960" y="5662532"/>
            <a:ext cx="3114255" cy="616797"/>
            <a:chOff x="4178961" y="3941630"/>
            <a:chExt cx="3114255" cy="616797"/>
          </a:xfrm>
        </p:grpSpPr>
        <p:sp>
          <p:nvSpPr>
            <p:cNvPr id="7" name="Trapezoid 6"/>
            <p:cNvSpPr/>
            <p:nvPr/>
          </p:nvSpPr>
          <p:spPr>
            <a:xfrm rot="16200000">
              <a:off x="3896968" y="4223625"/>
              <a:ext cx="616797" cy="52807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4178961" y="3979650"/>
              <a:ext cx="3114255" cy="538640"/>
            </a:xfrm>
            <a:prstGeom prst="homePlate">
              <a:avLst>
                <a:gd name="adj" fmla="val 36274"/>
              </a:avLst>
            </a:prstGeom>
            <a:solidFill>
              <a:srgbClr val="595959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325">
                <a:cs typeface="+mn-ea"/>
                <a:sym typeface="+mn-lt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4202489" y="4085565"/>
              <a:ext cx="279244" cy="3370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25" b="1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59315" y="4112866"/>
              <a:ext cx="2067356" cy="315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25" dirty="0">
                  <a:solidFill>
                    <a:schemeClr val="bg1"/>
                  </a:solidFill>
                  <a:cs typeface="+mn-ea"/>
                  <a:sym typeface="+mn-lt"/>
                </a:rPr>
                <a:t>编程实现任务</a:t>
              </a:r>
              <a:endParaRPr lang="en-GB" sz="132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设计概述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FD3DB7F9-C82C-4134-909C-D5E1C6FC3B39}"/>
              </a:ext>
            </a:extLst>
          </p:cNvPr>
          <p:cNvSpPr/>
          <p:nvPr/>
        </p:nvSpPr>
        <p:spPr>
          <a:xfrm>
            <a:off x="7784538" y="1335186"/>
            <a:ext cx="2621820" cy="1399870"/>
          </a:xfrm>
          <a:prstGeom prst="wedgeEllipse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44B18817-243C-4C81-B7B2-CD21362FB1F0}"/>
              </a:ext>
            </a:extLst>
          </p:cNvPr>
          <p:cNvSpPr/>
          <p:nvPr/>
        </p:nvSpPr>
        <p:spPr>
          <a:xfrm>
            <a:off x="6926669" y="4404597"/>
            <a:ext cx="1990641" cy="1197622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自学</a:t>
            </a:r>
            <a:r>
              <a:rPr lang="en-US" altLang="zh-CN" sz="1200" dirty="0">
                <a:solidFill>
                  <a:schemeClr val="tx1"/>
                </a:solidFill>
              </a:rPr>
              <a:t>Java</a:t>
            </a:r>
            <a:r>
              <a:rPr lang="zh-CN" altLang="en-US" sz="1200" dirty="0">
                <a:solidFill>
                  <a:schemeClr val="tx1"/>
                </a:solidFill>
              </a:rPr>
              <a:t>语言，完成编程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F75176AE-4654-466C-A358-36EBB697A9D9}"/>
              </a:ext>
            </a:extLst>
          </p:cNvPr>
          <p:cNvSpPr/>
          <p:nvPr/>
        </p:nvSpPr>
        <p:spPr>
          <a:xfrm>
            <a:off x="7114917" y="555867"/>
            <a:ext cx="1990641" cy="1197622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这部分内容已经由相关选修课程完成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2942" y="516971"/>
            <a:ext cx="3255935" cy="652840"/>
            <a:chOff x="522940" y="516970"/>
            <a:chExt cx="3255935" cy="652840"/>
          </a:xfrm>
        </p:grpSpPr>
        <p:sp>
          <p:nvSpPr>
            <p:cNvPr id="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遇到的困难</a:t>
              </a: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-C</a:t>
              </a: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语言障碍</a:t>
              </a: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322E635-B471-43C9-888B-E535C6510AE3}"/>
              </a:ext>
            </a:extLst>
          </p:cNvPr>
          <p:cNvSpPr txBox="1"/>
          <p:nvPr/>
        </p:nvSpPr>
        <p:spPr>
          <a:xfrm>
            <a:off x="2899646" y="2505670"/>
            <a:ext cx="6392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在学习</a:t>
            </a:r>
            <a:r>
              <a:rPr lang="en-US" altLang="zh-CN" dirty="0"/>
              <a:t>winPcap</a:t>
            </a:r>
            <a:r>
              <a:rPr lang="zh-CN" altLang="en-US" dirty="0"/>
              <a:t>的过程中由于</a:t>
            </a:r>
            <a:r>
              <a:rPr lang="en-US" altLang="zh-CN" dirty="0"/>
              <a:t>C</a:t>
            </a:r>
            <a:r>
              <a:rPr lang="zh-CN" altLang="en-US" dirty="0"/>
              <a:t>语言的面向过程特点并且网上的相关学习资料并不多，学习起来十分吃力。</a:t>
            </a:r>
            <a:endParaRPr lang="en-US" altLang="zh-CN" dirty="0"/>
          </a:p>
          <a:p>
            <a:r>
              <a:rPr lang="zh-CN" altLang="en-US" dirty="0"/>
              <a:t>但是天无绝人之路，偶然间发现的</a:t>
            </a:r>
            <a:r>
              <a:rPr lang="en-US" altLang="zh-CN" dirty="0"/>
              <a:t>Jpcap</a:t>
            </a:r>
            <a:r>
              <a:rPr lang="zh-CN" altLang="en-US" dirty="0"/>
              <a:t>成为了救命稻草。</a:t>
            </a:r>
            <a:endParaRPr lang="en-US" altLang="zh-CN" dirty="0"/>
          </a:p>
          <a:p>
            <a:r>
              <a:rPr lang="en-US" altLang="zh-CN" dirty="0"/>
              <a:t>Jpcap</a:t>
            </a:r>
            <a:r>
              <a:rPr lang="zh-CN" altLang="en-US" dirty="0"/>
              <a:t>是一个中间件，它调用</a:t>
            </a:r>
            <a:r>
              <a:rPr lang="en-US" altLang="zh-CN" dirty="0"/>
              <a:t>winPcap</a:t>
            </a:r>
            <a:r>
              <a:rPr lang="zh-CN" altLang="en-US" dirty="0"/>
              <a:t>为</a:t>
            </a:r>
            <a:r>
              <a:rPr lang="en-US" altLang="zh-CN" dirty="0"/>
              <a:t>Java</a:t>
            </a:r>
            <a:r>
              <a:rPr lang="zh-CN" altLang="en-US" dirty="0"/>
              <a:t>程序提供抓包接口。由于</a:t>
            </a:r>
            <a:r>
              <a:rPr lang="en-US" altLang="zh-CN" dirty="0"/>
              <a:t>Java</a:t>
            </a:r>
            <a:r>
              <a:rPr lang="zh-CN" altLang="en-US" dirty="0"/>
              <a:t>语言的面向对象特性，学习起来十分方便数据结构也可以封装成类。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22942" y="516971"/>
            <a:ext cx="3255935" cy="652840"/>
            <a:chOff x="522940" y="516970"/>
            <a:chExt cx="3255935" cy="652840"/>
          </a:xfrm>
        </p:grpSpPr>
        <p:sp>
          <p:nvSpPr>
            <p:cNvPr id="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遇到的困难</a:t>
              </a:r>
              <a:r>
                <a:rPr lang="en-US" altLang="zh-CN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-IP</a:t>
              </a: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地址无法解析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00664C-7DC4-4CF7-8E51-773BB42D9A60}"/>
              </a:ext>
            </a:extLst>
          </p:cNvPr>
          <p:cNvSpPr txBox="1"/>
          <p:nvPr/>
        </p:nvSpPr>
        <p:spPr>
          <a:xfrm>
            <a:off x="2927968" y="2690336"/>
            <a:ext cx="6336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在对数据包首部进行解析的过程中，刚开始并没有意识到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byte</a:t>
            </a:r>
            <a:r>
              <a:rPr lang="zh-CN" altLang="en-US" dirty="0"/>
              <a:t>类型的范围是</a:t>
            </a:r>
            <a:r>
              <a:rPr lang="en-US" altLang="zh-CN" dirty="0"/>
              <a:t>-128~127</a:t>
            </a:r>
            <a:r>
              <a:rPr lang="zh-CN" altLang="en-US" dirty="0"/>
              <a:t>，导致</a:t>
            </a:r>
            <a:r>
              <a:rPr lang="en-US" altLang="zh-CN" dirty="0"/>
              <a:t>IP</a:t>
            </a:r>
            <a:r>
              <a:rPr lang="zh-CN" altLang="en-US" dirty="0"/>
              <a:t>地址解析错误。在网上反复查找资料，以为是解析的位置发生错误。最后才意识到</a:t>
            </a:r>
            <a:r>
              <a:rPr lang="en-US" altLang="zh-CN" dirty="0"/>
              <a:t>IP</a:t>
            </a:r>
            <a:r>
              <a:rPr lang="zh-CN" altLang="en-US" dirty="0"/>
              <a:t>地址每个字节是</a:t>
            </a:r>
            <a:r>
              <a:rPr lang="en-US" altLang="zh-CN" dirty="0"/>
              <a:t>0~255</a:t>
            </a:r>
            <a:r>
              <a:rPr lang="zh-CN" altLang="en-US" dirty="0"/>
              <a:t>而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byte</a:t>
            </a:r>
            <a:r>
              <a:rPr lang="zh-CN" altLang="en-US" dirty="0"/>
              <a:t>类型是</a:t>
            </a:r>
            <a:r>
              <a:rPr lang="en-US" altLang="zh-CN" dirty="0"/>
              <a:t>-128~127</a:t>
            </a:r>
            <a:r>
              <a:rPr lang="zh-CN" altLang="en-US" dirty="0"/>
              <a:t>需要进行转换才行。</a:t>
            </a:r>
          </a:p>
        </p:txBody>
      </p:sp>
    </p:spTree>
    <p:extLst>
      <p:ext uri="{BB962C8B-B14F-4D97-AF65-F5344CB8AC3E}">
        <p14:creationId xmlns:p14="http://schemas.microsoft.com/office/powerpoint/2010/main" val="15633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997" y="545246"/>
            <a:ext cx="2190407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5717805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925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201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49" y="5103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510" y="359611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206" y="6002747"/>
            <a:ext cx="1409791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9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5" y="5432022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600" b="1">
                <a:solidFill>
                  <a:srgbClr val="595959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PART  2</a:t>
            </a:r>
            <a:endParaRPr lang="zh-CN" altLang="en-US" dirty="0"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5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cs typeface="+mn-ea"/>
                <a:sym typeface="+mn-lt"/>
              </a:rPr>
              <a:t>成果展示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9885" y="1094564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22942" y="516971"/>
            <a:ext cx="3255935" cy="391281"/>
            <a:chOff x="522940" y="516970"/>
            <a:chExt cx="3255935" cy="391281"/>
          </a:xfrm>
        </p:grpSpPr>
        <p:sp>
          <p:nvSpPr>
            <p:cNvPr id="98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获取网卡列表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100" name="图片 9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0810" y="5458415"/>
            <a:ext cx="1269076" cy="11401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AE07753-1681-48D5-892C-E7945A21CCF4}"/>
              </a:ext>
            </a:extLst>
          </p:cNvPr>
          <p:cNvSpPr txBox="1"/>
          <p:nvPr/>
        </p:nvSpPr>
        <p:spPr>
          <a:xfrm>
            <a:off x="846296" y="1347814"/>
            <a:ext cx="350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首先使用</a:t>
            </a:r>
            <a:r>
              <a:rPr lang="en-US" altLang="zh-CN" dirty="0"/>
              <a:t>Name.jar</a:t>
            </a:r>
            <a:r>
              <a:rPr lang="zh-CN" altLang="en-US" dirty="0"/>
              <a:t> 获取网卡列表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0B5BA35-6299-4949-BDD4-C2F91C779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334" y="1886782"/>
            <a:ext cx="8790476" cy="2066667"/>
          </a:xfrm>
          <a:prstGeom prst="rect">
            <a:avLst/>
          </a:prstGeom>
        </p:spPr>
      </p:pic>
      <p:sp>
        <p:nvSpPr>
          <p:cNvPr id="101" name="对话气泡: 椭圆形 100">
            <a:extLst>
              <a:ext uri="{FF2B5EF4-FFF2-40B4-BE49-F238E27FC236}">
                <a16:creationId xmlns:a16="http://schemas.microsoft.com/office/drawing/2014/main" id="{3C1C926E-B831-4274-8A50-2CF1F76E51AE}"/>
              </a:ext>
            </a:extLst>
          </p:cNvPr>
          <p:cNvSpPr/>
          <p:nvPr/>
        </p:nvSpPr>
        <p:spPr>
          <a:xfrm>
            <a:off x="8803177" y="1722493"/>
            <a:ext cx="1990641" cy="1197622"/>
          </a:xfrm>
          <a:prstGeom prst="wedgeEllipse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号接口正在被使用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22942" y="516971"/>
            <a:ext cx="3929788" cy="652840"/>
            <a:chOff x="522940" y="516970"/>
            <a:chExt cx="3405001" cy="652840"/>
          </a:xfrm>
        </p:grpSpPr>
        <p:sp>
          <p:nvSpPr>
            <p:cNvPr id="22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250770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+mn-lt"/>
                  <a:ea typeface="+mn-ea"/>
                  <a:cs typeface="+mn-ea"/>
                  <a:sym typeface="+mn-lt"/>
                </a:rPr>
                <a:t>对指定网卡抓取数据包</a:t>
              </a:r>
              <a:endParaRPr lang="en-US" altLang="zh-CN" sz="2000" b="1" dirty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AE2B6B-496E-4563-A087-4E767B7F04F6}"/>
              </a:ext>
            </a:extLst>
          </p:cNvPr>
          <p:cNvSpPr txBox="1"/>
          <p:nvPr/>
        </p:nvSpPr>
        <p:spPr>
          <a:xfrm>
            <a:off x="659958" y="1425223"/>
            <a:ext cx="39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Capture.jar </a:t>
            </a:r>
            <a:r>
              <a:rPr lang="zh-CN" altLang="en-US" dirty="0"/>
              <a:t>对</a:t>
            </a:r>
            <a:r>
              <a:rPr lang="en-US" altLang="zh-CN" dirty="0"/>
              <a:t>2</a:t>
            </a:r>
            <a:r>
              <a:rPr lang="zh-CN" altLang="en-US" dirty="0"/>
              <a:t>号网卡进行抓包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DE5A4-8174-46DE-BA79-3FE338C18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8" y="2217218"/>
            <a:ext cx="3251566" cy="26439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EDA384-5CC2-4748-8205-6AC5AFBE2E46}"/>
              </a:ext>
            </a:extLst>
          </p:cNvPr>
          <p:cNvSpPr txBox="1"/>
          <p:nvPr/>
        </p:nvSpPr>
        <p:spPr>
          <a:xfrm>
            <a:off x="1073543" y="5225330"/>
            <a:ext cx="19320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1F257-C2AC-4A6E-ABCF-09088A39E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0" y="2217218"/>
            <a:ext cx="3122863" cy="264392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39AFFDE-FF67-4693-9339-D24D8A4529B8}"/>
              </a:ext>
            </a:extLst>
          </p:cNvPr>
          <p:cNvSpPr txBox="1"/>
          <p:nvPr/>
        </p:nvSpPr>
        <p:spPr>
          <a:xfrm>
            <a:off x="5216310" y="5225330"/>
            <a:ext cx="19320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UDP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4573A7-0446-4AF1-BFB1-542CE2129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583" y="2399713"/>
            <a:ext cx="3731672" cy="227893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689F6EF-DB44-4A5A-A27E-94BACCD57231}"/>
              </a:ext>
            </a:extLst>
          </p:cNvPr>
          <p:cNvSpPr txBox="1"/>
          <p:nvPr/>
        </p:nvSpPr>
        <p:spPr>
          <a:xfrm>
            <a:off x="8637892" y="5219684"/>
            <a:ext cx="19320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281104-D734-44B7-9F1E-9FF07BA6B41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1um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/W6b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/W6b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9bpt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P1um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P1um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P1um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1um0soEf+aIwoAAHWWAAApAAAAdW5pdmVyc2FsL3NraW5fY3VzdG9taXphdGlvbl9zZXR0aW5ncy54bWztXc1v28gVv/evIFQssAWK6IP6cqGooMiRTUSmtCJjJy0KgZbGFmGK1JIjJw502MMC7W3RoocWPfVS9NJjTwXa/6XAptv/om+GpEXKkkw66QabPNE2zDfzPmbex8zwB9qd8Nrx1FXI/IXzxmaO75mUMce7Crs/kqTO1Hf9YBTQkLKwvKGcO97Mf6V7lz6nATVktjezg5nKW8NuReqLj9RuKW2tDXf1Xr0mteqkRtqSRhoqtB3J2pGsQptWq6qd8paISG5Ap9Rju6V2ypnW+wy6F9KA6d6Mvu7K2d7ppuwIjgN75kC/sNus82udaF1rdX5J9Wqj1SDrmiLLclNSG1pVq6xbraOWUpVIpd6oyOteuybXZKnaaFSPmutqq9aQ4a5/1AQpdXLUlOqter2mrWukBtySovS0mrpuyUfVqgLaSPtIXff7vValIlWrVbmurRtNud+rSNBbBhmK3OYTKGtyT26ulZ5SbctSX+33+vU10UhTbUjtGmlWKut6rydXKpvJ3YwuPV0bau7hJNP5gMCdLtjZymOrvCO4OtNVEEBniy6Wrs2o5NkL+rT03R9++903v/72N396+/U3b3/3t7e//+e3f/xrKQ5REc4JQ2JZlhoRgczFdVXfY6BDGnrurfT51F/e/qRTFi1JN2FZOjXSdMmZPS1drBjzvSfTSNQTzw8Wtlvq/jiKnnhseTj9GxoU4bu0p3SjriU+edliXRDRcB1imvqLpe3dDvwr/8mFPb2+CvyVN8tl5vx2SQPX8a6hd+WopZKDilwnZDqji4x9pM2v/GxLqFgh5eY1Cb9ycbr2BXUTjRXxKcC3UfnwjGyx3jihwwSrUuXXIdalfUWzDmgr/DrM44GWrNda/HqYidHXDLrLvADUDnZ37VsaZJVEBfMgl79cLYvG0zLwr/hkZ/kedvQdn+tD/fGuuIUVfuVi4gPkCnN5KZ42MX5tq2N8u11LOgvQAs5NF5eYJESOehN1eDpSjJeTwfB4OOnpxyWoWyIrJZ6Wn9ea7dfVRhMqV8yXU5J5qgwGWVmSENao5JNlWOPhYAICyWBikBdWqct/FmYdPrcGukFK3fiXwgJGY3JW6vKfeVifj8fEsCbmQNfIRDcnxtAS8zIgFtFK3Zf+SprbN1RivnTj0FcSm1MJyrMTUCl0nZlo4CXb8VY0hz5teKroxmRMTGusq5Y+NEpd0w+C258KyfaKzSF45nYozZzQvnDpTKiFEBHtvLyAdrFDk+CLzR3o6S9sx3uSR/tYOdeN44k1HA7MCTG0hFLqEm8maYHNNRUXNFZMMgYZgQ0r+ePYJyL6hARJcd3CQk7045MBfFvckBPnau7CN3uENSMCLhlRLwcjBA4ZQ9SZ5vlwrPE5BIWSLS3tMHzlB7NM0KRdl0O2bqhDCE3VSsm3uJhENjje8aYQOnTKcsg7JaapHJNJb/gCYhxyc1iQafgMUvJZQaaXxIQcImYONkM5048VnhE8DZMESXJwavN4h22ZPZ0CH5/NG8dfhUDhMwxpIrIxfFJYk0m+eA6O1JXBnmyPBMNki7sr54aCKcEMlrkcuqAMqUTj0fXFc/0Xk76iD4g2gXDThucTS1RJrnRh30qezyR7dmN7Uypd0Km9gky4hbaZMxNt3PPChC9XzhvJZnH9+SwuXYZGXnz2CJMyBW+HZbBfBmWwTVmyh7TzaYtH8EhDeKzvtSLPBDzaBFMlhjLWh+/HRaGzWLlRlX4fjrozrqizHrTj3ecrv9v+D8aYUQnu6VDReo5fiInASsyXHFg83UKMutEHdaOonkPB52fUQgKMYSzD8KV3EHMGM5cx5AxmtJiIc9IzdQs2W+f0gp8+cjCLXI28ttvf/IzoUjii36XqBb30Yb/kUvsm2sjA2iXcn8fLqa1SZmmxdGsAhhsg8yoKKpDqOgt+hson9vkpSaYiWg0y4zn3V+5MZLfrXIsVAeZ5taD392GXgb8QVNcOk7iOFqWfv6Mh0RDHkd5RsQ3EXYLm9lUqP9/JYyZRxurJRFUMlfATBc9nNz8fZAefk4FlTgZKj0uANFnYbDqHVfiSn/Pyy4pOBBrpKyAvHrxJ7WA6//dXf8kvZsueiCrF1J8VlQPJz6smuZP3S8NnNPxVDjmW0suyipucjPGBKmHNf76ydAjQ93JksaNlaeEv+COuXKohBWI3KpalqCenkCWmSAp/FcBesKCQU2X8DAqf2OuXuqd2cA2F0/J9t6ggMfM8NllhGzZH3BVzHY8WZH/nlYgP3tJHE0XTxNkfctR1ptfR8juDA0z8mE9y/asi8tQTxYDqvCWSzhxWXKZY3JKqBSUhut8UhJuda90dYfNAxbWhhrPM8xmPBb474k+27j/KhQ78QRyEcffSdkPwTXKb7hLO/Vex85JuadJ21xEYMeK7xS4LVnHfDW2795gnzywtN6ZsdzzzXVgY1Gg8KdFZ+jaXqvbEo9+0gjvaPcvhnBU3pUzfELf7G/Q1u9c/Rdzub/JFhT9vv8e03ZLmTB7H9ewgTU/5LpKzw3XQh3qiSsV9krtsH27BgD+WDVMmxYRsz4U/o12xNlrOgsbpzGlpg8t7LO54d9uXU85zcSuGHXLYIdOwCd/y4fjtMIe5dH9wi3FACqa9L+4LZkAEH2xPRkSV2O2SPi3BQcSeznmlD0tSLONpiU9nhNDs41sm9YyXsxSnsOYw60LUc1HOC6n0eBUvpsqPcv0wU6d8b5465UMe6sRi9zvQWy0uaEAgBhyocrGHssR093nyKOxM7Ei3+Pa0pgWwOcj24IyUZEKKkAkssa1KsiW6SbfD3pI5Lr2hSaVKEVKTc3j8nRCy43BwK2xAL1k6vGNK4SyIS90mFrMlMEXfyyVOZGklWy0Fk47ZF6EY/Y5qlaw9Gxt3rEZJlebhni7QPtvyenmHKui7b/Y75fQyCzVqB8p6EHrtr1wXIVeEXBFyRcgVIVeEXBFyRcgVIVeEXBFyRcgVIVeEXBFyRcgVIVeEXBFyRcgVIdePFnLdC9t9L4jrpisCrgi4fgjAdX/8fwC89WHOTw5ujfxTGG2N2BBsLQS27kJN86CtO0Da/WDr/oT7eLHW9KkGMVfEXBFzRcwVMVfEXBFzRcwVMVfEXBFzRcwVMVfEXBFzRcwVMVfEXBFzRcwVMVfEXPEt1/cFuqZsQtQVX3PF11zxNVd8zfUThV4RgUUEFhFYRGARgUUEFhFYRGARgUUEFhFYRGARgUUEFhFYRGARgUUEFhFYRGARgUUEFt96xbdef2D4a2pY3+NLrzmAzfcOv+ZgRPwV8dePBH89vBplANhU1w+PwO78j7EIviL4+oMAX/s1fiH4iuArgq8IviL4iuArgq8IviL4iuArgq8IviL4iuArgq8IvqbB1//86x///fPfEXtF7BWx18djrwffNkLoFaFXfPUVX339JP7kcBJU+DeHEXrdRlm3acAK8q4dTxVk542odndy/wdQSwMEFAACAAgAAG+b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AG+bSzeoczFKAAAAawAAABsAAAB1bml2ZXJzYWwvdW5pdmVyc2FsLnBuZy54bWyzsa/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/W6bSzg/xxyEAwAASg4AACYAAAAAAAAAAQAAAAAAlQsAAHVuaXZlcnNhbC9odG1sX3B1Ymxpc2hpbmdfc2V0dGluZ3MueG1sUEsBAgAAFAACAAgA/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+wIAALAIAAAUAAAAAAAAAAEAAAAAANgSAAB1bml2ZXJzYWwvcGxheWVyLnhtbFBLAQIAABQAAgAIAP1um0soEf+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"/>
  <p:tag name="ISPRING_PRESENTATION_TITLE" val="演示文稿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4gi1f5q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391</Words>
  <Application>Microsoft Office PowerPoint</Application>
  <PresentationFormat>宽屏</PresentationFormat>
  <Paragraphs>59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灰色创意多边形</dc:title>
  <dc:creator>第一PPT</dc:creator>
  <cp:keywords>www.1ppt.com</cp:keywords>
  <dc:description>www.1ppt.com</dc:description>
  <cp:lastModifiedBy>阎 一赫</cp:lastModifiedBy>
  <cp:revision>60</cp:revision>
  <dcterms:created xsi:type="dcterms:W3CDTF">2017-11-24T07:17:00Z</dcterms:created>
  <dcterms:modified xsi:type="dcterms:W3CDTF">2020-06-16T02:14:41Z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