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gif" ContentType="image/gi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55" r:id="rId16"/>
  </p:sldMasterIdLst>
  <p:notesMasterIdLst>
    <p:notesMasterId r:id="rId18"/>
  </p:notesMasterIdLst>
  <p:sldIdLst>
    <p:sldId id="300" r:id="rId20"/>
    <p:sldId id="304" r:id="rId21"/>
    <p:sldId id="310" r:id="rId22"/>
    <p:sldId id="289" r:id="rId23"/>
    <p:sldId id="301" r:id="rId25"/>
    <p:sldId id="311" r:id="rId26"/>
    <p:sldId id="313" r:id="rId27"/>
    <p:sldId id="305" r:id="rId28"/>
    <p:sldId id="314" r:id="rId29"/>
    <p:sldId id="316" r:id="rId30"/>
    <p:sldId id="309" r:id="rId31"/>
    <p:sldId id="315" r:id="rId32"/>
    <p:sldId id="312" r:id="rId33"/>
    <p:sldId id="299" r:id="rId3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4010" userDrawn="1">
          <p15:clr>
            <a:srgbClr val="A4A3A4"/>
          </p15:clr>
        </p15:guide>
        <p15:guide id="6" pos="472" userDrawn="1">
          <p15:clr>
            <a:srgbClr val="A4A3A4"/>
          </p15:clr>
        </p15:guide>
      </p15:sldGuideLst>
    </p:ext>
  </p:extLst>
  <p:embeddedFontLst>
    <p:embeddedFont>
      <p:font typeface="나눔고딕" panose="" pitchFamily="50" charset="-127">
        <p:regular r:id="rId5"/>
        <p:bold r:id="rId3"/>
      </p:font>
    </p:embeddedFont>
    <p:embeddedFont>
      <p:font typeface="나눔명조" panose="" pitchFamily="18" charset="-127">
        <p:regular r:id="rId2"/>
        <p:bold r:id="rId1"/>
      </p:font>
    </p:embeddedFont>
    <p:embeddedFont>
      <p:font typeface="맑은 고딕" panose="" pitchFamily="50" charset="-127">
        <p:regular r:id="rId7"/>
        <p:bold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A452A"/>
    <a:srgbClr val="2A1D1C"/>
    <a:srgbClr val="5D5635"/>
    <a:srgbClr val="9966FF"/>
    <a:srgbClr val="7747B7"/>
    <a:srgbClr val="9999FF"/>
    <a:srgbClr val="1FE5EF"/>
    <a:srgbClr val="5C56D8"/>
    <a:srgbClr val="01ABB3"/>
    <a:srgbClr val="02D9E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8898" autoAdjust="0"/>
    <p:restoredTop sz="94660"/>
  </p:normalViewPr>
  <p:slideViewPr>
    <p:cSldViewPr snapToGrid="1" snapToObjects="1">
      <p:cViewPr varScale="1">
        <p:scale>
          <a:sx n="99" d="100"/>
          <a:sy n="99" d="100"/>
        </p:scale>
        <p:origin x="-630" y="-90"/>
      </p:cViewPr>
      <p:guideLst>
        <p:guide pos="4010"/>
        <p:guide pos="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6.fntdata"></Relationship><Relationship Id="rId5" Type="http://schemas.openxmlformats.org/officeDocument/2006/relationships/font" Target="fonts/font1.fntdata"></Relationship><Relationship Id="rId6" Type="http://schemas.openxmlformats.org/officeDocument/2006/relationships/tableStyles" Target="tableStyles.xml"></Relationship><Relationship Id="rId7" Type="http://schemas.openxmlformats.org/officeDocument/2006/relationships/font" Target="fonts/font5.fntdata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58750" units="cm"/>
      <inkml:brushProperty name="height" value="0.158750" units="cm"/>
      <inkml:brushProperty name="color" value="#000000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58750" units="cm"/>
      <inkml:brushProperty name="height" value="0.158750" units="cm"/>
      <inkml:brushProperty name="color" value="#000000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58750" units="cm"/>
      <inkml:brushProperty name="height" value="0.158750" units="cm"/>
      <inkml:brushProperty name="color" value="#000000"/>
      <inkml:brushProperty name="fitToCurve" value="1"/>
    </inkml:brush>
  </inkml:definitions>
  <inkml:trace contextRef="#ctx0" brushRef="#br0">0 0,'0'0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2011-10-12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나눔명조" charset="0"/>
                <a:ea typeface="나눔명조" charset="0"/>
                <a:cs typeface="+mn-cs"/>
              </a:rPr>
              <a:t>모델을 만들기 위해서 세 가지 시도가 있었음</a:t>
            </a:r>
            <a:endParaRPr lang="ko-KR" altLang="en-US" sz="1800">
              <a:solidFill>
                <a:schemeClr val="tx1"/>
              </a:solidFill>
              <a:latin typeface="나눔명조" charset="0"/>
              <a:ea typeface="나눔명조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나눔명조" charset="0"/>
                <a:ea typeface="나눔명조" charset="0"/>
                <a:cs typeface="+mn-cs"/>
              </a:rPr>
              <a:t>첫 번째 자연어 기반 모델, 두 번째 케이민즈 유형 분석, 마지막 규칙 기반 모델</a:t>
            </a:r>
            <a:endParaRPr lang="ko-KR" altLang="en-US" sz="1800">
              <a:solidFill>
                <a:schemeClr val="tx1"/>
              </a:solidFill>
              <a:latin typeface="나눔명조" charset="0"/>
              <a:ea typeface="나눔명조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2011-10-12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나눔명조" charset="0"/>
                <a:ea typeface="나눔명조" charset="0"/>
                <a:cs typeface="+mn-cs"/>
              </a:rPr>
              <a:t>구문분석 문제</a:t>
            </a:r>
            <a:endParaRPr lang="ko-KR" altLang="en-US" sz="1800">
              <a:solidFill>
                <a:schemeClr val="tx1"/>
              </a:solidFill>
              <a:latin typeface="나눔명조" charset="0"/>
              <a:ea typeface="나눔명조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나눔명조" charset="0"/>
                <a:ea typeface="나눔명조" charset="0"/>
                <a:cs typeface="+mn-cs"/>
              </a:rPr>
              <a:t>1. 명사구, 서술부 등등 언어적인 공부가 더 필요함 2. 한국어는 영어와 다르게 직접 ??를 만들어줘야함</a:t>
            </a:r>
            <a:endParaRPr lang="ko-KR" altLang="en-US" sz="1800">
              <a:solidFill>
                <a:schemeClr val="tx1"/>
              </a:solidFill>
              <a:latin typeface="나눔명조" charset="0"/>
              <a:ea typeface="나눔명조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3"/>
            <a:ext cx="9143997" cy="6857997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228184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3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3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3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 descr="korean fram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6685" y="723704"/>
            <a:ext cx="1133800" cy="39170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3"/>
            <a:ext cx="9143997" cy="6857997"/>
          </a:xfrm>
          <a:prstGeom prst="rect">
            <a:avLst/>
          </a:prstGeom>
        </p:spPr>
      </p:pic>
      <p:pic>
        <p:nvPicPr>
          <p:cNvPr id="7" name="그림 6" descr="korean fram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6685" y="723704"/>
            <a:ext cx="1133800" cy="3917099"/>
          </a:xfrm>
          <a:prstGeom prst="rect">
            <a:avLst/>
          </a:prstGeom>
        </p:spPr>
      </p:pic>
      <p:sp>
        <p:nvSpPr>
          <p:cNvPr id="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9248" y="944661"/>
            <a:ext cx="874440" cy="3445843"/>
          </a:xfrm>
        </p:spPr>
        <p:txBody>
          <a:bodyPr vert="eaVert" anchor="t"/>
          <a:lstStyle>
            <a:lvl1pPr algn="l">
              <a:defRPr sz="2000" b="1" baseline="0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편집합니다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6425502" y="5157192"/>
            <a:ext cx="882802" cy="64807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200" u="sng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소속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228184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3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3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3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frame_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813" y="721049"/>
            <a:ext cx="3695079" cy="547711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08968" y="1340768"/>
            <a:ext cx="7751464" cy="504056"/>
          </a:xfrm>
        </p:spPr>
        <p:txBody>
          <a:bodyPr vert="horz" anchor="t"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12" name="세로 텍스트 개체 틀 2"/>
          <p:cNvSpPr>
            <a:spLocks noGrp="1"/>
          </p:cNvSpPr>
          <p:nvPr>
            <p:ph type="body" orient="vert" idx="13" hasCustomPrompt="1"/>
          </p:nvPr>
        </p:nvSpPr>
        <p:spPr>
          <a:xfrm>
            <a:off x="971600" y="747145"/>
            <a:ext cx="3239963" cy="504056"/>
          </a:xfrm>
        </p:spPr>
        <p:txBody>
          <a:bodyPr vert="horz" anchor="ctr">
            <a:normAutofit/>
          </a:bodyPr>
          <a:lstStyle>
            <a:lvl1pPr algn="l">
              <a:defRPr sz="15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frame_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813" y="721049"/>
            <a:ext cx="3695079" cy="547711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08968" y="1340768"/>
            <a:ext cx="7751464" cy="648072"/>
          </a:xfrm>
        </p:spPr>
        <p:txBody>
          <a:bodyPr vert="horz" anchor="t"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12" name="세로 텍스트 개체 틀 2"/>
          <p:cNvSpPr>
            <a:spLocks noGrp="1"/>
          </p:cNvSpPr>
          <p:nvPr>
            <p:ph type="body" orient="vert" idx="13" hasCustomPrompt="1"/>
          </p:nvPr>
        </p:nvSpPr>
        <p:spPr>
          <a:xfrm>
            <a:off x="971600" y="747145"/>
            <a:ext cx="3239963" cy="504056"/>
          </a:xfrm>
        </p:spPr>
        <p:txBody>
          <a:bodyPr vert="horz" anchor="ctr">
            <a:normAutofit/>
          </a:bodyPr>
          <a:lstStyle>
            <a:lvl1pPr algn="l">
              <a:defRPr sz="15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idx="14" hasCustomPrompt="1"/>
          </p:nvPr>
        </p:nvSpPr>
        <p:spPr>
          <a:xfrm>
            <a:off x="708968" y="2060848"/>
            <a:ext cx="7751464" cy="3816424"/>
          </a:xfrm>
        </p:spPr>
        <p:txBody>
          <a:bodyPr vert="horz" anchor="t"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3"/>
            <a:ext cx="9143997" cy="6857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lue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" y="6"/>
            <a:ext cx="9143992" cy="6857994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  <p:sldLayoutId id="2147483676" r:id="rId3"/>
    <p:sldLayoutId id="2147483681" r:id="rId4"/>
    <p:sldLayoutId id="2147483682" r:id="rId5"/>
    <p:sldLayoutId id="2147483678" r:id="rId6"/>
    <p:sldLayoutId id="2147483649" r:id="rId7"/>
    <p:sldLayoutId id="2147483650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b="0" kern="1200">
          <a:solidFill>
            <a:schemeClr val="bg2">
              <a:lumMod val="2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5.jpeg"></Relationship><Relationship Id="rId4" Type="http://schemas.openxmlformats.org/officeDocument/2006/relationships/hyperlink" Target="http://hangeul.naver.com/font" TargetMode="External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11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12.png"></Relationship><Relationship Id="rId9" Type="http://schemas.openxmlformats.org/officeDocument/2006/relationships/image" Target="../media/image13.png"></Relationship><Relationship Id="rId10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fImage2592743383160.png"></Relationship><Relationship Id="rId4" Type="http://schemas.openxmlformats.org/officeDocument/2006/relationships/image" Target="../media/fImage3493133374654.png"></Relationship><Relationship Id="rId5" Type="http://schemas.openxmlformats.org/officeDocument/2006/relationships/customXml" Target="../ink/ink1.xml"></Relationship><Relationship Id="rId6" Type="http://schemas.openxmlformats.org/officeDocument/2006/relationships/customXml" Target="../ink/ink2.xml"></Relationship><Relationship Id="rId7" Type="http://schemas.openxmlformats.org/officeDocument/2006/relationships/customXml" Target="../ink/ink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image" Target="../media/image4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image4.png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image" Target="../media/image4.png"></Relationship><Relationship Id="rId4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1.jpeg"></Relationship><Relationship Id="rId4" Type="http://schemas.openxmlformats.org/officeDocument/2006/relationships/hyperlink" Target="http://hangeul.naver.com/font" TargetMode="External"></Relationship><Relationship Id="rId5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13.png"></Relationship><Relationship Id="rId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6" Type="http://schemas.openxmlformats.org/officeDocument/2006/relationships/image" Target="../media/image4.png"></Relationship><Relationship Id="rId8" Type="http://schemas.openxmlformats.org/officeDocument/2006/relationships/image" Target="../media/fImage4167083174654.png"></Relationship><Relationship Id="rId9" Type="http://schemas.openxmlformats.org/officeDocument/2006/relationships/slideLayout" Target="../slideLayouts/slideLayout7.xml"></Relationship><Relationship Id="rId10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1.jpeg"></Relationship><Relationship Id="rId5" Type="http://schemas.openxmlformats.org/officeDocument/2006/relationships/image" Target="../media/fImage1739210072139.jpeg"></Relationship><Relationship Id="rId7" Type="http://schemas.openxmlformats.org/officeDocument/2006/relationships/image" Target="../media/fImage1651910302590.gif"></Relationship><Relationship Id="rId8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image" Target="../media/image4.png"></Relationship><Relationship Id="rId6" Type="http://schemas.openxmlformats.org/officeDocument/2006/relationships/image" Target="../media/fImage1145903134654.jpeg"></Relationship><Relationship Id="rId7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image" Target="../media/fImage2592743383160.pn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image" Target="../media/image4.png"></Relationship><Relationship Id="rId8" Type="http://schemas.openxmlformats.org/officeDocument/2006/relationships/image" Target="../media/fImage3493133374654.png"></Relationship><Relationship Id="rId9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image" Target="../media/fImage6486773393160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-201295" y="2540"/>
            <a:ext cx="9145270" cy="6859270"/>
          </a:xfrm>
          <a:prstGeom prst="rect"/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34695" y="711835"/>
            <a:ext cx="1381125" cy="4701540"/>
          </a:xfrm>
          <a:prstGeom prst="rect"/>
          <a:noFill/>
        </p:spPr>
      </p:pic>
      <p:sp>
        <p:nvSpPr>
          <p:cNvPr id="12" name="직사각형 11"/>
          <p:cNvSpPr>
            <a:spLocks/>
          </p:cNvSpPr>
          <p:nvPr/>
        </p:nvSpPr>
        <p:spPr>
          <a:xfrm rot="0">
            <a:off x="5763895" y="5307965"/>
            <a:ext cx="2130425" cy="3225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u="sng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김슬기, 양한솔, 이찬희</a:t>
            </a:r>
            <a:endParaRPr lang="ko-KR" altLang="en-US" sz="1500" u="sng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1188720" y="1040130"/>
            <a:ext cx="793115" cy="3982720"/>
          </a:xfrm>
          <a:prstGeom prst="rect"/>
        </p:spPr>
        <p:txBody>
          <a:bodyPr wrap="square" lIns="91440" tIns="45720" rIns="91440" bIns="45720" numCol="1" vert="wordArtVertRtl" anchor="t">
            <a:spAutoFit/>
          </a:bodyPr>
          <a:lstStyle/>
          <a:p>
            <a:pPr marL="0" indent="0" algn="l" defTabSz="91440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희기한 문제풀이</a:t>
            </a:r>
            <a:endParaRPr lang="ko-KR" altLang="en-US" sz="32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542030" y="933450"/>
            <a:ext cx="518795" cy="180784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601720" y="410210"/>
            <a:ext cx="2700020" cy="39941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291205" y="3044825"/>
            <a:ext cx="720090" cy="77406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2311400" y="3286125"/>
            <a:ext cx="976630" cy="76898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258820" y="4262755"/>
            <a:ext cx="949325" cy="73850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020060" y="1310005"/>
            <a:ext cx="2447290" cy="522605"/>
          </a:xfrm>
          <a:prstGeom prst="rect"/>
          <a:noFill/>
        </p:spPr>
      </p:pic>
      <p:sp>
        <p:nvSpPr>
          <p:cNvPr id="21" name="직사각형 20"/>
          <p:cNvSpPr>
            <a:spLocks/>
          </p:cNvSpPr>
          <p:nvPr/>
        </p:nvSpPr>
        <p:spPr>
          <a:xfrm rot="0">
            <a:off x="1282065" y="1047115"/>
            <a:ext cx="793115" cy="3982720"/>
          </a:xfrm>
          <a:prstGeom prst="rect"/>
        </p:spPr>
        <p:txBody>
          <a:bodyPr wrap="square" lIns="91440" tIns="45720" rIns="91440" bIns="45720" numCol="1" vert="wordArtVertRtl" anchor="t">
            <a:spAutoFit/>
          </a:bodyPr>
          <a:lstStyle/>
          <a:p>
            <a:pPr marL="0" indent="0" algn="l" defTabSz="91440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hansol/AppData/Roaming/PolarisOffice/ETemp/1500_975424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2280" y="395605"/>
            <a:ext cx="3696335" cy="549275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757555" y="469265"/>
            <a:ext cx="3761740" cy="4000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2.3 </a:t>
            </a: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규칙 기반 모델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5595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750570" y="1619885"/>
            <a:ext cx="3235325" cy="4445635"/>
            <a:chOff x="750570" y="1619885"/>
            <a:chExt cx="3235325" cy="444563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750570" y="1619885"/>
              <a:ext cx="3235325" cy="4445635"/>
            </a:xfrm>
            <a:prstGeom prst="roundRect">
              <a:avLst>
                <a:gd name="adj" fmla="val 7653"/>
              </a:avLst>
            </a:prstGeom>
            <a:solidFill>
              <a:srgbClr val="EEECE1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   </a:t>
              </a:r>
              <a:r>
                <a:rPr sz="18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for문 : 전체문장</a:t>
              </a:r>
              <a:endPara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1059180" y="2305050"/>
              <a:ext cx="2603500" cy="441960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유형1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1059180" y="2955925"/>
              <a:ext cx="2603500" cy="441960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유형2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1059180" y="3631565"/>
              <a:ext cx="2603500" cy="441960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유형3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 rot="0">
              <a:off x="1059180" y="5292090"/>
              <a:ext cx="2603500" cy="441960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유형n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텍스트 상자 26"/>
          <p:cNvSpPr txBox="1">
            <a:spLocks/>
          </p:cNvSpPr>
          <p:nvPr/>
        </p:nvSpPr>
        <p:spPr>
          <a:xfrm rot="0">
            <a:off x="1285875" y="1085850"/>
            <a:ext cx="296418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&lt; </a:t>
            </a:r>
            <a:r>
              <a:rPr sz="2000">
                <a:latin typeface="맑은 고딕" charset="0"/>
                <a:ea typeface="맑은 고딕" charset="0"/>
              </a:rPr>
              <a:t>모델 구조 &gt;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hansol/AppData/Roaming/PolarisOffice/ETemp/1500_975424/fImage259274338316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364355" y="1161415"/>
            <a:ext cx="4028440" cy="1823720"/>
          </a:xfrm>
          <a:prstGeom prst="rect"/>
          <a:noFill/>
        </p:spPr>
      </p:pic>
      <p:pic>
        <p:nvPicPr>
          <p:cNvPr id="29" name="그림 28" descr="C:/Users/hansol/AppData/Roaming/PolarisOffice/ETemp/1500_975424/fImage349313337465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359275" y="3114040"/>
            <a:ext cx="4022090" cy="2220595"/>
          </a:xfrm>
          <a:prstGeom prst="rect"/>
          <a:noFill/>
        </p:spPr>
      </p:pic>
      <p:cxnSp>
        <p:nvCxnSpPr>
          <p:cNvPr id="30" name="도형 29"/>
          <p:cNvCxnSpPr/>
          <p:nvPr/>
        </p:nvCxnSpPr>
        <p:spPr>
          <a:xfrm rot="0" flipV="1">
            <a:off x="3524250" y="2656840"/>
            <a:ext cx="1016634" cy="74295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  <a:effectLst>
            <a:outerShdw sx="100000" sy="100000" blurRad="40000" dist="23000" dir="5400000" rotWithShape="0" algn="ctr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540125" y="3300730"/>
            <a:ext cx="1080770" cy="1209040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>
            <a:spLocks/>
          </p:cNvSpPr>
          <p:nvPr/>
        </p:nvSpPr>
        <p:spPr>
          <a:xfrm rot="0">
            <a:off x="5923915" y="1894205"/>
            <a:ext cx="8572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유형 1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5958205" y="3960495"/>
            <a:ext cx="8572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유형 2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/>
              <p14:cNvContentPartPr/>
              <p14:nvPr/>
            </p14:nvContentPartPr>
            <p14:xfrm>
              <a:off x="6275070" y="5581015"/>
              <a:ext cx="8255" cy="8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잉크 34"/>
              <p14:cNvContentPartPr/>
              <p14:nvPr/>
            </p14:nvContentPartPr>
            <p14:xfrm>
              <a:off x="6266180" y="5838190"/>
              <a:ext cx="8890" cy="8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잉크 35"/>
              <p14:cNvContentPartPr/>
              <p14:nvPr/>
            </p14:nvContentPartPr>
            <p14:xfrm>
              <a:off x="6266180" y="6086475"/>
              <a:ext cx="8890" cy="889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C:/Users/hansol/AppData/Roaming/PolarisOffice/ETemp/1500_975424/image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5560" y="0"/>
            <a:ext cx="9145270" cy="6859270"/>
          </a:xfrm>
          <a:prstGeom prst="rect"/>
          <a:noFill/>
        </p:spPr>
      </p:pic>
      <p:pic>
        <p:nvPicPr>
          <p:cNvPr id="9" name="그림 8" descr="C:/Users/hansol/AppData/Roaming/PolarisOffice/ETemp/1500_975424/image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47090" y="881380"/>
            <a:ext cx="3696335" cy="549275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1121410" y="955040"/>
            <a:ext cx="3761740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3. 결과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- 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정답률 측정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496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8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847725" y="1853565"/>
            <a:ext cx="1751330" cy="38671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덧셈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1060" y="2242185"/>
            <a:ext cx="1751330" cy="1068705"/>
          </a:xfrm>
          <a:prstGeom prst="roundRect">
            <a:avLst>
              <a:gd name="adj" fmla="val 7653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약 </a:t>
            </a:r>
            <a:r>
              <a:rPr sz="2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92%</a:t>
            </a: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(110/120)</a:t>
            </a:r>
            <a:endParaRPr lang="ko-KR" altLang="en-US" sz="18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710815" y="1853565"/>
            <a:ext cx="1751330" cy="38671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뺄셈</a:t>
            </a:r>
            <a:endParaRPr lang="ko-KR" altLang="en-US" sz="1800"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584065" y="1853565"/>
            <a:ext cx="1751330" cy="38671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곱셈</a:t>
            </a:r>
            <a:endParaRPr lang="ko-KR" altLang="en-US" sz="1800"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446520" y="1853565"/>
            <a:ext cx="1751330" cy="38671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나눗셈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2734310" y="2242185"/>
            <a:ext cx="1751330" cy="1068705"/>
          </a:xfrm>
          <a:prstGeom prst="roundRect">
            <a:avLst>
              <a:gd name="adj" fmla="val 7653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약 </a:t>
            </a:r>
            <a:r>
              <a:rPr sz="2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97%</a:t>
            </a: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(115/119)</a:t>
            </a:r>
            <a:endParaRPr lang="ko-KR" altLang="en-US" sz="18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4592320" y="2242185"/>
            <a:ext cx="1751330" cy="1068705"/>
          </a:xfrm>
          <a:prstGeom prst="roundRect">
            <a:avLst>
              <a:gd name="adj" fmla="val 7653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약 </a:t>
            </a:r>
            <a:r>
              <a:rPr sz="2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90%</a:t>
            </a: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(107/119)</a:t>
            </a:r>
            <a:endParaRPr lang="ko-KR" altLang="en-US" sz="18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6446520" y="2242185"/>
            <a:ext cx="1751330" cy="1068705"/>
          </a:xfrm>
          <a:prstGeom prst="roundRect">
            <a:avLst>
              <a:gd name="adj" fmla="val 7653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약 </a:t>
            </a:r>
            <a:r>
              <a:rPr sz="2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73%</a:t>
            </a: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(87/120)</a:t>
            </a:r>
            <a:endParaRPr lang="ko-KR" altLang="en-US" sz="18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847725" y="3433445"/>
            <a:ext cx="3618865" cy="38671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덧셈 + 뺄셈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4599940" y="3433445"/>
            <a:ext cx="3618865" cy="38671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곱셈 + 나눗셈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861060" y="3820160"/>
            <a:ext cx="3605530" cy="1049020"/>
          </a:xfrm>
          <a:prstGeom prst="roundRect">
            <a:avLst>
              <a:gd name="adj" fmla="val 7653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	  약 </a:t>
            </a:r>
            <a:r>
              <a:rPr sz="2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87%</a:t>
            </a: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(208/239)</a:t>
            </a:r>
            <a:endParaRPr lang="ko-KR" altLang="en-US" sz="18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4612005" y="3820160"/>
            <a:ext cx="3625215" cy="1049020"/>
          </a:xfrm>
          <a:prstGeom prst="roundRect">
            <a:avLst>
              <a:gd name="adj" fmla="val 7653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	  약 </a:t>
            </a:r>
            <a:r>
              <a:rPr sz="2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74%</a:t>
            </a:r>
            <a:endParaRPr lang="ko-KR" altLang="en-US" sz="2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(178/239)</a:t>
            </a:r>
            <a:endParaRPr lang="ko-KR" altLang="en-US" sz="18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941705" y="5154295"/>
            <a:ext cx="72713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한계 &gt;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모델을 합쳤을 때 정답률이 떨어지는 것을 개선해야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사칙연산에 모두 적용되는 모델을 구현해내야 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C:/Users/hansol/AppData/Roaming/PolarisOffice/ETemp/1500_975424/image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5560" y="0"/>
            <a:ext cx="9145905" cy="6859905"/>
          </a:xfrm>
          <a:prstGeom prst="rect"/>
          <a:noFill/>
        </p:spPr>
      </p:pic>
      <p:pic>
        <p:nvPicPr>
          <p:cNvPr id="9" name="그림 8" descr="C:/Users/hansol/AppData/Roaming/PolarisOffice/ETemp/1500_975424/image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05180" y="721360"/>
            <a:ext cx="3696970" cy="549910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1100455" y="795020"/>
            <a:ext cx="3761740" cy="4000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4. 한계와 개선방안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6230" cy="217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12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C:/Users/hansol/AppData/Roaming/PolarisOffice/ETemp/1500_975424/image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35560" y="0"/>
            <a:ext cx="9145905" cy="685990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05180" y="721360"/>
            <a:ext cx="3696335" cy="549275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1100455" y="795020"/>
            <a:ext cx="376110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4. 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한계와 개선방안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5595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11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882015" y="2179955"/>
            <a:ext cx="2176780" cy="3895725"/>
            <a:chOff x="882015" y="2179955"/>
            <a:chExt cx="2176780" cy="3895725"/>
          </a:xfrm>
        </p:grpSpPr>
        <p:sp>
          <p:nvSpPr>
            <p:cNvPr id="17" name="도형 16"/>
            <p:cNvSpPr>
              <a:spLocks/>
            </p:cNvSpPr>
            <p:nvPr/>
          </p:nvSpPr>
          <p:spPr>
            <a:xfrm rot="0">
              <a:off x="882015" y="2179955"/>
              <a:ext cx="2176780" cy="3895725"/>
            </a:xfrm>
            <a:prstGeom prst="roundRect">
              <a:avLst>
                <a:gd name="adj" fmla="val 7653"/>
              </a:avLst>
            </a:prstGeom>
            <a:solidFill>
              <a:srgbClr val="EEECE1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sz="18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for문 : 전체문장</a:t>
              </a:r>
              <a:endPara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.</a:t>
              </a: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1090930" y="2781300"/>
              <a:ext cx="175133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유형1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0">
              <a:off x="1090930" y="3351530"/>
              <a:ext cx="175133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유형2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0">
              <a:off x="1090930" y="3943350"/>
              <a:ext cx="175133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유형3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 rot="0">
              <a:off x="1090930" y="5398770"/>
              <a:ext cx="175133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For 문 : 유형n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1" name="텍스트 상자 20"/>
          <p:cNvSpPr txBox="1">
            <a:spLocks/>
          </p:cNvSpPr>
          <p:nvPr/>
        </p:nvSpPr>
        <p:spPr>
          <a:xfrm rot="0">
            <a:off x="889000" y="1503045"/>
            <a:ext cx="2286635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>
                <a:latin typeface="맑은 고딕" charset="0"/>
                <a:ea typeface="맑은 고딕" charset="0"/>
              </a:rPr>
              <a:t>&lt; </a:t>
            </a:r>
            <a:r>
              <a:rPr sz="2200">
                <a:latin typeface="맑은 고딕" charset="0"/>
                <a:ea typeface="맑은 고딕" charset="0"/>
              </a:rPr>
              <a:t>현재 모델 &gt;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4792980" y="1502410"/>
            <a:ext cx="1980565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>
                <a:latin typeface="맑은 고딕" charset="0"/>
                <a:ea typeface="맑은 고딕" charset="0"/>
              </a:rPr>
              <a:t>&lt; 개선 </a:t>
            </a:r>
            <a:r>
              <a:rPr sz="2200">
                <a:latin typeface="맑은 고딕" charset="0"/>
                <a:ea typeface="맑은 고딕" charset="0"/>
              </a:rPr>
              <a:t>모델 &gt;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3613150" y="2179320"/>
            <a:ext cx="4790440" cy="3885565"/>
            <a:chOff x="3613150" y="2179320"/>
            <a:chExt cx="4790440" cy="388556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3613150" y="2179320"/>
              <a:ext cx="4790440" cy="3885565"/>
            </a:xfrm>
            <a:prstGeom prst="roundRect">
              <a:avLst>
                <a:gd name="adj" fmla="val 7653"/>
              </a:avLst>
            </a:prstGeom>
            <a:solidFill>
              <a:srgbClr val="EEECE1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for문 : 전체문장</a:t>
              </a:r>
              <a:endParaRPr lang="ko-KR" altLang="en-US" sz="18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chemeClr val="bg2">
                      <a:lumMod val="25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  </a:t>
              </a:r>
              <a:endParaRPr lang="ko-KR" altLang="en-US" sz="1800" b="1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3777615" y="2763520"/>
              <a:ext cx="103886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덧셈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4888865" y="2763520"/>
              <a:ext cx="103886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뺄셈</a:t>
              </a:r>
              <a:endParaRPr lang="ko-KR" altLang="en-US" sz="1800">
                <a:latin typeface="나눔명조" charset="0"/>
                <a:ea typeface="나눔명조" charset="0"/>
                <a:cs typeface="+mn-cs"/>
              </a:endParaRPr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 rot="0">
              <a:off x="5989320" y="2763520"/>
              <a:ext cx="103886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곱셈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0">
              <a:off x="7101205" y="2763520"/>
              <a:ext cx="1038860" cy="38671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나눗셈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 rot="0">
              <a:off x="3861435" y="334518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유형1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3861435" y="3957955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유형2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35"/>
            <p:cNvSpPr>
              <a:spLocks/>
            </p:cNvSpPr>
            <p:nvPr/>
          </p:nvSpPr>
          <p:spPr>
            <a:xfrm rot="0">
              <a:off x="3861435" y="536702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유형k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39"/>
            <p:cNvSpPr txBox="1">
              <a:spLocks/>
            </p:cNvSpPr>
            <p:nvPr/>
          </p:nvSpPr>
          <p:spPr>
            <a:xfrm rot="0">
              <a:off x="4148455" y="4393565"/>
              <a:ext cx="339725" cy="9239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0"/>
            <p:cNvSpPr txBox="1">
              <a:spLocks/>
            </p:cNvSpPr>
            <p:nvPr/>
          </p:nvSpPr>
          <p:spPr>
            <a:xfrm rot="0">
              <a:off x="5238750" y="4393565"/>
              <a:ext cx="339725" cy="9239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 rot="0">
              <a:off x="6350000" y="4393565"/>
              <a:ext cx="339725" cy="9239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2"/>
            <p:cNvSpPr txBox="1">
              <a:spLocks/>
            </p:cNvSpPr>
            <p:nvPr/>
          </p:nvSpPr>
          <p:spPr>
            <a:xfrm rot="0">
              <a:off x="7472045" y="4393565"/>
              <a:ext cx="339725" cy="9239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.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 rot="0">
              <a:off x="5004435" y="334518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유형1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0">
              <a:off x="5004435" y="3957955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유형2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5004435" y="536702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유형k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6073140" y="334518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유형1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 rot="0">
              <a:off x="6073140" y="3957955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유형2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 rot="0">
              <a:off x="6073140" y="536702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유형k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50"/>
            <p:cNvSpPr>
              <a:spLocks/>
            </p:cNvSpPr>
            <p:nvPr/>
          </p:nvSpPr>
          <p:spPr>
            <a:xfrm rot="0">
              <a:off x="7216140" y="334518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유형1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 rot="0">
              <a:off x="7216140" y="3957955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유형2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 rot="0">
              <a:off x="7216140" y="5367020"/>
              <a:ext cx="847725" cy="386715"/>
            </a:xfrm>
            <a:prstGeom prst="roundRect"/>
            <a:solidFill>
              <a:srgbClr val="C4BD97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유형k</a:t>
              </a:r>
              <a:endParaRPr lang="ko-KR" altLang="en-US" sz="16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2570" y="1734185"/>
            <a:ext cx="4022090" cy="3134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035300"/>
            <a:ext cx="9144000" cy="6635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감사합니다</a:t>
            </a:r>
            <a:r>
              <a:rPr lang="en-US" altLang="ko-KR" sz="28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50" y="404495"/>
            <a:ext cx="2135505" cy="1664970"/>
          </a:xfrm>
          <a:prstGeom prst="rect">
            <a:avLst/>
          </a:prstGeom>
        </p:spPr>
      </p:pic>
      <p:sp>
        <p:nvSpPr>
          <p:cNvPr id="13" name="부제목 3"/>
          <p:cNvSpPr>
            <a:spLocks noGrp="1"/>
          </p:cNvSpPr>
          <p:nvPr>
            <p:ph type="subTitle" idx="1"/>
          </p:nvPr>
        </p:nvSpPr>
        <p:spPr>
          <a:xfrm>
            <a:off x="1019810" y="734695"/>
            <a:ext cx="621665" cy="1045845"/>
          </a:xfrm>
        </p:spPr>
        <p:txBody>
          <a:bodyPr>
            <a:noAutofit/>
          </a:bodyPr>
          <a:lstStyle/>
          <a:p>
            <a:pPr indent="-514350"/>
            <a:r>
              <a:rPr lang="ko-KR" altLang="en-US" sz="24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758440" y="1643380"/>
            <a:ext cx="5042535" cy="54483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1. 목표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2. 과정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    2.1 자연어 기반 모델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    2.2 유형분석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    2.3 규칙 기반 모델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3. 결과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4. 한계와 개선 방안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    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914400" indent="-738505" algn="l" defTabSz="914400" eaLnBrk="1" latinLnBrk="1" hangingPunct="1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71120" y="0"/>
            <a:ext cx="9144635" cy="685863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05180" y="721360"/>
            <a:ext cx="3695700" cy="548640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1100455" y="795020"/>
            <a:ext cx="3760470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1 프로젝트 목표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496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3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-89535" y="2131060"/>
            <a:ext cx="9460865" cy="784860"/>
            <a:chOff x="-89535" y="2131060"/>
            <a:chExt cx="9460865" cy="78486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-89535" y="2131060"/>
              <a:ext cx="9460865" cy="784860"/>
            </a:xfrm>
            <a:prstGeom prst="rect"/>
            <a:noFill/>
          </p:spPr>
        </p:pic>
        <p:sp>
          <p:nvSpPr>
            <p:cNvPr id="17" name="텍스트 상자 16"/>
            <p:cNvSpPr txBox="1">
              <a:spLocks/>
            </p:cNvSpPr>
            <p:nvPr/>
          </p:nvSpPr>
          <p:spPr>
            <a:xfrm>
              <a:off x="1449705" y="2194560"/>
              <a:ext cx="6551295" cy="64706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Microsoft JhengHei UI" charset="0"/>
                  <a:ea typeface="Microsoft JhengHei UI" charset="0"/>
                </a:rPr>
                <a:t>준기는 동화책을 어제는 58쪽，오늘은 54쪽 읽었습니다. 준기는 어제와 오늘 동화책을 모두 몇 쪽 읽었을까요?	</a:t>
              </a:r>
              <a:endParaRPr lang="ko-KR" altLang="en-US" sz="1800">
                <a:latin typeface="Microsoft JhengHei UI" charset="0"/>
                <a:ea typeface="Microsoft JhengHei UI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598170" y="1368425"/>
            <a:ext cx="1795145" cy="846455"/>
            <a:chOff x="598170" y="1368425"/>
            <a:chExt cx="1795145" cy="84645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598170" y="1368425"/>
              <a:ext cx="1795145" cy="846455"/>
            </a:xfrm>
            <a:prstGeom prst="rect"/>
            <a:noFill/>
          </p:spPr>
        </p:pic>
        <p:sp>
          <p:nvSpPr>
            <p:cNvPr id="20" name="텍스트 상자 19"/>
            <p:cNvSpPr txBox="1">
              <a:spLocks/>
            </p:cNvSpPr>
            <p:nvPr/>
          </p:nvSpPr>
          <p:spPr>
            <a:xfrm rot="0">
              <a:off x="847725" y="1576070"/>
              <a:ext cx="1343660" cy="39878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1. </a:t>
              </a:r>
              <a:r>
                <a:rPr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문제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21030" y="3206115"/>
            <a:ext cx="1795145" cy="846455"/>
            <a:chOff x="621030" y="3206115"/>
            <a:chExt cx="1795145" cy="84645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621030" y="3206115"/>
              <a:ext cx="1795145" cy="846455"/>
            </a:xfrm>
            <a:prstGeom prst="rect"/>
            <a:noFill/>
          </p:spPr>
        </p:pic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870585" y="3413760"/>
              <a:ext cx="1343660" cy="3086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2. </a:t>
              </a:r>
              <a:r>
                <a:rPr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수식화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-149225" y="3979545"/>
            <a:ext cx="9460865" cy="476250"/>
            <a:chOff x="-149225" y="3979545"/>
            <a:chExt cx="9460865" cy="4762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-149225" y="3979545"/>
              <a:ext cx="9460865" cy="476250"/>
            </a:xfrm>
            <a:prstGeom prst="rect"/>
            <a:noFill/>
          </p:spPr>
        </p:pic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3953510" y="4061460"/>
              <a:ext cx="170624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58+54 =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45160" y="4596765"/>
            <a:ext cx="1795145" cy="846455"/>
            <a:chOff x="645160" y="4596765"/>
            <a:chExt cx="1795145" cy="84645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645160" y="4596765"/>
              <a:ext cx="1795145" cy="846455"/>
            </a:xfrm>
            <a:prstGeom prst="rect"/>
            <a:noFill/>
          </p:spPr>
        </p:pic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894715" y="4804410"/>
              <a:ext cx="1343660" cy="3086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3. </a:t>
              </a:r>
              <a:r>
                <a:rPr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정답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-89535" y="5380990"/>
            <a:ext cx="9460865" cy="476250"/>
            <a:chOff x="-89535" y="5380990"/>
            <a:chExt cx="9460865" cy="47625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-89535" y="5380990"/>
              <a:ext cx="9460865" cy="476250"/>
            </a:xfrm>
            <a:prstGeom prst="rect"/>
            <a:noFill/>
          </p:spPr>
        </p:pic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085590" y="5462905"/>
              <a:ext cx="73025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[112]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 rot="0">
            <a:off x="527685" y="1624965"/>
            <a:ext cx="3689985" cy="4607560"/>
            <a:chOff x="527685" y="1624965"/>
            <a:chExt cx="3689985" cy="4607560"/>
          </a:xfrm>
        </p:grpSpPr>
        <p:sp>
          <p:nvSpPr>
            <p:cNvPr id="30" name="도형 29"/>
            <p:cNvSpPr>
              <a:spLocks/>
            </p:cNvSpPr>
            <p:nvPr/>
          </p:nvSpPr>
          <p:spPr>
            <a:xfrm rot="0">
              <a:off x="2466975" y="1624965"/>
              <a:ext cx="1750695" cy="501650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>
                  <a:latin typeface="맑은 고딕" charset="0"/>
                  <a:ea typeface="맑은 고딕" charset="0"/>
                </a:rPr>
                <a:t>워드임베</a:t>
              </a:r>
              <a:r>
                <a:rPr sz="1600">
                  <a:latin typeface="맑은 고딕" charset="0"/>
                  <a:ea typeface="맑은 고딕" charset="0"/>
                </a:rPr>
                <a:t>딩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30"/>
            <p:cNvSpPr>
              <a:spLocks/>
            </p:cNvSpPr>
            <p:nvPr/>
          </p:nvSpPr>
          <p:spPr>
            <a:xfrm rot="0">
              <a:off x="527685" y="1644015"/>
              <a:ext cx="1750695" cy="493395"/>
            </a:xfrm>
            <a:prstGeom prst="roundRect"/>
            <a:solidFill>
              <a:srgbClr val="948A54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400">
                  <a:latin typeface="맑은 고딕" charset="0"/>
                  <a:ea typeface="맑은 고딕" charset="0"/>
                </a:rPr>
                <a:t>형태소 분석</a:t>
              </a: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532130" y="2256790"/>
              <a:ext cx="1731010" cy="3975735"/>
            </a:xfrm>
            <a:prstGeom prst="roundRect"/>
            <a:solidFill>
              <a:srgbClr val="EEECE1"/>
            </a:solidFill>
            <a:ln w="0" cap="flat" cmpd="sng">
              <a:solidFill>
                <a:schemeClr val="bg2">
                  <a:lumMod val="2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3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kkma</a:t>
              </a: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3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'주', 'ㄴ', '길', '는', '동화책', '을', '어제', '는', '58', '쪽', '，', '오늘', '은', '54', '쪽', '읽', '었', '습니다'</a:t>
              </a: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3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Okt</a:t>
              </a: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3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'준', '기는', '동화책', '을', '어제', '는', '58', '쪽', '，', '오늘', '은', '54', '쪽', '읽었습니다'</a:t>
              </a:r>
              <a:endParaRPr lang="ko-KR" altLang="en-US" sz="13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50800" y="0"/>
            <a:ext cx="9145270" cy="6859270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94385" y="710565"/>
            <a:ext cx="3910965" cy="549275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1100455" y="795020"/>
            <a:ext cx="376110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2.1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자연어 기반 모델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968375" y="4545330"/>
            <a:ext cx="7378700" cy="16922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070" y="6237605"/>
            <a:ext cx="15843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F6212C-4B87-496A-AC2E-DBBA9F35BC46}" type="slidenum">
              <a:rPr lang="en-US" altLang="ko-KR" sz="800" spc="-3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477770" y="1624965"/>
            <a:ext cx="1750695" cy="501650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워드임베</a:t>
            </a:r>
            <a:r>
              <a:rPr sz="1600">
                <a:latin typeface="맑은 고딕" charset="0"/>
                <a:ea typeface="맑은 고딕" charset="0"/>
              </a:rPr>
              <a:t>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38480" y="1644015"/>
            <a:ext cx="1750695" cy="493395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형태소 분석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7303135" y="1630680"/>
            <a:ext cx="1041400" cy="501650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수식화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529455" y="1618615"/>
            <a:ext cx="2709545" cy="501650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구문분석</a:t>
            </a:r>
            <a:endParaRPr lang="ko-KR" altLang="en-US" sz="1600"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542925" y="2256790"/>
            <a:ext cx="1731645" cy="3976370"/>
          </a:xfrm>
          <a:prstGeom prst="roundRect"/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● 형태소 분리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kkma</a:t>
            </a: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'주', 'ㄴ', '길', '는', '동화책', '을', '어제', '는', '58', '쪽', '，', '오늘', '은', '54', '쪽', '읽', '었', '습니다'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Okt</a:t>
            </a: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'준', '기는', '동화책', '을', '어제', '는', '58', '쪽', '，', '오늘', '은', '54', '쪽', '읽었습니다'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2491105" y="2233930"/>
            <a:ext cx="1751330" cy="3976370"/>
          </a:xfrm>
          <a:prstGeom prst="roundRect"/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● 분리된 형태소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벡터화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Word2Vec</a:t>
            </a: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{'아야': array([ 5.3870882e-04, -8.1316539e-04,  1.6465907e-03,  1.2780178e-03,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-1.6143252e-03,  5.9329579e-04, -1.2845687e-03, -9.7159127e-04,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476750" y="2245995"/>
            <a:ext cx="3905885" cy="3975735"/>
          </a:xfrm>
          <a:prstGeom prst="roundRect"/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 descr="C:/Users/hansol/AppData/Roaming/PolarisOffice/ETemp/1500_975424/fImage416708317465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35500" y="2815590"/>
            <a:ext cx="3620135" cy="2794635"/>
          </a:xfrm>
          <a:prstGeom prst="rect"/>
          <a:noFill/>
        </p:spPr>
      </p:pic>
      <p:pic>
        <p:nvPicPr>
          <p:cNvPr id="29" name="그림 28" descr="C:/Users/hansol/AppData/Roaming/PolarisOffice/ETemp/1500_975424/fImage416708317465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49530" y="1337945"/>
            <a:ext cx="9145270" cy="5053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-71120" y="0"/>
            <a:ext cx="9145270" cy="6859270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180" y="721360"/>
            <a:ext cx="3695065" cy="5480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00455" y="795020"/>
            <a:ext cx="3112770" cy="3994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</a:t>
            </a:r>
            <a:r>
              <a:rPr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.2 </a:t>
            </a:r>
            <a:r>
              <a:rPr sz="20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유형 분석 : k-means</a:t>
            </a:r>
            <a:endParaRPr lang="ko-KR" altLang="en-US" sz="20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070" y="6237605"/>
            <a:ext cx="15843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F6212C-4B87-496A-AC2E-DBBA9F35BC46}" type="slidenum">
              <a:rPr lang="en-US" altLang="ko-KR" sz="800" spc="-3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764540" y="1531620"/>
            <a:ext cx="3686175" cy="431800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형태소 분석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567555" y="1534160"/>
            <a:ext cx="3826510" cy="431800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임베딩벡터</a:t>
            </a:r>
            <a:endParaRPr lang="ko-KR" altLang="en-US" sz="1800"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766445" y="2038350"/>
            <a:ext cx="7607300" cy="431800"/>
          </a:xfrm>
          <a:prstGeom prst="roundRect"/>
          <a:solidFill>
            <a:srgbClr val="948A54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k-means</a:t>
            </a:r>
            <a:endParaRPr lang="ko-KR" altLang="en-US" sz="1800"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734695" y="2568575"/>
            <a:ext cx="7684770" cy="3791585"/>
          </a:xfrm>
          <a:prstGeom prst="roundRect">
            <a:avLst>
              <a:gd name="adj" fmla="val 5100"/>
            </a:avLst>
          </a:prstGeom>
          <a:solidFill>
            <a:srgbClr val="EEECE1"/>
          </a:solidFill>
          <a:ln w="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827905" y="3125470"/>
            <a:ext cx="3227070" cy="2174240"/>
          </a:xfrm>
          <a:prstGeom prst="rect"/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4984750" y="2647315"/>
            <a:ext cx="2452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&lt;elbow curve&gt;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4983480" y="5314950"/>
            <a:ext cx="3566160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- elbow curve가 완만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- 뚜렷한 k 값을 정할 수 없음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- 임의의 수 5로 선정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99820" y="3115310"/>
            <a:ext cx="2964180" cy="2764790"/>
          </a:xfrm>
          <a:prstGeom prst="rect"/>
          <a:noFill/>
        </p:spPr>
      </p:pic>
      <p:cxnSp>
        <p:nvCxnSpPr>
          <p:cNvPr id="36" name="도형 35"/>
          <p:cNvCxnSpPr/>
          <p:nvPr/>
        </p:nvCxnSpPr>
        <p:spPr>
          <a:xfrm rot="0">
            <a:off x="4468495" y="2727960"/>
            <a:ext cx="635" cy="3312160"/>
          </a:xfrm>
          <a:prstGeom prst="line"/>
          <a:ln w="38100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텍스트 상자 36"/>
          <p:cNvSpPr txBox="1">
            <a:spLocks/>
          </p:cNvSpPr>
          <p:nvPr/>
        </p:nvSpPr>
        <p:spPr>
          <a:xfrm>
            <a:off x="1297305" y="2647315"/>
            <a:ext cx="2453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</a:t>
            </a:r>
            <a:r>
              <a:rPr sz="1800">
                <a:latin typeface="맑은 고딕" charset="0"/>
                <a:ea typeface="맑은 고딕" charset="0"/>
              </a:rPr>
              <a:t>하고자 한 </a:t>
            </a:r>
            <a:r>
              <a:rPr sz="1800">
                <a:latin typeface="맑은 고딕" charset="0"/>
                <a:ea typeface="맑은 고딕" charset="0"/>
              </a:rPr>
              <a:t>목표&gt;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1289050" y="3208020"/>
            <a:ext cx="8661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유형1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2969260" y="3505835"/>
            <a:ext cx="8661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유형2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2649220" y="5434330"/>
            <a:ext cx="8661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유형3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05180" y="721360"/>
            <a:ext cx="3695700" cy="548640"/>
          </a:xfrm>
          <a:prstGeom prst="rect"/>
          <a:noFill/>
        </p:spPr>
      </p:pic>
      <p:sp>
        <p:nvSpPr>
          <p:cNvPr id="10" name="직사각형 9"/>
          <p:cNvSpPr>
            <a:spLocks/>
          </p:cNvSpPr>
          <p:nvPr/>
        </p:nvSpPr>
        <p:spPr>
          <a:xfrm>
            <a:off x="1100455" y="795020"/>
            <a:ext cx="3112770" cy="6610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</a:t>
            </a:r>
            <a:r>
              <a:rPr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.2 </a:t>
            </a:r>
            <a:r>
              <a:rPr sz="2000" cap="none" i="0" b="1" strike="noStrike">
                <a:ln w="9525" cap="flat" cmpd="sng">
                  <a:noFill/>
                  <a:prstDash/>
                </a:ln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  <a:cs typeface="+mn-cs"/>
              </a:rPr>
              <a:t>유형 분석 : k-means</a:t>
            </a:r>
            <a:endParaRPr lang="ko-KR" altLang="en-US" sz="20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  <a:cs typeface="+mn-cs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7164070" y="6237605"/>
            <a:ext cx="158496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75" y="2257425"/>
            <a:ext cx="7658735" cy="2477135"/>
          </a:xfrm>
          <a:prstGeom prst="rect"/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 rot="0">
            <a:off x="766445" y="1704340"/>
            <a:ext cx="55460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K-means 분석의 결과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850900" y="5048250"/>
            <a:ext cx="72612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● </a:t>
            </a:r>
            <a:r>
              <a:rPr sz="1800">
                <a:latin typeface="맑은 고딕" charset="0"/>
                <a:ea typeface="맑은 고딕" charset="0"/>
              </a:rPr>
              <a:t>문제점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모두 같은 유형임에도 다른 유형으로 분류된 것을 볼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637780" y="2245360"/>
            <a:ext cx="857885" cy="24790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05180" y="721360"/>
            <a:ext cx="3695700" cy="548640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1100455" y="795020"/>
            <a:ext cx="376110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2.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3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규칙 기반 모델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496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7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030" y="3151505"/>
            <a:ext cx="7912100" cy="3240405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 rot="0">
            <a:off x="666750" y="1468120"/>
            <a:ext cx="7656195" cy="10477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(1) </a:t>
            </a:r>
            <a:r>
              <a:rPr sz="1800">
                <a:latin typeface="맑은 고딕" charset="0"/>
                <a:ea typeface="맑은 고딕" charset="0"/>
              </a:rPr>
              <a:t>수작업으로 유형 분류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(2) 정규식을 활용해서 문제 추출, 답 계산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(3) 유형으로 분류되지 않는 문제는 예외처리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724535" y="2737485"/>
            <a:ext cx="3124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</a:t>
            </a:r>
            <a:r>
              <a:rPr sz="1800">
                <a:latin typeface="맑은 고딕" charset="0"/>
                <a:ea typeface="맑은 고딕" charset="0"/>
              </a:rPr>
              <a:t>유형 1</a:t>
            </a:r>
            <a:r>
              <a:rPr sz="1800">
                <a:latin typeface="맑은 고딕" charset="0"/>
                <a:ea typeface="맑은 고딕" charset="0"/>
              </a:rPr>
              <a:t>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5180" y="721360"/>
            <a:ext cx="3695065" cy="5480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00455" y="795020"/>
            <a:ext cx="3761105" cy="3994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2.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3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규칙 기반 모델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070" y="6237605"/>
            <a:ext cx="158432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F6212C-4B87-496A-AC2E-DBBA9F35BC46}" type="slidenum">
              <a:rPr lang="en-US" altLang="ko-KR" sz="800" spc="-3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7050" y="1928495"/>
            <a:ext cx="8119110" cy="4411980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508000" y="1504950"/>
            <a:ext cx="3124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</a:t>
            </a:r>
            <a:r>
              <a:rPr sz="1800">
                <a:latin typeface="맑은 고딕" charset="0"/>
                <a:ea typeface="맑은 고딕" charset="0"/>
              </a:rPr>
              <a:t>유형 </a:t>
            </a:r>
            <a:r>
              <a:rPr sz="1800">
                <a:latin typeface="맑은 고딕" charset="0"/>
                <a:ea typeface="맑은 고딕" charset="0"/>
              </a:rPr>
              <a:t>2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2280" y="395605"/>
            <a:ext cx="3695700" cy="548640"/>
          </a:xfrm>
          <a:prstGeom prst="rect"/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 rot="0">
            <a:off x="757555" y="469265"/>
            <a:ext cx="376110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2.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3</a:t>
            </a:r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나눔명조" charset="0"/>
                <a:ea typeface="나눔명조" charset="0"/>
              </a:rPr>
              <a:t>규칙 기반 모델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164070" y="6237605"/>
            <a:ext cx="158496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800" spc="-30"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endParaRPr lang="ko-KR" altLang="en-US" sz="800"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090" y="1570990"/>
            <a:ext cx="7987665" cy="4896485"/>
          </a:xfrm>
          <a:prstGeom prst="rect"/>
          <a:noFill/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593090" y="1072515"/>
            <a:ext cx="3124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</a:t>
            </a:r>
            <a:r>
              <a:rPr sz="1800">
                <a:latin typeface="맑은 고딕" charset="0"/>
                <a:ea typeface="맑은 고딕" charset="0"/>
              </a:rPr>
              <a:t>유형 </a:t>
            </a:r>
            <a:r>
              <a:rPr sz="1800">
                <a:latin typeface="맑은 고딕" charset="0"/>
                <a:ea typeface="맑은 고딕" charset="0"/>
              </a:rPr>
              <a:t>3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4806"/>
      </a:hlink>
      <a:folHlink>
        <a:srgbClr val="3F3F3F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51</Paragraphs>
  <Words>111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hansol</cp:lastModifiedBy>
  <dc:title>슬라이드 1</dc:title>
  <dcterms:modified xsi:type="dcterms:W3CDTF">2011-10-12T04:54:37Z</dcterms:modified>
</cp:coreProperties>
</file>