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2"/>
  </p:notesMasterIdLst>
  <p:handoutMasterIdLst>
    <p:handoutMasterId r:id="rId143"/>
  </p:handoutMasterIdLst>
  <p:sldIdLst>
    <p:sldId id="465" r:id="rId2"/>
    <p:sldId id="466" r:id="rId3"/>
    <p:sldId id="309" r:id="rId4"/>
    <p:sldId id="447" r:id="rId5"/>
    <p:sldId id="448" r:id="rId6"/>
    <p:sldId id="449" r:id="rId7"/>
    <p:sldId id="450" r:id="rId8"/>
    <p:sldId id="451" r:id="rId9"/>
    <p:sldId id="452" r:id="rId10"/>
    <p:sldId id="453" r:id="rId11"/>
    <p:sldId id="454" r:id="rId12"/>
    <p:sldId id="455" r:id="rId13"/>
    <p:sldId id="456" r:id="rId14"/>
    <p:sldId id="457" r:id="rId15"/>
    <p:sldId id="458" r:id="rId16"/>
    <p:sldId id="258" r:id="rId17"/>
    <p:sldId id="259" r:id="rId18"/>
    <p:sldId id="260" r:id="rId19"/>
    <p:sldId id="261" r:id="rId20"/>
    <p:sldId id="262" r:id="rId21"/>
    <p:sldId id="263" r:id="rId22"/>
    <p:sldId id="264" r:id="rId23"/>
    <p:sldId id="266" r:id="rId24"/>
    <p:sldId id="382" r:id="rId25"/>
    <p:sldId id="383" r:id="rId26"/>
    <p:sldId id="384" r:id="rId27"/>
    <p:sldId id="385" r:id="rId28"/>
    <p:sldId id="386" r:id="rId29"/>
    <p:sldId id="387" r:id="rId30"/>
    <p:sldId id="388" r:id="rId31"/>
    <p:sldId id="269" r:id="rId32"/>
    <p:sldId id="324" r:id="rId33"/>
    <p:sldId id="325" r:id="rId34"/>
    <p:sldId id="326" r:id="rId35"/>
    <p:sldId id="327" r:id="rId36"/>
    <p:sldId id="328" r:id="rId37"/>
    <p:sldId id="329" r:id="rId38"/>
    <p:sldId id="270" r:id="rId39"/>
    <p:sldId id="271" r:id="rId40"/>
    <p:sldId id="312" r:id="rId41"/>
    <p:sldId id="313" r:id="rId42"/>
    <p:sldId id="275" r:id="rId43"/>
    <p:sldId id="276" r:id="rId44"/>
    <p:sldId id="277" r:id="rId45"/>
    <p:sldId id="278" r:id="rId46"/>
    <p:sldId id="279" r:id="rId47"/>
    <p:sldId id="280" r:id="rId48"/>
    <p:sldId id="281" r:id="rId49"/>
    <p:sldId id="282" r:id="rId50"/>
    <p:sldId id="459" r:id="rId51"/>
    <p:sldId id="460" r:id="rId52"/>
    <p:sldId id="461" r:id="rId53"/>
    <p:sldId id="462" r:id="rId54"/>
    <p:sldId id="463" r:id="rId55"/>
    <p:sldId id="464" r:id="rId56"/>
    <p:sldId id="556" r:id="rId57"/>
    <p:sldId id="557" r:id="rId58"/>
    <p:sldId id="558" r:id="rId59"/>
    <p:sldId id="559" r:id="rId60"/>
    <p:sldId id="560" r:id="rId61"/>
    <p:sldId id="561" r:id="rId62"/>
    <p:sldId id="562" r:id="rId63"/>
    <p:sldId id="563" r:id="rId64"/>
    <p:sldId id="564" r:id="rId65"/>
    <p:sldId id="565" r:id="rId66"/>
    <p:sldId id="566" r:id="rId67"/>
    <p:sldId id="567" r:id="rId68"/>
    <p:sldId id="568" r:id="rId69"/>
    <p:sldId id="569" r:id="rId70"/>
    <p:sldId id="570" r:id="rId71"/>
    <p:sldId id="571" r:id="rId72"/>
    <p:sldId id="572" r:id="rId73"/>
    <p:sldId id="573" r:id="rId74"/>
    <p:sldId id="574" r:id="rId75"/>
    <p:sldId id="575" r:id="rId76"/>
    <p:sldId id="576" r:id="rId77"/>
    <p:sldId id="505" r:id="rId78"/>
    <p:sldId id="506" r:id="rId79"/>
    <p:sldId id="507" r:id="rId80"/>
    <p:sldId id="521" r:id="rId81"/>
    <p:sldId id="310" r:id="rId82"/>
    <p:sldId id="497" r:id="rId83"/>
    <p:sldId id="498" r:id="rId84"/>
    <p:sldId id="499" r:id="rId85"/>
    <p:sldId id="500" r:id="rId86"/>
    <p:sldId id="501" r:id="rId87"/>
    <p:sldId id="502" r:id="rId88"/>
    <p:sldId id="526" r:id="rId89"/>
    <p:sldId id="503" r:id="rId90"/>
    <p:sldId id="504" r:id="rId91"/>
    <p:sldId id="511" r:id="rId92"/>
    <p:sldId id="512" r:id="rId93"/>
    <p:sldId id="513" r:id="rId94"/>
    <p:sldId id="514" r:id="rId95"/>
    <p:sldId id="515" r:id="rId96"/>
    <p:sldId id="516" r:id="rId97"/>
    <p:sldId id="517" r:id="rId98"/>
    <p:sldId id="527" r:id="rId99"/>
    <p:sldId id="528" r:id="rId100"/>
    <p:sldId id="529" r:id="rId101"/>
    <p:sldId id="530" r:id="rId102"/>
    <p:sldId id="508" r:id="rId103"/>
    <p:sldId id="509" r:id="rId104"/>
    <p:sldId id="302" r:id="rId105"/>
    <p:sldId id="438" r:id="rId106"/>
    <p:sldId id="439" r:id="rId107"/>
    <p:sldId id="440" r:id="rId108"/>
    <p:sldId id="441" r:id="rId109"/>
    <p:sldId id="442" r:id="rId110"/>
    <p:sldId id="443" r:id="rId111"/>
    <p:sldId id="444" r:id="rId112"/>
    <p:sldId id="445" r:id="rId113"/>
    <p:sldId id="577" r:id="rId114"/>
    <p:sldId id="578" r:id="rId115"/>
    <p:sldId id="579" r:id="rId116"/>
    <p:sldId id="580" r:id="rId117"/>
    <p:sldId id="581" r:id="rId118"/>
    <p:sldId id="582" r:id="rId119"/>
    <p:sldId id="583" r:id="rId120"/>
    <p:sldId id="584" r:id="rId121"/>
    <p:sldId id="585" r:id="rId122"/>
    <p:sldId id="586" r:id="rId123"/>
    <p:sldId id="587" r:id="rId124"/>
    <p:sldId id="588" r:id="rId125"/>
    <p:sldId id="470" r:id="rId126"/>
    <p:sldId id="471" r:id="rId127"/>
    <p:sldId id="472" r:id="rId128"/>
    <p:sldId id="315" r:id="rId129"/>
    <p:sldId id="316" r:id="rId130"/>
    <p:sldId id="317" r:id="rId131"/>
    <p:sldId id="318" r:id="rId132"/>
    <p:sldId id="319" r:id="rId133"/>
    <p:sldId id="320" r:id="rId134"/>
    <p:sldId id="321" r:id="rId135"/>
    <p:sldId id="510" r:id="rId136"/>
    <p:sldId id="589" r:id="rId137"/>
    <p:sldId id="590" r:id="rId138"/>
    <p:sldId id="591" r:id="rId139"/>
    <p:sldId id="468" r:id="rId140"/>
    <p:sldId id="469" r:id="rId141"/>
  </p:sldIdLst>
  <p:sldSz cx="9144000" cy="6858000" type="screen4x3"/>
  <p:notesSz cx="6788150" cy="9917113"/>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7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0" d="100"/>
          <a:sy n="40" d="100"/>
        </p:scale>
        <p:origin x="1386" y="54"/>
      </p:cViewPr>
      <p:guideLst>
        <p:guide orient="horz" pos="2173"/>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5" Type="http://schemas.openxmlformats.org/officeDocument/2006/relationships/image" Target="../media/image34.wmf"/><Relationship Id="rId4" Type="http://schemas.openxmlformats.org/officeDocument/2006/relationships/image" Target="../media/image33.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4" Type="http://schemas.openxmlformats.org/officeDocument/2006/relationships/image" Target="../media/image39.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21.wmf"/><Relationship Id="rId4" Type="http://schemas.openxmlformats.org/officeDocument/2006/relationships/image" Target="../media/image54.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6" Type="http://schemas.openxmlformats.org/officeDocument/2006/relationships/image" Target="../media/image66.wmf"/><Relationship Id="rId5" Type="http://schemas.openxmlformats.org/officeDocument/2006/relationships/image" Target="../media/image65.wmf"/><Relationship Id="rId4" Type="http://schemas.openxmlformats.org/officeDocument/2006/relationships/image" Target="../media/image64.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 Id="rId4" Type="http://schemas.openxmlformats.org/officeDocument/2006/relationships/image" Target="../media/image70.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74.emf"/><Relationship Id="rId1" Type="http://schemas.openxmlformats.org/officeDocument/2006/relationships/image" Target="../media/image73.emf"/><Relationship Id="rId5" Type="http://schemas.openxmlformats.org/officeDocument/2006/relationships/image" Target="../media/image69.wmf"/><Relationship Id="rId4" Type="http://schemas.openxmlformats.org/officeDocument/2006/relationships/image" Target="../media/image70.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image" Target="../media/image76.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image" Target="../media/image81.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85.wmf"/><Relationship Id="rId1" Type="http://schemas.openxmlformats.org/officeDocument/2006/relationships/image" Target="../media/image84.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8.wmf"/><Relationship Id="rId5" Type="http://schemas.openxmlformats.org/officeDocument/2006/relationships/image" Target="../media/image14.wmf"/><Relationship Id="rId4" Type="http://schemas.openxmlformats.org/officeDocument/2006/relationships/image" Target="../media/image13.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88.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01.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2.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 Id="rId4" Type="http://schemas.openxmlformats.org/officeDocument/2006/relationships/image" Target="../media/image108.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image" Target="../media/image109.wmf"/><Relationship Id="rId5" Type="http://schemas.openxmlformats.org/officeDocument/2006/relationships/image" Target="../media/image113.emf"/><Relationship Id="rId4" Type="http://schemas.openxmlformats.org/officeDocument/2006/relationships/image" Target="../media/image112.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image" Target="../media/image115.wmf"/><Relationship Id="rId1" Type="http://schemas.openxmlformats.org/officeDocument/2006/relationships/image" Target="../media/image114.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19.wmf"/><Relationship Id="rId7" Type="http://schemas.openxmlformats.org/officeDocument/2006/relationships/image" Target="../media/image123.wmf"/><Relationship Id="rId2" Type="http://schemas.openxmlformats.org/officeDocument/2006/relationships/image" Target="../media/image118.wmf"/><Relationship Id="rId1" Type="http://schemas.openxmlformats.org/officeDocument/2006/relationships/image" Target="../media/image117.wmf"/><Relationship Id="rId6" Type="http://schemas.openxmlformats.org/officeDocument/2006/relationships/image" Target="../media/image122.wmf"/><Relationship Id="rId5" Type="http://schemas.openxmlformats.org/officeDocument/2006/relationships/image" Target="../media/image121.wmf"/><Relationship Id="rId4" Type="http://schemas.openxmlformats.org/officeDocument/2006/relationships/image" Target="../media/image120.wmf"/></Relationships>
</file>

<file path=ppt/drawings/_rels/vmlDrawing48.vml.rels><?xml version="1.0" encoding="UTF-8" standalone="yes"?>
<Relationships xmlns="http://schemas.openxmlformats.org/package/2006/relationships"><Relationship Id="rId8" Type="http://schemas.openxmlformats.org/officeDocument/2006/relationships/image" Target="../media/image130.wmf"/><Relationship Id="rId3" Type="http://schemas.openxmlformats.org/officeDocument/2006/relationships/image" Target="../media/image125.wmf"/><Relationship Id="rId7" Type="http://schemas.openxmlformats.org/officeDocument/2006/relationships/image" Target="../media/image129.wmf"/><Relationship Id="rId2" Type="http://schemas.openxmlformats.org/officeDocument/2006/relationships/image" Target="../media/image124.wmf"/><Relationship Id="rId1" Type="http://schemas.openxmlformats.org/officeDocument/2006/relationships/image" Target="../media/image123.wmf"/><Relationship Id="rId6" Type="http://schemas.openxmlformats.org/officeDocument/2006/relationships/image" Target="../media/image128.wmf"/><Relationship Id="rId5" Type="http://schemas.openxmlformats.org/officeDocument/2006/relationships/image" Target="../media/image127.wmf"/><Relationship Id="rId4" Type="http://schemas.openxmlformats.org/officeDocument/2006/relationships/image" Target="../media/image126.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128.wmf"/><Relationship Id="rId2" Type="http://schemas.openxmlformats.org/officeDocument/2006/relationships/image" Target="../media/image127.wmf"/><Relationship Id="rId1" Type="http://schemas.openxmlformats.org/officeDocument/2006/relationships/image" Target="../media/image126.wmf"/><Relationship Id="rId4" Type="http://schemas.openxmlformats.org/officeDocument/2006/relationships/image" Target="../media/image13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3.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32.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134.wmf"/><Relationship Id="rId2" Type="http://schemas.openxmlformats.org/officeDocument/2006/relationships/image" Target="../media/image133.wmf"/><Relationship Id="rId1" Type="http://schemas.openxmlformats.org/officeDocument/2006/relationships/image" Target="../media/image117.wmf"/><Relationship Id="rId6" Type="http://schemas.openxmlformats.org/officeDocument/2006/relationships/image" Target="../media/image136.wmf"/><Relationship Id="rId5" Type="http://schemas.openxmlformats.org/officeDocument/2006/relationships/image" Target="../media/image120.wmf"/><Relationship Id="rId4" Type="http://schemas.openxmlformats.org/officeDocument/2006/relationships/image" Target="../media/image135.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139.wmf"/><Relationship Id="rId2" Type="http://schemas.openxmlformats.org/officeDocument/2006/relationships/image" Target="../media/image138.wmf"/><Relationship Id="rId1" Type="http://schemas.openxmlformats.org/officeDocument/2006/relationships/image" Target="../media/image137.wmf"/><Relationship Id="rId4" Type="http://schemas.openxmlformats.org/officeDocument/2006/relationships/image" Target="../media/image140.wmf"/></Relationships>
</file>

<file path=ppt/drawings/_rels/vmlDrawing53.vml.rels><?xml version="1.0" encoding="UTF-8" standalone="yes"?>
<Relationships xmlns="http://schemas.openxmlformats.org/package/2006/relationships"><Relationship Id="rId8" Type="http://schemas.openxmlformats.org/officeDocument/2006/relationships/image" Target="../media/image148.wmf"/><Relationship Id="rId3" Type="http://schemas.openxmlformats.org/officeDocument/2006/relationships/image" Target="../media/image143.wmf"/><Relationship Id="rId7" Type="http://schemas.openxmlformats.org/officeDocument/2006/relationships/image" Target="../media/image147.wmf"/><Relationship Id="rId2" Type="http://schemas.openxmlformats.org/officeDocument/2006/relationships/image" Target="../media/image142.wmf"/><Relationship Id="rId1" Type="http://schemas.openxmlformats.org/officeDocument/2006/relationships/image" Target="../media/image141.wmf"/><Relationship Id="rId6" Type="http://schemas.openxmlformats.org/officeDocument/2006/relationships/image" Target="../media/image146.wmf"/><Relationship Id="rId5" Type="http://schemas.openxmlformats.org/officeDocument/2006/relationships/image" Target="../media/image145.wmf"/><Relationship Id="rId4" Type="http://schemas.openxmlformats.org/officeDocument/2006/relationships/image" Target="../media/image14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41638" cy="495300"/>
          </a:xfrm>
          <a:prstGeom prst="rect">
            <a:avLst/>
          </a:prstGeom>
          <a:noFill/>
          <a:ln w="9525">
            <a:noFill/>
            <a:miter lim="800000"/>
          </a:ln>
          <a:effectLst/>
        </p:spPr>
        <p:txBody>
          <a:bodyPr vert="horz" wrap="square" lIns="95450" tIns="47725" rIns="95450" bIns="47725" numCol="1" anchor="t" anchorCtr="0" compatLnSpc="1"/>
          <a:lstStyle>
            <a:lvl1pPr defTabSz="953770">
              <a:defRPr sz="1300"/>
            </a:lvl1pPr>
          </a:lstStyle>
          <a:p>
            <a:pPr>
              <a:defRPr/>
            </a:pPr>
            <a:endParaRPr lang="en-US" altLang="zh-CN"/>
          </a:p>
        </p:txBody>
      </p:sp>
      <p:sp>
        <p:nvSpPr>
          <p:cNvPr id="60419" name="Rectangle 3"/>
          <p:cNvSpPr>
            <a:spLocks noGrp="1" noChangeArrowheads="1"/>
          </p:cNvSpPr>
          <p:nvPr>
            <p:ph type="dt" sz="quarter" idx="1"/>
          </p:nvPr>
        </p:nvSpPr>
        <p:spPr bwMode="auto">
          <a:xfrm>
            <a:off x="3844925" y="0"/>
            <a:ext cx="2941638" cy="495300"/>
          </a:xfrm>
          <a:prstGeom prst="rect">
            <a:avLst/>
          </a:prstGeom>
          <a:noFill/>
          <a:ln w="9525">
            <a:noFill/>
            <a:miter lim="800000"/>
          </a:ln>
          <a:effectLst/>
        </p:spPr>
        <p:txBody>
          <a:bodyPr vert="horz" wrap="square" lIns="95450" tIns="47725" rIns="95450" bIns="47725" numCol="1" anchor="t" anchorCtr="0" compatLnSpc="1"/>
          <a:lstStyle>
            <a:lvl1pPr algn="r" defTabSz="953770">
              <a:defRPr sz="1300"/>
            </a:lvl1pPr>
          </a:lstStyle>
          <a:p>
            <a:pPr>
              <a:defRPr/>
            </a:pPr>
            <a:endParaRPr lang="en-US" altLang="zh-CN"/>
          </a:p>
        </p:txBody>
      </p:sp>
      <p:sp>
        <p:nvSpPr>
          <p:cNvPr id="60420" name="Rectangle 4"/>
          <p:cNvSpPr>
            <a:spLocks noGrp="1" noChangeArrowheads="1"/>
          </p:cNvSpPr>
          <p:nvPr>
            <p:ph type="ftr" sz="quarter" idx="2"/>
          </p:nvPr>
        </p:nvSpPr>
        <p:spPr bwMode="auto">
          <a:xfrm>
            <a:off x="0" y="9420225"/>
            <a:ext cx="2941638" cy="495300"/>
          </a:xfrm>
          <a:prstGeom prst="rect">
            <a:avLst/>
          </a:prstGeom>
          <a:noFill/>
          <a:ln w="9525">
            <a:noFill/>
            <a:miter lim="800000"/>
          </a:ln>
          <a:effectLst/>
        </p:spPr>
        <p:txBody>
          <a:bodyPr vert="horz" wrap="square" lIns="95450" tIns="47725" rIns="95450" bIns="47725" numCol="1" anchor="b" anchorCtr="0" compatLnSpc="1"/>
          <a:lstStyle>
            <a:lvl1pPr defTabSz="953770">
              <a:defRPr sz="1300"/>
            </a:lvl1pPr>
          </a:lstStyle>
          <a:p>
            <a:pPr>
              <a:defRPr/>
            </a:pPr>
            <a:endParaRPr lang="en-US" altLang="zh-CN"/>
          </a:p>
        </p:txBody>
      </p:sp>
      <p:sp>
        <p:nvSpPr>
          <p:cNvPr id="60421" name="Rectangle 5"/>
          <p:cNvSpPr>
            <a:spLocks noGrp="1" noChangeArrowheads="1"/>
          </p:cNvSpPr>
          <p:nvPr>
            <p:ph type="sldNum" sz="quarter" idx="3"/>
          </p:nvPr>
        </p:nvSpPr>
        <p:spPr bwMode="auto">
          <a:xfrm>
            <a:off x="3844925" y="9420225"/>
            <a:ext cx="2941638" cy="495300"/>
          </a:xfrm>
          <a:prstGeom prst="rect">
            <a:avLst/>
          </a:prstGeom>
          <a:noFill/>
          <a:ln w="9525">
            <a:noFill/>
            <a:miter lim="800000"/>
          </a:ln>
          <a:effectLst/>
        </p:spPr>
        <p:txBody>
          <a:bodyPr vert="horz" wrap="square" lIns="95450" tIns="47725" rIns="95450" bIns="47725" numCol="1" anchor="b" anchorCtr="0" compatLnSpc="1"/>
          <a:lstStyle>
            <a:lvl1pPr algn="r" defTabSz="953770">
              <a:defRPr sz="1300"/>
            </a:lvl1pPr>
          </a:lstStyle>
          <a:p>
            <a:pPr>
              <a:defRPr/>
            </a:pPr>
            <a:fld id="{5F8010F6-73E6-4293-9E53-CE01640C1DD1}" type="slidenum">
              <a:rPr lang="en-US" altLang="zh-CN"/>
              <a:t>‹#›</a:t>
            </a:fld>
            <a:endParaRPr lang="en-US" altLang="zh-CN"/>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16-05-16T05:37:23.520"/>
    </inkml:context>
    <inkml:brush xml:id="br0">
      <inkml:brushProperty name="width" value="0.10583" units="cm"/>
      <inkml:brushProperty name="height" value="0.21167" units="cm"/>
      <inkml:brushProperty name="color" value="#FFFF00"/>
      <inkml:brushProperty name="tip" value="rectangle"/>
      <inkml:brushProperty name="rasterOp" value="maskPen"/>
      <inkml:brushProperty name="fitToCurve" value="1"/>
    </inkml:brush>
  </inkml:definitions>
  <inkml:trace contextRef="#ctx0" brushRef="#br0">0 232,'121'-31,"0"1,0 0,181 0,-181 30,91-30,-1-31,-59 61,-1 0,30 0,-90 0,30 0,-30 0,-1 0,-29 0,29 0,1 0,-30 0,-31 0,30 0,1 0,-1 0,1 0,29 0,-59 0,59 0,1 0,-30 0,-1 0,61 0,0 0,-30 0,60 0,-30 0,-30 0,-1 0,1 0,30 0,-61 0,31 0,-30 0,29 0,-59 0,29 0,-30 0,1 0,-1 0,0 0,-30 0,30 0,0 0,1 0,-1 0,30 0,-29 0,-1 0,0 0,0 0,31 0,-1 0,1 0,-1 0,31 0,-61 0,91 0,-30 0,0 0,-31 0,31 0,-31 0,31 30,-61-30,0 0,31 0,-31 0,0 0,1 0,-31 0,90 0,-59 0,29 0,1 31,29-31,-59 0,29 0,0 0,-60 0,31 0,-1 0,-30 0,60 30,31 0,-61-30,1 0,29 0,-60 0,30 0,1 30,-1-30,-30 0,30 0,0 0,1 0,-31 0,30 0,30 0,-60 0,30 0,1 0,-1 0,-30 30,30-30,0 0,-30 0,91 31,-61-31,1 0,29 0,1 30,-61-30,30 0,0 30,0-30,-30 30,31 1,-62-1,1-30,-30 0,29 0,1 0,-30 0,-1-30,61 30,-60 0,29-31,31 31,-30 0,-30-30,60 30,-61 0,31 0,30 0,-91-30,61 30,30 0,-60 0,29 0,31 0,-30 0,-30 0,29 0,1 0,-61 0,31 0,-31 0,-30 0,31 0,-1 0,30 0,-29 0,59 0,-29 0,30 0,30 0,-31 0,1 0,0 0,0 0,0 0,-1 0,-29 0,-1 0,61 0,-90 0,29 0,61 0,-91 0,61 0,-30 0,-31 0,61 0,-31 0,-29 0,-1 0,30 0,-29 0,-1 0,30 0,-29 0,-1 0,31 0,60 0,-61 0,31 0,30 0,-30 0,-1 0,31 0,-60 0,30 0,30 0,-31 0,1 0,0 0,30 0,-30 0,-1 0,1 0,-30 0,-31 0,0 0,61 0,-61 0,31 0,-31 0,31 0,-1 0,31 0,0 0,-31 0,61 0,-30 0,0 0,0 0,-1 0,-29 0,30 0,-31 0,1 0,29 0,-29 0,30 0,-31 0,1 0,30 30,-31-30,-30 0,31 0,30 0,-31 0,31 0,0 0,-31 0,61 0,-30 0,0 0,-1 0,31 0,-30 0,0 0,0 0,-31 0,1 0,30 0,-31 0,1 0,29 0,1 0,-30 0,29 0,1 0,0 0,0 0,-31 0,31 0,-30 0,29 0,-29 0,-1 0,31 0,-61 0,31 0,30 0,-1 30,-29-30,60 0,-61 0,31 0,30 0,-30 0,0 0,0 0,30 0,-31 0,-29 0,60 0,-61 0,1 0,60 31,-30-31,-1 0,1 0,0 0,0 0,30 0,-31 0,1 0,0 0,30 0,-30 0,-31 0,61 0,-60 30</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16-05-16T05:37:30.425"/>
    </inkml:context>
    <inkml:brush xml:id="br0">
      <inkml:brushProperty name="width" value="0.10583" units="cm"/>
      <inkml:brushProperty name="height" value="0.21167" units="cm"/>
      <inkml:brushProperty name="color" value="#FFFF00"/>
      <inkml:brushProperty name="tip" value="rectangle"/>
      <inkml:brushProperty name="rasterOp" value="maskPen"/>
      <inkml:brushProperty name="fitToCurve" value="1"/>
    </inkml:brush>
  </inkml:definitions>
  <inkml:trace contextRef="#ctx0" brushRef="#br0">30 456,'0'30,"91"-30,90-30,0 30,-90 0,121-30,0-1,-1 31,1 0,0 0,-61 0,30 0,-120 0,60 0,-91-30,0 30,31 0,-31 0,0-30,0 30,31 0,-61 0,60-30,-30 30,1 0,29 0,1-30,-1-1,31 1,-31 30,31 0,0-30,-31 30,31 0,-31-30,1 30,-1 0,-29-31,-1 31,0 0,0 0,1-30,-31 30,30 0,0 0,-30 0,60 0,-29 0,-1-30,61 30,-31 0,1 0,29 0,1 0,30 0,0 0,-30 0,30 0,0 0,0 0,-1 0,-59 0,-1 0,1 0,-61 0,60 0,-29 0,-1 0,0 0,0 0,-30 0,31 0,-1 0,0 0,0 0,61 0,-31 0,-29 0,59 0,1 0,-91 0,91 0,-31 0,-29 0,-1 0,0 0,-30 0,30 0,1 0,-1 0,0 0,30 0,-29 0,29 0,1 0,-31 30,30-30,1 0,-31 30,31-30,-1 0,1 0,29 31,-29-31,-1 30,1-30,29 30,1-30,30 30,-91-30,31 0,-31 0,0 31,31-31,-1 30,1-30,-61 0,30 30,0-30,-30 30,61 0,-31-30,0 31,0-1,1 0,-1-30,0 30,0-30,1 31,-31-1,30-30,0 0,0 0,-60 0,0 0,0 0,-31 0,31 0,0 0,-1 0,-29 0,60 0,-61 0,31 0,0 0,-31 0,31 0,0 0,-31 0,31 0,0 0,-30 0,60 0,-61 0,31 0,0 0,-31 0,31 0,0 0,-1 0,1 30,0-30,0 0,-1 0,-29 30,30-30,-1 0,1 0,0 0,0 0,-31 31,1-31,30 0,-1 0,-29 0,30 30,-61-30,61 0,-31 0,1 0,-1 0,1 30,-1-30,-29 0,-1 30,30-30,-29 0,-1 0,61 0,-91 31,30-31,31 0,-31 0,30 0,1 30,-1-30,31 0,0 0,-31 0,61 0,-30 0,0 0,0 0,30 0,-30 0,-1 30,1-30,0 0,-31 30,31-30,-61 31,91-31,-60 0,-31 0,61 0,-61 30,1-30,-1 30,30-30,-60 0,31 30,-1-30,-30 30,61-30,-61 31,0-31,30 0,0 0,0 0,61 0,0 0,0 0,-31 0,31 0,0 0,30 0,-30 0,-1 0,1 0,0 0,-31 0,31 0,-30 0,29 0,-59 0,29 0,-60-31,-30 1,91 30,-61-30,0 30,60 0,-60-30,31 0,29 30,31 0,30 0,-30 0,-61-31,61 31,-31 0,-60-30,61 30,-61-30,0 0,30 30,-30 0,30-31,1 1,29 30,1-30,-31 0,61 30,0 0,-1-31,1 1,30 0,-30 30,0-30</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16-05-16T05:37:48.855"/>
    </inkml:context>
    <inkml:brush xml:id="br0">
      <inkml:brushProperty name="width" value="0.10583" units="cm"/>
      <inkml:brushProperty name="height" value="0.21167" units="cm"/>
      <inkml:brushProperty name="color" value="#FFFF00"/>
      <inkml:brushProperty name="tip" value="rectangle"/>
      <inkml:brushProperty name="rasterOp" value="maskPen"/>
      <inkml:brushProperty name="fitToCurve" value="1"/>
    </inkml:brush>
  </inkml:definitions>
  <inkml:trace contextRef="#ctx0" brushRef="#br0">213 187,'91'0,"121"0,-1 0,-60-31,182 31,0 0,-1 0,31 0,-121 0,91 0,-152 0,31 0,-31 0,-60 0,-60 0,-1 0,31-30,-61 30,30 0,-29-30,29 30,1 0,29 0,-29 0,30 0,60 0,-30 0,0 0,30 0,-30 0,0-30,-31 30,31-31,-60 31,-1 0,1-30,-1 30,1 0,-31 0,31 0,-1 0,-60 0,30 0,0 0,1 0,-31 0,30 0,61 30,-91 1,30 29,-30-30,30 1,0-1,1 0,-31 0,0-30,0 30,0 1,0-1,0-30,0 30,-31 0,1 1,30-31,-30 0,0 0,-1 0,1 0,0 0,0 0,-31 0,1 0,30 0,-31 0,1 0,29 0,1 0,0 0,30 0,-30 0,-1 0,1 0,30 0,-60 0,29 0,1 0,-30 0,29 0,-29 0,0 0,29 0,1 30,0-30,30 0,-30 0,-1 0,1 0,0 0,0 30,-31-30,31 0,-31 30,61-30,-30 0,0 0,0 0,-1 0,1 0,0 0,30 0,-30 0,0 0,-1 0,31 0,-30 0,0 0,0 0,-1 0,-29 0,30 0,-1 0,-29 31,60-31,-30 0,-1 0,31 0,-30 0,0 0,0 0,30 0,-31 0,1 0,0 0,30 0,-60 0,29 0,31 0,-30 0,-30 0,29 0,1 0,-30 0,29 0,-29 0,30 0,-1 0,1 0,0 0,0 0,-1 0,1 0,30 0,-30 0,0 0,0 0,-1 0,1 0,30 0,-30 0,0 0,-1 0,31 0,-30 0,-30 0,60 0,-61 0,1 0,29 0,-59 0,-1 0,61 0,0 0,-31 0,31 0,0 0,-1 0,31 0,-30 0,0 0,0 0,30 0,-31 0,1 0,30 0,-60 0,29 0,1 0,-30 0,-31 0,31 0,-1 0,-30 0,61 0,-30 0,-1 0,61 0,-60 0,29 0,31 0,-30 0,0 0,0 0,30 0,-31 0,1 0,0 0,30 0,-30 0,0 0,30 0,-31 0,-29 0,60 0,-30 0,-31 0,61 0,-30 0,0 0,-1 0,31 0,-30 0,-30 0,60 0,-31 0,1 0,0 0,30 0,-61 0,31 0,30 0,-30 0,0 0,0 0,-1 0,-29 0,60 0,-30 0,-1 0,31 0,-30 0,0 0,0 0,30 0,-61 0,31-31,0 1,-1 0,1 30,0 0,30 0,-30 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1638" cy="4953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44925" y="0"/>
            <a:ext cx="2941638" cy="495300"/>
          </a:xfrm>
          <a:prstGeom prst="rect">
            <a:avLst/>
          </a:prstGeom>
        </p:spPr>
        <p:txBody>
          <a:bodyPr vert="horz" lIns="91440" tIns="45720" rIns="91440" bIns="45720" rtlCol="0"/>
          <a:lstStyle>
            <a:lvl1pPr algn="r">
              <a:defRPr sz="1200"/>
            </a:lvl1pPr>
          </a:lstStyle>
          <a:p>
            <a:pPr>
              <a:defRPr/>
            </a:pPr>
            <a:fld id="{A6D29058-8A13-4471-A986-67EF4381F3E5}" type="datetimeFigureOut">
              <a:rPr lang="zh-CN" altLang="en-US"/>
              <a:t>2018/5/25</a:t>
            </a:fld>
            <a:endParaRPr lang="zh-CN" altLang="en-US"/>
          </a:p>
        </p:txBody>
      </p:sp>
      <p:sp>
        <p:nvSpPr>
          <p:cNvPr id="4" name="幻灯片图像占位符 3"/>
          <p:cNvSpPr>
            <a:spLocks noGrp="1" noRot="1" noChangeAspect="1"/>
          </p:cNvSpPr>
          <p:nvPr>
            <p:ph type="sldImg" idx="2"/>
          </p:nvPr>
        </p:nvSpPr>
        <p:spPr>
          <a:xfrm>
            <a:off x="915988" y="744538"/>
            <a:ext cx="4956175" cy="3717925"/>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79450" y="4710113"/>
            <a:ext cx="5429250" cy="4462462"/>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20225"/>
            <a:ext cx="2941638" cy="4953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44925" y="9420225"/>
            <a:ext cx="2941638" cy="495300"/>
          </a:xfrm>
          <a:prstGeom prst="rect">
            <a:avLst/>
          </a:prstGeom>
        </p:spPr>
        <p:txBody>
          <a:bodyPr vert="horz" lIns="91440" tIns="45720" rIns="91440" bIns="45720" rtlCol="0" anchor="b"/>
          <a:lstStyle>
            <a:lvl1pPr algn="r">
              <a:defRPr sz="1200"/>
            </a:lvl1pPr>
          </a:lstStyle>
          <a:p>
            <a:pPr>
              <a:defRPr/>
            </a:pPr>
            <a:fld id="{5E55B87F-A3F9-4905-8DAF-1E86B27D8782}"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ln>
        </p:spPr>
      </p:sp>
      <p:sp>
        <p:nvSpPr>
          <p:cNvPr id="62467" name="备注占位符 2"/>
          <p:cNvSpPr>
            <a:spLocks noGrp="1"/>
          </p:cNvSpPr>
          <p:nvPr>
            <p:ph type="body" idx="1"/>
          </p:nvPr>
        </p:nvSpPr>
        <p:spPr bwMode="auto">
          <a:noFill/>
        </p:spPr>
        <p:txBody>
          <a:bodyPr wrap="square" numCol="1" anchor="t" anchorCtr="0" compatLnSpc="1"/>
          <a:lstStyle/>
          <a:p>
            <a:pPr eaLnBrk="1" hangingPunct="1"/>
            <a:r>
              <a:rPr lang="en-US" altLang="zh-CN"/>
              <a:t>(</a:t>
            </a:r>
            <a:r>
              <a:rPr lang="zh-CN" altLang="en-US"/>
              <a:t>阻滞增长模型</a:t>
            </a:r>
            <a:r>
              <a:rPr lang="en-US" altLang="zh-CN"/>
              <a:t>)</a:t>
            </a:r>
            <a:r>
              <a:rPr lang="zh-CN" altLang="en-US"/>
              <a:t>增长率随着人口数的增多而线性下降， </a:t>
            </a:r>
            <a:r>
              <a:rPr lang="en-US" altLang="zh-CN"/>
              <a:t>r</a:t>
            </a:r>
            <a:r>
              <a:rPr lang="zh-CN" altLang="en-US"/>
              <a:t>（</a:t>
            </a:r>
            <a:r>
              <a:rPr lang="en-US" altLang="zh-CN"/>
              <a:t>N</a:t>
            </a:r>
            <a:r>
              <a:rPr lang="zh-CN" altLang="en-US"/>
              <a:t>） </a:t>
            </a:r>
            <a:r>
              <a:rPr lang="en-US" altLang="zh-CN"/>
              <a:t>= r-s*N,(N=0,r(N) = r);(N = K,r(N) = 0)</a:t>
            </a:r>
            <a:endParaRPr lang="zh-CN" altLang="en-US"/>
          </a:p>
        </p:txBody>
      </p:sp>
      <p:sp>
        <p:nvSpPr>
          <p:cNvPr id="62468" name="灯片编号占位符 3"/>
          <p:cNvSpPr>
            <a:spLocks noGrp="1"/>
          </p:cNvSpPr>
          <p:nvPr>
            <p:ph type="sldNum" sz="quarter" idx="5"/>
          </p:nvPr>
        </p:nvSpPr>
        <p:spPr bwMode="auto">
          <a:noFill/>
          <a:ln>
            <a:miter lim="800000"/>
          </a:ln>
        </p:spPr>
        <p:txBody>
          <a:bodyPr wrap="square" numCol="1" anchorCtr="0" compatLnSpc="1"/>
          <a:lstStyle/>
          <a:p>
            <a:fld id="{041F4E26-83E5-42E1-8613-E2BD3F1842DE}" type="slidenum">
              <a:rPr lang="zh-CN" altLang="en-US" smtClean="0"/>
              <a:t>23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bwMode="auto">
          <a:noFill/>
          <a:ln>
            <a:solidFill>
              <a:srgbClr val="000000"/>
            </a:solidFill>
            <a:miter lim="800000"/>
          </a:ln>
        </p:spPr>
      </p:sp>
      <p:sp>
        <p:nvSpPr>
          <p:cNvPr id="6349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63492" name="灯片编号占位符 3"/>
          <p:cNvSpPr>
            <a:spLocks noGrp="1"/>
          </p:cNvSpPr>
          <p:nvPr>
            <p:ph type="sldNum" sz="quarter" idx="5"/>
          </p:nvPr>
        </p:nvSpPr>
        <p:spPr bwMode="auto">
          <a:noFill/>
          <a:ln>
            <a:miter lim="800000"/>
          </a:ln>
        </p:spPr>
        <p:txBody>
          <a:bodyPr wrap="square" numCol="1" anchorCtr="0" compatLnSpc="1"/>
          <a:lstStyle/>
          <a:p>
            <a:fld id="{B88A5A5C-69A8-46C7-8E76-C40CBC955166}" type="slidenum">
              <a:rPr lang="en-US" altLang="zh-CN" smtClean="0"/>
              <a:t>32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993775" y="768350"/>
            <a:ext cx="5114925" cy="3836988"/>
          </a:xfrm>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N(a,d)  f(x)=exp(-(x-a)^2/(2d^2))/(d(2</a:t>
            </a:r>
            <a:r>
              <a:rPr lang="en-US" altLang="zh-CN">
                <a:sym typeface="Symbol" pitchFamily="18" charset="2"/>
              </a:rPr>
              <a:t></a:t>
            </a:r>
            <a:r>
              <a:rPr lang="en-US" altLang="zh-CN"/>
              <a:t>)^0.5)</a:t>
            </a:r>
          </a:p>
        </p:txBody>
      </p:sp>
    </p:spTree>
    <p:extLst>
      <p:ext uri="{BB962C8B-B14F-4D97-AF65-F5344CB8AC3E}">
        <p14:creationId xmlns:p14="http://schemas.microsoft.com/office/powerpoint/2010/main" val="3393663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993775" y="768350"/>
            <a:ext cx="5114925" cy="3836988"/>
          </a:xfrm>
          <a:ln/>
        </p:spPr>
      </p:sp>
      <p:sp>
        <p:nvSpPr>
          <p:cNvPr id="870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5000"/>
              </a:lnSpc>
              <a:spcBef>
                <a:spcPct val="5000"/>
              </a:spcBef>
            </a:pPr>
            <a:r>
              <a:rPr lang="en-US" altLang="zh-CN">
                <a:latin typeface="华文楷体" pitchFamily="2" charset="-122"/>
                <a:ea typeface="华文楷体" pitchFamily="2" charset="-122"/>
              </a:rPr>
              <a:t>ymax =    9.1218    2.0500    1.7500    2.3500</a:t>
            </a:r>
          </a:p>
          <a:p>
            <a:pPr>
              <a:lnSpc>
                <a:spcPct val="105000"/>
              </a:lnSpc>
              <a:spcBef>
                <a:spcPct val="5000"/>
              </a:spcBef>
            </a:pPr>
            <a:r>
              <a:rPr lang="en-US" altLang="zh-CN">
                <a:latin typeface="华文楷体" pitchFamily="2" charset="-122"/>
                <a:ea typeface="华文楷体" pitchFamily="2" charset="-122"/>
              </a:rPr>
              <a:t>ymin =   7.0669    1.9000    1.7000    2.2500</a:t>
            </a:r>
          </a:p>
          <a:p>
            <a:endParaRPr lang="zh-CN" altLang="en-US"/>
          </a:p>
        </p:txBody>
      </p:sp>
    </p:spTree>
    <p:extLst>
      <p:ext uri="{BB962C8B-B14F-4D97-AF65-F5344CB8AC3E}">
        <p14:creationId xmlns:p14="http://schemas.microsoft.com/office/powerpoint/2010/main" val="26506806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6988"/>
          </a:xfrm>
        </p:spPr>
      </p:sp>
      <p:sp>
        <p:nvSpPr>
          <p:cNvPr id="3" name="备注占位符 2"/>
          <p:cNvSpPr>
            <a:spLocks noGrp="1"/>
          </p:cNvSpPr>
          <p:nvPr>
            <p:ph type="body" idx="1"/>
          </p:nvPr>
        </p:nvSpPr>
        <p:spPr/>
        <p:txBody>
          <a:bodyPr/>
          <a:lstStyle/>
          <a:p>
            <a:r>
              <a:rPr kumimoji="1" lang="zh-CN" altLang="en-US" sz="1200" kern="1200" dirty="0">
                <a:solidFill>
                  <a:schemeClr val="tx1"/>
                </a:solidFill>
                <a:latin typeface="Times New Roman" charset="0"/>
                <a:ea typeface="宋体" charset="0"/>
                <a:cs typeface="宋体" charset="0"/>
              </a:rPr>
              <a:t>政府军的情报都是透明的，所以恐怖分子可以进行精确的攻击。他们消灭政府军的效率直接正比于人数；而政府军这一方的人员数量增补速率则被认为是固定的。问题关键在于政府军打恐怖分子的效率到底有多高，也就是误伤率会有多大。在这里模型引入了一个情报源的概念。研究认为，毫无情报源的情况下，政府打恐怖分子就只能瞎猫撞死耗子</a:t>
            </a:r>
            <a:r>
              <a:rPr kumimoji="1" lang="en-US" altLang="zh-CN" sz="1200" kern="1200" dirty="0">
                <a:solidFill>
                  <a:schemeClr val="tx1"/>
                </a:solidFill>
                <a:latin typeface="Times New Roman" charset="0"/>
                <a:ea typeface="宋体" charset="0"/>
                <a:cs typeface="宋体" charset="0"/>
              </a:rPr>
              <a:t>——</a:t>
            </a:r>
            <a:r>
              <a:rPr kumimoji="1" lang="zh-CN" altLang="en-US" sz="1200" kern="1200" dirty="0">
                <a:solidFill>
                  <a:schemeClr val="tx1"/>
                </a:solidFill>
                <a:latin typeface="Times New Roman" charset="0"/>
                <a:ea typeface="宋体" charset="0"/>
                <a:cs typeface="宋体" charset="0"/>
              </a:rPr>
              <a:t>打中恐怖分子的概率和恐怖分子占人口的比例一样。有了情报源之后，就有一定概率 </a:t>
            </a:r>
            <a:r>
              <a:rPr kumimoji="1" lang="en-US" altLang="zh-CN" sz="1200" kern="1200" dirty="0">
                <a:solidFill>
                  <a:schemeClr val="tx1"/>
                </a:solidFill>
                <a:latin typeface="Times New Roman" charset="0"/>
                <a:ea typeface="宋体" charset="0"/>
                <a:cs typeface="宋体" charset="0"/>
              </a:rPr>
              <a:t>μ </a:t>
            </a:r>
            <a:r>
              <a:rPr kumimoji="1" lang="zh-CN" altLang="en-US" sz="1200" kern="1200" dirty="0">
                <a:solidFill>
                  <a:schemeClr val="tx1"/>
                </a:solidFill>
                <a:latin typeface="Times New Roman" charset="0"/>
                <a:ea typeface="宋体" charset="0"/>
                <a:cs typeface="宋体" charset="0"/>
              </a:rPr>
              <a:t>可以得到准确情报并准确地打击恐怖分子。另外的 </a:t>
            </a:r>
            <a:r>
              <a:rPr kumimoji="1" lang="en-US" altLang="zh-CN" sz="1200" kern="1200" dirty="0">
                <a:solidFill>
                  <a:schemeClr val="tx1"/>
                </a:solidFill>
                <a:latin typeface="Times New Roman" charset="0"/>
                <a:ea typeface="宋体" charset="0"/>
                <a:cs typeface="宋体" charset="0"/>
              </a:rPr>
              <a:t>1-μ </a:t>
            </a:r>
            <a:r>
              <a:rPr kumimoji="1" lang="zh-CN" altLang="en-US" sz="1200" kern="1200" dirty="0">
                <a:solidFill>
                  <a:schemeClr val="tx1"/>
                </a:solidFill>
                <a:latin typeface="Times New Roman" charset="0"/>
                <a:ea typeface="宋体" charset="0"/>
                <a:cs typeface="宋体" charset="0"/>
              </a:rPr>
              <a:t>概率依然只能是瞎猫撞死耗子。</a:t>
            </a:r>
            <a:endParaRPr kumimoji="1" lang="zh-CN" altLang="en-US" dirty="0"/>
          </a:p>
        </p:txBody>
      </p:sp>
      <p:sp>
        <p:nvSpPr>
          <p:cNvPr id="4" name="幻灯片编号占位符 3"/>
          <p:cNvSpPr>
            <a:spLocks noGrp="1"/>
          </p:cNvSpPr>
          <p:nvPr>
            <p:ph type="sldNum" sz="quarter" idx="10"/>
          </p:nvPr>
        </p:nvSpPr>
        <p:spPr/>
        <p:txBody>
          <a:bodyPr/>
          <a:lstStyle/>
          <a:p>
            <a:fld id="{D522527B-577A-454A-B038-4E3E1F8EF462}" type="slidenum">
              <a:rPr lang="en-US" altLang="zh-CN" smtClean="0"/>
              <a:pPr/>
              <a:t>126</a:t>
            </a:fld>
            <a:endParaRPr lang="en-US" altLang="zh-CN"/>
          </a:p>
        </p:txBody>
      </p:sp>
    </p:spTree>
    <p:extLst>
      <p:ext uri="{BB962C8B-B14F-4D97-AF65-F5344CB8AC3E}">
        <p14:creationId xmlns:p14="http://schemas.microsoft.com/office/powerpoint/2010/main" val="1996131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ln>
        </p:spPr>
        <p:txBody>
          <a:bodyPr/>
          <a:lstStyle/>
          <a:p>
            <a:pPr>
              <a:defRPr/>
            </a:pPr>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ln>
          <a:effectLst/>
        </p:spPr>
        <p:txBody>
          <a:bodyPr/>
          <a:lstStyle/>
          <a:p>
            <a:pPr>
              <a:defRPr/>
            </a:pPr>
            <a:endParaRPr lang="zh-CN" altLang="en-US"/>
          </a:p>
        </p:txBody>
      </p:sp>
      <p:sp>
        <p:nvSpPr>
          <p:cNvPr id="59394"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p>
        </p:txBody>
      </p:sp>
      <p:sp>
        <p:nvSpPr>
          <p:cNvPr id="59395"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r>
              <a:rPr lang="zh-CN" altLang="en-US"/>
              <a:t>单击此处编辑母版副标题样式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4CE6A607-EDC2-4726-B5B0-557BDDA74933}" type="slidenum">
              <a:rPr lang="en-US" altLang="zh-CN"/>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F2E1D979-0E67-4570-A28A-1434EC29F2B5}" type="slidenum">
              <a:rPr lang="en-US" altLang="zh-CN"/>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F283143F-8AEE-4799-8DA8-924373C8AD92}" type="slidenum">
              <a:rPr lang="en-US" altLang="zh-CN"/>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41763"/>
            <a:ext cx="4038600"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7F722A3F-F695-4C26-AA0C-5DAD3727C35D}" type="slidenum">
              <a:rPr lang="en-US" altLang="zh-CN"/>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A137310-C313-4AC6-BE92-3517509104CE}" type="slidenum">
              <a:rPr lang="en-US" altLang="zh-CN"/>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4" name="Freeform 8"/>
          <p:cNvSpPr>
            <a:spLocks noChangeAspect="1" noEditPoints="1"/>
          </p:cNvSpPr>
          <p:nvPr/>
        </p:nvSpPr>
        <p:spPr bwMode="auto">
          <a:xfrm>
            <a:off x="5489575" y="0"/>
            <a:ext cx="3394075" cy="6858000"/>
          </a:xfrm>
          <a:custGeom>
            <a:avLst/>
            <a:gdLst>
              <a:gd name="T0" fmla="*/ 687 w 2409"/>
              <a:gd name="T1" fmla="*/ 2238 h 4865"/>
              <a:gd name="T2" fmla="*/ 877 w 2409"/>
              <a:gd name="T3" fmla="*/ 2192 h 4865"/>
              <a:gd name="T4" fmla="*/ 797 w 2409"/>
              <a:gd name="T5" fmla="*/ 2963 h 4865"/>
              <a:gd name="T6" fmla="*/ 1078 w 2409"/>
              <a:gd name="T7" fmla="*/ 3026 h 4865"/>
              <a:gd name="T8" fmla="*/ 626 w 2409"/>
              <a:gd name="T9" fmla="*/ 2117 h 4865"/>
              <a:gd name="T10" fmla="*/ 749 w 2409"/>
              <a:gd name="T11" fmla="*/ 2142 h 4865"/>
              <a:gd name="T12" fmla="*/ 578 w 2409"/>
              <a:gd name="T13" fmla="*/ 2052 h 4865"/>
              <a:gd name="T14" fmla="*/ 1866 w 2409"/>
              <a:gd name="T15" fmla="*/ 247 h 4865"/>
              <a:gd name="T16" fmla="*/ 1392 w 2409"/>
              <a:gd name="T17" fmla="*/ 1037 h 4865"/>
              <a:gd name="T18" fmla="*/ 2006 w 2409"/>
              <a:gd name="T19" fmla="*/ 656 h 4865"/>
              <a:gd name="T20" fmla="*/ 1599 w 2409"/>
              <a:gd name="T21" fmla="*/ 908 h 4865"/>
              <a:gd name="T22" fmla="*/ 1533 w 2409"/>
              <a:gd name="T23" fmla="*/ 1058 h 4865"/>
              <a:gd name="T24" fmla="*/ 2239 w 2409"/>
              <a:gd name="T25" fmla="*/ 583 h 4865"/>
              <a:gd name="T26" fmla="*/ 1863 w 2409"/>
              <a:gd name="T27" fmla="*/ 1105 h 4865"/>
              <a:gd name="T28" fmla="*/ 2174 w 2409"/>
              <a:gd name="T29" fmla="*/ 1621 h 4865"/>
              <a:gd name="T30" fmla="*/ 1801 w 2409"/>
              <a:gd name="T31" fmla="*/ 1537 h 4865"/>
              <a:gd name="T32" fmla="*/ 1325 w 2409"/>
              <a:gd name="T33" fmla="*/ 1301 h 4865"/>
              <a:gd name="T34" fmla="*/ 1412 w 2409"/>
              <a:gd name="T35" fmla="*/ 1835 h 4865"/>
              <a:gd name="T36" fmla="*/ 1213 w 2409"/>
              <a:gd name="T37" fmla="*/ 1975 h 4865"/>
              <a:gd name="T38" fmla="*/ 1094 w 2409"/>
              <a:gd name="T39" fmla="*/ 4011 h 4865"/>
              <a:gd name="T40" fmla="*/ 1689 w 2409"/>
              <a:gd name="T41" fmla="*/ 3264 h 4865"/>
              <a:gd name="T42" fmla="*/ 2404 w 2409"/>
              <a:gd name="T43" fmla="*/ 3321 h 4865"/>
              <a:gd name="T44" fmla="*/ 1275 w 2409"/>
              <a:gd name="T45" fmla="*/ 3861 h 4865"/>
              <a:gd name="T46" fmla="*/ 1147 w 2409"/>
              <a:gd name="T47" fmla="*/ 4865 h 4865"/>
              <a:gd name="T48" fmla="*/ 1045 w 2409"/>
              <a:gd name="T49" fmla="*/ 3610 h 4865"/>
              <a:gd name="T50" fmla="*/ 739 w 2409"/>
              <a:gd name="T51" fmla="*/ 3818 h 4865"/>
              <a:gd name="T52" fmla="*/ 856 w 2409"/>
              <a:gd name="T53" fmla="*/ 4830 h 4865"/>
              <a:gd name="T54" fmla="*/ 638 w 2409"/>
              <a:gd name="T55" fmla="*/ 3989 h 4865"/>
              <a:gd name="T56" fmla="*/ 96 w 2409"/>
              <a:gd name="T57" fmla="*/ 3777 h 4865"/>
              <a:gd name="T58" fmla="*/ 189 w 2409"/>
              <a:gd name="T59" fmla="*/ 3688 h 4865"/>
              <a:gd name="T60" fmla="*/ 523 w 2409"/>
              <a:gd name="T61" fmla="*/ 3573 h 4865"/>
              <a:gd name="T62" fmla="*/ 519 w 2409"/>
              <a:gd name="T63" fmla="*/ 3333 h 4865"/>
              <a:gd name="T64" fmla="*/ 545 w 2409"/>
              <a:gd name="T65" fmla="*/ 3560 h 4865"/>
              <a:gd name="T66" fmla="*/ 712 w 2409"/>
              <a:gd name="T67" fmla="*/ 3397 h 4865"/>
              <a:gd name="T68" fmla="*/ 625 w 2409"/>
              <a:gd name="T69" fmla="*/ 2944 h 4865"/>
              <a:gd name="T70" fmla="*/ 593 w 2409"/>
              <a:gd name="T71" fmla="*/ 2341 h 4865"/>
              <a:gd name="T72" fmla="*/ 156 w 2409"/>
              <a:gd name="T73" fmla="*/ 2437 h 4865"/>
              <a:gd name="T74" fmla="*/ 108 w 2409"/>
              <a:gd name="T75" fmla="*/ 2289 h 4865"/>
              <a:gd name="T76" fmla="*/ 451 w 2409"/>
              <a:gd name="T77" fmla="*/ 2291 h 4865"/>
              <a:gd name="T78" fmla="*/ 109 w 2409"/>
              <a:gd name="T79" fmla="*/ 2016 h 4865"/>
              <a:gd name="T80" fmla="*/ 211 w 2409"/>
              <a:gd name="T81" fmla="*/ 1975 h 4865"/>
              <a:gd name="T82" fmla="*/ 284 w 2409"/>
              <a:gd name="T83" fmla="*/ 1847 h 4865"/>
              <a:gd name="T84" fmla="*/ 542 w 2409"/>
              <a:gd name="T85" fmla="*/ 2073 h 4865"/>
              <a:gd name="T86" fmla="*/ 255 w 2409"/>
              <a:gd name="T87" fmla="*/ 1764 h 4865"/>
              <a:gd name="T88" fmla="*/ 407 w 2409"/>
              <a:gd name="T89" fmla="*/ 1769 h 4865"/>
              <a:gd name="T90" fmla="*/ 540 w 2409"/>
              <a:gd name="T91" fmla="*/ 1810 h 4865"/>
              <a:gd name="T92" fmla="*/ 566 w 2409"/>
              <a:gd name="T93" fmla="*/ 1580 h 4865"/>
              <a:gd name="T94" fmla="*/ 650 w 2409"/>
              <a:gd name="T95" fmla="*/ 1747 h 4865"/>
              <a:gd name="T96" fmla="*/ 827 w 2409"/>
              <a:gd name="T97" fmla="*/ 2199 h 4865"/>
              <a:gd name="T98" fmla="*/ 830 w 2409"/>
              <a:gd name="T99" fmla="*/ 1779 h 4865"/>
              <a:gd name="T100" fmla="*/ 924 w 2409"/>
              <a:gd name="T101" fmla="*/ 1648 h 4865"/>
              <a:gd name="T102" fmla="*/ 915 w 2409"/>
              <a:gd name="T103" fmla="*/ 2016 h 4865"/>
              <a:gd name="T104" fmla="*/ 1299 w 2409"/>
              <a:gd name="T105" fmla="*/ 1263 h 4865"/>
              <a:gd name="T106" fmla="*/ 970 w 2409"/>
              <a:gd name="T107" fmla="*/ 965 h 4865"/>
              <a:gd name="T108" fmla="*/ 311 w 2409"/>
              <a:gd name="T109" fmla="*/ 656 h 4865"/>
              <a:gd name="T110" fmla="*/ 772 w 2409"/>
              <a:gd name="T111" fmla="*/ 659 h 4865"/>
              <a:gd name="T112" fmla="*/ 1153 w 2409"/>
              <a:gd name="T113" fmla="*/ 871 h 4865"/>
              <a:gd name="T114" fmla="*/ 628 w 2409"/>
              <a:gd name="T115" fmla="*/ 314 h 4865"/>
              <a:gd name="T116" fmla="*/ 1203 w 2409"/>
              <a:gd name="T117" fmla="*/ 552 h 4865"/>
              <a:gd name="T118" fmla="*/ 1369 w 2409"/>
              <a:gd name="T119" fmla="*/ 703 h 4865"/>
              <a:gd name="T120" fmla="*/ 1747 w 2409"/>
              <a:gd name="T121" fmla="*/ 38 h 486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25098"/>
            </a:schemeClr>
          </a:solidFill>
          <a:ln w="0">
            <a:noFill/>
            <a:prstDash val="solid"/>
            <a:round/>
            <a:headEnd/>
            <a:tailEnd/>
          </a:ln>
        </p:spPr>
        <p:txBody>
          <a:bodyPr/>
          <a:lstStyle/>
          <a:p>
            <a:endParaRPr lang="zh-CN" altLang="en-US"/>
          </a:p>
        </p:txBody>
      </p:sp>
      <p:sp>
        <p:nvSpPr>
          <p:cNvPr id="25" name="Title Placeholder 1"/>
          <p:cNvSpPr>
            <a:spLocks noGrp="1"/>
          </p:cNvSpPr>
          <p:nvPr>
            <p:ph type="title"/>
          </p:nvPr>
        </p:nvSpPr>
        <p:spPr>
          <a:xfrm>
            <a:off x="276225" y="228600"/>
            <a:ext cx="8591550" cy="1066801"/>
          </a:xfrm>
          <a:prstGeom prst="rect">
            <a:avLst/>
          </a:prstGeom>
        </p:spPr>
        <p:txBody>
          <a:bodyPr rtlCol="0">
            <a:normAutofit/>
          </a:bodyPr>
          <a:lstStyle/>
          <a:p>
            <a:r>
              <a:rPr lang="zh-CN" altLang="en-US"/>
              <a:t>单击此处编辑母版标题样式</a:t>
            </a:r>
            <a:endParaRPr lang="en-US" dirty="0"/>
          </a:p>
        </p:txBody>
      </p:sp>
      <p:sp>
        <p:nvSpPr>
          <p:cNvPr id="31" name="Content Placeholder 30"/>
          <p:cNvSpPr>
            <a:spLocks noGrp="1"/>
          </p:cNvSpPr>
          <p:nvPr>
            <p:ph sz="quarter" idx="13"/>
          </p:nvPr>
        </p:nvSpPr>
        <p:spPr>
          <a:xfrm>
            <a:off x="274320" y="1298448"/>
            <a:ext cx="8595360" cy="49377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Date Placeholder 3"/>
          <p:cNvSpPr>
            <a:spLocks noGrp="1"/>
          </p:cNvSpPr>
          <p:nvPr>
            <p:ph type="dt" sz="half" idx="14"/>
          </p:nvPr>
        </p:nvSpPr>
        <p:spPr/>
        <p:txBody>
          <a:bodyPr/>
          <a:lstStyle>
            <a:lvl1pPr>
              <a:defRPr/>
            </a:lvl1pPr>
          </a:lstStyle>
          <a:p>
            <a:pPr>
              <a:defRPr/>
            </a:pPr>
            <a:endParaRPr lang="en-US" altLang="zh-CN"/>
          </a:p>
        </p:txBody>
      </p:sp>
      <p:sp>
        <p:nvSpPr>
          <p:cNvPr id="6" name="Footer Placeholder 4"/>
          <p:cNvSpPr>
            <a:spLocks noGrp="1"/>
          </p:cNvSpPr>
          <p:nvPr>
            <p:ph type="ftr" sz="quarter" idx="15"/>
          </p:nvPr>
        </p:nvSpPr>
        <p:spPr/>
        <p:txBody>
          <a:bodyPr/>
          <a:lstStyle>
            <a:lvl1pPr>
              <a:defRPr/>
            </a:lvl1pPr>
          </a:lstStyle>
          <a:p>
            <a:pPr>
              <a:defRPr/>
            </a:pPr>
            <a:endParaRPr lang="en-US" altLang="zh-CN"/>
          </a:p>
        </p:txBody>
      </p:sp>
      <p:sp>
        <p:nvSpPr>
          <p:cNvPr id="7" name="Slide Number Placeholder 5"/>
          <p:cNvSpPr>
            <a:spLocks noGrp="1"/>
          </p:cNvSpPr>
          <p:nvPr>
            <p:ph type="sldNum" sz="quarter" idx="16"/>
          </p:nvPr>
        </p:nvSpPr>
        <p:spPr/>
        <p:txBody>
          <a:bodyPr/>
          <a:lstStyle>
            <a:lvl1pPr>
              <a:defRPr/>
            </a:lvl1pPr>
          </a:lstStyle>
          <a:p>
            <a:fld id="{E6BDE4C3-A304-4EBC-9559-71818AED7E83}" type="slidenum">
              <a:rPr lang="en-US" altLang="zh-CN"/>
              <a:pPr/>
              <a:t>‹#›</a:t>
            </a:fld>
            <a:endParaRPr lang="en-US" altLang="zh-CN"/>
          </a:p>
        </p:txBody>
      </p:sp>
    </p:spTree>
    <p:extLst>
      <p:ext uri="{BB962C8B-B14F-4D97-AF65-F5344CB8AC3E}">
        <p14:creationId xmlns:p14="http://schemas.microsoft.com/office/powerpoint/2010/main" val="3491473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CC33232D-334D-4732-9FEA-EB97B036DDE6}" type="slidenum">
              <a:rPr lang="en-US" altLang="zh-CN"/>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AE48A8D5-73BC-42DF-8A38-D40EE35BCF10}" type="slidenum">
              <a:rPr lang="en-US" altLang="zh-CN"/>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53049424-0CC5-4D01-87FF-02732CAC868B}" type="slidenum">
              <a:rPr lang="en-US" altLang="zh-CN"/>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C4D3CACE-5C79-44DF-BA70-D937BF5E8967}" type="slidenum">
              <a:rPr lang="en-US" altLang="zh-CN"/>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2FFDA240-278A-4DD8-9727-45E040B84645}" type="slidenum">
              <a:rPr lang="en-US" altLang="zh-CN"/>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BF5E884F-A365-4995-B751-BF9C1592C38C}" type="slidenum">
              <a:rPr lang="en-US" altLang="zh-CN"/>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FAFAF393-3AB0-47CF-A62B-254F7E0DAB5E}" type="slidenum">
              <a:rPr lang="en-US" altLang="zh-CN"/>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E6969DBB-2679-4FDD-AD36-6FCDA70772CA}" type="slidenum">
              <a:rPr lang="en-US" altLang="zh-CN"/>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bwMode="auto">
          <a:xfrm>
            <a:off x="457200" y="277813"/>
            <a:ext cx="8229600" cy="1139825"/>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单击此处编辑母版标题样式</a:t>
            </a:r>
          </a:p>
        </p:txBody>
      </p:sp>
      <p:sp>
        <p:nvSpPr>
          <p:cNvPr id="26627" name="Rectangle 3"/>
          <p:cNvSpPr>
            <a:spLocks noGrp="1" noChangeArrowheads="1"/>
          </p:cNvSpPr>
          <p:nvPr>
            <p:ph type="body" idx="1"/>
          </p:nvPr>
        </p:nvSpPr>
        <p:spPr bwMode="auto">
          <a:xfrm>
            <a:off x="457200" y="1600200"/>
            <a:ext cx="8229600" cy="4530725"/>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8372"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mj-lt"/>
              </a:defRPr>
            </a:lvl1pPr>
          </a:lstStyle>
          <a:p>
            <a:pPr>
              <a:defRPr/>
            </a:pPr>
            <a:endParaRPr lang="en-US" altLang="zh-CN"/>
          </a:p>
        </p:txBody>
      </p:sp>
      <p:sp>
        <p:nvSpPr>
          <p:cNvPr id="58373"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200">
                <a:latin typeface="+mj-lt"/>
              </a:defRPr>
            </a:lvl1pPr>
          </a:lstStyle>
          <a:p>
            <a:pPr>
              <a:defRPr/>
            </a:pPr>
            <a:endParaRPr lang="en-US" altLang="zh-CN"/>
          </a:p>
        </p:txBody>
      </p:sp>
      <p:sp>
        <p:nvSpPr>
          <p:cNvPr id="58374" name="Rectangle 6"/>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mj-lt"/>
              </a:defRPr>
            </a:lvl1pPr>
          </a:lstStyle>
          <a:p>
            <a:pPr>
              <a:defRPr/>
            </a:pPr>
            <a:fld id="{6C67C1E3-18CB-4C4A-9CD5-736E55648ABF}" type="slidenum">
              <a:rPr lang="en-US" altLang="zh-CN"/>
              <a:t>‹#›</a:t>
            </a:fld>
            <a:endParaRPr lang="en-US" altLang="zh-CN"/>
          </a:p>
        </p:txBody>
      </p:sp>
      <p:sp>
        <p:nvSpPr>
          <p:cNvPr id="58375"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ln>
        </p:spPr>
        <p:txBody>
          <a:bodyPr/>
          <a:lstStyle/>
          <a:p>
            <a:pPr>
              <a:defRPr/>
            </a:pPr>
            <a:endParaRPr lang="zh-CN" altLang="en-US"/>
          </a:p>
        </p:txBody>
      </p:sp>
      <p:sp>
        <p:nvSpPr>
          <p:cNvPr id="58376" name="Line 8"/>
          <p:cNvSpPr>
            <a:spLocks noChangeShapeType="1"/>
          </p:cNvSpPr>
          <p:nvPr/>
        </p:nvSpPr>
        <p:spPr bwMode="auto">
          <a:xfrm>
            <a:off x="457200" y="6172200"/>
            <a:ext cx="8229600" cy="0"/>
          </a:xfrm>
          <a:prstGeom prst="line">
            <a:avLst/>
          </a:prstGeom>
          <a:noFill/>
          <a:ln w="19050">
            <a:solidFill>
              <a:schemeClr val="accent1"/>
            </a:solidFill>
            <a:round/>
          </a:ln>
          <a:effectLst/>
        </p:spPr>
        <p:txBody>
          <a:body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100.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102.bin"/><Relationship Id="rId2" Type="http://schemas.openxmlformats.org/officeDocument/2006/relationships/slideLayout" Target="../slideLayouts/slideLayout7.xml"/><Relationship Id="rId1" Type="http://schemas.openxmlformats.org/officeDocument/2006/relationships/vmlDrawing" Target="../drawings/vmlDrawing42.vml"/><Relationship Id="rId4" Type="http://schemas.openxmlformats.org/officeDocument/2006/relationships/image" Target="../media/image101.wmf"/></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8" Type="http://schemas.openxmlformats.org/officeDocument/2006/relationships/image" Target="../media/image104.wmf"/><Relationship Id="rId3" Type="http://schemas.openxmlformats.org/officeDocument/2006/relationships/oleObject" Target="../embeddings/oleObject103.bin"/><Relationship Id="rId7" Type="http://schemas.openxmlformats.org/officeDocument/2006/relationships/oleObject" Target="../embeddings/oleObject105.bin"/><Relationship Id="rId2" Type="http://schemas.openxmlformats.org/officeDocument/2006/relationships/slideLayout" Target="../slideLayouts/slideLayout14.xml"/><Relationship Id="rId1" Type="http://schemas.openxmlformats.org/officeDocument/2006/relationships/vmlDrawing" Target="../drawings/vmlDrawing43.vml"/><Relationship Id="rId6" Type="http://schemas.openxmlformats.org/officeDocument/2006/relationships/image" Target="../media/image103.wmf"/><Relationship Id="rId5" Type="http://schemas.openxmlformats.org/officeDocument/2006/relationships/oleObject" Target="../embeddings/oleObject104.bin"/><Relationship Id="rId4" Type="http://schemas.openxmlformats.org/officeDocument/2006/relationships/image" Target="../media/image102.wmf"/></Relationships>
</file>

<file path=ppt/slides/_rels/slide11.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oleObject" Target="../embeddings/oleObject8.bin"/><Relationship Id="rId18" Type="http://schemas.openxmlformats.org/officeDocument/2006/relationships/image" Target="../media/image10.wmf"/><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7.wmf"/><Relationship Id="rId17" Type="http://schemas.openxmlformats.org/officeDocument/2006/relationships/oleObject" Target="../embeddings/oleObject10.bin"/><Relationship Id="rId2" Type="http://schemas.openxmlformats.org/officeDocument/2006/relationships/slideLayout" Target="../slideLayouts/slideLayout7.xml"/><Relationship Id="rId16" Type="http://schemas.openxmlformats.org/officeDocument/2006/relationships/image" Target="../media/image9.wmf"/><Relationship Id="rId1" Type="http://schemas.openxmlformats.org/officeDocument/2006/relationships/vmlDrawing" Target="../drawings/vmlDrawing3.vml"/><Relationship Id="rId6" Type="http://schemas.openxmlformats.org/officeDocument/2006/relationships/image" Target="../media/image4.wmf"/><Relationship Id="rId11" Type="http://schemas.openxmlformats.org/officeDocument/2006/relationships/oleObject" Target="../embeddings/oleObject7.bin"/><Relationship Id="rId5" Type="http://schemas.openxmlformats.org/officeDocument/2006/relationships/oleObject" Target="../embeddings/oleObject4.bin"/><Relationship Id="rId15" Type="http://schemas.openxmlformats.org/officeDocument/2006/relationships/oleObject" Target="../embeddings/oleObject9.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6.bin"/><Relationship Id="rId14" Type="http://schemas.openxmlformats.org/officeDocument/2006/relationships/image" Target="../media/image8.wmf"/></Relationships>
</file>

<file path=ppt/slides/_rels/slide110.xml.rels><?xml version="1.0" encoding="UTF-8" standalone="yes"?>
<Relationships xmlns="http://schemas.openxmlformats.org/package/2006/relationships"><Relationship Id="rId8" Type="http://schemas.openxmlformats.org/officeDocument/2006/relationships/image" Target="../media/image107.wmf"/><Relationship Id="rId3" Type="http://schemas.openxmlformats.org/officeDocument/2006/relationships/oleObject" Target="../embeddings/oleObject106.bin"/><Relationship Id="rId7" Type="http://schemas.openxmlformats.org/officeDocument/2006/relationships/oleObject" Target="../embeddings/oleObject108.bin"/><Relationship Id="rId2" Type="http://schemas.openxmlformats.org/officeDocument/2006/relationships/slideLayout" Target="../slideLayouts/slideLayout14.xml"/><Relationship Id="rId1" Type="http://schemas.openxmlformats.org/officeDocument/2006/relationships/vmlDrawing" Target="../drawings/vmlDrawing44.vml"/><Relationship Id="rId6" Type="http://schemas.openxmlformats.org/officeDocument/2006/relationships/image" Target="../media/image106.wmf"/><Relationship Id="rId5" Type="http://schemas.openxmlformats.org/officeDocument/2006/relationships/oleObject" Target="../embeddings/oleObject107.bin"/><Relationship Id="rId10" Type="http://schemas.openxmlformats.org/officeDocument/2006/relationships/image" Target="../media/image108.wmf"/><Relationship Id="rId4" Type="http://schemas.openxmlformats.org/officeDocument/2006/relationships/image" Target="../media/image105.wmf"/><Relationship Id="rId9" Type="http://schemas.openxmlformats.org/officeDocument/2006/relationships/oleObject" Target="../embeddings/oleObject109.bin"/></Relationships>
</file>

<file path=ppt/slides/_rels/slide111.xml.rels><?xml version="1.0" encoding="UTF-8" standalone="yes"?>
<Relationships xmlns="http://schemas.openxmlformats.org/package/2006/relationships"><Relationship Id="rId8" Type="http://schemas.openxmlformats.org/officeDocument/2006/relationships/image" Target="../media/image111.wmf"/><Relationship Id="rId3" Type="http://schemas.openxmlformats.org/officeDocument/2006/relationships/oleObject" Target="../embeddings/oleObject110.bin"/><Relationship Id="rId7" Type="http://schemas.openxmlformats.org/officeDocument/2006/relationships/oleObject" Target="../embeddings/oleObject112.bin"/><Relationship Id="rId12" Type="http://schemas.openxmlformats.org/officeDocument/2006/relationships/image" Target="../media/image113.emf"/><Relationship Id="rId2" Type="http://schemas.openxmlformats.org/officeDocument/2006/relationships/slideLayout" Target="../slideLayouts/slideLayout14.xml"/><Relationship Id="rId1" Type="http://schemas.openxmlformats.org/officeDocument/2006/relationships/vmlDrawing" Target="../drawings/vmlDrawing45.vml"/><Relationship Id="rId6" Type="http://schemas.openxmlformats.org/officeDocument/2006/relationships/image" Target="../media/image110.wmf"/><Relationship Id="rId11" Type="http://schemas.openxmlformats.org/officeDocument/2006/relationships/oleObject" Target="../embeddings/oleObject114.bin"/><Relationship Id="rId5" Type="http://schemas.openxmlformats.org/officeDocument/2006/relationships/oleObject" Target="../embeddings/oleObject111.bin"/><Relationship Id="rId10" Type="http://schemas.openxmlformats.org/officeDocument/2006/relationships/image" Target="../media/image112.wmf"/><Relationship Id="rId4" Type="http://schemas.openxmlformats.org/officeDocument/2006/relationships/image" Target="../media/image109.wmf"/><Relationship Id="rId9" Type="http://schemas.openxmlformats.org/officeDocument/2006/relationships/oleObject" Target="../embeddings/oleObject113.bin"/></Relationships>
</file>

<file path=ppt/slides/_rels/slide112.xml.rels><?xml version="1.0" encoding="UTF-8" standalone="yes"?>
<Relationships xmlns="http://schemas.openxmlformats.org/package/2006/relationships"><Relationship Id="rId8" Type="http://schemas.openxmlformats.org/officeDocument/2006/relationships/image" Target="../media/image116.wmf"/><Relationship Id="rId3" Type="http://schemas.openxmlformats.org/officeDocument/2006/relationships/oleObject" Target="../embeddings/oleObject115.bin"/><Relationship Id="rId7" Type="http://schemas.openxmlformats.org/officeDocument/2006/relationships/oleObject" Target="../embeddings/oleObject117.bin"/><Relationship Id="rId2" Type="http://schemas.openxmlformats.org/officeDocument/2006/relationships/slideLayout" Target="../slideLayouts/slideLayout14.xml"/><Relationship Id="rId1" Type="http://schemas.openxmlformats.org/officeDocument/2006/relationships/vmlDrawing" Target="../drawings/vmlDrawing46.vml"/><Relationship Id="rId6" Type="http://schemas.openxmlformats.org/officeDocument/2006/relationships/image" Target="../media/image115.wmf"/><Relationship Id="rId5" Type="http://schemas.openxmlformats.org/officeDocument/2006/relationships/oleObject" Target="../embeddings/oleObject116.bin"/><Relationship Id="rId4" Type="http://schemas.openxmlformats.org/officeDocument/2006/relationships/image" Target="../media/image114.wmf"/></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8" Type="http://schemas.openxmlformats.org/officeDocument/2006/relationships/image" Target="../media/image119.wmf"/><Relationship Id="rId13" Type="http://schemas.openxmlformats.org/officeDocument/2006/relationships/oleObject" Target="../embeddings/oleObject123.bin"/><Relationship Id="rId3" Type="http://schemas.openxmlformats.org/officeDocument/2006/relationships/oleObject" Target="../embeddings/oleObject118.bin"/><Relationship Id="rId7" Type="http://schemas.openxmlformats.org/officeDocument/2006/relationships/oleObject" Target="../embeddings/oleObject120.bin"/><Relationship Id="rId12" Type="http://schemas.openxmlformats.org/officeDocument/2006/relationships/image" Target="../media/image121.wmf"/><Relationship Id="rId2" Type="http://schemas.openxmlformats.org/officeDocument/2006/relationships/slideLayout" Target="../slideLayouts/slideLayout7.xml"/><Relationship Id="rId16" Type="http://schemas.openxmlformats.org/officeDocument/2006/relationships/image" Target="../media/image123.wmf"/><Relationship Id="rId1" Type="http://schemas.openxmlformats.org/officeDocument/2006/relationships/vmlDrawing" Target="../drawings/vmlDrawing47.vml"/><Relationship Id="rId6" Type="http://schemas.openxmlformats.org/officeDocument/2006/relationships/image" Target="../media/image118.wmf"/><Relationship Id="rId11" Type="http://schemas.openxmlformats.org/officeDocument/2006/relationships/oleObject" Target="../embeddings/oleObject122.bin"/><Relationship Id="rId5" Type="http://schemas.openxmlformats.org/officeDocument/2006/relationships/oleObject" Target="../embeddings/oleObject119.bin"/><Relationship Id="rId15" Type="http://schemas.openxmlformats.org/officeDocument/2006/relationships/oleObject" Target="../embeddings/oleObject124.bin"/><Relationship Id="rId10" Type="http://schemas.openxmlformats.org/officeDocument/2006/relationships/image" Target="../media/image120.wmf"/><Relationship Id="rId4" Type="http://schemas.openxmlformats.org/officeDocument/2006/relationships/image" Target="../media/image117.wmf"/><Relationship Id="rId9" Type="http://schemas.openxmlformats.org/officeDocument/2006/relationships/oleObject" Target="../embeddings/oleObject121.bin"/><Relationship Id="rId14" Type="http://schemas.openxmlformats.org/officeDocument/2006/relationships/image" Target="../media/image122.wmf"/></Relationships>
</file>

<file path=ppt/slides/_rels/slide116.xml.rels><?xml version="1.0" encoding="UTF-8" standalone="yes"?>
<Relationships xmlns="http://schemas.openxmlformats.org/package/2006/relationships"><Relationship Id="rId8" Type="http://schemas.openxmlformats.org/officeDocument/2006/relationships/image" Target="../media/image125.wmf"/><Relationship Id="rId13" Type="http://schemas.openxmlformats.org/officeDocument/2006/relationships/oleObject" Target="../embeddings/oleObject130.bin"/><Relationship Id="rId18" Type="http://schemas.openxmlformats.org/officeDocument/2006/relationships/image" Target="../media/image130.wmf"/><Relationship Id="rId3" Type="http://schemas.openxmlformats.org/officeDocument/2006/relationships/oleObject" Target="../embeddings/oleObject125.bin"/><Relationship Id="rId7" Type="http://schemas.openxmlformats.org/officeDocument/2006/relationships/oleObject" Target="../embeddings/oleObject127.bin"/><Relationship Id="rId12" Type="http://schemas.openxmlformats.org/officeDocument/2006/relationships/image" Target="../media/image127.wmf"/><Relationship Id="rId17" Type="http://schemas.openxmlformats.org/officeDocument/2006/relationships/oleObject" Target="../embeddings/oleObject132.bin"/><Relationship Id="rId2" Type="http://schemas.openxmlformats.org/officeDocument/2006/relationships/slideLayout" Target="../slideLayouts/slideLayout7.xml"/><Relationship Id="rId16" Type="http://schemas.openxmlformats.org/officeDocument/2006/relationships/image" Target="../media/image129.wmf"/><Relationship Id="rId1" Type="http://schemas.openxmlformats.org/officeDocument/2006/relationships/vmlDrawing" Target="../drawings/vmlDrawing48.vml"/><Relationship Id="rId6" Type="http://schemas.openxmlformats.org/officeDocument/2006/relationships/image" Target="../media/image124.wmf"/><Relationship Id="rId11" Type="http://schemas.openxmlformats.org/officeDocument/2006/relationships/oleObject" Target="../embeddings/oleObject129.bin"/><Relationship Id="rId5" Type="http://schemas.openxmlformats.org/officeDocument/2006/relationships/oleObject" Target="../embeddings/oleObject126.bin"/><Relationship Id="rId15" Type="http://schemas.openxmlformats.org/officeDocument/2006/relationships/oleObject" Target="../embeddings/oleObject131.bin"/><Relationship Id="rId10" Type="http://schemas.openxmlformats.org/officeDocument/2006/relationships/image" Target="../media/image126.wmf"/><Relationship Id="rId19" Type="http://schemas.openxmlformats.org/officeDocument/2006/relationships/oleObject" Target="../embeddings/oleObject133.bin"/><Relationship Id="rId4" Type="http://schemas.openxmlformats.org/officeDocument/2006/relationships/image" Target="../media/image123.wmf"/><Relationship Id="rId9" Type="http://schemas.openxmlformats.org/officeDocument/2006/relationships/oleObject" Target="../embeddings/oleObject128.bin"/><Relationship Id="rId14" Type="http://schemas.openxmlformats.org/officeDocument/2006/relationships/image" Target="../media/image128.wmf"/></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8" Type="http://schemas.openxmlformats.org/officeDocument/2006/relationships/image" Target="../media/image128.wmf"/><Relationship Id="rId3" Type="http://schemas.openxmlformats.org/officeDocument/2006/relationships/oleObject" Target="../embeddings/oleObject134.bin"/><Relationship Id="rId7" Type="http://schemas.openxmlformats.org/officeDocument/2006/relationships/oleObject" Target="../embeddings/oleObject136.bin"/><Relationship Id="rId2" Type="http://schemas.openxmlformats.org/officeDocument/2006/relationships/slideLayout" Target="../slideLayouts/slideLayout7.xml"/><Relationship Id="rId1" Type="http://schemas.openxmlformats.org/officeDocument/2006/relationships/vmlDrawing" Target="../drawings/vmlDrawing49.vml"/><Relationship Id="rId6" Type="http://schemas.openxmlformats.org/officeDocument/2006/relationships/image" Target="../media/image127.wmf"/><Relationship Id="rId5" Type="http://schemas.openxmlformats.org/officeDocument/2006/relationships/oleObject" Target="../embeddings/oleObject135.bin"/><Relationship Id="rId10" Type="http://schemas.openxmlformats.org/officeDocument/2006/relationships/image" Target="../media/image131.wmf"/><Relationship Id="rId4" Type="http://schemas.openxmlformats.org/officeDocument/2006/relationships/image" Target="../media/image126.wmf"/><Relationship Id="rId9" Type="http://schemas.openxmlformats.org/officeDocument/2006/relationships/oleObject" Target="../embeddings/oleObject137.bin"/></Relationships>
</file>

<file path=ppt/slides/_rels/slide119.xml.rels><?xml version="1.0" encoding="UTF-8" standalone="yes"?>
<Relationships xmlns="http://schemas.openxmlformats.org/package/2006/relationships"><Relationship Id="rId3" Type="http://schemas.openxmlformats.org/officeDocument/2006/relationships/oleObject" Target="../embeddings/oleObject138.bin"/><Relationship Id="rId2" Type="http://schemas.openxmlformats.org/officeDocument/2006/relationships/slideLayout" Target="../slideLayouts/slideLayout7.xml"/><Relationship Id="rId1" Type="http://schemas.openxmlformats.org/officeDocument/2006/relationships/vmlDrawing" Target="../drawings/vmlDrawing50.vml"/><Relationship Id="rId4" Type="http://schemas.openxmlformats.org/officeDocument/2006/relationships/image" Target="../media/image132.wmf"/></Relationships>
</file>

<file path=ppt/slides/_rels/slide12.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14.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1.wmf"/><Relationship Id="rId11" Type="http://schemas.openxmlformats.org/officeDocument/2006/relationships/oleObject" Target="../embeddings/oleObject15.bin"/><Relationship Id="rId5" Type="http://schemas.openxmlformats.org/officeDocument/2006/relationships/oleObject" Target="../embeddings/oleObject12.bin"/><Relationship Id="rId10" Type="http://schemas.openxmlformats.org/officeDocument/2006/relationships/image" Target="../media/image13.wmf"/><Relationship Id="rId4" Type="http://schemas.openxmlformats.org/officeDocument/2006/relationships/image" Target="../media/image8.wmf"/><Relationship Id="rId9" Type="http://schemas.openxmlformats.org/officeDocument/2006/relationships/oleObject" Target="../embeddings/oleObject14.bin"/></Relationships>
</file>

<file path=ppt/slides/_rels/slide120.xml.rels><?xml version="1.0" encoding="UTF-8" standalone="yes"?>
<Relationships xmlns="http://schemas.openxmlformats.org/package/2006/relationships"><Relationship Id="rId8" Type="http://schemas.openxmlformats.org/officeDocument/2006/relationships/image" Target="../media/image134.wmf"/><Relationship Id="rId13" Type="http://schemas.openxmlformats.org/officeDocument/2006/relationships/oleObject" Target="../embeddings/oleObject144.bin"/><Relationship Id="rId3" Type="http://schemas.openxmlformats.org/officeDocument/2006/relationships/oleObject" Target="../embeddings/oleObject139.bin"/><Relationship Id="rId7" Type="http://schemas.openxmlformats.org/officeDocument/2006/relationships/oleObject" Target="../embeddings/oleObject141.bin"/><Relationship Id="rId12" Type="http://schemas.openxmlformats.org/officeDocument/2006/relationships/image" Target="../media/image120.wmf"/><Relationship Id="rId2" Type="http://schemas.openxmlformats.org/officeDocument/2006/relationships/slideLayout" Target="../slideLayouts/slideLayout7.xml"/><Relationship Id="rId1" Type="http://schemas.openxmlformats.org/officeDocument/2006/relationships/vmlDrawing" Target="../drawings/vmlDrawing51.vml"/><Relationship Id="rId6" Type="http://schemas.openxmlformats.org/officeDocument/2006/relationships/image" Target="../media/image133.wmf"/><Relationship Id="rId11" Type="http://schemas.openxmlformats.org/officeDocument/2006/relationships/oleObject" Target="../embeddings/oleObject143.bin"/><Relationship Id="rId5" Type="http://schemas.openxmlformats.org/officeDocument/2006/relationships/oleObject" Target="../embeddings/oleObject140.bin"/><Relationship Id="rId10" Type="http://schemas.openxmlformats.org/officeDocument/2006/relationships/image" Target="../media/image135.wmf"/><Relationship Id="rId4" Type="http://schemas.openxmlformats.org/officeDocument/2006/relationships/image" Target="../media/image117.wmf"/><Relationship Id="rId9" Type="http://schemas.openxmlformats.org/officeDocument/2006/relationships/oleObject" Target="../embeddings/oleObject142.bin"/><Relationship Id="rId14" Type="http://schemas.openxmlformats.org/officeDocument/2006/relationships/image" Target="../media/image136.wmf"/></Relationships>
</file>

<file path=ppt/slides/_rels/slide121.xml.rels><?xml version="1.0" encoding="UTF-8" standalone="yes"?>
<Relationships xmlns="http://schemas.openxmlformats.org/package/2006/relationships"><Relationship Id="rId8" Type="http://schemas.openxmlformats.org/officeDocument/2006/relationships/image" Target="../media/image139.wmf"/><Relationship Id="rId3" Type="http://schemas.openxmlformats.org/officeDocument/2006/relationships/oleObject" Target="../embeddings/oleObject145.bin"/><Relationship Id="rId7" Type="http://schemas.openxmlformats.org/officeDocument/2006/relationships/oleObject" Target="../embeddings/oleObject147.bin"/><Relationship Id="rId2" Type="http://schemas.openxmlformats.org/officeDocument/2006/relationships/slideLayout" Target="../slideLayouts/slideLayout7.xml"/><Relationship Id="rId1" Type="http://schemas.openxmlformats.org/officeDocument/2006/relationships/vmlDrawing" Target="../drawings/vmlDrawing52.vml"/><Relationship Id="rId6" Type="http://schemas.openxmlformats.org/officeDocument/2006/relationships/image" Target="../media/image138.wmf"/><Relationship Id="rId5" Type="http://schemas.openxmlformats.org/officeDocument/2006/relationships/oleObject" Target="../embeddings/oleObject146.bin"/><Relationship Id="rId10" Type="http://schemas.openxmlformats.org/officeDocument/2006/relationships/image" Target="../media/image140.wmf"/><Relationship Id="rId4" Type="http://schemas.openxmlformats.org/officeDocument/2006/relationships/image" Target="../media/image137.wmf"/><Relationship Id="rId9" Type="http://schemas.openxmlformats.org/officeDocument/2006/relationships/oleObject" Target="../embeddings/oleObject148.bin"/></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8" Type="http://schemas.openxmlformats.org/officeDocument/2006/relationships/image" Target="../media/image143.wmf"/><Relationship Id="rId13" Type="http://schemas.openxmlformats.org/officeDocument/2006/relationships/oleObject" Target="../embeddings/oleObject154.bin"/><Relationship Id="rId18" Type="http://schemas.openxmlformats.org/officeDocument/2006/relationships/image" Target="../media/image148.wmf"/><Relationship Id="rId3" Type="http://schemas.openxmlformats.org/officeDocument/2006/relationships/oleObject" Target="../embeddings/oleObject149.bin"/><Relationship Id="rId7" Type="http://schemas.openxmlformats.org/officeDocument/2006/relationships/oleObject" Target="../embeddings/oleObject151.bin"/><Relationship Id="rId12" Type="http://schemas.openxmlformats.org/officeDocument/2006/relationships/image" Target="../media/image145.wmf"/><Relationship Id="rId17" Type="http://schemas.openxmlformats.org/officeDocument/2006/relationships/oleObject" Target="../embeddings/oleObject156.bin"/><Relationship Id="rId2" Type="http://schemas.openxmlformats.org/officeDocument/2006/relationships/slideLayout" Target="../slideLayouts/slideLayout7.xml"/><Relationship Id="rId16" Type="http://schemas.openxmlformats.org/officeDocument/2006/relationships/image" Target="../media/image147.wmf"/><Relationship Id="rId1" Type="http://schemas.openxmlformats.org/officeDocument/2006/relationships/vmlDrawing" Target="../drawings/vmlDrawing53.vml"/><Relationship Id="rId6" Type="http://schemas.openxmlformats.org/officeDocument/2006/relationships/image" Target="../media/image142.wmf"/><Relationship Id="rId11" Type="http://schemas.openxmlformats.org/officeDocument/2006/relationships/oleObject" Target="../embeddings/oleObject153.bin"/><Relationship Id="rId5" Type="http://schemas.openxmlformats.org/officeDocument/2006/relationships/oleObject" Target="../embeddings/oleObject150.bin"/><Relationship Id="rId15" Type="http://schemas.openxmlformats.org/officeDocument/2006/relationships/oleObject" Target="../embeddings/oleObject155.bin"/><Relationship Id="rId10" Type="http://schemas.openxmlformats.org/officeDocument/2006/relationships/image" Target="../media/image144.wmf"/><Relationship Id="rId4" Type="http://schemas.openxmlformats.org/officeDocument/2006/relationships/image" Target="../media/image141.wmf"/><Relationship Id="rId9" Type="http://schemas.openxmlformats.org/officeDocument/2006/relationships/oleObject" Target="../embeddings/oleObject152.bin"/><Relationship Id="rId14" Type="http://schemas.openxmlformats.org/officeDocument/2006/relationships/image" Target="../media/image146.wmf"/></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6.xml.rels><?xml version="1.0" encoding="UTF-8" standalone="yes"?>
<Relationships xmlns="http://schemas.openxmlformats.org/package/2006/relationships"><Relationship Id="rId3" Type="http://schemas.openxmlformats.org/officeDocument/2006/relationships/image" Target="../media/image149.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oleObject" Target="../embeddings/oleObject21.bin"/><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18.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5.wmf"/><Relationship Id="rId11" Type="http://schemas.openxmlformats.org/officeDocument/2006/relationships/oleObject" Target="../embeddings/oleObject20.bin"/><Relationship Id="rId5" Type="http://schemas.openxmlformats.org/officeDocument/2006/relationships/oleObject" Target="../embeddings/oleObject17.bin"/><Relationship Id="rId10" Type="http://schemas.openxmlformats.org/officeDocument/2006/relationships/image" Target="../media/image17.wmf"/><Relationship Id="rId4" Type="http://schemas.openxmlformats.org/officeDocument/2006/relationships/image" Target="../media/image13.wmf"/><Relationship Id="rId9" Type="http://schemas.openxmlformats.org/officeDocument/2006/relationships/oleObject" Target="../embeddings/oleObject19.bin"/><Relationship Id="rId14" Type="http://schemas.openxmlformats.org/officeDocument/2006/relationships/image" Target="../media/image19.wmf"/></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2.xml.rels><?xml version="1.0" encoding="UTF-8" standalone="yes"?>
<Relationships xmlns="http://schemas.openxmlformats.org/package/2006/relationships"><Relationship Id="rId2" Type="http://schemas.openxmlformats.org/officeDocument/2006/relationships/image" Target="../media/image150.emf"/><Relationship Id="rId1" Type="http://schemas.openxmlformats.org/officeDocument/2006/relationships/slideLayout" Target="../slideLayouts/slideLayout14.xml"/></Relationships>
</file>

<file path=ppt/slides/_rels/slide133.xml.rels><?xml version="1.0" encoding="UTF-8" standalone="yes"?>
<Relationships xmlns="http://schemas.openxmlformats.org/package/2006/relationships"><Relationship Id="rId2" Type="http://schemas.openxmlformats.org/officeDocument/2006/relationships/image" Target="../media/image151.emf"/><Relationship Id="rId1" Type="http://schemas.openxmlformats.org/officeDocument/2006/relationships/slideLayout" Target="../slideLayouts/slideLayout1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0.wmf"/><Relationship Id="rId5" Type="http://schemas.openxmlformats.org/officeDocument/2006/relationships/oleObject" Target="../embeddings/oleObject23.bin"/><Relationship Id="rId4" Type="http://schemas.openxmlformats.org/officeDocument/2006/relationships/image" Target="../media/image19.wmf"/></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1.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7.bin"/><Relationship Id="rId5" Type="http://schemas.openxmlformats.org/officeDocument/2006/relationships/oleObject" Target="../embeddings/oleObject26.bin"/><Relationship Id="rId4" Type="http://schemas.openxmlformats.org/officeDocument/2006/relationships/image" Target="../media/image21.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1.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oleObject" Target="../embeddings/oleObject29.bin"/></Relationships>
</file>

<file path=ppt/slides/_rels/slide24.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6.wmf"/><Relationship Id="rId5" Type="http://schemas.openxmlformats.org/officeDocument/2006/relationships/oleObject" Target="../embeddings/oleObject31.bin"/><Relationship Id="rId4" Type="http://schemas.openxmlformats.org/officeDocument/2006/relationships/image" Target="../media/image25.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9.wmf"/><Relationship Id="rId5" Type="http://schemas.openxmlformats.org/officeDocument/2006/relationships/oleObject" Target="../embeddings/oleObject34.bin"/><Relationship Id="rId4" Type="http://schemas.openxmlformats.org/officeDocument/2006/relationships/image" Target="../media/image28.wmf"/></Relationships>
</file>

<file path=ppt/slides/_rels/slide26.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12.xml"/><Relationship Id="rId1" Type="http://schemas.openxmlformats.org/officeDocument/2006/relationships/vmlDrawing" Target="../drawings/vmlDrawing13.vml"/><Relationship Id="rId6" Type="http://schemas.openxmlformats.org/officeDocument/2006/relationships/image" Target="../media/image28.wmf"/><Relationship Id="rId5" Type="http://schemas.openxmlformats.org/officeDocument/2006/relationships/oleObject" Target="../embeddings/oleObject36.bin"/><Relationship Id="rId4" Type="http://schemas.openxmlformats.org/officeDocument/2006/relationships/image" Target="../media/image25.wmf"/></Relationships>
</file>

<file path=ppt/slides/_rels/slide27.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38.bin"/><Relationship Id="rId7" Type="http://schemas.openxmlformats.org/officeDocument/2006/relationships/oleObject" Target="../embeddings/oleObject40.bin"/><Relationship Id="rId12" Type="http://schemas.openxmlformats.org/officeDocument/2006/relationships/image" Target="../media/image34.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1.wmf"/><Relationship Id="rId11" Type="http://schemas.openxmlformats.org/officeDocument/2006/relationships/oleObject" Target="../embeddings/oleObject42.bin"/><Relationship Id="rId5" Type="http://schemas.openxmlformats.org/officeDocument/2006/relationships/oleObject" Target="../embeddings/oleObject39.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41.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12.xml"/><Relationship Id="rId1" Type="http://schemas.openxmlformats.org/officeDocument/2006/relationships/vmlDrawing" Target="../drawings/vmlDrawing15.vml"/><Relationship Id="rId6" Type="http://schemas.openxmlformats.org/officeDocument/2006/relationships/image" Target="../media/image37.wmf"/><Relationship Id="rId5" Type="http://schemas.openxmlformats.org/officeDocument/2006/relationships/oleObject" Target="../embeddings/oleObject44.bin"/><Relationship Id="rId10" Type="http://schemas.openxmlformats.org/officeDocument/2006/relationships/image" Target="../media/image39.wmf"/><Relationship Id="rId4" Type="http://schemas.openxmlformats.org/officeDocument/2006/relationships/image" Target="../media/image36.wmf"/><Relationship Id="rId9" Type="http://schemas.openxmlformats.org/officeDocument/2006/relationships/oleObject" Target="../embeddings/oleObject46.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41.wmf"/><Relationship Id="rId2" Type="http://schemas.openxmlformats.org/officeDocument/2006/relationships/slideLayout" Target="../slideLayouts/slideLayout12.xml"/><Relationship Id="rId1" Type="http://schemas.openxmlformats.org/officeDocument/2006/relationships/vmlDrawing" Target="../drawings/vmlDrawing16.vml"/><Relationship Id="rId6" Type="http://schemas.openxmlformats.org/officeDocument/2006/relationships/oleObject" Target="../embeddings/oleObject48.bin"/><Relationship Id="rId5" Type="http://schemas.openxmlformats.org/officeDocument/2006/relationships/image" Target="../media/image40.wmf"/><Relationship Id="rId4" Type="http://schemas.openxmlformats.org/officeDocument/2006/relationships/oleObject" Target="../embeddings/oleObject47.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13.xml"/><Relationship Id="rId1" Type="http://schemas.openxmlformats.org/officeDocument/2006/relationships/vmlDrawing" Target="../drawings/vmlDrawing17.vml"/><Relationship Id="rId4" Type="http://schemas.openxmlformats.org/officeDocument/2006/relationships/image" Target="../media/image42.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13.xml"/><Relationship Id="rId1" Type="http://schemas.openxmlformats.org/officeDocument/2006/relationships/vmlDrawing" Target="../drawings/vmlDrawing18.vml"/><Relationship Id="rId4" Type="http://schemas.openxmlformats.org/officeDocument/2006/relationships/image" Target="../media/image43.wmf"/></Relationships>
</file>

<file path=ppt/slides/_rels/slide35.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51.bin"/><Relationship Id="rId7" Type="http://schemas.openxmlformats.org/officeDocument/2006/relationships/oleObject" Target="../embeddings/oleObject53.bin"/><Relationship Id="rId12" Type="http://schemas.openxmlformats.org/officeDocument/2006/relationships/image" Target="../media/image43.wmf"/><Relationship Id="rId2" Type="http://schemas.openxmlformats.org/officeDocument/2006/relationships/slideLayout" Target="../slideLayouts/slideLayout12.xml"/><Relationship Id="rId1" Type="http://schemas.openxmlformats.org/officeDocument/2006/relationships/vmlDrawing" Target="../drawings/vmlDrawing19.vml"/><Relationship Id="rId6" Type="http://schemas.openxmlformats.org/officeDocument/2006/relationships/image" Target="../media/image45.wmf"/><Relationship Id="rId11" Type="http://schemas.openxmlformats.org/officeDocument/2006/relationships/oleObject" Target="../embeddings/oleObject55.bin"/><Relationship Id="rId5" Type="http://schemas.openxmlformats.org/officeDocument/2006/relationships/oleObject" Target="../embeddings/oleObject52.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54.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13.xml"/><Relationship Id="rId1" Type="http://schemas.openxmlformats.org/officeDocument/2006/relationships/vmlDrawing" Target="../drawings/vmlDrawing20.vml"/><Relationship Id="rId4" Type="http://schemas.openxmlformats.org/officeDocument/2006/relationships/image" Target="../media/image48.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49.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12.xml"/><Relationship Id="rId1" Type="http://schemas.openxmlformats.org/officeDocument/2006/relationships/vmlDrawing" Target="../drawings/vmlDrawing22.vml"/><Relationship Id="rId6" Type="http://schemas.openxmlformats.org/officeDocument/2006/relationships/image" Target="../media/image51.wmf"/><Relationship Id="rId5" Type="http://schemas.openxmlformats.org/officeDocument/2006/relationships/oleObject" Target="../embeddings/oleObject59.bin"/><Relationship Id="rId4" Type="http://schemas.openxmlformats.org/officeDocument/2006/relationships/image" Target="../media/image50.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60.bin"/><Relationship Id="rId7" Type="http://schemas.openxmlformats.org/officeDocument/2006/relationships/oleObject" Target="../embeddings/oleObject62.bin"/><Relationship Id="rId2" Type="http://schemas.openxmlformats.org/officeDocument/2006/relationships/slideLayout" Target="../slideLayouts/slideLayout13.xml"/><Relationship Id="rId1" Type="http://schemas.openxmlformats.org/officeDocument/2006/relationships/vmlDrawing" Target="../drawings/vmlDrawing23.vml"/><Relationship Id="rId6" Type="http://schemas.openxmlformats.org/officeDocument/2006/relationships/image" Target="../media/image52.wmf"/><Relationship Id="rId5" Type="http://schemas.openxmlformats.org/officeDocument/2006/relationships/oleObject" Target="../embeddings/oleObject61.bin"/><Relationship Id="rId10" Type="http://schemas.openxmlformats.org/officeDocument/2006/relationships/image" Target="../media/image54.wmf"/><Relationship Id="rId4" Type="http://schemas.openxmlformats.org/officeDocument/2006/relationships/image" Target="../media/image21.wmf"/><Relationship Id="rId9" Type="http://schemas.openxmlformats.org/officeDocument/2006/relationships/oleObject" Target="../embeddings/oleObject63.bin"/></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13.xml"/><Relationship Id="rId1" Type="http://schemas.openxmlformats.org/officeDocument/2006/relationships/vmlDrawing" Target="../drawings/vmlDrawing24.vml"/><Relationship Id="rId4" Type="http://schemas.openxmlformats.org/officeDocument/2006/relationships/image" Target="../media/image55.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12.xml"/><Relationship Id="rId1" Type="http://schemas.openxmlformats.org/officeDocument/2006/relationships/vmlDrawing" Target="../drawings/vmlDrawing25.vml"/><Relationship Id="rId6" Type="http://schemas.openxmlformats.org/officeDocument/2006/relationships/image" Target="../media/image57.wmf"/><Relationship Id="rId5" Type="http://schemas.openxmlformats.org/officeDocument/2006/relationships/oleObject" Target="../embeddings/oleObject66.bin"/><Relationship Id="rId4" Type="http://schemas.openxmlformats.org/officeDocument/2006/relationships/image" Target="../media/image56.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13.xml"/><Relationship Id="rId1" Type="http://schemas.openxmlformats.org/officeDocument/2006/relationships/vmlDrawing" Target="../drawings/vmlDrawing26.vml"/><Relationship Id="rId4" Type="http://schemas.openxmlformats.org/officeDocument/2006/relationships/image" Target="../media/image58.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12.xml"/><Relationship Id="rId1" Type="http://schemas.openxmlformats.org/officeDocument/2006/relationships/vmlDrawing" Target="../drawings/vmlDrawing27.vml"/><Relationship Id="rId6" Type="http://schemas.openxmlformats.org/officeDocument/2006/relationships/image" Target="../media/image60.wmf"/><Relationship Id="rId5" Type="http://schemas.openxmlformats.org/officeDocument/2006/relationships/oleObject" Target="../embeddings/oleObject69.bin"/><Relationship Id="rId4" Type="http://schemas.openxmlformats.org/officeDocument/2006/relationships/image" Target="../media/image59.wmf"/></Relationships>
</file>

<file path=ppt/slides/_rels/slide47.xml.rels><?xml version="1.0" encoding="UTF-8" standalone="yes"?>
<Relationships xmlns="http://schemas.openxmlformats.org/package/2006/relationships"><Relationship Id="rId8" Type="http://schemas.openxmlformats.org/officeDocument/2006/relationships/image" Target="../media/image63.wmf"/><Relationship Id="rId13" Type="http://schemas.openxmlformats.org/officeDocument/2006/relationships/oleObject" Target="../embeddings/oleObject75.bin"/><Relationship Id="rId3" Type="http://schemas.openxmlformats.org/officeDocument/2006/relationships/oleObject" Target="../embeddings/oleObject70.bin"/><Relationship Id="rId7" Type="http://schemas.openxmlformats.org/officeDocument/2006/relationships/oleObject" Target="../embeddings/oleObject72.bin"/><Relationship Id="rId12" Type="http://schemas.openxmlformats.org/officeDocument/2006/relationships/image" Target="../media/image65.wmf"/><Relationship Id="rId2" Type="http://schemas.openxmlformats.org/officeDocument/2006/relationships/slideLayout" Target="../slideLayouts/slideLayout12.xml"/><Relationship Id="rId1" Type="http://schemas.openxmlformats.org/officeDocument/2006/relationships/vmlDrawing" Target="../drawings/vmlDrawing28.vml"/><Relationship Id="rId6" Type="http://schemas.openxmlformats.org/officeDocument/2006/relationships/image" Target="../media/image62.wmf"/><Relationship Id="rId11" Type="http://schemas.openxmlformats.org/officeDocument/2006/relationships/oleObject" Target="../embeddings/oleObject74.bin"/><Relationship Id="rId5" Type="http://schemas.openxmlformats.org/officeDocument/2006/relationships/oleObject" Target="../embeddings/oleObject71.bin"/><Relationship Id="rId10" Type="http://schemas.openxmlformats.org/officeDocument/2006/relationships/image" Target="../media/image64.wmf"/><Relationship Id="rId4" Type="http://schemas.openxmlformats.org/officeDocument/2006/relationships/image" Target="../media/image61.wmf"/><Relationship Id="rId9" Type="http://schemas.openxmlformats.org/officeDocument/2006/relationships/oleObject" Target="../embeddings/oleObject73.bin"/><Relationship Id="rId14" Type="http://schemas.openxmlformats.org/officeDocument/2006/relationships/image" Target="../media/image66.wmf"/></Relationships>
</file>

<file path=ppt/slides/_rels/slide48.x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oleObject" Target="../embeddings/oleObject76.bin"/><Relationship Id="rId7" Type="http://schemas.openxmlformats.org/officeDocument/2006/relationships/oleObject" Target="../embeddings/oleObject78.bin"/><Relationship Id="rId2" Type="http://schemas.openxmlformats.org/officeDocument/2006/relationships/slideLayout" Target="../slideLayouts/slideLayout12.xml"/><Relationship Id="rId1" Type="http://schemas.openxmlformats.org/officeDocument/2006/relationships/vmlDrawing" Target="../drawings/vmlDrawing29.vml"/><Relationship Id="rId6" Type="http://schemas.openxmlformats.org/officeDocument/2006/relationships/image" Target="../media/image68.wmf"/><Relationship Id="rId5" Type="http://schemas.openxmlformats.org/officeDocument/2006/relationships/oleObject" Target="../embeddings/oleObject77.bin"/><Relationship Id="rId10" Type="http://schemas.openxmlformats.org/officeDocument/2006/relationships/image" Target="../media/image70.wmf"/><Relationship Id="rId4" Type="http://schemas.openxmlformats.org/officeDocument/2006/relationships/image" Target="../media/image67.wmf"/><Relationship Id="rId9" Type="http://schemas.openxmlformats.org/officeDocument/2006/relationships/oleObject" Target="../embeddings/oleObject79.bin"/></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12.xml"/><Relationship Id="rId1" Type="http://schemas.openxmlformats.org/officeDocument/2006/relationships/vmlDrawing" Target="../drawings/vmlDrawing30.vml"/><Relationship Id="rId6" Type="http://schemas.openxmlformats.org/officeDocument/2006/relationships/image" Target="../media/image72.wmf"/><Relationship Id="rId5" Type="http://schemas.openxmlformats.org/officeDocument/2006/relationships/oleObject" Target="../embeddings/oleObject81.bin"/><Relationship Id="rId4" Type="http://schemas.openxmlformats.org/officeDocument/2006/relationships/image" Target="../media/image71.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oleObject" Target="../embeddings/oleObject82.bin"/><Relationship Id="rId7" Type="http://schemas.openxmlformats.org/officeDocument/2006/relationships/oleObject" Target="../embeddings/oleObject84.bin"/><Relationship Id="rId12" Type="http://schemas.openxmlformats.org/officeDocument/2006/relationships/image" Target="../media/image69.wmf"/><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74.emf"/><Relationship Id="rId11" Type="http://schemas.openxmlformats.org/officeDocument/2006/relationships/oleObject" Target="../embeddings/oleObject86.bin"/><Relationship Id="rId5" Type="http://schemas.openxmlformats.org/officeDocument/2006/relationships/oleObject" Target="../embeddings/oleObject83.bin"/><Relationship Id="rId10" Type="http://schemas.openxmlformats.org/officeDocument/2006/relationships/image" Target="../media/image70.wmf"/><Relationship Id="rId4" Type="http://schemas.openxmlformats.org/officeDocument/2006/relationships/image" Target="../media/image73.emf"/><Relationship Id="rId9" Type="http://schemas.openxmlformats.org/officeDocument/2006/relationships/oleObject" Target="../embeddings/oleObject85.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87.bin"/><Relationship Id="rId2" Type="http://schemas.openxmlformats.org/officeDocument/2006/relationships/slideLayout" Target="../slideLayouts/slideLayout2.xml"/><Relationship Id="rId1" Type="http://schemas.openxmlformats.org/officeDocument/2006/relationships/vmlDrawing" Target="../drawings/vmlDrawing32.vml"/><Relationship Id="rId4" Type="http://schemas.openxmlformats.org/officeDocument/2006/relationships/image" Target="../media/image75.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Layout" Target="../slideLayouts/slideLayout14.xml"/><Relationship Id="rId1" Type="http://schemas.openxmlformats.org/officeDocument/2006/relationships/vmlDrawing" Target="../drawings/vmlDrawing33.vml"/><Relationship Id="rId6" Type="http://schemas.openxmlformats.org/officeDocument/2006/relationships/image" Target="../media/image77.wmf"/><Relationship Id="rId5" Type="http://schemas.openxmlformats.org/officeDocument/2006/relationships/oleObject" Target="../embeddings/oleObject89.bin"/><Relationship Id="rId4" Type="http://schemas.openxmlformats.org/officeDocument/2006/relationships/image" Target="../media/image76.wmf"/></Relationships>
</file>

<file path=ppt/slides/_rels/slide58.x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oleObject" Target="../embeddings/oleObject90.bin"/><Relationship Id="rId7" Type="http://schemas.openxmlformats.org/officeDocument/2006/relationships/oleObject" Target="../embeddings/oleObject92.bin"/><Relationship Id="rId2" Type="http://schemas.openxmlformats.org/officeDocument/2006/relationships/slideLayout" Target="../slideLayouts/slideLayout14.xml"/><Relationship Id="rId1" Type="http://schemas.openxmlformats.org/officeDocument/2006/relationships/vmlDrawing" Target="../drawings/vmlDrawing34.vml"/><Relationship Id="rId6" Type="http://schemas.openxmlformats.org/officeDocument/2006/relationships/image" Target="../media/image79.wmf"/><Relationship Id="rId5" Type="http://schemas.openxmlformats.org/officeDocument/2006/relationships/oleObject" Target="../embeddings/oleObject91.bin"/><Relationship Id="rId4" Type="http://schemas.openxmlformats.org/officeDocument/2006/relationships/image" Target="../media/image78.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93.bin"/><Relationship Id="rId2" Type="http://schemas.openxmlformats.org/officeDocument/2006/relationships/slideLayout" Target="../slideLayouts/slideLayout14.xml"/><Relationship Id="rId1" Type="http://schemas.openxmlformats.org/officeDocument/2006/relationships/vmlDrawing" Target="../drawings/vmlDrawing35.vml"/><Relationship Id="rId6" Type="http://schemas.openxmlformats.org/officeDocument/2006/relationships/image" Target="../media/image77.wmf"/><Relationship Id="rId5" Type="http://schemas.openxmlformats.org/officeDocument/2006/relationships/oleObject" Target="../embeddings/oleObject94.bin"/><Relationship Id="rId4" Type="http://schemas.openxmlformats.org/officeDocument/2006/relationships/image" Target="../media/image81.wmf"/></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vmlDrawing" Target="../drawings/vmlDrawing36.vml"/><Relationship Id="rId6" Type="http://schemas.openxmlformats.org/officeDocument/2006/relationships/image" Target="../media/image82.wmf"/><Relationship Id="rId5" Type="http://schemas.openxmlformats.org/officeDocument/2006/relationships/oleObject" Target="../embeddings/oleObject95.bin"/><Relationship Id="rId4" Type="http://schemas.openxmlformats.org/officeDocument/2006/relationships/image" Target="../media/image83.w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96.bin"/><Relationship Id="rId2" Type="http://schemas.openxmlformats.org/officeDocument/2006/relationships/slideLayout" Target="../slideLayouts/slideLayout13.xml"/><Relationship Id="rId1" Type="http://schemas.openxmlformats.org/officeDocument/2006/relationships/vmlDrawing" Target="../drawings/vmlDrawing37.vml"/><Relationship Id="rId4" Type="http://schemas.openxmlformats.org/officeDocument/2006/relationships/image" Target="../media/image82.w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image" Target="../media/image83.wmf"/><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97.bin"/><Relationship Id="rId2" Type="http://schemas.openxmlformats.org/officeDocument/2006/relationships/slideLayout" Target="../slideLayouts/slideLayout14.xml"/><Relationship Id="rId1" Type="http://schemas.openxmlformats.org/officeDocument/2006/relationships/vmlDrawing" Target="../drawings/vmlDrawing38.vml"/><Relationship Id="rId6" Type="http://schemas.openxmlformats.org/officeDocument/2006/relationships/image" Target="../media/image85.wmf"/><Relationship Id="rId5" Type="http://schemas.openxmlformats.org/officeDocument/2006/relationships/oleObject" Target="../embeddings/oleObject98.bin"/><Relationship Id="rId4" Type="http://schemas.openxmlformats.org/officeDocument/2006/relationships/image" Target="../media/image84.wmf"/></Relationships>
</file>

<file path=ppt/slides/_rels/slide67.xml.rels><?xml version="1.0" encoding="UTF-8" standalone="yes"?>
<Relationships xmlns="http://schemas.openxmlformats.org/package/2006/relationships"><Relationship Id="rId2" Type="http://schemas.openxmlformats.org/officeDocument/2006/relationships/image" Target="../media/image86.wmf"/><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2" Type="http://schemas.openxmlformats.org/officeDocument/2006/relationships/slide" Target="slide120.xml"/><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99.bin"/><Relationship Id="rId2" Type="http://schemas.openxmlformats.org/officeDocument/2006/relationships/slideLayout" Target="../slideLayouts/slideLayout14.xml"/><Relationship Id="rId1" Type="http://schemas.openxmlformats.org/officeDocument/2006/relationships/vmlDrawing" Target="../drawings/vmlDrawing39.vml"/><Relationship Id="rId4" Type="http://schemas.openxmlformats.org/officeDocument/2006/relationships/image" Target="../media/image87.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00.bin"/><Relationship Id="rId2" Type="http://schemas.openxmlformats.org/officeDocument/2006/relationships/slideLayout" Target="../slideLayouts/slideLayout14.xml"/><Relationship Id="rId1" Type="http://schemas.openxmlformats.org/officeDocument/2006/relationships/vmlDrawing" Target="../drawings/vmlDrawing40.vml"/><Relationship Id="rId4" Type="http://schemas.openxmlformats.org/officeDocument/2006/relationships/image" Target="../media/image88.w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Layout" Target="../slideLayouts/slideLayout13.xml"/><Relationship Id="rId1" Type="http://schemas.openxmlformats.org/officeDocument/2006/relationships/vmlDrawing" Target="../drawings/vmlDrawing41.vml"/><Relationship Id="rId4" Type="http://schemas.openxmlformats.org/officeDocument/2006/relationships/image" Target="../media/image82.w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image" Target="../media/image89.wmf"/><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2" Type="http://schemas.openxmlformats.org/officeDocument/2006/relationships/image" Target="../media/image90.wmf"/><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3" Type="http://schemas.openxmlformats.org/officeDocument/2006/relationships/slide" Target="slide120.xml"/><Relationship Id="rId2" Type="http://schemas.openxmlformats.org/officeDocument/2006/relationships/image" Target="../media/image91.wmf"/><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14.xml"/></Relationships>
</file>

<file path=ppt/slides/_rels/slide96.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1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9.xml.rels><?xml version="1.0" encoding="UTF-8" standalone="yes"?>
<Relationships xmlns="http://schemas.openxmlformats.org/package/2006/relationships"><Relationship Id="rId8" Type="http://schemas.openxmlformats.org/officeDocument/2006/relationships/image" Target="../media/image139.emf"/><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96.png"/><Relationship Id="rId1" Type="http://schemas.openxmlformats.org/officeDocument/2006/relationships/slideLayout" Target="../slideLayouts/slideLayout14.xml"/><Relationship Id="rId6" Type="http://schemas.openxmlformats.org/officeDocument/2006/relationships/image" Target="../media/image138.emf"/><Relationship Id="rId5" Type="http://schemas.openxmlformats.org/officeDocument/2006/relationships/customXml" Target="../ink/ink2.xml"/><Relationship Id="rId4" Type="http://schemas.openxmlformats.org/officeDocument/2006/relationships/image" Target="../media/image13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DFDD6BAB-DFD8-4B7C-B3BA-6D2457E346CF}"/>
              </a:ext>
            </a:extLst>
          </p:cNvPr>
          <p:cNvSpPr>
            <a:spLocks noGrp="1"/>
          </p:cNvSpPr>
          <p:nvPr>
            <p:ph type="title"/>
          </p:nvPr>
        </p:nvSpPr>
        <p:spPr>
          <a:xfrm>
            <a:off x="457200" y="277813"/>
            <a:ext cx="8229600" cy="846931"/>
          </a:xfrm>
        </p:spPr>
        <p:txBody>
          <a:bodyPr/>
          <a:lstStyle/>
          <a:p>
            <a:r>
              <a:rPr lang="zh-CN" altLang="en-US" dirty="0"/>
              <a:t>回顾</a:t>
            </a:r>
          </a:p>
        </p:txBody>
      </p:sp>
      <p:sp>
        <p:nvSpPr>
          <p:cNvPr id="5" name="内容占位符 4">
            <a:extLst>
              <a:ext uri="{FF2B5EF4-FFF2-40B4-BE49-F238E27FC236}">
                <a16:creationId xmlns:a16="http://schemas.microsoft.com/office/drawing/2014/main" id="{EDF23FA1-0093-4BCD-AE00-C1BC4CE9BC39}"/>
              </a:ext>
            </a:extLst>
          </p:cNvPr>
          <p:cNvSpPr>
            <a:spLocks noGrp="1"/>
          </p:cNvSpPr>
          <p:nvPr>
            <p:ph idx="1"/>
          </p:nvPr>
        </p:nvSpPr>
        <p:spPr>
          <a:xfrm>
            <a:off x="457200" y="1268760"/>
            <a:ext cx="8229600" cy="4862165"/>
          </a:xfrm>
        </p:spPr>
        <p:txBody>
          <a:bodyPr/>
          <a:lstStyle/>
          <a:p>
            <a:r>
              <a:rPr lang="zh-CN" altLang="en-US" dirty="0"/>
              <a:t>总结校竞赛</a:t>
            </a:r>
            <a:br>
              <a:rPr lang="en-US" altLang="zh-CN" dirty="0"/>
            </a:br>
            <a:r>
              <a:rPr lang="zh-CN" altLang="en-US" dirty="0"/>
              <a:t>题目，常见问题，优秀论文</a:t>
            </a:r>
            <a:endParaRPr lang="en-US" altLang="zh-CN" dirty="0"/>
          </a:p>
          <a:p>
            <a:r>
              <a:rPr lang="zh-CN" altLang="en-US" dirty="0"/>
              <a:t>布置作业</a:t>
            </a:r>
            <a:endParaRPr lang="en-US" altLang="zh-CN" dirty="0"/>
          </a:p>
          <a:p>
            <a:pPr marL="0" indent="0">
              <a:buNone/>
            </a:pPr>
            <a:r>
              <a:rPr lang="en-US" altLang="zh-CN" dirty="0"/>
              <a:t> ——</a:t>
            </a:r>
            <a:r>
              <a:rPr lang="zh-CN" altLang="en-US" dirty="0"/>
              <a:t>大量</a:t>
            </a:r>
            <a:r>
              <a:rPr lang="zh-CN" altLang="en-US" dirty="0">
                <a:solidFill>
                  <a:srgbClr val="FF0000"/>
                </a:solidFill>
              </a:rPr>
              <a:t>微分方程</a:t>
            </a:r>
            <a:endParaRPr lang="en-US" altLang="zh-CN" dirty="0">
              <a:solidFill>
                <a:srgbClr val="FF0000"/>
              </a:solidFill>
            </a:endParaRPr>
          </a:p>
        </p:txBody>
      </p:sp>
    </p:spTree>
    <p:extLst>
      <p:ext uri="{BB962C8B-B14F-4D97-AF65-F5344CB8AC3E}">
        <p14:creationId xmlns:p14="http://schemas.microsoft.com/office/powerpoint/2010/main" val="2052804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Text Box 3"/>
          <p:cNvSpPr txBox="1">
            <a:spLocks noChangeArrowheads="1"/>
          </p:cNvSpPr>
          <p:nvPr/>
        </p:nvSpPr>
        <p:spPr bwMode="auto">
          <a:xfrm>
            <a:off x="611188" y="765175"/>
            <a:ext cx="4681537" cy="690563"/>
          </a:xfrm>
          <a:prstGeom prst="rect">
            <a:avLst/>
          </a:prstGeom>
          <a:noFill/>
          <a:ln w="9525">
            <a:noFill/>
            <a:miter lim="800000"/>
          </a:ln>
          <a:effectLst/>
        </p:spPr>
        <p:txBody>
          <a:bodyPr>
            <a:spAutoFit/>
          </a:bodyPr>
          <a:lstStyle/>
          <a:p>
            <a:pPr>
              <a:lnSpc>
                <a:spcPct val="140000"/>
              </a:lnSpc>
            </a:pPr>
            <a:endParaRPr lang="zh-CN" altLang="zh-CN" sz="2800" b="1">
              <a:latin typeface="华文中宋" panose="02010600040101010101" pitchFamily="2" charset="-122"/>
              <a:ea typeface="华文中宋" panose="02010600040101010101" pitchFamily="2" charset="-122"/>
            </a:endParaRPr>
          </a:p>
        </p:txBody>
      </p:sp>
      <p:sp>
        <p:nvSpPr>
          <p:cNvPr id="96260" name="Rectangle 4"/>
          <p:cNvSpPr>
            <a:spLocks noChangeArrowheads="1"/>
          </p:cNvSpPr>
          <p:nvPr/>
        </p:nvSpPr>
        <p:spPr bwMode="auto">
          <a:xfrm>
            <a:off x="454660" y="1844675"/>
            <a:ext cx="8438515" cy="3143681"/>
          </a:xfrm>
          <a:prstGeom prst="rect">
            <a:avLst/>
          </a:prstGeom>
          <a:noFill/>
          <a:ln w="9525">
            <a:noFill/>
            <a:miter lim="800000"/>
          </a:ln>
          <a:effectLst/>
        </p:spPr>
        <p:txBody>
          <a:bodyPr wrap="square">
            <a:spAutoFit/>
          </a:bodyPr>
          <a:lstStyle/>
          <a:p>
            <a:pPr>
              <a:lnSpc>
                <a:spcPct val="160000"/>
              </a:lnSpc>
              <a:spcBef>
                <a:spcPct val="20000"/>
              </a:spcBef>
            </a:pPr>
            <a:r>
              <a:rPr kumimoji="0" lang="zh-CN" altLang="en-US" sz="3200" dirty="0">
                <a:latin typeface="Arial" panose="020B0604020202020204" pitchFamily="34" charset="0"/>
                <a:ea typeface="华文中宋" panose="02010600040101010101" pitchFamily="2" charset="-122"/>
              </a:rPr>
              <a:t>一截面积为常数</a:t>
            </a:r>
            <a:r>
              <a:rPr kumimoji="0" lang="en-US" altLang="zh-CN" sz="3200" dirty="0">
                <a:ea typeface="华文中宋" panose="02010600040101010101" pitchFamily="2" charset="-122"/>
              </a:rPr>
              <a:t>A</a:t>
            </a:r>
            <a:r>
              <a:rPr kumimoji="0" lang="zh-CN" altLang="en-US" sz="3200" dirty="0">
                <a:latin typeface="Arial" panose="020B0604020202020204" pitchFamily="34" charset="0"/>
                <a:ea typeface="华文中宋" panose="02010600040101010101" pitchFamily="2" charset="-122"/>
              </a:rPr>
              <a:t>，高为</a:t>
            </a:r>
            <a:r>
              <a:rPr kumimoji="0" lang="en-US" altLang="zh-CN" sz="3200" dirty="0">
                <a:ea typeface="华文中宋" panose="02010600040101010101" pitchFamily="2" charset="-122"/>
              </a:rPr>
              <a:t>H</a:t>
            </a:r>
            <a:r>
              <a:rPr kumimoji="0" lang="zh-CN" altLang="en-US" sz="3200" dirty="0">
                <a:latin typeface="Arial" panose="020B0604020202020204" pitchFamily="34" charset="0"/>
                <a:ea typeface="华文中宋" panose="02010600040101010101" pitchFamily="2" charset="-122"/>
              </a:rPr>
              <a:t>的水池内盛满了水，由池底一横截面积为</a:t>
            </a:r>
            <a:r>
              <a:rPr kumimoji="0" lang="en-US" altLang="zh-CN" sz="3200" dirty="0">
                <a:ea typeface="华文中宋" panose="02010600040101010101" pitchFamily="2" charset="-122"/>
              </a:rPr>
              <a:t>B</a:t>
            </a:r>
            <a:r>
              <a:rPr kumimoji="0" lang="zh-CN" altLang="en-US" sz="3200" dirty="0">
                <a:latin typeface="Arial" panose="020B0604020202020204" pitchFamily="34" charset="0"/>
                <a:ea typeface="华文中宋" panose="02010600040101010101" pitchFamily="2" charset="-122"/>
              </a:rPr>
              <a:t>的小孔放水。设水面高度位</a:t>
            </a:r>
            <a:r>
              <a:rPr kumimoji="0" lang="en-US" altLang="zh-CN" sz="3200" dirty="0">
                <a:latin typeface="Arial" panose="020B0604020202020204" pitchFamily="34" charset="0"/>
                <a:ea typeface="华文中宋" panose="02010600040101010101" pitchFamily="2" charset="-122"/>
              </a:rPr>
              <a:t>h</a:t>
            </a:r>
            <a:r>
              <a:rPr kumimoji="0" lang="zh-CN" altLang="en-US" sz="3200" dirty="0">
                <a:latin typeface="Arial" panose="020B0604020202020204" pitchFamily="34" charset="0"/>
                <a:ea typeface="华文中宋" panose="02010600040101010101" pitchFamily="2" charset="-122"/>
              </a:rPr>
              <a:t>，从小孔流出的速度为                    ，求在任一时刻的水面高度和将水放空所需的时间。</a:t>
            </a:r>
          </a:p>
        </p:txBody>
      </p:sp>
      <p:graphicFrame>
        <p:nvGraphicFramePr>
          <p:cNvPr id="96261" name="Object 5"/>
          <p:cNvGraphicFramePr>
            <a:graphicFrameLocks noChangeAspect="1"/>
          </p:cNvGraphicFramePr>
          <p:nvPr>
            <p:extLst>
              <p:ext uri="{D42A27DB-BD31-4B8C-83A1-F6EECF244321}">
                <p14:modId xmlns:p14="http://schemas.microsoft.com/office/powerpoint/2010/main" val="1528706794"/>
              </p:ext>
            </p:extLst>
          </p:nvPr>
        </p:nvGraphicFramePr>
        <p:xfrm>
          <a:off x="5796136" y="3573016"/>
          <a:ext cx="1873250" cy="765175"/>
        </p:xfrm>
        <a:graphic>
          <a:graphicData uri="http://schemas.openxmlformats.org/presentationml/2006/ole">
            <mc:AlternateContent xmlns:mc="http://schemas.openxmlformats.org/markup-compatibility/2006">
              <mc:Choice xmlns:v="urn:schemas-microsoft-com:vml" Requires="v">
                <p:oleObj spid="_x0000_s200761" name="公式" r:id="rId3" imgW="622300" imgH="254000" progId="Equation.3">
                  <p:embed/>
                </p:oleObj>
              </mc:Choice>
              <mc:Fallback>
                <p:oleObj name="公式" r:id="rId3" imgW="622300" imgH="254000" progId="Equation.3">
                  <p:embed/>
                  <p:pic>
                    <p:nvPicPr>
                      <p:cNvPr id="0"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6136" y="3573016"/>
                        <a:ext cx="1873250" cy="765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6263" name="Rectangle 7"/>
          <p:cNvSpPr>
            <a:spLocks noChangeArrowheads="1"/>
          </p:cNvSpPr>
          <p:nvPr/>
        </p:nvSpPr>
        <p:spPr bwMode="auto">
          <a:xfrm>
            <a:off x="323850" y="549275"/>
            <a:ext cx="8229600" cy="1143000"/>
          </a:xfrm>
          <a:prstGeom prst="rect">
            <a:avLst/>
          </a:prstGeom>
          <a:noFill/>
          <a:ln w="9525">
            <a:noFill/>
            <a:miter lim="800000"/>
          </a:ln>
          <a:effectLst/>
        </p:spPr>
        <p:txBody>
          <a:bodyPr anchor="ctr"/>
          <a:lstStyle/>
          <a:p>
            <a:r>
              <a:rPr lang="zh-CN" altLang="en-US" sz="3600" b="1" dirty="0">
                <a:solidFill>
                  <a:srgbClr val="000090"/>
                </a:solidFill>
              </a:rPr>
              <a:t>例</a:t>
            </a:r>
            <a:r>
              <a:rPr lang="en-US" altLang="zh-CN" sz="3600" b="1" dirty="0">
                <a:solidFill>
                  <a:srgbClr val="000090"/>
                </a:solidFill>
              </a:rPr>
              <a:t>1 </a:t>
            </a:r>
            <a:r>
              <a:rPr lang="zh-CN" altLang="en-US" sz="3600" b="1" dirty="0">
                <a:solidFill>
                  <a:srgbClr val="000090"/>
                </a:solidFill>
              </a:rPr>
              <a:t>流水问题</a:t>
            </a:r>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3"/>
          </p:nvPr>
        </p:nvSpPr>
        <p:spPr/>
        <p:txBody>
          <a:bodyPr/>
          <a:lstStyle/>
          <a:p>
            <a:endParaRPr lang="zh-CN" altLang="en-US"/>
          </a:p>
        </p:txBody>
      </p:sp>
      <p:pic>
        <p:nvPicPr>
          <p:cNvPr id="276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4005064"/>
            <a:ext cx="5998747" cy="22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273" y="1484784"/>
            <a:ext cx="8585528"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093357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3"/>
          </p:nvPr>
        </p:nvSpPr>
        <p:spPr/>
        <p:txBody>
          <a:bodyPr/>
          <a:lstStyle/>
          <a:p>
            <a:endParaRPr lang="zh-CN" altLang="en-US"/>
          </a:p>
        </p:txBody>
      </p:sp>
      <p:pic>
        <p:nvPicPr>
          <p:cNvPr id="277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541" y="260647"/>
            <a:ext cx="7667342" cy="1425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7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7" y="1857373"/>
            <a:ext cx="8587371" cy="4235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250740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p:txBody>
          <a:bodyPr/>
          <a:lstStyle/>
          <a:p>
            <a:endParaRPr lang="zh-CN" altLang="en-US"/>
          </a:p>
        </p:txBody>
      </p:sp>
      <p:sp>
        <p:nvSpPr>
          <p:cNvPr id="4" name="标题 3"/>
          <p:cNvSpPr>
            <a:spLocks noGrp="1"/>
          </p:cNvSpPr>
          <p:nvPr>
            <p:ph type="title"/>
          </p:nvPr>
        </p:nvSpPr>
        <p:spPr/>
        <p:txBody>
          <a:bodyPr>
            <a:normAutofit/>
          </a:bodyPr>
          <a:lstStyle/>
          <a:p>
            <a:r>
              <a:rPr lang="zh-CN" altLang="en-US" sz="7200" b="1" dirty="0">
                <a:latin typeface="华文隶书" pitchFamily="2" charset="-122"/>
                <a:ea typeface="华文隶书" pitchFamily="2" charset="-122"/>
              </a:rPr>
              <a:t>补充例题</a:t>
            </a:r>
          </a:p>
        </p:txBody>
      </p:sp>
    </p:spTree>
    <p:extLst>
      <p:ext uri="{BB962C8B-B14F-4D97-AF65-F5344CB8AC3E}">
        <p14:creationId xmlns:p14="http://schemas.microsoft.com/office/powerpoint/2010/main" val="104834958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51520" y="836712"/>
            <a:ext cx="8591550" cy="1066801"/>
          </a:xfrm>
        </p:spPr>
        <p:txBody>
          <a:bodyPr>
            <a:normAutofit/>
          </a:bodyPr>
          <a:lstStyle/>
          <a:p>
            <a:r>
              <a:rPr lang="zh-CN" altLang="en-US" sz="5400" dirty="0"/>
              <a:t>目录</a:t>
            </a:r>
          </a:p>
        </p:txBody>
      </p:sp>
      <p:sp>
        <p:nvSpPr>
          <p:cNvPr id="5" name="内容占位符 4"/>
          <p:cNvSpPr>
            <a:spLocks noGrp="1"/>
          </p:cNvSpPr>
          <p:nvPr>
            <p:ph sz="quarter" idx="13"/>
          </p:nvPr>
        </p:nvSpPr>
        <p:spPr>
          <a:xfrm>
            <a:off x="274320" y="2204864"/>
            <a:ext cx="8595360" cy="4031344"/>
          </a:xfrm>
        </p:spPr>
        <p:txBody>
          <a:bodyPr/>
          <a:lstStyle/>
          <a:p>
            <a:r>
              <a:rPr lang="zh-CN" altLang="en-US" sz="3600" b="1" dirty="0">
                <a:solidFill>
                  <a:srgbClr val="000090"/>
                </a:solidFill>
                <a:latin typeface="华文楷体" pitchFamily="2" charset="-122"/>
                <a:ea typeface="华文楷体" pitchFamily="2" charset="-122"/>
              </a:rPr>
              <a:t>例</a:t>
            </a:r>
            <a:r>
              <a:rPr lang="en-US" altLang="zh-CN" sz="3600" b="1" dirty="0">
                <a:solidFill>
                  <a:srgbClr val="000090"/>
                </a:solidFill>
                <a:latin typeface="华文楷体" pitchFamily="2" charset="-122"/>
                <a:ea typeface="华文楷体" pitchFamily="2" charset="-122"/>
              </a:rPr>
              <a:t>1.     </a:t>
            </a:r>
            <a:r>
              <a:rPr lang="zh-CN" altLang="en-US" sz="3600" b="1" dirty="0">
                <a:solidFill>
                  <a:srgbClr val="000090"/>
                </a:solidFill>
                <a:latin typeface="华文楷体" pitchFamily="2" charset="-122"/>
                <a:ea typeface="华文楷体" pitchFamily="2" charset="-122"/>
              </a:rPr>
              <a:t>减肥问题</a:t>
            </a:r>
            <a:endParaRPr lang="en-US" altLang="zh-CN" sz="3600" b="1" dirty="0">
              <a:solidFill>
                <a:srgbClr val="000090"/>
              </a:solidFill>
              <a:latin typeface="华文楷体" pitchFamily="2" charset="-122"/>
              <a:ea typeface="华文楷体" pitchFamily="2" charset="-122"/>
            </a:endParaRPr>
          </a:p>
          <a:p>
            <a:r>
              <a:rPr lang="zh-CN" altLang="en-US" sz="3600" b="1" dirty="0">
                <a:solidFill>
                  <a:srgbClr val="000090"/>
                </a:solidFill>
                <a:latin typeface="华文楷体" pitchFamily="2" charset="-122"/>
                <a:ea typeface="华文楷体" pitchFamily="2" charset="-122"/>
              </a:rPr>
              <a:t>例</a:t>
            </a:r>
            <a:r>
              <a:rPr lang="en-US" altLang="zh-CN" sz="3600" b="1" dirty="0">
                <a:solidFill>
                  <a:srgbClr val="000090"/>
                </a:solidFill>
                <a:latin typeface="华文楷体" pitchFamily="2" charset="-122"/>
                <a:ea typeface="华文楷体" pitchFamily="2" charset="-122"/>
              </a:rPr>
              <a:t>2.     </a:t>
            </a:r>
            <a:r>
              <a:rPr lang="zh-CN" altLang="en-US" sz="3600" b="1" dirty="0">
                <a:solidFill>
                  <a:srgbClr val="000090"/>
                </a:solidFill>
                <a:latin typeface="华文楷体" pitchFamily="2" charset="-122"/>
                <a:ea typeface="华文楷体" pitchFamily="2" charset="-122"/>
              </a:rPr>
              <a:t>香烟的过滤嘴作用</a:t>
            </a:r>
          </a:p>
          <a:p>
            <a:r>
              <a:rPr lang="zh-CN" altLang="en-US" sz="3600" b="1" dirty="0">
                <a:solidFill>
                  <a:srgbClr val="000090"/>
                </a:solidFill>
                <a:latin typeface="华文楷体" pitchFamily="2" charset="-122"/>
                <a:ea typeface="华文楷体" pitchFamily="2" charset="-122"/>
              </a:rPr>
              <a:t>例</a:t>
            </a:r>
            <a:r>
              <a:rPr lang="en-US" altLang="zh-CN" sz="3600" b="1" dirty="0">
                <a:solidFill>
                  <a:srgbClr val="000090"/>
                </a:solidFill>
                <a:latin typeface="华文楷体" pitchFamily="2" charset="-122"/>
                <a:ea typeface="华文楷体" pitchFamily="2" charset="-122"/>
              </a:rPr>
              <a:t>3.     </a:t>
            </a:r>
            <a:r>
              <a:rPr lang="zh-CN" altLang="en-US" sz="3600" b="1" dirty="0">
                <a:solidFill>
                  <a:srgbClr val="000090"/>
                </a:solidFill>
                <a:latin typeface="华文楷体" pitchFamily="2" charset="-122"/>
                <a:ea typeface="华文楷体" pitchFamily="2" charset="-122"/>
              </a:rPr>
              <a:t>范</a:t>
            </a:r>
            <a:r>
              <a:rPr lang="en-US" altLang="zh-CN" sz="3600" b="1" dirty="0">
                <a:solidFill>
                  <a:srgbClr val="000090"/>
                </a:solidFill>
                <a:latin typeface="华文楷体" pitchFamily="2" charset="-122"/>
                <a:ea typeface="华文楷体" pitchFamily="2" charset="-122"/>
              </a:rPr>
              <a:t>. </a:t>
            </a:r>
            <a:r>
              <a:rPr lang="zh-CN" altLang="en-US" sz="3600" b="1" dirty="0">
                <a:solidFill>
                  <a:srgbClr val="000090"/>
                </a:solidFill>
                <a:latin typeface="华文楷体" pitchFamily="2" charset="-122"/>
                <a:ea typeface="华文楷体" pitchFamily="2" charset="-122"/>
              </a:rPr>
              <a:t>梅格伦伪造名画案</a:t>
            </a:r>
          </a:p>
          <a:p>
            <a:r>
              <a:rPr lang="zh-CN" altLang="en-US" sz="3600" b="1" dirty="0">
                <a:solidFill>
                  <a:srgbClr val="000090"/>
                </a:solidFill>
                <a:latin typeface="华文楷体" pitchFamily="2" charset="-122"/>
                <a:ea typeface="华文楷体" pitchFamily="2" charset="-122"/>
              </a:rPr>
              <a:t>例</a:t>
            </a:r>
            <a:r>
              <a:rPr lang="en-US" altLang="zh-CN" sz="3600" b="1" dirty="0">
                <a:solidFill>
                  <a:srgbClr val="000090"/>
                </a:solidFill>
                <a:latin typeface="华文楷体" pitchFamily="2" charset="-122"/>
                <a:ea typeface="华文楷体" pitchFamily="2" charset="-122"/>
              </a:rPr>
              <a:t>4.     </a:t>
            </a:r>
            <a:r>
              <a:rPr lang="zh-CN" altLang="en-US" sz="3600" b="1" dirty="0">
                <a:solidFill>
                  <a:srgbClr val="000090"/>
                </a:solidFill>
                <a:latin typeface="华文楷体" pitchFamily="2" charset="-122"/>
                <a:ea typeface="华文楷体" pitchFamily="2" charset="-122"/>
              </a:rPr>
              <a:t>为什么反恐这么难？</a:t>
            </a:r>
            <a:endParaRPr lang="en-US" altLang="zh-CN" sz="3600" b="1" dirty="0">
              <a:solidFill>
                <a:srgbClr val="000090"/>
              </a:solidFill>
              <a:latin typeface="华文楷体" pitchFamily="2" charset="-122"/>
              <a:ea typeface="华文楷体" pitchFamily="2" charset="-122"/>
            </a:endParaRPr>
          </a:p>
          <a:p>
            <a:r>
              <a:rPr lang="zh-CN" altLang="en-US" sz="3600" b="1" dirty="0">
                <a:solidFill>
                  <a:srgbClr val="000090"/>
                </a:solidFill>
                <a:latin typeface="华文楷体" pitchFamily="2" charset="-122"/>
                <a:ea typeface="华文楷体" pitchFamily="2" charset="-122"/>
              </a:rPr>
              <a:t>例</a:t>
            </a:r>
            <a:r>
              <a:rPr lang="en-US" altLang="zh-CN" sz="3600" b="1" dirty="0">
                <a:solidFill>
                  <a:srgbClr val="000090"/>
                </a:solidFill>
                <a:latin typeface="华文楷体" pitchFamily="2" charset="-122"/>
                <a:ea typeface="华文楷体" pitchFamily="2" charset="-122"/>
              </a:rPr>
              <a:t>5.     </a:t>
            </a:r>
            <a:r>
              <a:rPr lang="zh-CN" altLang="en-US" sz="3600" b="1" dirty="0">
                <a:solidFill>
                  <a:srgbClr val="000090"/>
                </a:solidFill>
                <a:latin typeface="华文楷体" pitchFamily="2" charset="-122"/>
                <a:ea typeface="华文楷体" pitchFamily="2" charset="-122"/>
              </a:rPr>
              <a:t>生物种群竞争模型</a:t>
            </a:r>
          </a:p>
          <a:p>
            <a:r>
              <a:rPr lang="zh-CN" altLang="en-US" sz="3600" b="1" dirty="0">
                <a:solidFill>
                  <a:srgbClr val="000090"/>
                </a:solidFill>
                <a:latin typeface="华文楷体" pitchFamily="2" charset="-122"/>
                <a:ea typeface="华文楷体" pitchFamily="2" charset="-122"/>
              </a:rPr>
              <a:t>例</a:t>
            </a:r>
            <a:r>
              <a:rPr lang="en-US" altLang="zh-CN" sz="3600" b="1" dirty="0">
                <a:solidFill>
                  <a:srgbClr val="000090"/>
                </a:solidFill>
                <a:latin typeface="华文楷体" pitchFamily="2" charset="-122"/>
                <a:ea typeface="华文楷体" pitchFamily="2" charset="-122"/>
              </a:rPr>
              <a:t>6 .    </a:t>
            </a:r>
            <a:r>
              <a:rPr lang="zh-CN" altLang="en-US" sz="3600" b="1" dirty="0">
                <a:solidFill>
                  <a:srgbClr val="000090"/>
                </a:solidFill>
                <a:latin typeface="华文楷体" pitchFamily="2" charset="-122"/>
                <a:ea typeface="华文楷体" pitchFamily="2" charset="-122"/>
              </a:rPr>
              <a:t>种群捕食与食饵模型</a:t>
            </a:r>
          </a:p>
          <a:p>
            <a:endParaRPr lang="zh-CN" altLang="en-US" sz="2400" b="1" dirty="0">
              <a:solidFill>
                <a:srgbClr val="000090"/>
              </a:solidFill>
              <a:latin typeface="华文楷体" pitchFamily="2" charset="-122"/>
              <a:ea typeface="华文楷体" pitchFamily="2" charset="-122"/>
            </a:endParaRPr>
          </a:p>
        </p:txBody>
      </p:sp>
    </p:spTree>
    <p:extLst>
      <p:ext uri="{BB962C8B-B14F-4D97-AF65-F5344CB8AC3E}">
        <p14:creationId xmlns:p14="http://schemas.microsoft.com/office/powerpoint/2010/main" val="56662378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4294967295"/>
          </p:nvPr>
        </p:nvSpPr>
        <p:spPr>
          <a:xfrm>
            <a:off x="685800" y="1268413"/>
            <a:ext cx="8062913" cy="5056187"/>
          </a:xfrm>
          <a:prstGeom prst="rect">
            <a:avLst/>
          </a:prstGeom>
        </p:spPr>
        <p:txBody>
          <a:bodyPr>
            <a:normAutofit/>
          </a:bodyPr>
          <a:lstStyle/>
          <a:p>
            <a:pPr marL="0" indent="0">
              <a:lnSpc>
                <a:spcPct val="120000"/>
              </a:lnSpc>
              <a:buFont typeface="Wingdings" pitchFamily="2" charset="2"/>
              <a:buNone/>
            </a:pPr>
            <a:r>
              <a:rPr lang="zh-CN" altLang="en-US" sz="2800" b="1" dirty="0">
                <a:latin typeface="华文楷体" pitchFamily="2" charset="-122"/>
                <a:ea typeface="华文楷体" pitchFamily="2" charset="-122"/>
              </a:rPr>
              <a:t>例</a:t>
            </a:r>
            <a:r>
              <a:rPr lang="en-US" altLang="zh-CN" sz="2800" b="1" dirty="0">
                <a:latin typeface="华文楷体" pitchFamily="2" charset="-122"/>
                <a:ea typeface="华文楷体" pitchFamily="2" charset="-122"/>
              </a:rPr>
              <a:t>1. </a:t>
            </a:r>
            <a:r>
              <a:rPr lang="zh-CN" altLang="en-US" sz="2800" b="1" dirty="0">
                <a:latin typeface="华文楷体" pitchFamily="2" charset="-122"/>
                <a:ea typeface="华文楷体" pitchFamily="2" charset="-122"/>
              </a:rPr>
              <a:t>某人的食量是</a:t>
            </a:r>
            <a:r>
              <a:rPr lang="en-US" altLang="zh-CN" sz="2800" b="1" dirty="0">
                <a:latin typeface="华文楷体" pitchFamily="2" charset="-122"/>
                <a:ea typeface="华文楷体" pitchFamily="2" charset="-122"/>
              </a:rPr>
              <a:t>2500 </a:t>
            </a:r>
            <a:r>
              <a:rPr lang="en-US" altLang="zh-CN" sz="2800" b="1" dirty="0" err="1">
                <a:latin typeface="华文楷体" pitchFamily="2" charset="-122"/>
                <a:ea typeface="华文楷体" pitchFamily="2" charset="-122"/>
              </a:rPr>
              <a:t>cal</a:t>
            </a:r>
            <a:r>
              <a:rPr lang="en-US" altLang="zh-CN" sz="2800" b="1" dirty="0">
                <a:latin typeface="华文楷体" pitchFamily="2" charset="-122"/>
                <a:ea typeface="华文楷体" pitchFamily="2" charset="-122"/>
              </a:rPr>
              <a:t>/D, </a:t>
            </a:r>
            <a:r>
              <a:rPr lang="zh-CN" altLang="en-US" sz="2800" b="1" dirty="0">
                <a:latin typeface="华文楷体" pitchFamily="2" charset="-122"/>
                <a:ea typeface="华文楷体" pitchFamily="2" charset="-122"/>
              </a:rPr>
              <a:t>其中</a:t>
            </a:r>
            <a:r>
              <a:rPr lang="en-US" altLang="zh-CN" sz="2800" b="1" dirty="0">
                <a:latin typeface="华文楷体" pitchFamily="2" charset="-122"/>
                <a:ea typeface="华文楷体" pitchFamily="2" charset="-122"/>
              </a:rPr>
              <a:t>1200cal </a:t>
            </a:r>
            <a:r>
              <a:rPr lang="zh-CN" altLang="en-US" sz="2800" b="1" dirty="0">
                <a:latin typeface="华文楷体" pitchFamily="2" charset="-122"/>
                <a:ea typeface="华文楷体" pitchFamily="2" charset="-122"/>
              </a:rPr>
              <a:t>用于基本的新陈代谢。在健身训练中他所消耗的大约是</a:t>
            </a:r>
            <a:r>
              <a:rPr lang="en-US" altLang="zh-CN" sz="2800" b="1" dirty="0">
                <a:latin typeface="华文楷体" pitchFamily="2" charset="-122"/>
                <a:ea typeface="华文楷体" pitchFamily="2" charset="-122"/>
              </a:rPr>
              <a:t>16 </a:t>
            </a:r>
            <a:r>
              <a:rPr lang="en-US" altLang="zh-CN" sz="2800" b="1" dirty="0" err="1">
                <a:latin typeface="华文楷体" pitchFamily="2" charset="-122"/>
                <a:ea typeface="华文楷体" pitchFamily="2" charset="-122"/>
              </a:rPr>
              <a:t>cal</a:t>
            </a:r>
            <a:r>
              <a:rPr lang="en-US" altLang="zh-CN" sz="2800" b="1" dirty="0">
                <a:latin typeface="华文楷体" pitchFamily="2" charset="-122"/>
                <a:ea typeface="华文楷体" pitchFamily="2" charset="-122"/>
              </a:rPr>
              <a:t>/kg/D</a:t>
            </a:r>
            <a:r>
              <a:rPr lang="zh-CN" altLang="en-US" sz="2800" b="1" dirty="0">
                <a:latin typeface="华文楷体" pitchFamily="2" charset="-122"/>
                <a:ea typeface="华文楷体" pitchFamily="2" charset="-122"/>
              </a:rPr>
              <a:t>乘以他的体重</a:t>
            </a:r>
            <a:r>
              <a:rPr lang="en-US" altLang="zh-CN" sz="2800" b="1" dirty="0">
                <a:latin typeface="华文楷体" pitchFamily="2" charset="-122"/>
                <a:ea typeface="华文楷体" pitchFamily="2" charset="-122"/>
              </a:rPr>
              <a:t>(kg)</a:t>
            </a:r>
            <a:r>
              <a:rPr lang="zh-CN" altLang="en-US" sz="2800" b="1" dirty="0">
                <a:latin typeface="华文楷体" pitchFamily="2" charset="-122"/>
                <a:ea typeface="华文楷体" pitchFamily="2" charset="-122"/>
              </a:rPr>
              <a:t>，假设以脂肪形式贮藏的热量是 </a:t>
            </a:r>
            <a:r>
              <a:rPr lang="en-US" altLang="zh-CN" sz="2800" b="1" dirty="0">
                <a:latin typeface="华文楷体" pitchFamily="2" charset="-122"/>
                <a:ea typeface="华文楷体" pitchFamily="2" charset="-122"/>
              </a:rPr>
              <a:t>100%</a:t>
            </a:r>
            <a:r>
              <a:rPr lang="zh-CN" altLang="en-US" sz="2800" b="1" dirty="0">
                <a:latin typeface="华文楷体" pitchFamily="2" charset="-122"/>
                <a:ea typeface="华文楷体" pitchFamily="2" charset="-122"/>
              </a:rPr>
              <a:t>有效， 而</a:t>
            </a:r>
            <a:r>
              <a:rPr lang="en-US" altLang="zh-CN" sz="2800" b="1" dirty="0">
                <a:latin typeface="华文楷体" pitchFamily="2" charset="-122"/>
                <a:ea typeface="华文楷体" pitchFamily="2" charset="-122"/>
              </a:rPr>
              <a:t>1kg</a:t>
            </a:r>
            <a:r>
              <a:rPr lang="zh-CN" altLang="en-US" sz="2800" b="1" dirty="0">
                <a:latin typeface="华文楷体" pitchFamily="2" charset="-122"/>
                <a:ea typeface="华文楷体" pitchFamily="2" charset="-122"/>
              </a:rPr>
              <a:t>脂肪含热量</a:t>
            </a:r>
            <a:r>
              <a:rPr lang="en-US" altLang="zh-CN" sz="2800" b="1" dirty="0">
                <a:latin typeface="华文楷体" pitchFamily="2" charset="-122"/>
                <a:ea typeface="华文楷体" pitchFamily="2" charset="-122"/>
              </a:rPr>
              <a:t>10000 cal. </a:t>
            </a:r>
            <a:r>
              <a:rPr lang="zh-CN" altLang="en-US" sz="2800" b="1" dirty="0">
                <a:latin typeface="华文楷体" pitchFamily="2" charset="-122"/>
                <a:ea typeface="华文楷体" pitchFamily="2" charset="-122"/>
              </a:rPr>
              <a:t>求出这个人的体重是怎样随时间变化的。</a:t>
            </a:r>
          </a:p>
          <a:p>
            <a:pPr marL="0" indent="0">
              <a:lnSpc>
                <a:spcPct val="120000"/>
              </a:lnSpc>
              <a:buFont typeface="Wingdings" pitchFamily="2" charset="2"/>
              <a:buNone/>
            </a:pPr>
            <a:endParaRPr lang="en-US" altLang="zh-CN" sz="2800" b="1" dirty="0">
              <a:solidFill>
                <a:srgbClr val="000090"/>
              </a:solidFill>
              <a:latin typeface="华文楷体" pitchFamily="2" charset="-122"/>
              <a:ea typeface="华文楷体" pitchFamily="2" charset="-122"/>
            </a:endParaRPr>
          </a:p>
          <a:p>
            <a:pPr marL="0" indent="0">
              <a:lnSpc>
                <a:spcPct val="120000"/>
              </a:lnSpc>
              <a:buFont typeface="Wingdings" pitchFamily="2" charset="2"/>
              <a:buNone/>
            </a:pPr>
            <a:r>
              <a:rPr lang="zh-CN" altLang="en-US" sz="2800" b="1" dirty="0">
                <a:solidFill>
                  <a:srgbClr val="000090"/>
                </a:solidFill>
                <a:latin typeface="华文楷体" pitchFamily="2" charset="-122"/>
                <a:ea typeface="华文楷体" pitchFamily="2" charset="-122"/>
              </a:rPr>
              <a:t>提示：体重的变化率</a:t>
            </a:r>
            <a:r>
              <a:rPr lang="en-US" altLang="zh-CN" sz="2800" b="1" dirty="0">
                <a:solidFill>
                  <a:srgbClr val="000090"/>
                </a:solidFill>
                <a:latin typeface="华文楷体" pitchFamily="2" charset="-122"/>
                <a:ea typeface="华文楷体" pitchFamily="2" charset="-122"/>
              </a:rPr>
              <a:t>=</a:t>
            </a:r>
            <a:r>
              <a:rPr lang="zh-CN" altLang="en-US" sz="2800" b="1" dirty="0">
                <a:solidFill>
                  <a:srgbClr val="000090"/>
                </a:solidFill>
                <a:latin typeface="华文楷体" pitchFamily="2" charset="-122"/>
                <a:ea typeface="华文楷体" pitchFamily="2" charset="-122"/>
              </a:rPr>
              <a:t>吸收率</a:t>
            </a:r>
            <a:r>
              <a:rPr lang="en-US" altLang="zh-CN" sz="2800" b="1" dirty="0">
                <a:solidFill>
                  <a:srgbClr val="000090"/>
                </a:solidFill>
                <a:latin typeface="华文楷体" pitchFamily="2" charset="-122"/>
                <a:ea typeface="华文楷体" pitchFamily="2" charset="-122"/>
              </a:rPr>
              <a:t>-</a:t>
            </a:r>
            <a:r>
              <a:rPr lang="zh-CN" altLang="en-US" sz="2800" b="1" dirty="0">
                <a:solidFill>
                  <a:srgbClr val="000090"/>
                </a:solidFill>
                <a:latin typeface="华文楷体" pitchFamily="2" charset="-122"/>
                <a:ea typeface="华文楷体" pitchFamily="2" charset="-122"/>
              </a:rPr>
              <a:t>消耗率</a:t>
            </a:r>
          </a:p>
        </p:txBody>
      </p:sp>
      <p:sp>
        <p:nvSpPr>
          <p:cNvPr id="63491" name="Rectangle 3"/>
          <p:cNvSpPr>
            <a:spLocks noGrp="1" noChangeArrowheads="1"/>
          </p:cNvSpPr>
          <p:nvPr>
            <p:ph type="title"/>
          </p:nvPr>
        </p:nvSpPr>
        <p:spPr>
          <a:xfrm>
            <a:off x="457200" y="277813"/>
            <a:ext cx="8229600" cy="774700"/>
          </a:xfrm>
        </p:spPr>
        <p:txBody>
          <a:bodyPr/>
          <a:lstStyle/>
          <a:p>
            <a:endParaRPr lang="zh-CN" altLang="en-US" dirty="0"/>
          </a:p>
        </p:txBody>
      </p:sp>
    </p:spTree>
    <p:extLst>
      <p:ext uri="{BB962C8B-B14F-4D97-AF65-F5344CB8AC3E}">
        <p14:creationId xmlns:p14="http://schemas.microsoft.com/office/powerpoint/2010/main" val="425072429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Box 1"/>
          <p:cNvSpPr txBox="1">
            <a:spLocks noChangeArrowheads="1"/>
          </p:cNvSpPr>
          <p:nvPr/>
        </p:nvSpPr>
        <p:spPr bwMode="auto">
          <a:xfrm>
            <a:off x="1066800" y="762000"/>
            <a:ext cx="7239000" cy="3933384"/>
          </a:xfrm>
          <a:prstGeom prst="rect">
            <a:avLst/>
          </a:prstGeom>
          <a:noFill/>
          <a:ln w="9525">
            <a:noFill/>
            <a:miter lim="800000"/>
            <a:headEnd/>
            <a:tailEnd/>
          </a:ln>
        </p:spPr>
        <p:txBody>
          <a:bodyPr>
            <a:spAutoFit/>
          </a:bodyPr>
          <a:lstStyle/>
          <a:p>
            <a:endParaRPr lang="en-US" altLang="zh-CN" sz="2000" dirty="0"/>
          </a:p>
          <a:p>
            <a:pPr>
              <a:lnSpc>
                <a:spcPct val="120000"/>
              </a:lnSpc>
            </a:pPr>
            <a:r>
              <a:rPr lang="zh-CN" altLang="en-US" sz="2400" b="1" dirty="0"/>
              <a:t>问题关键：把体重表示为时间的函数。</a:t>
            </a:r>
            <a:endParaRPr lang="en-US" altLang="zh-CN" sz="2400" b="1" dirty="0"/>
          </a:p>
          <a:p>
            <a:pPr>
              <a:lnSpc>
                <a:spcPct val="120000"/>
              </a:lnSpc>
            </a:pPr>
            <a:r>
              <a:rPr lang="en-US" altLang="zh-CN" sz="2400" b="1" dirty="0"/>
              <a:t>           </a:t>
            </a:r>
            <a:r>
              <a:rPr lang="zh-CN" altLang="en-US" sz="2400" b="1" dirty="0">
                <a:solidFill>
                  <a:srgbClr val="000090"/>
                </a:solidFill>
              </a:rPr>
              <a:t>重量的变化</a:t>
            </a:r>
            <a:r>
              <a:rPr lang="en-US" altLang="zh-CN" sz="2400" b="1" dirty="0">
                <a:solidFill>
                  <a:srgbClr val="000090"/>
                </a:solidFill>
              </a:rPr>
              <a:t>=</a:t>
            </a:r>
            <a:r>
              <a:rPr lang="zh-CN" altLang="en-US" sz="2400" b="1" dirty="0">
                <a:solidFill>
                  <a:srgbClr val="000090"/>
                </a:solidFill>
              </a:rPr>
              <a:t>输入</a:t>
            </a:r>
            <a:r>
              <a:rPr lang="en-US" altLang="zh-CN" sz="2400" b="1" dirty="0">
                <a:solidFill>
                  <a:srgbClr val="000090"/>
                </a:solidFill>
              </a:rPr>
              <a:t>-</a:t>
            </a:r>
            <a:r>
              <a:rPr lang="zh-CN" altLang="en-US" sz="2400" b="1" dirty="0">
                <a:solidFill>
                  <a:srgbClr val="000090"/>
                </a:solidFill>
              </a:rPr>
              <a:t>输出</a:t>
            </a:r>
            <a:r>
              <a:rPr lang="zh-CN" altLang="en-US" sz="2400" b="1" dirty="0"/>
              <a:t>。</a:t>
            </a:r>
            <a:endParaRPr lang="en-US" altLang="zh-CN" sz="2400" b="1" dirty="0"/>
          </a:p>
          <a:p>
            <a:pPr>
              <a:lnSpc>
                <a:spcPct val="120000"/>
              </a:lnSpc>
            </a:pPr>
            <a:r>
              <a:rPr lang="zh-CN" altLang="en-US" sz="2400" b="1" dirty="0"/>
              <a:t>输入：扣除基本新陈代谢的净重量吸收；</a:t>
            </a:r>
            <a:endParaRPr lang="en-US" altLang="zh-CN" sz="2400" b="1" dirty="0"/>
          </a:p>
          <a:p>
            <a:pPr>
              <a:lnSpc>
                <a:spcPct val="120000"/>
              </a:lnSpc>
            </a:pPr>
            <a:r>
              <a:rPr lang="en-US" altLang="zh-CN" sz="2400" b="1" dirty="0"/>
              <a:t>     </a:t>
            </a:r>
            <a:r>
              <a:rPr lang="zh-CN" altLang="en-US" sz="2400" b="1" dirty="0">
                <a:solidFill>
                  <a:srgbClr val="000090"/>
                </a:solidFill>
              </a:rPr>
              <a:t>每天净吸收量</a:t>
            </a:r>
            <a:r>
              <a:rPr lang="en-US" altLang="zh-CN" sz="2400" b="1" dirty="0">
                <a:solidFill>
                  <a:srgbClr val="000090"/>
                </a:solidFill>
              </a:rPr>
              <a:t>=2500cal-1200cal=1300ca</a:t>
            </a:r>
            <a:r>
              <a:rPr lang="en-US" altLang="zh-CN" sz="2400" b="1" dirty="0"/>
              <a:t>l;</a:t>
            </a:r>
          </a:p>
          <a:p>
            <a:pPr>
              <a:lnSpc>
                <a:spcPct val="120000"/>
              </a:lnSpc>
            </a:pPr>
            <a:r>
              <a:rPr lang="zh-CN" altLang="en-US" sz="2400" b="1" dirty="0"/>
              <a:t>输出：健身训练的消耗。</a:t>
            </a:r>
            <a:endParaRPr lang="en-US" altLang="zh-CN" sz="2400" b="1" dirty="0"/>
          </a:p>
          <a:p>
            <a:pPr>
              <a:lnSpc>
                <a:spcPct val="120000"/>
              </a:lnSpc>
            </a:pPr>
            <a:r>
              <a:rPr lang="en-US" altLang="zh-CN" sz="2400" b="1" dirty="0"/>
              <a:t>    </a:t>
            </a:r>
            <a:r>
              <a:rPr lang="en-US" altLang="zh-CN" sz="2400" b="1" dirty="0">
                <a:solidFill>
                  <a:srgbClr val="000090"/>
                </a:solidFill>
              </a:rPr>
              <a:t> </a:t>
            </a:r>
            <a:r>
              <a:rPr lang="zh-CN" altLang="en-US" sz="2400" b="1" dirty="0">
                <a:solidFill>
                  <a:srgbClr val="000090"/>
                </a:solidFill>
              </a:rPr>
              <a:t>每天净输出</a:t>
            </a:r>
            <a:r>
              <a:rPr lang="en-US" altLang="zh-CN" sz="2400" b="1" dirty="0">
                <a:solidFill>
                  <a:srgbClr val="000090"/>
                </a:solidFill>
              </a:rPr>
              <a:t>=16(</a:t>
            </a:r>
            <a:r>
              <a:rPr lang="en-US" altLang="zh-CN" sz="2400" b="1" dirty="0" err="1">
                <a:solidFill>
                  <a:srgbClr val="000090"/>
                </a:solidFill>
              </a:rPr>
              <a:t>cal</a:t>
            </a:r>
            <a:r>
              <a:rPr lang="en-US" altLang="zh-CN" sz="2400" b="1" dirty="0">
                <a:solidFill>
                  <a:srgbClr val="000090"/>
                </a:solidFill>
              </a:rPr>
              <a:t>/kg)</a:t>
            </a:r>
            <a:r>
              <a:rPr lang="en-US" altLang="zh-CN" sz="2400" b="1" dirty="0">
                <a:solidFill>
                  <a:srgbClr val="000090"/>
                </a:solidFill>
                <a:sym typeface="Symbol" pitchFamily="18" charset="2"/>
              </a:rPr>
              <a:t></a:t>
            </a:r>
            <a:r>
              <a:rPr lang="en-US" altLang="zh-CN" sz="2400" b="1" i="1" dirty="0" err="1">
                <a:solidFill>
                  <a:srgbClr val="000090"/>
                </a:solidFill>
                <a:sym typeface="Symbol" pitchFamily="18" charset="2"/>
              </a:rPr>
              <a:t>w</a:t>
            </a:r>
            <a:r>
              <a:rPr lang="en-US" altLang="zh-CN" sz="2400" b="1" dirty="0" err="1">
                <a:solidFill>
                  <a:srgbClr val="000090"/>
                </a:solidFill>
                <a:sym typeface="Symbol" pitchFamily="18" charset="2"/>
              </a:rPr>
              <a:t>kg</a:t>
            </a:r>
            <a:r>
              <a:rPr lang="en-US" altLang="zh-CN" sz="2400" b="1" dirty="0">
                <a:solidFill>
                  <a:srgbClr val="000090"/>
                </a:solidFill>
                <a:sym typeface="Symbol" pitchFamily="18" charset="2"/>
              </a:rPr>
              <a:t>=16</a:t>
            </a:r>
            <a:r>
              <a:rPr lang="en-US" altLang="zh-CN" sz="2400" b="1" i="1" dirty="0">
                <a:solidFill>
                  <a:srgbClr val="000090"/>
                </a:solidFill>
                <a:sym typeface="Symbol" pitchFamily="18" charset="2"/>
              </a:rPr>
              <a:t>w</a:t>
            </a:r>
            <a:r>
              <a:rPr lang="en-US" altLang="zh-CN" sz="2400" b="1" dirty="0">
                <a:solidFill>
                  <a:srgbClr val="000090"/>
                </a:solidFill>
                <a:sym typeface="Symbol" pitchFamily="18" charset="2"/>
              </a:rPr>
              <a:t>cal</a:t>
            </a:r>
            <a:r>
              <a:rPr lang="zh-CN" altLang="en-US" sz="2400" b="1" dirty="0">
                <a:solidFill>
                  <a:srgbClr val="000090"/>
                </a:solidFill>
                <a:sym typeface="Symbol" pitchFamily="18" charset="2"/>
              </a:rPr>
              <a:t>。</a:t>
            </a:r>
            <a:endParaRPr lang="en-US" altLang="zh-CN" sz="2400" b="1" dirty="0">
              <a:solidFill>
                <a:srgbClr val="000090"/>
              </a:solidFill>
              <a:sym typeface="Symbol" pitchFamily="18" charset="2"/>
            </a:endParaRPr>
          </a:p>
          <a:p>
            <a:pPr>
              <a:lnSpc>
                <a:spcPct val="120000"/>
              </a:lnSpc>
            </a:pPr>
            <a:r>
              <a:rPr lang="en-US" altLang="zh-CN" sz="2400" b="1" dirty="0">
                <a:sym typeface="Symbol" pitchFamily="18" charset="2"/>
              </a:rPr>
              <a:t>     </a:t>
            </a:r>
            <a:r>
              <a:rPr lang="zh-CN" altLang="en-US" sz="2400" b="1" dirty="0">
                <a:solidFill>
                  <a:srgbClr val="660066"/>
                </a:solidFill>
                <a:sym typeface="Symbol" pitchFamily="18" charset="2"/>
              </a:rPr>
              <a:t>体重变化</a:t>
            </a:r>
            <a:r>
              <a:rPr lang="en-US" altLang="zh-CN" sz="2400" b="1" dirty="0">
                <a:solidFill>
                  <a:srgbClr val="660066"/>
                </a:solidFill>
                <a:sym typeface="Symbol" pitchFamily="18" charset="2"/>
              </a:rPr>
              <a:t>/</a:t>
            </a:r>
            <a:r>
              <a:rPr lang="zh-CN" altLang="en-US" sz="2400" b="1" dirty="0">
                <a:solidFill>
                  <a:srgbClr val="660066"/>
                </a:solidFill>
                <a:sym typeface="Symbol" pitchFamily="18" charset="2"/>
              </a:rPr>
              <a:t>天</a:t>
            </a:r>
            <a:r>
              <a:rPr lang="en-US" altLang="zh-CN" sz="2400" b="1" dirty="0">
                <a:solidFill>
                  <a:srgbClr val="660066"/>
                </a:solidFill>
                <a:sym typeface="Symbol" pitchFamily="18" charset="2"/>
              </a:rPr>
              <a:t>=</a:t>
            </a:r>
            <a:r>
              <a:rPr lang="en-US" altLang="zh-CN" sz="2400" b="1" dirty="0" err="1">
                <a:solidFill>
                  <a:srgbClr val="660066"/>
                </a:solidFill>
                <a:sym typeface="Symbol" pitchFamily="18" charset="2"/>
              </a:rPr>
              <a:t>dw</a:t>
            </a:r>
            <a:r>
              <a:rPr lang="en-US" altLang="zh-CN" sz="2400" b="1" dirty="0">
                <a:solidFill>
                  <a:srgbClr val="660066"/>
                </a:solidFill>
                <a:sym typeface="Symbol" pitchFamily="18" charset="2"/>
              </a:rPr>
              <a:t>/</a:t>
            </a:r>
            <a:r>
              <a:rPr lang="en-US" altLang="zh-CN" sz="2400" b="1" dirty="0" err="1">
                <a:solidFill>
                  <a:srgbClr val="660066"/>
                </a:solidFill>
                <a:sym typeface="Symbol" pitchFamily="18" charset="2"/>
              </a:rPr>
              <a:t>dt</a:t>
            </a:r>
            <a:r>
              <a:rPr lang="en-US" altLang="zh-CN" sz="2400" b="1" dirty="0">
                <a:solidFill>
                  <a:srgbClr val="660066"/>
                </a:solidFill>
                <a:sym typeface="Symbol" pitchFamily="18" charset="2"/>
              </a:rPr>
              <a:t> kg/</a:t>
            </a:r>
            <a:r>
              <a:rPr lang="zh-CN" altLang="en-US" sz="2400" b="1" dirty="0">
                <a:solidFill>
                  <a:srgbClr val="660066"/>
                </a:solidFill>
                <a:sym typeface="Symbol" pitchFamily="18" charset="2"/>
              </a:rPr>
              <a:t>天</a:t>
            </a:r>
            <a:r>
              <a:rPr lang="zh-CN" altLang="en-US" sz="2400" b="1" dirty="0">
                <a:sym typeface="Symbol" pitchFamily="18" charset="2"/>
              </a:rPr>
              <a:t>。</a:t>
            </a:r>
            <a:endParaRPr lang="en-US" altLang="zh-CN" sz="2400" b="1" dirty="0">
              <a:sym typeface="Symbol" pitchFamily="18" charset="2"/>
            </a:endParaRPr>
          </a:p>
          <a:p>
            <a:pPr>
              <a:lnSpc>
                <a:spcPct val="120000"/>
              </a:lnSpc>
            </a:pPr>
            <a:r>
              <a:rPr lang="zh-CN" altLang="en-US" sz="2400" b="1" dirty="0">
                <a:sym typeface="Symbol" pitchFamily="18" charset="2"/>
              </a:rPr>
              <a:t>从而得到</a:t>
            </a:r>
            <a:endParaRPr lang="zh-CN" altLang="en-US" sz="2400" b="1"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050" name="Object 3"/>
          <p:cNvGraphicFramePr>
            <a:graphicFrameLocks noChangeAspect="1"/>
          </p:cNvGraphicFramePr>
          <p:nvPr/>
        </p:nvGraphicFramePr>
        <p:xfrm>
          <a:off x="2819400" y="4953000"/>
          <a:ext cx="3028950" cy="762000"/>
        </p:xfrm>
        <a:graphic>
          <a:graphicData uri="http://schemas.openxmlformats.org/presentationml/2006/ole">
            <mc:AlternateContent xmlns:mc="http://schemas.openxmlformats.org/markup-compatibility/2006">
              <mc:Choice xmlns:v="urn:schemas-microsoft-com:vml" Requires="v">
                <p:oleObj spid="_x0000_s294915" name="Equation" r:id="rId3" imgW="1548421" imgH="393302" progId="Equation.3">
                  <p:embed/>
                </p:oleObj>
              </mc:Choice>
              <mc:Fallback>
                <p:oleObj name="Equation" r:id="rId3" imgW="1548421" imgH="393302" progId="Equation.3">
                  <p:embed/>
                  <p:pic>
                    <p:nvPicPr>
                      <p:cNvPr id="205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4953000"/>
                        <a:ext cx="3028950" cy="762000"/>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279667513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4294967295"/>
          </p:nvPr>
        </p:nvSpPr>
        <p:spPr>
          <a:xfrm>
            <a:off x="683568" y="1916832"/>
            <a:ext cx="7772400" cy="4114800"/>
          </a:xfrm>
          <a:prstGeom prst="rect">
            <a:avLst/>
          </a:prstGeom>
        </p:spPr>
        <p:txBody>
          <a:bodyPr/>
          <a:lstStyle/>
          <a:p>
            <a:pPr eaLnBrk="1" hangingPunct="1">
              <a:defRPr/>
            </a:pPr>
            <a:endParaRPr lang="zh-CN" altLang="en-US" sz="2400" b="1" dirty="0"/>
          </a:p>
          <a:p>
            <a:pPr marL="0" indent="0" eaLnBrk="1" hangingPunct="1">
              <a:buNone/>
              <a:defRPr/>
            </a:pPr>
            <a:r>
              <a:rPr lang="zh-CN" altLang="en-US" sz="3200" b="1" dirty="0"/>
              <a:t>例</a:t>
            </a:r>
            <a:r>
              <a:rPr lang="en-US" altLang="zh-CN" sz="3200" b="1" dirty="0"/>
              <a:t>2.  </a:t>
            </a:r>
            <a:r>
              <a:rPr lang="zh-CN" altLang="en-US" sz="3200" b="1" dirty="0"/>
              <a:t>香烟的过滤嘴作用</a:t>
            </a:r>
          </a:p>
          <a:p>
            <a:pPr eaLnBrk="1" hangingPunct="1">
              <a:buFont typeface="Wingdings" pitchFamily="2" charset="2"/>
              <a:buNone/>
              <a:defRPr/>
            </a:pPr>
            <a:r>
              <a:rPr lang="zh-CN" altLang="en-US" sz="3200" b="1" dirty="0"/>
              <a:t>    为了减少香烟的毒素对人体的危害，现在的香烟都加有过滤嘴。但过滤嘴的作用有多大？过滤嘴的长度和材质对毒素的过滤效果如何，是香烟设计要考虑的重要问题。试建模分析这一问题。</a:t>
            </a:r>
          </a:p>
        </p:txBody>
      </p:sp>
    </p:spTree>
    <p:extLst>
      <p:ext uri="{BB962C8B-B14F-4D97-AF65-F5344CB8AC3E}">
        <p14:creationId xmlns:p14="http://schemas.microsoft.com/office/powerpoint/2010/main" val="100554574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4294967295"/>
          </p:nvPr>
        </p:nvSpPr>
        <p:spPr>
          <a:xfrm>
            <a:off x="1169988" y="762000"/>
            <a:ext cx="7772400" cy="5299075"/>
          </a:xfrm>
          <a:prstGeom prst="rect">
            <a:avLst/>
          </a:prstGeom>
        </p:spPr>
        <p:txBody>
          <a:bodyPr/>
          <a:lstStyle/>
          <a:p>
            <a:pPr eaLnBrk="1" hangingPunct="1">
              <a:defRPr/>
            </a:pPr>
            <a:r>
              <a:rPr lang="zh-CN" altLang="en-US" sz="2400" b="1"/>
              <a:t>问题分析：由于影响人吸烟效果的因素很多，也很复杂，如人的吸烟姿势、节奏等。为了简化问题，突出烟草和过滤嘴的影响，我们可以假设一个静止的机器人按照固定的力度吸烟。这样，影响毒素进入人体的因素可归纳为：</a:t>
            </a:r>
          </a:p>
          <a:p>
            <a:pPr eaLnBrk="1" hangingPunct="1">
              <a:buFont typeface="Wingdings" pitchFamily="2" charset="2"/>
              <a:buNone/>
              <a:defRPr/>
            </a:pPr>
            <a:r>
              <a:rPr lang="zh-CN" altLang="en-US" sz="2400" b="1"/>
              <a:t>     （</a:t>
            </a:r>
            <a:r>
              <a:rPr lang="en-US" altLang="zh-CN" sz="2400" b="1"/>
              <a:t>1</a:t>
            </a:r>
            <a:r>
              <a:rPr lang="zh-CN" altLang="en-US" sz="2400" b="1"/>
              <a:t>）烟草燃烧时，烟雾的一部分进入空中，另一部分沿着香烟穿行。两部分的比例不同，对人体的影响不同。</a:t>
            </a:r>
          </a:p>
          <a:p>
            <a:pPr eaLnBrk="1" hangingPunct="1">
              <a:buFont typeface="Wingdings" pitchFamily="2" charset="2"/>
              <a:buNone/>
              <a:defRPr/>
            </a:pPr>
            <a:r>
              <a:rPr lang="zh-CN" altLang="en-US" sz="2400" b="1"/>
              <a:t>     （</a:t>
            </a:r>
            <a:r>
              <a:rPr lang="en-US" altLang="zh-CN" sz="2400" b="1"/>
              <a:t>2</a:t>
            </a:r>
            <a:r>
              <a:rPr lang="zh-CN" altLang="en-US" sz="2400" b="1"/>
              <a:t>）烟雾沿着香烟和过滤嘴穿行，烟雾中的毒素一部分被香烟和过滤嘴吸收，另一部分进入人体。考虑到烟雾的穿行速度对香烟和过滤嘴中毒素的沉积有影响，因此，烟雾的穿行速度、距离、香烟和过滤嘴对毒素的吸收效果影响到进入人体毒素的数量。</a:t>
            </a:r>
          </a:p>
        </p:txBody>
      </p:sp>
    </p:spTree>
    <p:extLst>
      <p:ext uri="{BB962C8B-B14F-4D97-AF65-F5344CB8AC3E}">
        <p14:creationId xmlns:p14="http://schemas.microsoft.com/office/powerpoint/2010/main" val="322754194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4294967295"/>
          </p:nvPr>
        </p:nvSpPr>
        <p:spPr>
          <a:xfrm>
            <a:off x="1169988" y="457200"/>
            <a:ext cx="7772400" cy="5603875"/>
          </a:xfrm>
          <a:prstGeom prst="rect">
            <a:avLst/>
          </a:prstGeom>
        </p:spPr>
        <p:txBody>
          <a:bodyPr>
            <a:normAutofit/>
          </a:bodyPr>
          <a:lstStyle/>
          <a:p>
            <a:pPr eaLnBrk="1" hangingPunct="1">
              <a:lnSpc>
                <a:spcPct val="90000"/>
              </a:lnSpc>
              <a:defRPr/>
            </a:pPr>
            <a:r>
              <a:rPr lang="zh-CN" altLang="en-US" sz="2000" b="1" dirty="0"/>
              <a:t>给出模型的假设：</a:t>
            </a:r>
          </a:p>
          <a:p>
            <a:pPr eaLnBrk="1" hangingPunct="1">
              <a:lnSpc>
                <a:spcPct val="90000"/>
              </a:lnSpc>
              <a:buFont typeface="Wingdings" pitchFamily="2" charset="2"/>
              <a:buNone/>
              <a:defRPr/>
            </a:pPr>
            <a:r>
              <a:rPr lang="zh-CN" altLang="en-US" sz="2000" b="1" dirty="0"/>
              <a:t>      </a:t>
            </a:r>
            <a:r>
              <a:rPr lang="en-US" altLang="zh-CN" sz="2000" b="1" dirty="0"/>
              <a:t>(1) </a:t>
            </a:r>
            <a:r>
              <a:rPr lang="zh-CN" altLang="en-US" sz="2000" b="1" dirty="0"/>
              <a:t>烟草和过滤嘴是均匀的，从而可以假定未点燃烟草和过滤嘴的毒素吸收率</a:t>
            </a:r>
            <a:r>
              <a:rPr lang="en-US" altLang="zh-CN" sz="2000" b="1" dirty="0"/>
              <a:t>(</a:t>
            </a:r>
            <a:r>
              <a:rPr lang="zh-CN" altLang="en-US" sz="2000" b="1" dirty="0"/>
              <a:t>单位时间</a:t>
            </a:r>
            <a:r>
              <a:rPr lang="en-US" altLang="zh-CN" sz="2000" b="1" dirty="0"/>
              <a:t>,</a:t>
            </a:r>
            <a:r>
              <a:rPr lang="zh-CN" altLang="en-US" sz="2000" b="1" dirty="0"/>
              <a:t>单位长度毒物吸收的比例</a:t>
            </a:r>
            <a:r>
              <a:rPr lang="en-US" altLang="zh-CN" sz="2000" b="1" dirty="0"/>
              <a:t>)</a:t>
            </a:r>
            <a:r>
              <a:rPr lang="zh-CN" altLang="en-US" sz="2000" b="1" dirty="0"/>
              <a:t>是常数</a:t>
            </a:r>
            <a:r>
              <a:rPr lang="en-US" altLang="zh-CN" sz="2000" b="1" dirty="0"/>
              <a:t>b</a:t>
            </a:r>
            <a:r>
              <a:rPr lang="zh-CN" altLang="en-US" sz="2000" b="1" dirty="0"/>
              <a:t>和</a:t>
            </a:r>
            <a:r>
              <a:rPr lang="zh-CN" altLang="en-US" sz="2000" b="1" dirty="0">
                <a:sym typeface="Symbol" pitchFamily="18" charset="2"/>
              </a:rPr>
              <a:t></a:t>
            </a:r>
            <a:r>
              <a:rPr lang="en-US" altLang="zh-CN" sz="2000" b="1" dirty="0">
                <a:sym typeface="Symbol" pitchFamily="18" charset="2"/>
              </a:rPr>
              <a:t>,</a:t>
            </a:r>
            <a:r>
              <a:rPr lang="zh-CN" altLang="en-US" sz="2000" b="1" dirty="0">
                <a:sym typeface="Symbol" pitchFamily="18" charset="2"/>
              </a:rPr>
              <a:t>烟草中毒物的初始含量</a:t>
            </a:r>
            <a:r>
              <a:rPr lang="en-US" altLang="zh-CN" sz="2000" b="1" dirty="0">
                <a:sym typeface="Symbol" pitchFamily="18" charset="2"/>
              </a:rPr>
              <a:t>M,</a:t>
            </a:r>
            <a:r>
              <a:rPr lang="zh-CN" altLang="en-US" sz="2000" b="1" dirty="0">
                <a:sym typeface="Symbol" pitchFamily="18" charset="2"/>
              </a:rPr>
              <a:t>均匀分布在烟草中</a:t>
            </a:r>
            <a:r>
              <a:rPr lang="en-US" altLang="zh-CN" sz="2000" b="1" dirty="0">
                <a:sym typeface="Symbol" pitchFamily="18" charset="2"/>
              </a:rPr>
              <a:t>.</a:t>
            </a:r>
          </a:p>
          <a:p>
            <a:pPr eaLnBrk="1" hangingPunct="1">
              <a:lnSpc>
                <a:spcPct val="90000"/>
              </a:lnSpc>
              <a:buFont typeface="Wingdings" pitchFamily="2" charset="2"/>
              <a:buNone/>
              <a:defRPr/>
            </a:pPr>
            <a:r>
              <a:rPr lang="en-US" altLang="zh-CN" sz="2000" b="1" dirty="0">
                <a:sym typeface="Symbol" pitchFamily="18" charset="2"/>
              </a:rPr>
              <a:t>      (2) </a:t>
            </a:r>
            <a:r>
              <a:rPr lang="zh-CN" altLang="en-US" sz="2000" b="1" dirty="0">
                <a:sym typeface="Symbol" pitchFamily="18" charset="2"/>
              </a:rPr>
              <a:t>点燃处毒物随烟雾进入空气和</a:t>
            </a:r>
            <a:r>
              <a:rPr lang="zh-CN" altLang="en-US" sz="2000" b="1" dirty="0"/>
              <a:t>沿着香烟穿行的数量比例为：</a:t>
            </a:r>
            <a:r>
              <a:rPr lang="en-US" altLang="zh-CN" sz="2000" b="1" dirty="0" err="1"/>
              <a:t>a’:a</a:t>
            </a:r>
            <a:r>
              <a:rPr lang="zh-CN" altLang="en-US" sz="2000" b="1" dirty="0"/>
              <a:t>，</a:t>
            </a:r>
            <a:r>
              <a:rPr lang="en-US" altLang="zh-CN" sz="2000" b="1" dirty="0" err="1"/>
              <a:t>a’+a</a:t>
            </a:r>
            <a:r>
              <a:rPr lang="en-US" altLang="zh-CN" sz="2000" b="1" dirty="0"/>
              <a:t>=1</a:t>
            </a:r>
            <a:r>
              <a:rPr lang="zh-CN" altLang="en-US" sz="2000" b="1" dirty="0"/>
              <a:t>。</a:t>
            </a:r>
          </a:p>
          <a:p>
            <a:pPr eaLnBrk="1" hangingPunct="1">
              <a:lnSpc>
                <a:spcPct val="90000"/>
              </a:lnSpc>
              <a:buFont typeface="Wingdings" pitchFamily="2" charset="2"/>
              <a:buNone/>
              <a:defRPr/>
            </a:pPr>
            <a:r>
              <a:rPr lang="zh-CN" altLang="en-US" sz="2000" b="1" dirty="0"/>
              <a:t>      </a:t>
            </a:r>
            <a:r>
              <a:rPr lang="en-US" altLang="zh-CN" sz="2000" b="1" dirty="0"/>
              <a:t>(3) </a:t>
            </a:r>
            <a:r>
              <a:rPr lang="zh-CN" altLang="en-US" sz="2000" b="1" dirty="0"/>
              <a:t>烟雾沿香烟的穿行速度是常数</a:t>
            </a:r>
            <a:r>
              <a:rPr lang="en-US" altLang="zh-CN" sz="2000" b="1" dirty="0"/>
              <a:t>v</a:t>
            </a:r>
            <a:r>
              <a:rPr lang="zh-CN" altLang="en-US" sz="2000" b="1" dirty="0"/>
              <a:t>，香烟的燃烧速度是常数</a:t>
            </a:r>
            <a:r>
              <a:rPr lang="en-US" altLang="zh-CN" sz="2000" b="1" dirty="0"/>
              <a:t>u</a:t>
            </a:r>
            <a:r>
              <a:rPr lang="zh-CN" altLang="en-US" sz="2000" b="1" dirty="0"/>
              <a:t>。</a:t>
            </a:r>
            <a:r>
              <a:rPr lang="en-US" altLang="zh-CN" sz="2000" b="1" dirty="0"/>
              <a:t>v&gt;&gt;u.</a:t>
            </a:r>
          </a:p>
          <a:p>
            <a:pPr eaLnBrk="1" hangingPunct="1">
              <a:lnSpc>
                <a:spcPct val="90000"/>
              </a:lnSpc>
              <a:buFont typeface="Wingdings" pitchFamily="2" charset="2"/>
              <a:buNone/>
              <a:defRPr/>
            </a:pPr>
            <a:endParaRPr lang="en-US" altLang="zh-CN" sz="2000" b="1" dirty="0"/>
          </a:p>
          <a:p>
            <a:pPr eaLnBrk="1" hangingPunct="1">
              <a:lnSpc>
                <a:spcPct val="90000"/>
              </a:lnSpc>
              <a:buFont typeface="Wingdings" pitchFamily="2" charset="2"/>
              <a:buNone/>
              <a:defRPr/>
            </a:pPr>
            <a:endParaRPr lang="en-US" altLang="zh-CN" sz="2000" b="1" dirty="0"/>
          </a:p>
          <a:p>
            <a:pPr eaLnBrk="1" hangingPunct="1">
              <a:lnSpc>
                <a:spcPct val="90000"/>
              </a:lnSpc>
              <a:buFont typeface="Wingdings" pitchFamily="2" charset="2"/>
              <a:buNone/>
              <a:defRPr/>
            </a:pPr>
            <a:endParaRPr lang="en-US" altLang="zh-CN" sz="2000" b="1" dirty="0"/>
          </a:p>
          <a:p>
            <a:pPr eaLnBrk="1" hangingPunct="1">
              <a:lnSpc>
                <a:spcPct val="90000"/>
              </a:lnSpc>
              <a:buFont typeface="Wingdings" pitchFamily="2" charset="2"/>
              <a:buNone/>
              <a:defRPr/>
            </a:pPr>
            <a:endParaRPr lang="en-US" altLang="zh-CN" sz="2000" b="1" dirty="0"/>
          </a:p>
          <a:p>
            <a:pPr eaLnBrk="1" hangingPunct="1">
              <a:lnSpc>
                <a:spcPct val="90000"/>
              </a:lnSpc>
              <a:buFont typeface="Wingdings" pitchFamily="2" charset="2"/>
              <a:buNone/>
              <a:defRPr/>
            </a:pPr>
            <a:endParaRPr lang="en-US" altLang="zh-CN" sz="2000" b="1" dirty="0"/>
          </a:p>
          <a:p>
            <a:pPr eaLnBrk="1" hangingPunct="1">
              <a:lnSpc>
                <a:spcPct val="90000"/>
              </a:lnSpc>
              <a:buFont typeface="Wingdings" pitchFamily="2" charset="2"/>
              <a:buNone/>
              <a:defRPr/>
            </a:pPr>
            <a:endParaRPr lang="en-US" altLang="zh-CN" sz="2000" b="1" dirty="0"/>
          </a:p>
          <a:p>
            <a:pPr eaLnBrk="1" hangingPunct="1">
              <a:lnSpc>
                <a:spcPct val="90000"/>
              </a:lnSpc>
              <a:defRPr/>
            </a:pPr>
            <a:r>
              <a:rPr lang="zh-CN" altLang="en-US" sz="2000" b="1" dirty="0"/>
              <a:t>模型是研究烟雾流动的问题，因此要定义几个描述流动的量：</a:t>
            </a:r>
          </a:p>
          <a:p>
            <a:pPr eaLnBrk="1" hangingPunct="1">
              <a:lnSpc>
                <a:spcPct val="90000"/>
              </a:lnSpc>
              <a:buFont typeface="Wingdings" pitchFamily="2" charset="2"/>
              <a:buNone/>
              <a:defRPr/>
            </a:pPr>
            <a:r>
              <a:rPr lang="zh-CN" altLang="en-US" sz="2000" b="1" dirty="0"/>
              <a:t>     </a:t>
            </a:r>
            <a:r>
              <a:rPr lang="en-US" altLang="zh-CN" sz="2000" b="1" dirty="0"/>
              <a:t>(1)</a:t>
            </a:r>
            <a:r>
              <a:rPr lang="zh-CN" altLang="en-US" sz="2000" b="1" dirty="0"/>
              <a:t>毒物流量</a:t>
            </a:r>
            <a:r>
              <a:rPr lang="en-US" altLang="zh-CN" sz="2000" b="1" dirty="0"/>
              <a:t>q(</a:t>
            </a:r>
            <a:r>
              <a:rPr lang="en-US" altLang="zh-CN" sz="2000" b="1" dirty="0" err="1"/>
              <a:t>x,t</a:t>
            </a:r>
            <a:r>
              <a:rPr lang="en-US" altLang="zh-CN" sz="2000" b="1" dirty="0"/>
              <a:t>)</a:t>
            </a:r>
            <a:r>
              <a:rPr lang="zh-CN" altLang="en-US" sz="2000" b="1" dirty="0"/>
              <a:t>：时刻</a:t>
            </a:r>
            <a:r>
              <a:rPr lang="en-US" altLang="zh-CN" sz="2000" b="1" dirty="0"/>
              <a:t>t</a:t>
            </a:r>
            <a:r>
              <a:rPr lang="zh-CN" altLang="en-US" sz="2000" b="1" dirty="0"/>
              <a:t>截面</a:t>
            </a:r>
            <a:r>
              <a:rPr lang="en-US" altLang="zh-CN" sz="2000" b="1" dirty="0"/>
              <a:t>x</a:t>
            </a:r>
            <a:r>
              <a:rPr lang="zh-CN" altLang="en-US" sz="2000" b="1" dirty="0"/>
              <a:t>处单位时间流过的毒物量。</a:t>
            </a:r>
          </a:p>
          <a:p>
            <a:pPr eaLnBrk="1" hangingPunct="1">
              <a:lnSpc>
                <a:spcPct val="90000"/>
              </a:lnSpc>
              <a:buFont typeface="Wingdings" pitchFamily="2" charset="2"/>
              <a:buNone/>
              <a:defRPr/>
            </a:pPr>
            <a:r>
              <a:rPr lang="zh-CN" altLang="en-US" sz="2000" b="1" dirty="0"/>
              <a:t>     </a:t>
            </a:r>
            <a:r>
              <a:rPr lang="en-US" altLang="zh-CN" sz="2000" b="1" dirty="0"/>
              <a:t>(2)</a:t>
            </a:r>
            <a:r>
              <a:rPr lang="zh-CN" altLang="en-US" sz="2000" b="1" dirty="0"/>
              <a:t>毒物密度</a:t>
            </a:r>
            <a:r>
              <a:rPr lang="en-US" altLang="zh-CN" sz="2000" b="1" dirty="0"/>
              <a:t>w(</a:t>
            </a:r>
            <a:r>
              <a:rPr lang="en-US" altLang="zh-CN" sz="2000" b="1" dirty="0" err="1"/>
              <a:t>x,t</a:t>
            </a:r>
            <a:r>
              <a:rPr lang="en-US" altLang="zh-CN" sz="2000" b="1" dirty="0"/>
              <a:t>):  </a:t>
            </a:r>
            <a:r>
              <a:rPr lang="zh-CN" altLang="en-US" sz="2000" b="1" dirty="0"/>
              <a:t>时刻</a:t>
            </a:r>
            <a:r>
              <a:rPr lang="en-US" altLang="zh-CN" sz="2000" b="1" dirty="0"/>
              <a:t>t</a:t>
            </a:r>
            <a:r>
              <a:rPr lang="zh-CN" altLang="en-US" sz="2000" b="1" dirty="0"/>
              <a:t>截面</a:t>
            </a:r>
            <a:r>
              <a:rPr lang="en-US" altLang="zh-CN" sz="2000" b="1" dirty="0"/>
              <a:t>x</a:t>
            </a:r>
            <a:r>
              <a:rPr lang="zh-CN" altLang="en-US" sz="2000" b="1" dirty="0"/>
              <a:t>处单位长度烟草中的毒物含量。</a:t>
            </a:r>
          </a:p>
          <a:p>
            <a:pPr eaLnBrk="1" hangingPunct="1">
              <a:lnSpc>
                <a:spcPct val="90000"/>
              </a:lnSpc>
              <a:buFont typeface="Wingdings" pitchFamily="2" charset="2"/>
              <a:buNone/>
              <a:defRPr/>
            </a:pPr>
            <a:endParaRPr lang="en-US" altLang="zh-CN" sz="2000" b="1" dirty="0"/>
          </a:p>
        </p:txBody>
      </p:sp>
      <p:grpSp>
        <p:nvGrpSpPr>
          <p:cNvPr id="2" name="Group 20"/>
          <p:cNvGrpSpPr>
            <a:grpSpLocks/>
          </p:cNvGrpSpPr>
          <p:nvPr/>
        </p:nvGrpSpPr>
        <p:grpSpPr bwMode="auto">
          <a:xfrm>
            <a:off x="1828800" y="2994025"/>
            <a:ext cx="4914900" cy="1585913"/>
            <a:chOff x="1980" y="3780"/>
            <a:chExt cx="7740" cy="2496"/>
          </a:xfrm>
        </p:grpSpPr>
        <p:sp>
          <p:nvSpPr>
            <p:cNvPr id="41988" name="Rectangle 21"/>
            <p:cNvSpPr>
              <a:spLocks noChangeArrowheads="1"/>
            </p:cNvSpPr>
            <p:nvPr/>
          </p:nvSpPr>
          <p:spPr bwMode="auto">
            <a:xfrm>
              <a:off x="1980" y="3780"/>
              <a:ext cx="7740" cy="2496"/>
            </a:xfrm>
            <a:prstGeom prst="rect">
              <a:avLst/>
            </a:prstGeom>
            <a:solidFill>
              <a:srgbClr val="FFFFFF"/>
            </a:solidFill>
            <a:ln w="9525">
              <a:solidFill>
                <a:srgbClr val="000000"/>
              </a:solidFill>
              <a:miter lim="800000"/>
              <a:headEnd/>
              <a:tailEnd/>
            </a:ln>
          </p:spPr>
          <p:txBody>
            <a:bodyPr/>
            <a:lstStyle/>
            <a:p>
              <a:endParaRPr lang="zh-CN" altLang="en-US"/>
            </a:p>
          </p:txBody>
        </p:sp>
        <p:grpSp>
          <p:nvGrpSpPr>
            <p:cNvPr id="3" name="Group 22"/>
            <p:cNvGrpSpPr>
              <a:grpSpLocks/>
            </p:cNvGrpSpPr>
            <p:nvPr/>
          </p:nvGrpSpPr>
          <p:grpSpPr bwMode="auto">
            <a:xfrm>
              <a:off x="1980" y="4404"/>
              <a:ext cx="7560" cy="1872"/>
              <a:chOff x="1980" y="3936"/>
              <a:chExt cx="7560" cy="1872"/>
            </a:xfrm>
          </p:grpSpPr>
          <p:sp>
            <p:nvSpPr>
              <p:cNvPr id="41990" name="Text Box 23"/>
              <p:cNvSpPr txBox="1">
                <a:spLocks noChangeArrowheads="1"/>
              </p:cNvSpPr>
              <p:nvPr/>
            </p:nvSpPr>
            <p:spPr bwMode="auto">
              <a:xfrm>
                <a:off x="6840" y="5184"/>
                <a:ext cx="540" cy="624"/>
              </a:xfrm>
              <a:prstGeom prst="rect">
                <a:avLst/>
              </a:prstGeom>
              <a:solidFill>
                <a:srgbClr val="FFFFFF"/>
              </a:solidFill>
              <a:ln w="9525">
                <a:solidFill>
                  <a:srgbClr val="FFFFFF"/>
                </a:solidFill>
                <a:miter lim="800000"/>
                <a:headEnd/>
                <a:tailEnd/>
              </a:ln>
            </p:spPr>
            <p:txBody>
              <a:bodyPr/>
              <a:lstStyle/>
              <a:p>
                <a:pPr algn="just" eaLnBrk="0" hangingPunct="0"/>
                <a:r>
                  <a:rPr kumimoji="0" lang="en-US" altLang="zh-CN" sz="1000">
                    <a:solidFill>
                      <a:schemeClr val="bg2"/>
                    </a:solidFill>
                  </a:rPr>
                  <a:t>L</a:t>
                </a:r>
                <a:r>
                  <a:rPr kumimoji="0" lang="en-US" altLang="zh-CN" sz="1000" baseline="-25000">
                    <a:solidFill>
                      <a:schemeClr val="bg2"/>
                    </a:solidFill>
                  </a:rPr>
                  <a:t>1</a:t>
                </a:r>
              </a:p>
            </p:txBody>
          </p:sp>
          <p:sp>
            <p:nvSpPr>
              <p:cNvPr id="41991" name="Text Box 24"/>
              <p:cNvSpPr txBox="1">
                <a:spLocks noChangeArrowheads="1"/>
              </p:cNvSpPr>
              <p:nvPr/>
            </p:nvSpPr>
            <p:spPr bwMode="auto">
              <a:xfrm>
                <a:off x="8640" y="5184"/>
                <a:ext cx="540" cy="468"/>
              </a:xfrm>
              <a:prstGeom prst="rect">
                <a:avLst/>
              </a:prstGeom>
              <a:solidFill>
                <a:srgbClr val="FFFFFF"/>
              </a:solidFill>
              <a:ln w="9525">
                <a:solidFill>
                  <a:srgbClr val="FFFFFF"/>
                </a:solidFill>
                <a:miter lim="800000"/>
                <a:headEnd/>
                <a:tailEnd/>
              </a:ln>
            </p:spPr>
            <p:txBody>
              <a:bodyPr/>
              <a:lstStyle/>
              <a:p>
                <a:pPr algn="just" eaLnBrk="0" hangingPunct="0"/>
                <a:r>
                  <a:rPr kumimoji="0" lang="en-US" altLang="zh-CN" sz="1000">
                    <a:solidFill>
                      <a:schemeClr val="bg2"/>
                    </a:solidFill>
                  </a:rPr>
                  <a:t>L</a:t>
                </a:r>
              </a:p>
            </p:txBody>
          </p:sp>
          <p:sp>
            <p:nvSpPr>
              <p:cNvPr id="41992" name="Text Box 25"/>
              <p:cNvSpPr txBox="1">
                <a:spLocks noChangeArrowheads="1"/>
              </p:cNvSpPr>
              <p:nvPr/>
            </p:nvSpPr>
            <p:spPr bwMode="auto">
              <a:xfrm>
                <a:off x="3780" y="5028"/>
                <a:ext cx="1620" cy="780"/>
              </a:xfrm>
              <a:prstGeom prst="rect">
                <a:avLst/>
              </a:prstGeom>
              <a:solidFill>
                <a:srgbClr val="FFFFFF"/>
              </a:solidFill>
              <a:ln w="9525">
                <a:solidFill>
                  <a:srgbClr val="FFFFFF"/>
                </a:solidFill>
                <a:miter lim="800000"/>
                <a:headEnd/>
                <a:tailEnd/>
              </a:ln>
            </p:spPr>
            <p:txBody>
              <a:bodyPr/>
              <a:lstStyle/>
              <a:p>
                <a:pPr algn="just" eaLnBrk="0" hangingPunct="0"/>
                <a:r>
                  <a:rPr kumimoji="0" lang="en-US" altLang="zh-CN" sz="1000">
                    <a:solidFill>
                      <a:schemeClr val="bg2"/>
                    </a:solidFill>
                  </a:rPr>
                  <a:t>x    x+</a:t>
                </a:r>
                <a:r>
                  <a:rPr kumimoji="0" lang="en-US" altLang="zh-CN" sz="1000">
                    <a:solidFill>
                      <a:schemeClr val="bg2"/>
                    </a:solidFill>
                    <a:latin typeface="宋体" pitchFamily="2" charset="-122"/>
                  </a:rPr>
                  <a:t>△</a:t>
                </a:r>
                <a:r>
                  <a:rPr kumimoji="0" lang="en-US" altLang="zh-CN" sz="1000">
                    <a:solidFill>
                      <a:schemeClr val="bg2"/>
                    </a:solidFill>
                  </a:rPr>
                  <a:t>x   </a:t>
                </a:r>
              </a:p>
            </p:txBody>
          </p:sp>
          <p:sp>
            <p:nvSpPr>
              <p:cNvPr id="41993" name="Text Box 26"/>
              <p:cNvSpPr txBox="1">
                <a:spLocks noChangeArrowheads="1"/>
              </p:cNvSpPr>
              <p:nvPr/>
            </p:nvSpPr>
            <p:spPr bwMode="auto">
              <a:xfrm>
                <a:off x="1980" y="5028"/>
                <a:ext cx="720" cy="780"/>
              </a:xfrm>
              <a:prstGeom prst="rect">
                <a:avLst/>
              </a:prstGeom>
              <a:solidFill>
                <a:srgbClr val="FFFFFF"/>
              </a:solidFill>
              <a:ln w="9525">
                <a:solidFill>
                  <a:srgbClr val="FFFFFF"/>
                </a:solidFill>
                <a:miter lim="800000"/>
                <a:headEnd/>
                <a:tailEnd/>
              </a:ln>
            </p:spPr>
            <p:txBody>
              <a:bodyPr/>
              <a:lstStyle/>
              <a:p>
                <a:pPr algn="just" eaLnBrk="0" hangingPunct="0"/>
                <a:r>
                  <a:rPr kumimoji="0" lang="en-US" altLang="zh-CN" sz="1000">
                    <a:solidFill>
                      <a:schemeClr val="bg2"/>
                    </a:solidFill>
                  </a:rPr>
                  <a:t>O</a:t>
                </a:r>
              </a:p>
            </p:txBody>
          </p:sp>
          <p:sp>
            <p:nvSpPr>
              <p:cNvPr id="41994" name="Rectangle 27"/>
              <p:cNvSpPr>
                <a:spLocks noChangeArrowheads="1"/>
              </p:cNvSpPr>
              <p:nvPr/>
            </p:nvSpPr>
            <p:spPr bwMode="auto">
              <a:xfrm>
                <a:off x="2340" y="3936"/>
                <a:ext cx="6660" cy="468"/>
              </a:xfrm>
              <a:prstGeom prst="rect">
                <a:avLst/>
              </a:prstGeom>
              <a:solidFill>
                <a:srgbClr val="FFFFFF"/>
              </a:solidFill>
              <a:ln w="28575">
                <a:solidFill>
                  <a:srgbClr val="000000"/>
                </a:solidFill>
                <a:miter lim="800000"/>
                <a:headEnd/>
                <a:tailEnd/>
              </a:ln>
            </p:spPr>
            <p:txBody>
              <a:bodyPr/>
              <a:lstStyle/>
              <a:p>
                <a:endParaRPr lang="zh-CN" altLang="en-US"/>
              </a:p>
            </p:txBody>
          </p:sp>
          <p:sp>
            <p:nvSpPr>
              <p:cNvPr id="41995" name="Line 28"/>
              <p:cNvSpPr>
                <a:spLocks noChangeShapeType="1"/>
              </p:cNvSpPr>
              <p:nvPr/>
            </p:nvSpPr>
            <p:spPr bwMode="auto">
              <a:xfrm>
                <a:off x="2340" y="3936"/>
                <a:ext cx="0" cy="1716"/>
              </a:xfrm>
              <a:prstGeom prst="line">
                <a:avLst/>
              </a:prstGeom>
              <a:noFill/>
              <a:ln w="9525">
                <a:solidFill>
                  <a:srgbClr val="000000"/>
                </a:solidFill>
                <a:round/>
                <a:headEnd/>
                <a:tailEnd/>
              </a:ln>
            </p:spPr>
            <p:txBody>
              <a:bodyPr/>
              <a:lstStyle/>
              <a:p>
                <a:endParaRPr lang="zh-CN" altLang="en-US"/>
              </a:p>
            </p:txBody>
          </p:sp>
          <p:sp>
            <p:nvSpPr>
              <p:cNvPr id="41996" name="Line 29"/>
              <p:cNvSpPr>
                <a:spLocks noChangeShapeType="1"/>
              </p:cNvSpPr>
              <p:nvPr/>
            </p:nvSpPr>
            <p:spPr bwMode="auto">
              <a:xfrm>
                <a:off x="2340" y="5184"/>
                <a:ext cx="7200" cy="0"/>
              </a:xfrm>
              <a:prstGeom prst="line">
                <a:avLst/>
              </a:prstGeom>
              <a:noFill/>
              <a:ln w="9525">
                <a:solidFill>
                  <a:srgbClr val="000000"/>
                </a:solidFill>
                <a:round/>
                <a:headEnd/>
                <a:tailEnd type="triangle" w="med" len="med"/>
              </a:ln>
            </p:spPr>
            <p:txBody>
              <a:bodyPr/>
              <a:lstStyle/>
              <a:p>
                <a:endParaRPr lang="zh-CN" altLang="en-US"/>
              </a:p>
            </p:txBody>
          </p:sp>
          <p:sp>
            <p:nvSpPr>
              <p:cNvPr id="41997" name="Line 30"/>
              <p:cNvSpPr>
                <a:spLocks noChangeShapeType="1"/>
              </p:cNvSpPr>
              <p:nvPr/>
            </p:nvSpPr>
            <p:spPr bwMode="auto">
              <a:xfrm>
                <a:off x="7020" y="3936"/>
                <a:ext cx="0" cy="468"/>
              </a:xfrm>
              <a:prstGeom prst="line">
                <a:avLst/>
              </a:prstGeom>
              <a:noFill/>
              <a:ln w="28575">
                <a:solidFill>
                  <a:srgbClr val="000000"/>
                </a:solidFill>
                <a:round/>
                <a:headEnd/>
                <a:tailEnd/>
              </a:ln>
            </p:spPr>
            <p:txBody>
              <a:bodyPr/>
              <a:lstStyle/>
              <a:p>
                <a:endParaRPr lang="zh-CN" altLang="en-US"/>
              </a:p>
            </p:txBody>
          </p:sp>
          <p:sp>
            <p:nvSpPr>
              <p:cNvPr id="41998" name="Line 31"/>
              <p:cNvSpPr>
                <a:spLocks noChangeShapeType="1"/>
              </p:cNvSpPr>
              <p:nvPr/>
            </p:nvSpPr>
            <p:spPr bwMode="auto">
              <a:xfrm>
                <a:off x="4140" y="3936"/>
                <a:ext cx="0" cy="1248"/>
              </a:xfrm>
              <a:prstGeom prst="line">
                <a:avLst/>
              </a:prstGeom>
              <a:noFill/>
              <a:ln w="9525">
                <a:solidFill>
                  <a:srgbClr val="000000"/>
                </a:solidFill>
                <a:round/>
                <a:headEnd/>
                <a:tailEnd/>
              </a:ln>
            </p:spPr>
            <p:txBody>
              <a:bodyPr/>
              <a:lstStyle/>
              <a:p>
                <a:endParaRPr lang="zh-CN" altLang="en-US"/>
              </a:p>
            </p:txBody>
          </p:sp>
          <p:sp>
            <p:nvSpPr>
              <p:cNvPr id="41999" name="Line 32"/>
              <p:cNvSpPr>
                <a:spLocks noChangeShapeType="1"/>
              </p:cNvSpPr>
              <p:nvPr/>
            </p:nvSpPr>
            <p:spPr bwMode="auto">
              <a:xfrm>
                <a:off x="4860" y="3936"/>
                <a:ext cx="0" cy="1248"/>
              </a:xfrm>
              <a:prstGeom prst="line">
                <a:avLst/>
              </a:prstGeom>
              <a:noFill/>
              <a:ln w="9525">
                <a:solidFill>
                  <a:srgbClr val="000000"/>
                </a:solidFill>
                <a:round/>
                <a:headEnd/>
                <a:tailEnd/>
              </a:ln>
            </p:spPr>
            <p:txBody>
              <a:bodyPr/>
              <a:lstStyle/>
              <a:p>
                <a:endParaRPr lang="zh-CN" altLang="en-US"/>
              </a:p>
            </p:txBody>
          </p:sp>
          <p:sp>
            <p:nvSpPr>
              <p:cNvPr id="42000" name="Line 33"/>
              <p:cNvSpPr>
                <a:spLocks noChangeShapeType="1"/>
              </p:cNvSpPr>
              <p:nvPr/>
            </p:nvSpPr>
            <p:spPr bwMode="auto">
              <a:xfrm flipH="1">
                <a:off x="4140" y="3936"/>
                <a:ext cx="180" cy="156"/>
              </a:xfrm>
              <a:prstGeom prst="line">
                <a:avLst/>
              </a:prstGeom>
              <a:noFill/>
              <a:ln w="9525">
                <a:solidFill>
                  <a:srgbClr val="000000"/>
                </a:solidFill>
                <a:round/>
                <a:headEnd/>
                <a:tailEnd/>
              </a:ln>
            </p:spPr>
            <p:txBody>
              <a:bodyPr/>
              <a:lstStyle/>
              <a:p>
                <a:endParaRPr lang="zh-CN" altLang="en-US"/>
              </a:p>
            </p:txBody>
          </p:sp>
          <p:sp>
            <p:nvSpPr>
              <p:cNvPr id="42001" name="Line 34"/>
              <p:cNvSpPr>
                <a:spLocks noChangeShapeType="1"/>
              </p:cNvSpPr>
              <p:nvPr/>
            </p:nvSpPr>
            <p:spPr bwMode="auto">
              <a:xfrm flipH="1">
                <a:off x="4140" y="3936"/>
                <a:ext cx="540" cy="468"/>
              </a:xfrm>
              <a:prstGeom prst="line">
                <a:avLst/>
              </a:prstGeom>
              <a:noFill/>
              <a:ln w="9525">
                <a:solidFill>
                  <a:srgbClr val="000000"/>
                </a:solidFill>
                <a:round/>
                <a:headEnd/>
                <a:tailEnd/>
              </a:ln>
            </p:spPr>
            <p:txBody>
              <a:bodyPr/>
              <a:lstStyle/>
              <a:p>
                <a:endParaRPr lang="zh-CN" altLang="en-US"/>
              </a:p>
            </p:txBody>
          </p:sp>
          <p:sp>
            <p:nvSpPr>
              <p:cNvPr id="42002" name="Line 35"/>
              <p:cNvSpPr>
                <a:spLocks noChangeShapeType="1"/>
              </p:cNvSpPr>
              <p:nvPr/>
            </p:nvSpPr>
            <p:spPr bwMode="auto">
              <a:xfrm flipH="1">
                <a:off x="4500" y="4092"/>
                <a:ext cx="360" cy="312"/>
              </a:xfrm>
              <a:prstGeom prst="line">
                <a:avLst/>
              </a:prstGeom>
              <a:noFill/>
              <a:ln w="9525">
                <a:solidFill>
                  <a:srgbClr val="000000"/>
                </a:solidFill>
                <a:round/>
                <a:headEnd/>
                <a:tailEnd/>
              </a:ln>
            </p:spPr>
            <p:txBody>
              <a:bodyPr/>
              <a:lstStyle/>
              <a:p>
                <a:endParaRPr lang="zh-CN" altLang="en-US"/>
              </a:p>
            </p:txBody>
          </p:sp>
          <p:sp>
            <p:nvSpPr>
              <p:cNvPr id="42003" name="Line 36"/>
              <p:cNvSpPr>
                <a:spLocks noChangeShapeType="1"/>
              </p:cNvSpPr>
              <p:nvPr/>
            </p:nvSpPr>
            <p:spPr bwMode="auto">
              <a:xfrm>
                <a:off x="7020" y="4092"/>
                <a:ext cx="0" cy="1092"/>
              </a:xfrm>
              <a:prstGeom prst="line">
                <a:avLst/>
              </a:prstGeom>
              <a:noFill/>
              <a:ln w="9525">
                <a:solidFill>
                  <a:srgbClr val="000000"/>
                </a:solidFill>
                <a:round/>
                <a:headEnd/>
                <a:tailEnd/>
              </a:ln>
            </p:spPr>
            <p:txBody>
              <a:bodyPr/>
              <a:lstStyle/>
              <a:p>
                <a:endParaRPr lang="zh-CN" altLang="en-US"/>
              </a:p>
            </p:txBody>
          </p:sp>
          <p:sp>
            <p:nvSpPr>
              <p:cNvPr id="42004" name="Line 37"/>
              <p:cNvSpPr>
                <a:spLocks noChangeShapeType="1"/>
              </p:cNvSpPr>
              <p:nvPr/>
            </p:nvSpPr>
            <p:spPr bwMode="auto">
              <a:xfrm>
                <a:off x="9000" y="4092"/>
                <a:ext cx="0" cy="1092"/>
              </a:xfrm>
              <a:prstGeom prst="line">
                <a:avLst/>
              </a:prstGeom>
              <a:noFill/>
              <a:ln w="9525">
                <a:solidFill>
                  <a:srgbClr val="000000"/>
                </a:solidFill>
                <a:round/>
                <a:headEnd/>
                <a:tailEnd/>
              </a:ln>
            </p:spPr>
            <p:txBody>
              <a:bodyPr/>
              <a:lstStyle/>
              <a:p>
                <a:endParaRPr lang="zh-CN" altLang="en-US"/>
              </a:p>
            </p:txBody>
          </p:sp>
        </p:grpSp>
      </p:grpSp>
    </p:spTree>
    <p:extLst>
      <p:ext uri="{BB962C8B-B14F-4D97-AF65-F5344CB8AC3E}">
        <p14:creationId xmlns:p14="http://schemas.microsoft.com/office/powerpoint/2010/main" val="6068837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4294967295"/>
          </p:nvPr>
        </p:nvSpPr>
        <p:spPr>
          <a:xfrm>
            <a:off x="179512" y="685800"/>
            <a:ext cx="8762876" cy="5375275"/>
          </a:xfrm>
          <a:prstGeom prst="rect">
            <a:avLst/>
          </a:prstGeom>
        </p:spPr>
        <p:txBody>
          <a:bodyPr/>
          <a:lstStyle/>
          <a:p>
            <a:pPr marL="0" indent="0" eaLnBrk="1" hangingPunct="1">
              <a:defRPr/>
            </a:pPr>
            <a:r>
              <a:rPr lang="zh-CN" altLang="en-US" sz="2400" b="1" dirty="0"/>
              <a:t>注意到：在时刻</a:t>
            </a:r>
            <a:r>
              <a:rPr lang="en-US" altLang="zh-CN" sz="2400" b="1" dirty="0"/>
              <a:t>t</a:t>
            </a:r>
            <a:r>
              <a:rPr lang="zh-CN" altLang="en-US" sz="2400" b="1" dirty="0"/>
              <a:t>人们吸入的毒物是</a:t>
            </a:r>
            <a:r>
              <a:rPr lang="en-US" altLang="zh-CN" sz="2400" b="1" dirty="0"/>
              <a:t>x=L</a:t>
            </a:r>
            <a:r>
              <a:rPr lang="zh-CN" altLang="en-US" sz="2400" b="1" dirty="0"/>
              <a:t>处的毒物流量，因此，吸入的毒物量为</a:t>
            </a:r>
          </a:p>
          <a:p>
            <a:pPr marL="0" indent="0" eaLnBrk="1" hangingPunct="1">
              <a:buFont typeface="Wingdings" pitchFamily="2" charset="2"/>
              <a:buNone/>
              <a:defRPr/>
            </a:pPr>
            <a:r>
              <a:rPr lang="zh-CN" altLang="en-US" sz="2400" b="1" dirty="0"/>
              <a:t>      </a:t>
            </a:r>
          </a:p>
          <a:p>
            <a:pPr marL="0" indent="0" eaLnBrk="1" hangingPunct="1">
              <a:buFont typeface="Wingdings" pitchFamily="2" charset="2"/>
              <a:buNone/>
              <a:defRPr/>
            </a:pPr>
            <a:r>
              <a:rPr lang="zh-CN" altLang="en-US" sz="2400" b="1" dirty="0"/>
              <a:t>其中</a:t>
            </a:r>
            <a:r>
              <a:rPr lang="en-US" altLang="zh-CN" sz="2400" b="1" dirty="0"/>
              <a:t>t=T=L</a:t>
            </a:r>
            <a:r>
              <a:rPr lang="en-US" altLang="zh-CN" sz="2400" b="1" baseline="-25000" dirty="0"/>
              <a:t>1</a:t>
            </a:r>
            <a:r>
              <a:rPr lang="en-US" altLang="zh-CN" sz="2400" b="1" dirty="0"/>
              <a:t>/u</a:t>
            </a:r>
            <a:r>
              <a:rPr lang="zh-CN" altLang="en-US" sz="2400" b="1" dirty="0"/>
              <a:t>。</a:t>
            </a:r>
          </a:p>
          <a:p>
            <a:pPr marL="0" indent="0" eaLnBrk="1" hangingPunct="1">
              <a:buFont typeface="Wingdings" pitchFamily="2" charset="2"/>
              <a:buNone/>
              <a:defRPr/>
            </a:pPr>
            <a:r>
              <a:rPr lang="zh-CN" altLang="en-US" sz="2400" b="1" dirty="0"/>
              <a:t>下面求</a:t>
            </a:r>
            <a:r>
              <a:rPr lang="en-US" altLang="zh-CN" sz="2400" b="1" dirty="0"/>
              <a:t>Q</a:t>
            </a:r>
          </a:p>
          <a:p>
            <a:pPr marL="0" indent="0" eaLnBrk="1" hangingPunct="1">
              <a:buFont typeface="Wingdings" pitchFamily="2" charset="2"/>
              <a:buNone/>
              <a:defRPr/>
            </a:pPr>
            <a:r>
              <a:rPr lang="zh-CN" altLang="en-US" sz="2400" b="1" dirty="0"/>
              <a:t>（</a:t>
            </a:r>
            <a:r>
              <a:rPr lang="en-US" altLang="zh-CN" sz="2400" b="1" dirty="0"/>
              <a:t>1</a:t>
            </a:r>
            <a:r>
              <a:rPr lang="zh-CN" altLang="en-US" sz="2400" b="1" dirty="0"/>
              <a:t>）求</a:t>
            </a:r>
            <a:r>
              <a:rPr lang="en-US" altLang="zh-CN" sz="2400" b="1" dirty="0"/>
              <a:t>t=0</a:t>
            </a:r>
            <a:r>
              <a:rPr lang="zh-CN" altLang="en-US" sz="2400" b="1" dirty="0"/>
              <a:t>瞬间由烟雾携带的毒物单位时间内通过</a:t>
            </a:r>
            <a:r>
              <a:rPr lang="en-US" altLang="zh-CN" sz="2400" b="1" dirty="0"/>
              <a:t>x</a:t>
            </a:r>
            <a:r>
              <a:rPr lang="zh-CN" altLang="en-US" sz="2400" b="1" dirty="0"/>
              <a:t>处的数量</a:t>
            </a:r>
            <a:r>
              <a:rPr lang="en-US" altLang="zh-CN" sz="2400" b="1" dirty="0"/>
              <a:t>q(x,0)</a:t>
            </a:r>
            <a:r>
              <a:rPr lang="zh-CN" altLang="en-US" sz="2400" b="1" dirty="0"/>
              <a:t>。由于假设</a:t>
            </a:r>
            <a:r>
              <a:rPr lang="en-US" altLang="zh-CN" sz="2400" b="1" dirty="0"/>
              <a:t>v&gt;&gt;u</a:t>
            </a:r>
            <a:r>
              <a:rPr lang="zh-CN" altLang="en-US" sz="2400" b="1" dirty="0"/>
              <a:t>，可以假设香烟点燃处</a:t>
            </a:r>
            <a:r>
              <a:rPr lang="en-US" altLang="zh-CN" sz="2400" b="1" dirty="0"/>
              <a:t>x=0</a:t>
            </a:r>
            <a:r>
              <a:rPr lang="zh-CN" altLang="en-US" sz="2400" b="1" dirty="0"/>
              <a:t>静止不动。</a:t>
            </a:r>
          </a:p>
          <a:p>
            <a:pPr marL="0" indent="0" eaLnBrk="1" hangingPunct="1">
              <a:buFont typeface="Wingdings" pitchFamily="2" charset="2"/>
              <a:buNone/>
              <a:defRPr/>
            </a:pPr>
            <a:r>
              <a:rPr lang="zh-CN" altLang="en-US" sz="2400" b="1" dirty="0"/>
              <a:t>     记</a:t>
            </a:r>
            <a:r>
              <a:rPr lang="en-US" altLang="zh-CN" sz="2400" b="1" dirty="0"/>
              <a:t>q(x,0)=q(x)</a:t>
            </a:r>
            <a:r>
              <a:rPr lang="zh-CN" altLang="en-US" sz="2400" b="1" dirty="0"/>
              <a:t>，考察香烟的一个微元</a:t>
            </a:r>
            <a:r>
              <a:rPr lang="en-US" altLang="zh-CN" sz="2400" b="1" dirty="0"/>
              <a:t>[</a:t>
            </a:r>
            <a:r>
              <a:rPr lang="en-US" altLang="zh-CN" sz="2400" b="1" dirty="0" err="1"/>
              <a:t>x,x</a:t>
            </a:r>
            <a:r>
              <a:rPr lang="en-US" altLang="zh-CN" sz="2400" b="1" dirty="0"/>
              <a:t>+</a:t>
            </a:r>
            <a:r>
              <a:rPr lang="en-US" altLang="zh-CN" sz="2400" b="1" dirty="0">
                <a:sym typeface="Symbol" pitchFamily="18" charset="2"/>
              </a:rPr>
              <a:t>x]</a:t>
            </a:r>
            <a:r>
              <a:rPr lang="zh-CN" altLang="en-US" sz="2400" b="1" dirty="0">
                <a:sym typeface="Symbol" pitchFamily="18" charset="2"/>
              </a:rPr>
              <a:t>，利用毒素的守恒得到</a:t>
            </a:r>
          </a:p>
          <a:p>
            <a:pPr marL="0" indent="0" eaLnBrk="1" hangingPunct="1">
              <a:buFont typeface="Wingdings" pitchFamily="2" charset="2"/>
              <a:buNone/>
              <a:defRPr/>
            </a:pPr>
            <a:r>
              <a:rPr lang="zh-CN" altLang="en-US" sz="2400" dirty="0">
                <a:sym typeface="Symbol" pitchFamily="18" charset="2"/>
              </a:rPr>
              <a:t>         </a:t>
            </a:r>
            <a:endParaRPr lang="zh-CN" altLang="en-US" sz="2400" dirty="0"/>
          </a:p>
          <a:p>
            <a:pPr marL="0" indent="0" eaLnBrk="1" hangingPunct="1">
              <a:buFont typeface="Wingdings" pitchFamily="2" charset="2"/>
              <a:buNone/>
              <a:defRPr/>
            </a:pPr>
            <a:endParaRPr lang="en-US" altLang="zh-CN" sz="2400" dirty="0"/>
          </a:p>
        </p:txBody>
      </p:sp>
      <p:sp>
        <p:nvSpPr>
          <p:cNvPr id="5126" name="Rectangle 5"/>
          <p:cNvSpPr>
            <a:spLocks noChangeArrowheads="1"/>
          </p:cNvSpPr>
          <p:nvPr/>
        </p:nvSpPr>
        <p:spPr bwMode="auto">
          <a:xfrm>
            <a:off x="4100513" y="3262313"/>
            <a:ext cx="9144000" cy="0"/>
          </a:xfrm>
          <a:prstGeom prst="rect">
            <a:avLst/>
          </a:prstGeom>
          <a:noFill/>
          <a:ln w="9525">
            <a:noFill/>
            <a:miter lim="800000"/>
            <a:headEnd/>
            <a:tailEnd/>
          </a:ln>
        </p:spPr>
        <p:txBody>
          <a:bodyPr>
            <a:spAutoFit/>
          </a:bodyPr>
          <a:lstStyle/>
          <a:p>
            <a:endParaRPr lang="zh-CN" altLang="en-US"/>
          </a:p>
        </p:txBody>
      </p:sp>
      <p:graphicFrame>
        <p:nvGraphicFramePr>
          <p:cNvPr id="5122" name="Object 4"/>
          <p:cNvGraphicFramePr>
            <a:graphicFrameLocks noChangeAspect="1"/>
          </p:cNvGraphicFramePr>
          <p:nvPr/>
        </p:nvGraphicFramePr>
        <p:xfrm>
          <a:off x="2795588" y="1524000"/>
          <a:ext cx="1878012" cy="646113"/>
        </p:xfrm>
        <a:graphic>
          <a:graphicData uri="http://schemas.openxmlformats.org/presentationml/2006/ole">
            <mc:AlternateContent xmlns:mc="http://schemas.openxmlformats.org/markup-compatibility/2006">
              <mc:Choice xmlns:v="urn:schemas-microsoft-com:vml" Requires="v">
                <p:oleObj spid="_x0000_s295941" name="Equation" r:id="rId3" imgW="965108" imgH="330154" progId="Equation.3">
                  <p:embed/>
                </p:oleObj>
              </mc:Choice>
              <mc:Fallback>
                <p:oleObj name="Equation" r:id="rId3" imgW="965108" imgH="330154" progId="Equation.3">
                  <p:embed/>
                  <p:pic>
                    <p:nvPicPr>
                      <p:cNvPr id="512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5588" y="1524000"/>
                        <a:ext cx="1878012" cy="646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7" name="Rectangle 8"/>
          <p:cNvSpPr>
            <a:spLocks noChangeArrowheads="1"/>
          </p:cNvSpPr>
          <p:nvPr/>
        </p:nvSpPr>
        <p:spPr bwMode="auto">
          <a:xfrm>
            <a:off x="0" y="3200400"/>
            <a:ext cx="9144000" cy="244475"/>
          </a:xfrm>
          <a:prstGeom prst="rect">
            <a:avLst/>
          </a:prstGeom>
          <a:noFill/>
          <a:ln w="9525">
            <a:noFill/>
            <a:miter lim="800000"/>
            <a:headEnd/>
            <a:tailEnd/>
          </a:ln>
        </p:spPr>
        <p:txBody>
          <a:bodyPr>
            <a:spAutoFit/>
          </a:bodyPr>
          <a:lstStyle/>
          <a:p>
            <a:r>
              <a:rPr lang="en-US" altLang="zh-CN" sz="1000"/>
              <a:t>   </a:t>
            </a:r>
            <a:endParaRPr lang="en-US" altLang="zh-CN"/>
          </a:p>
        </p:txBody>
      </p:sp>
      <p:graphicFrame>
        <p:nvGraphicFramePr>
          <p:cNvPr id="5123" name="Object 7"/>
          <p:cNvGraphicFramePr>
            <a:graphicFrameLocks noChangeAspect="1"/>
          </p:cNvGraphicFramePr>
          <p:nvPr/>
        </p:nvGraphicFramePr>
        <p:xfrm>
          <a:off x="1800225" y="4940300"/>
          <a:ext cx="4171950" cy="960438"/>
        </p:xfrm>
        <a:graphic>
          <a:graphicData uri="http://schemas.openxmlformats.org/presentationml/2006/ole">
            <mc:AlternateContent xmlns:mc="http://schemas.openxmlformats.org/markup-compatibility/2006">
              <mc:Choice xmlns:v="urn:schemas-microsoft-com:vml" Requires="v">
                <p:oleObj spid="_x0000_s295942" name="Equation" r:id="rId5" imgW="2031633" imgH="469601" progId="Equation.3">
                  <p:embed/>
                </p:oleObj>
              </mc:Choice>
              <mc:Fallback>
                <p:oleObj name="Equation" r:id="rId5" imgW="2031633" imgH="469601" progId="Equation.3">
                  <p:embed/>
                  <p:pic>
                    <p:nvPicPr>
                      <p:cNvPr id="5123"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00225" y="4940300"/>
                        <a:ext cx="4171950" cy="960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4" name="Object 6"/>
          <p:cNvGraphicFramePr>
            <a:graphicFrameLocks noChangeAspect="1"/>
          </p:cNvGraphicFramePr>
          <p:nvPr/>
        </p:nvGraphicFramePr>
        <p:xfrm>
          <a:off x="6161088" y="4964113"/>
          <a:ext cx="1395412" cy="831850"/>
        </p:xfrm>
        <a:graphic>
          <a:graphicData uri="http://schemas.openxmlformats.org/presentationml/2006/ole">
            <mc:AlternateContent xmlns:mc="http://schemas.openxmlformats.org/markup-compatibility/2006">
              <mc:Choice xmlns:v="urn:schemas-microsoft-com:vml" Requires="v">
                <p:oleObj spid="_x0000_s295943" name="Equation" r:id="rId7" imgW="749047" imgH="444247" progId="Equation.3">
                  <p:embed/>
                </p:oleObj>
              </mc:Choice>
              <mc:Fallback>
                <p:oleObj name="Equation" r:id="rId7" imgW="749047" imgH="444247" progId="Equation.3">
                  <p:embed/>
                  <p:pic>
                    <p:nvPicPr>
                      <p:cNvPr id="5124"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61088" y="4964113"/>
                        <a:ext cx="1395412" cy="831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56686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AutoShape 2"/>
          <p:cNvSpPr>
            <a:spLocks noChangeArrowheads="1"/>
          </p:cNvSpPr>
          <p:nvPr/>
        </p:nvSpPr>
        <p:spPr bwMode="auto">
          <a:xfrm>
            <a:off x="6011863" y="1052513"/>
            <a:ext cx="1368425" cy="2663825"/>
          </a:xfrm>
          <a:prstGeom prst="can">
            <a:avLst>
              <a:gd name="adj" fmla="val 48666"/>
            </a:avLst>
          </a:prstGeom>
          <a:solidFill>
            <a:schemeClr val="bg1"/>
          </a:solidFill>
          <a:ln w="9525">
            <a:solidFill>
              <a:schemeClr val="tx1"/>
            </a:solidFill>
            <a:round/>
          </a:ln>
          <a:effectLst/>
        </p:spPr>
        <p:txBody>
          <a:bodyPr wrap="none" anchor="ctr"/>
          <a:lstStyle/>
          <a:p>
            <a:endParaRPr lang="zh-CN" altLang="en-US"/>
          </a:p>
        </p:txBody>
      </p:sp>
      <p:sp>
        <p:nvSpPr>
          <p:cNvPr id="97283" name="AutoShape 3"/>
          <p:cNvSpPr>
            <a:spLocks noChangeArrowheads="1"/>
          </p:cNvSpPr>
          <p:nvPr/>
        </p:nvSpPr>
        <p:spPr bwMode="auto">
          <a:xfrm rot="5400000" flipH="1">
            <a:off x="7416800" y="3249613"/>
            <a:ext cx="215900" cy="431800"/>
          </a:xfrm>
          <a:prstGeom prst="can">
            <a:avLst>
              <a:gd name="adj" fmla="val 50000"/>
            </a:avLst>
          </a:prstGeom>
          <a:solidFill>
            <a:schemeClr val="bg1"/>
          </a:solidFill>
          <a:ln w="9525">
            <a:solidFill>
              <a:schemeClr val="tx1"/>
            </a:solidFill>
            <a:round/>
          </a:ln>
          <a:effectLst/>
        </p:spPr>
        <p:txBody>
          <a:bodyPr wrap="none" anchor="ctr"/>
          <a:lstStyle/>
          <a:p>
            <a:endParaRPr lang="zh-CN" altLang="en-US"/>
          </a:p>
        </p:txBody>
      </p:sp>
      <p:sp>
        <p:nvSpPr>
          <p:cNvPr id="97284" name="Oval 4"/>
          <p:cNvSpPr>
            <a:spLocks noChangeArrowheads="1"/>
          </p:cNvSpPr>
          <p:nvPr/>
        </p:nvSpPr>
        <p:spPr bwMode="auto">
          <a:xfrm>
            <a:off x="6011863" y="2420938"/>
            <a:ext cx="1368425" cy="720725"/>
          </a:xfrm>
          <a:prstGeom prst="ellipse">
            <a:avLst/>
          </a:prstGeom>
          <a:solidFill>
            <a:schemeClr val="accent1"/>
          </a:solidFill>
          <a:ln w="9525">
            <a:solidFill>
              <a:schemeClr val="tx1"/>
            </a:solidFill>
            <a:round/>
          </a:ln>
          <a:effectLst/>
        </p:spPr>
        <p:txBody>
          <a:bodyPr wrap="none" anchor="ctr"/>
          <a:lstStyle/>
          <a:p>
            <a:endParaRPr lang="zh-CN" altLang="en-US"/>
          </a:p>
        </p:txBody>
      </p:sp>
      <p:sp>
        <p:nvSpPr>
          <p:cNvPr id="97285" name="Oval 5"/>
          <p:cNvSpPr>
            <a:spLocks noChangeArrowheads="1"/>
          </p:cNvSpPr>
          <p:nvPr/>
        </p:nvSpPr>
        <p:spPr bwMode="auto">
          <a:xfrm>
            <a:off x="6011863" y="1916113"/>
            <a:ext cx="1368425" cy="720725"/>
          </a:xfrm>
          <a:prstGeom prst="ellipse">
            <a:avLst/>
          </a:prstGeom>
          <a:solidFill>
            <a:schemeClr val="accent1"/>
          </a:solidFill>
          <a:ln w="9525">
            <a:solidFill>
              <a:schemeClr val="tx1"/>
            </a:solidFill>
            <a:round/>
          </a:ln>
          <a:effectLst/>
        </p:spPr>
        <p:txBody>
          <a:bodyPr wrap="none" anchor="ctr"/>
          <a:lstStyle/>
          <a:p>
            <a:endParaRPr lang="zh-CN" altLang="en-US"/>
          </a:p>
        </p:txBody>
      </p:sp>
      <p:sp>
        <p:nvSpPr>
          <p:cNvPr id="97286" name="Text Box 6"/>
          <p:cNvSpPr txBox="1">
            <a:spLocks noChangeArrowheads="1"/>
          </p:cNvSpPr>
          <p:nvPr/>
        </p:nvSpPr>
        <p:spPr bwMode="auto">
          <a:xfrm>
            <a:off x="7812088" y="3213100"/>
            <a:ext cx="504825" cy="519113"/>
          </a:xfrm>
          <a:prstGeom prst="rect">
            <a:avLst/>
          </a:prstGeom>
          <a:noFill/>
          <a:ln w="9525">
            <a:noFill/>
            <a:miter lim="800000"/>
          </a:ln>
          <a:effectLst/>
        </p:spPr>
        <p:txBody>
          <a:bodyPr>
            <a:spAutoFit/>
          </a:bodyPr>
          <a:lstStyle/>
          <a:p>
            <a:pPr>
              <a:spcBef>
                <a:spcPct val="50000"/>
              </a:spcBef>
            </a:pPr>
            <a:r>
              <a:rPr kumimoji="0" lang="en-US" altLang="zh-CN" sz="2800">
                <a:latin typeface="Arial" panose="020B0604020202020204" pitchFamily="34" charset="0"/>
                <a:ea typeface="华文中宋" panose="02010600040101010101" pitchFamily="2" charset="-122"/>
              </a:rPr>
              <a:t>B</a:t>
            </a:r>
          </a:p>
        </p:txBody>
      </p:sp>
      <p:sp>
        <p:nvSpPr>
          <p:cNvPr id="97287" name="Text Box 7"/>
          <p:cNvSpPr txBox="1">
            <a:spLocks noChangeArrowheads="1"/>
          </p:cNvSpPr>
          <p:nvPr/>
        </p:nvSpPr>
        <p:spPr bwMode="auto">
          <a:xfrm>
            <a:off x="6372225" y="1125538"/>
            <a:ext cx="576263" cy="519112"/>
          </a:xfrm>
          <a:prstGeom prst="rect">
            <a:avLst/>
          </a:prstGeom>
          <a:noFill/>
          <a:ln w="9525">
            <a:noFill/>
            <a:miter lim="800000"/>
          </a:ln>
          <a:effectLst/>
        </p:spPr>
        <p:txBody>
          <a:bodyPr>
            <a:spAutoFit/>
          </a:bodyPr>
          <a:lstStyle/>
          <a:p>
            <a:pPr>
              <a:spcBef>
                <a:spcPct val="50000"/>
              </a:spcBef>
            </a:pPr>
            <a:r>
              <a:rPr kumimoji="0" lang="en-US" altLang="zh-CN" sz="2800">
                <a:latin typeface="Arial" panose="020B0604020202020204" pitchFamily="34" charset="0"/>
                <a:ea typeface="华文中宋" panose="02010600040101010101" pitchFamily="2" charset="-122"/>
              </a:rPr>
              <a:t>A</a:t>
            </a:r>
          </a:p>
        </p:txBody>
      </p:sp>
      <p:sp>
        <p:nvSpPr>
          <p:cNvPr id="97288" name="Line 8"/>
          <p:cNvSpPr>
            <a:spLocks noChangeShapeType="1"/>
          </p:cNvSpPr>
          <p:nvPr/>
        </p:nvSpPr>
        <p:spPr bwMode="auto">
          <a:xfrm flipH="1">
            <a:off x="5867400" y="3429000"/>
            <a:ext cx="144463" cy="0"/>
          </a:xfrm>
          <a:prstGeom prst="line">
            <a:avLst/>
          </a:prstGeom>
          <a:noFill/>
          <a:ln w="9525">
            <a:solidFill>
              <a:schemeClr val="tx1"/>
            </a:solidFill>
            <a:round/>
          </a:ln>
          <a:effectLst/>
        </p:spPr>
        <p:txBody>
          <a:bodyPr/>
          <a:lstStyle/>
          <a:p>
            <a:endParaRPr lang="zh-CN" altLang="en-US"/>
          </a:p>
        </p:txBody>
      </p:sp>
      <p:sp>
        <p:nvSpPr>
          <p:cNvPr id="97289" name="Line 9"/>
          <p:cNvSpPr>
            <a:spLocks noChangeShapeType="1"/>
          </p:cNvSpPr>
          <p:nvPr/>
        </p:nvSpPr>
        <p:spPr bwMode="auto">
          <a:xfrm flipH="1">
            <a:off x="5867400" y="2205038"/>
            <a:ext cx="144463" cy="0"/>
          </a:xfrm>
          <a:prstGeom prst="line">
            <a:avLst/>
          </a:prstGeom>
          <a:noFill/>
          <a:ln w="9525">
            <a:solidFill>
              <a:schemeClr val="tx1"/>
            </a:solidFill>
            <a:round/>
          </a:ln>
          <a:effectLst/>
        </p:spPr>
        <p:txBody>
          <a:bodyPr/>
          <a:lstStyle/>
          <a:p>
            <a:endParaRPr lang="zh-CN" altLang="en-US"/>
          </a:p>
        </p:txBody>
      </p:sp>
      <p:sp>
        <p:nvSpPr>
          <p:cNvPr id="97290" name="Line 10"/>
          <p:cNvSpPr>
            <a:spLocks noChangeShapeType="1"/>
          </p:cNvSpPr>
          <p:nvPr/>
        </p:nvSpPr>
        <p:spPr bwMode="auto">
          <a:xfrm flipH="1">
            <a:off x="5940425" y="2781300"/>
            <a:ext cx="71438" cy="0"/>
          </a:xfrm>
          <a:prstGeom prst="line">
            <a:avLst/>
          </a:prstGeom>
          <a:noFill/>
          <a:ln w="9525">
            <a:solidFill>
              <a:schemeClr val="tx1"/>
            </a:solidFill>
            <a:round/>
          </a:ln>
          <a:effectLst/>
        </p:spPr>
        <p:txBody>
          <a:bodyPr/>
          <a:lstStyle/>
          <a:p>
            <a:endParaRPr lang="zh-CN" altLang="en-US"/>
          </a:p>
        </p:txBody>
      </p:sp>
      <p:sp>
        <p:nvSpPr>
          <p:cNvPr id="97291" name="AutoShape 11"/>
          <p:cNvSpPr/>
          <p:nvPr/>
        </p:nvSpPr>
        <p:spPr bwMode="auto">
          <a:xfrm>
            <a:off x="5867400" y="2781300"/>
            <a:ext cx="73025" cy="647700"/>
          </a:xfrm>
          <a:prstGeom prst="leftBrace">
            <a:avLst>
              <a:gd name="adj1" fmla="val 73913"/>
              <a:gd name="adj2" fmla="val 50000"/>
            </a:avLst>
          </a:prstGeom>
          <a:noFill/>
          <a:ln w="9525">
            <a:solidFill>
              <a:schemeClr val="tx1"/>
            </a:solidFill>
            <a:round/>
          </a:ln>
          <a:effectLst/>
        </p:spPr>
        <p:txBody>
          <a:bodyPr wrap="none" anchor="ctr"/>
          <a:lstStyle/>
          <a:p>
            <a:endParaRPr lang="zh-CN" altLang="en-US"/>
          </a:p>
        </p:txBody>
      </p:sp>
      <p:sp>
        <p:nvSpPr>
          <p:cNvPr id="97292" name="AutoShape 12"/>
          <p:cNvSpPr/>
          <p:nvPr/>
        </p:nvSpPr>
        <p:spPr bwMode="auto">
          <a:xfrm>
            <a:off x="5651500" y="2205038"/>
            <a:ext cx="215900" cy="1223962"/>
          </a:xfrm>
          <a:prstGeom prst="leftBrace">
            <a:avLst>
              <a:gd name="adj1" fmla="val 47243"/>
              <a:gd name="adj2" fmla="val 50000"/>
            </a:avLst>
          </a:prstGeom>
          <a:noFill/>
          <a:ln w="9525">
            <a:solidFill>
              <a:schemeClr val="tx1"/>
            </a:solidFill>
            <a:round/>
          </a:ln>
          <a:effectLst/>
        </p:spPr>
        <p:txBody>
          <a:bodyPr wrap="none" anchor="ctr"/>
          <a:lstStyle/>
          <a:p>
            <a:endParaRPr lang="zh-CN" altLang="en-US"/>
          </a:p>
        </p:txBody>
      </p:sp>
      <p:graphicFrame>
        <p:nvGraphicFramePr>
          <p:cNvPr id="97293" name="Object 13"/>
          <p:cNvGraphicFramePr>
            <a:graphicFrameLocks noChangeAspect="1"/>
          </p:cNvGraphicFramePr>
          <p:nvPr/>
        </p:nvGraphicFramePr>
        <p:xfrm>
          <a:off x="6156325" y="3213100"/>
          <a:ext cx="1009650" cy="415925"/>
        </p:xfrm>
        <a:graphic>
          <a:graphicData uri="http://schemas.openxmlformats.org/presentationml/2006/ole">
            <mc:AlternateContent xmlns:mc="http://schemas.openxmlformats.org/markup-compatibility/2006">
              <mc:Choice xmlns:v="urn:schemas-microsoft-com:vml" Requires="v">
                <p:oleObj spid="_x0000_s202150" name="公式" r:id="rId3" imgW="431800" imgH="177800" progId="Equation.3">
                  <p:embed/>
                </p:oleObj>
              </mc:Choice>
              <mc:Fallback>
                <p:oleObj name="公式" r:id="rId3" imgW="431800" imgH="177800" progId="Equation.3">
                  <p:embed/>
                  <p:pic>
                    <p:nvPicPr>
                      <p:cNvPr id="0" name="Picture 1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325" y="3213100"/>
                        <a:ext cx="1009650"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294" name="Object 14"/>
          <p:cNvGraphicFramePr>
            <a:graphicFrameLocks noChangeAspect="1"/>
          </p:cNvGraphicFramePr>
          <p:nvPr/>
        </p:nvGraphicFramePr>
        <p:xfrm>
          <a:off x="5364163" y="2636838"/>
          <a:ext cx="296862" cy="415925"/>
        </p:xfrm>
        <a:graphic>
          <a:graphicData uri="http://schemas.openxmlformats.org/presentationml/2006/ole">
            <mc:AlternateContent xmlns:mc="http://schemas.openxmlformats.org/markup-compatibility/2006">
              <mc:Choice xmlns:v="urn:schemas-microsoft-com:vml" Requires="v">
                <p:oleObj spid="_x0000_s202151" name="公式" r:id="rId5" imgW="127000" imgH="177800" progId="Equation.3">
                  <p:embed/>
                </p:oleObj>
              </mc:Choice>
              <mc:Fallback>
                <p:oleObj name="公式" r:id="rId5" imgW="127000" imgH="177800" progId="Equation.3">
                  <p:embed/>
                  <p:pic>
                    <p:nvPicPr>
                      <p:cNvPr id="0" name="Picture 1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4163" y="2636838"/>
                        <a:ext cx="296862"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7295" name="Text Box 15"/>
          <p:cNvSpPr txBox="1">
            <a:spLocks noChangeArrowheads="1"/>
          </p:cNvSpPr>
          <p:nvPr/>
        </p:nvSpPr>
        <p:spPr bwMode="auto">
          <a:xfrm>
            <a:off x="900113" y="765175"/>
            <a:ext cx="3167062" cy="519113"/>
          </a:xfrm>
          <a:prstGeom prst="rect">
            <a:avLst/>
          </a:prstGeom>
          <a:noFill/>
          <a:ln w="9525">
            <a:noFill/>
            <a:miter lim="800000"/>
          </a:ln>
          <a:effectLst/>
        </p:spPr>
        <p:txBody>
          <a:bodyPr>
            <a:spAutoFit/>
          </a:bodyPr>
          <a:lstStyle/>
          <a:p>
            <a:pPr>
              <a:spcBef>
                <a:spcPct val="50000"/>
              </a:spcBef>
            </a:pPr>
            <a:r>
              <a:rPr kumimoji="0" lang="zh-CN" altLang="en-US" sz="2800">
                <a:solidFill>
                  <a:srgbClr val="000066"/>
                </a:solidFill>
                <a:latin typeface="Arial" panose="020B0604020202020204" pitchFamily="34" charset="0"/>
                <a:ea typeface="黑体" panose="02010609060101010101" pitchFamily="2" charset="-122"/>
              </a:rPr>
              <a:t>第一步列方程</a:t>
            </a:r>
          </a:p>
        </p:txBody>
      </p:sp>
      <p:sp>
        <p:nvSpPr>
          <p:cNvPr id="97296" name="Text Box 16"/>
          <p:cNvSpPr txBox="1">
            <a:spLocks noChangeArrowheads="1"/>
          </p:cNvSpPr>
          <p:nvPr/>
        </p:nvSpPr>
        <p:spPr bwMode="auto">
          <a:xfrm>
            <a:off x="443622" y="3205380"/>
            <a:ext cx="2232025" cy="461665"/>
          </a:xfrm>
          <a:prstGeom prst="rect">
            <a:avLst/>
          </a:prstGeom>
          <a:noFill/>
          <a:ln w="9525">
            <a:noFill/>
            <a:miter lim="800000"/>
          </a:ln>
          <a:effectLst/>
        </p:spPr>
        <p:txBody>
          <a:bodyPr>
            <a:spAutoFit/>
          </a:bodyPr>
          <a:lstStyle/>
          <a:p>
            <a:pPr>
              <a:spcBef>
                <a:spcPct val="50000"/>
              </a:spcBef>
            </a:pPr>
            <a:r>
              <a:rPr kumimoji="0" lang="zh-CN" altLang="en-US" sz="2400" dirty="0">
                <a:latin typeface="Arial" panose="020B0604020202020204" pitchFamily="34" charset="0"/>
                <a:ea typeface="华文中宋" panose="02010600040101010101" pitchFamily="2" charset="-122"/>
              </a:rPr>
              <a:t>等量关系：</a:t>
            </a:r>
          </a:p>
        </p:txBody>
      </p:sp>
      <p:sp>
        <p:nvSpPr>
          <p:cNvPr id="97297" name="Text Box 17"/>
          <p:cNvSpPr txBox="1">
            <a:spLocks noChangeArrowheads="1"/>
          </p:cNvSpPr>
          <p:nvPr/>
        </p:nvSpPr>
        <p:spPr bwMode="auto">
          <a:xfrm>
            <a:off x="7451725" y="2060575"/>
            <a:ext cx="1152525" cy="396875"/>
          </a:xfrm>
          <a:prstGeom prst="rect">
            <a:avLst/>
          </a:prstGeom>
          <a:noFill/>
          <a:ln w="9525">
            <a:noFill/>
            <a:miter lim="800000"/>
          </a:ln>
          <a:effectLst/>
        </p:spPr>
        <p:txBody>
          <a:bodyPr>
            <a:spAutoFit/>
          </a:bodyPr>
          <a:lstStyle/>
          <a:p>
            <a:pPr>
              <a:spcBef>
                <a:spcPct val="50000"/>
              </a:spcBef>
            </a:pPr>
            <a:r>
              <a:rPr kumimoji="0" lang="zh-CN" altLang="en-US" sz="2000">
                <a:latin typeface="Arial" panose="020B0604020202020204" pitchFamily="34" charset="0"/>
                <a:ea typeface="华文中宋" panose="02010600040101010101" pitchFamily="2" charset="-122"/>
              </a:rPr>
              <a:t>水面</a:t>
            </a:r>
            <a:r>
              <a:rPr kumimoji="0" lang="en-US" altLang="zh-CN" sz="2000">
                <a:latin typeface="Arial" panose="020B0604020202020204" pitchFamily="34" charset="0"/>
                <a:ea typeface="华文中宋" panose="02010600040101010101" pitchFamily="2" charset="-122"/>
              </a:rPr>
              <a:t>1</a:t>
            </a:r>
          </a:p>
        </p:txBody>
      </p:sp>
      <p:sp>
        <p:nvSpPr>
          <p:cNvPr id="97298" name="Text Box 18"/>
          <p:cNvSpPr txBox="1">
            <a:spLocks noChangeArrowheads="1"/>
          </p:cNvSpPr>
          <p:nvPr/>
        </p:nvSpPr>
        <p:spPr bwMode="auto">
          <a:xfrm>
            <a:off x="7451725" y="2565400"/>
            <a:ext cx="1152525" cy="396875"/>
          </a:xfrm>
          <a:prstGeom prst="rect">
            <a:avLst/>
          </a:prstGeom>
          <a:noFill/>
          <a:ln w="9525">
            <a:noFill/>
            <a:miter lim="800000"/>
          </a:ln>
          <a:effectLst/>
        </p:spPr>
        <p:txBody>
          <a:bodyPr>
            <a:spAutoFit/>
          </a:bodyPr>
          <a:lstStyle/>
          <a:p>
            <a:pPr>
              <a:spcBef>
                <a:spcPct val="50000"/>
              </a:spcBef>
            </a:pPr>
            <a:r>
              <a:rPr kumimoji="0" lang="zh-CN" altLang="en-US" sz="2000">
                <a:latin typeface="Arial" panose="020B0604020202020204" pitchFamily="34" charset="0"/>
                <a:ea typeface="华文中宋" panose="02010600040101010101" pitchFamily="2" charset="-122"/>
              </a:rPr>
              <a:t>水面</a:t>
            </a:r>
            <a:r>
              <a:rPr kumimoji="0" lang="en-US" altLang="zh-CN" sz="2000">
                <a:latin typeface="Arial" panose="020B0604020202020204" pitchFamily="34" charset="0"/>
                <a:ea typeface="华文中宋" panose="02010600040101010101" pitchFamily="2" charset="-122"/>
              </a:rPr>
              <a:t>2</a:t>
            </a:r>
          </a:p>
        </p:txBody>
      </p:sp>
      <p:sp>
        <p:nvSpPr>
          <p:cNvPr id="97299" name="Text Box 19"/>
          <p:cNvSpPr txBox="1">
            <a:spLocks noChangeArrowheads="1"/>
          </p:cNvSpPr>
          <p:nvPr/>
        </p:nvSpPr>
        <p:spPr bwMode="auto">
          <a:xfrm>
            <a:off x="900113" y="1628775"/>
            <a:ext cx="4319959" cy="461665"/>
          </a:xfrm>
          <a:prstGeom prst="rect">
            <a:avLst/>
          </a:prstGeom>
          <a:noFill/>
          <a:ln w="9525">
            <a:noFill/>
            <a:miter lim="800000"/>
          </a:ln>
          <a:effectLst/>
        </p:spPr>
        <p:txBody>
          <a:bodyPr wrap="square">
            <a:spAutoFit/>
          </a:bodyPr>
          <a:lstStyle/>
          <a:p>
            <a:pPr>
              <a:spcBef>
                <a:spcPct val="50000"/>
              </a:spcBef>
            </a:pPr>
            <a:r>
              <a:rPr kumimoji="0" lang="zh-CN" altLang="en-US" sz="2400" dirty="0">
                <a:latin typeface="Arial" panose="020B0604020202020204" pitchFamily="34" charset="0"/>
                <a:ea typeface="华文中宋" panose="02010600040101010101" pitchFamily="2" charset="-122"/>
              </a:rPr>
              <a:t>设时刻  </a:t>
            </a:r>
            <a:r>
              <a:rPr kumimoji="0" lang="en-US" altLang="zh-CN" sz="2400" dirty="0">
                <a:latin typeface="Arial" panose="020B0604020202020204" pitchFamily="34" charset="0"/>
                <a:ea typeface="华文中宋" panose="02010600040101010101" pitchFamily="2" charset="-122"/>
              </a:rPr>
              <a:t>t  </a:t>
            </a:r>
            <a:r>
              <a:rPr kumimoji="0" lang="zh-CN" altLang="en-US" sz="2400" dirty="0">
                <a:latin typeface="Arial" panose="020B0604020202020204" pitchFamily="34" charset="0"/>
                <a:ea typeface="华文中宋" panose="02010600040101010101" pitchFamily="2" charset="-122"/>
              </a:rPr>
              <a:t>的水面高度为 </a:t>
            </a:r>
            <a:r>
              <a:rPr kumimoji="0" lang="en-US" altLang="zh-CN" sz="2400" dirty="0">
                <a:latin typeface="Arial" panose="020B0604020202020204" pitchFamily="34" charset="0"/>
                <a:ea typeface="华文中宋" panose="02010600040101010101" pitchFamily="2" charset="-122"/>
              </a:rPr>
              <a:t>h</a:t>
            </a:r>
            <a:endParaRPr kumimoji="0" lang="zh-CN" altLang="en-US" sz="2400" dirty="0">
              <a:latin typeface="Arial" panose="020B0604020202020204" pitchFamily="34" charset="0"/>
              <a:ea typeface="华文中宋" panose="02010600040101010101" pitchFamily="2" charset="-122"/>
            </a:endParaRPr>
          </a:p>
        </p:txBody>
      </p:sp>
      <p:sp>
        <p:nvSpPr>
          <p:cNvPr id="97302" name="Text Box 22"/>
          <p:cNvSpPr txBox="1">
            <a:spLocks noChangeArrowheads="1"/>
          </p:cNvSpPr>
          <p:nvPr/>
        </p:nvSpPr>
        <p:spPr bwMode="auto">
          <a:xfrm>
            <a:off x="179388" y="2492375"/>
            <a:ext cx="3887787" cy="519113"/>
          </a:xfrm>
          <a:prstGeom prst="rect">
            <a:avLst/>
          </a:prstGeom>
          <a:noFill/>
          <a:ln w="9525">
            <a:noFill/>
            <a:miter lim="800000"/>
          </a:ln>
          <a:effectLst/>
        </p:spPr>
        <p:txBody>
          <a:bodyPr>
            <a:spAutoFit/>
          </a:bodyPr>
          <a:lstStyle/>
          <a:p>
            <a:pPr>
              <a:spcBef>
                <a:spcPct val="50000"/>
              </a:spcBef>
            </a:pPr>
            <a:r>
              <a:rPr kumimoji="0" lang="en-US" altLang="zh-CN" sz="2800" dirty="0">
                <a:latin typeface="Arial" panose="020B0604020202020204" pitchFamily="34" charset="0"/>
                <a:ea typeface="华文中宋" panose="02010600040101010101" pitchFamily="2" charset="-122"/>
              </a:rPr>
              <a:t>            </a:t>
            </a:r>
            <a:r>
              <a:rPr kumimoji="0" lang="zh-CN" altLang="en-US" sz="2400" dirty="0">
                <a:latin typeface="Arial" panose="020B0604020202020204" pitchFamily="34" charset="0"/>
                <a:ea typeface="华文中宋" panose="02010600040101010101" pitchFamily="2" charset="-122"/>
              </a:rPr>
              <a:t>时的水面高度为</a:t>
            </a:r>
            <a:endParaRPr kumimoji="0" lang="zh-CN" altLang="en-US" sz="2800" dirty="0">
              <a:latin typeface="Arial" panose="020B0604020202020204" pitchFamily="34" charset="0"/>
              <a:ea typeface="华文中宋" panose="02010600040101010101" pitchFamily="2" charset="-122"/>
            </a:endParaRPr>
          </a:p>
        </p:txBody>
      </p:sp>
      <p:graphicFrame>
        <p:nvGraphicFramePr>
          <p:cNvPr id="97303" name="Object 23"/>
          <p:cNvGraphicFramePr>
            <a:graphicFrameLocks noChangeAspect="1"/>
          </p:cNvGraphicFramePr>
          <p:nvPr>
            <p:extLst>
              <p:ext uri="{D42A27DB-BD31-4B8C-83A1-F6EECF244321}">
                <p14:modId xmlns:p14="http://schemas.microsoft.com/office/powerpoint/2010/main" val="314418444"/>
              </p:ext>
            </p:extLst>
          </p:nvPr>
        </p:nvGraphicFramePr>
        <p:xfrm>
          <a:off x="540595" y="2557786"/>
          <a:ext cx="864344" cy="404489"/>
        </p:xfrm>
        <a:graphic>
          <a:graphicData uri="http://schemas.openxmlformats.org/presentationml/2006/ole">
            <mc:AlternateContent xmlns:mc="http://schemas.openxmlformats.org/markup-compatibility/2006">
              <mc:Choice xmlns:v="urn:schemas-microsoft-com:vml" Requires="v">
                <p:oleObj spid="_x0000_s202152" name="公式" r:id="rId7" imgW="380365" imgH="177800" progId="Equation.3">
                  <p:embed/>
                </p:oleObj>
              </mc:Choice>
              <mc:Fallback>
                <p:oleObj name="公式" r:id="rId7" imgW="380365" imgH="177800" progId="Equation.3">
                  <p:embed/>
                  <p:pic>
                    <p:nvPicPr>
                      <p:cNvPr id="0" name="Picture 15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0595" y="2557786"/>
                        <a:ext cx="864344" cy="404489"/>
                      </a:xfrm>
                      <a:prstGeom prst="rect">
                        <a:avLst/>
                      </a:prstGeom>
                      <a:noFill/>
                      <a:extLst/>
                    </p:spPr>
                  </p:pic>
                </p:oleObj>
              </mc:Fallback>
            </mc:AlternateContent>
          </a:graphicData>
        </a:graphic>
      </p:graphicFrame>
      <p:graphicFrame>
        <p:nvGraphicFramePr>
          <p:cNvPr id="97304" name="Object 24"/>
          <p:cNvGraphicFramePr>
            <a:graphicFrameLocks noChangeAspect="1"/>
          </p:cNvGraphicFramePr>
          <p:nvPr>
            <p:extLst>
              <p:ext uri="{D42A27DB-BD31-4B8C-83A1-F6EECF244321}">
                <p14:modId xmlns:p14="http://schemas.microsoft.com/office/powerpoint/2010/main" val="1809174547"/>
              </p:ext>
            </p:extLst>
          </p:nvPr>
        </p:nvGraphicFramePr>
        <p:xfrm>
          <a:off x="3617442" y="2610375"/>
          <a:ext cx="1009650" cy="415925"/>
        </p:xfrm>
        <a:graphic>
          <a:graphicData uri="http://schemas.openxmlformats.org/presentationml/2006/ole">
            <mc:AlternateContent xmlns:mc="http://schemas.openxmlformats.org/markup-compatibility/2006">
              <mc:Choice xmlns:v="urn:schemas-microsoft-com:vml" Requires="v">
                <p:oleObj spid="_x0000_s202153" name="公式" r:id="rId9" imgW="431800" imgH="177800" progId="Equation.3">
                  <p:embed/>
                </p:oleObj>
              </mc:Choice>
              <mc:Fallback>
                <p:oleObj name="公式" r:id="rId9" imgW="431800" imgH="177800" progId="Equation.3">
                  <p:embed/>
                  <p:pic>
                    <p:nvPicPr>
                      <p:cNvPr id="0" name="Picture 15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17442" y="2610375"/>
                        <a:ext cx="1009650"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7305" name="Text Box 25"/>
          <p:cNvSpPr txBox="1">
            <a:spLocks noChangeArrowheads="1"/>
          </p:cNvSpPr>
          <p:nvPr/>
        </p:nvSpPr>
        <p:spPr bwMode="auto">
          <a:xfrm>
            <a:off x="539750" y="3933825"/>
            <a:ext cx="7848600" cy="1015663"/>
          </a:xfrm>
          <a:prstGeom prst="rect">
            <a:avLst/>
          </a:prstGeom>
          <a:noFill/>
          <a:ln w="9525">
            <a:noFill/>
            <a:miter lim="800000"/>
          </a:ln>
          <a:effectLst/>
        </p:spPr>
        <p:txBody>
          <a:bodyPr>
            <a:spAutoFit/>
          </a:bodyPr>
          <a:lstStyle/>
          <a:p>
            <a:pPr>
              <a:spcBef>
                <a:spcPct val="50000"/>
              </a:spcBef>
            </a:pPr>
            <a:r>
              <a:rPr kumimoji="0" lang="en-US" altLang="zh-CN" sz="2400" dirty="0">
                <a:latin typeface="Arial" panose="020B0604020202020204" pitchFamily="34" charset="0"/>
                <a:ea typeface="华文中宋" panose="02010600040101010101" pitchFamily="2" charset="-122"/>
              </a:rPr>
              <a:t>     </a:t>
            </a:r>
            <a:r>
              <a:rPr kumimoji="0" lang="zh-CN" altLang="en-US" sz="2400" dirty="0">
                <a:latin typeface="Arial" panose="020B0604020202020204" pitchFamily="34" charset="0"/>
                <a:ea typeface="华文中宋" panose="02010600040101010101" pitchFamily="2" charset="-122"/>
              </a:rPr>
              <a:t>时间由水面</a:t>
            </a:r>
            <a:r>
              <a:rPr kumimoji="0" lang="en-US" altLang="zh-CN" sz="2400" dirty="0">
                <a:latin typeface="Arial" panose="020B0604020202020204" pitchFamily="34" charset="0"/>
                <a:ea typeface="华文中宋" panose="02010600040101010101" pitchFamily="2" charset="-122"/>
              </a:rPr>
              <a:t>1 </a:t>
            </a:r>
            <a:r>
              <a:rPr kumimoji="0" lang="zh-CN" altLang="en-US" sz="2400" dirty="0">
                <a:latin typeface="Arial" panose="020B0604020202020204" pitchFamily="34" charset="0"/>
                <a:ea typeface="华文中宋" panose="02010600040101010101" pitchFamily="2" charset="-122"/>
              </a:rPr>
              <a:t>降到水面</a:t>
            </a:r>
            <a:r>
              <a:rPr kumimoji="0" lang="en-US" altLang="zh-CN" sz="2400" dirty="0">
                <a:latin typeface="Arial" panose="020B0604020202020204" pitchFamily="34" charset="0"/>
                <a:ea typeface="华文中宋" panose="02010600040101010101" pitchFamily="2" charset="-122"/>
              </a:rPr>
              <a:t>2</a:t>
            </a:r>
            <a:r>
              <a:rPr kumimoji="0" lang="zh-CN" altLang="en-US" sz="2400" dirty="0">
                <a:latin typeface="Arial" panose="020B0604020202020204" pitchFamily="34" charset="0"/>
                <a:ea typeface="华文中宋" panose="02010600040101010101" pitchFamily="2" charset="-122"/>
              </a:rPr>
              <a:t>所失去的水量等于从</a:t>
            </a:r>
          </a:p>
          <a:p>
            <a:pPr>
              <a:spcBef>
                <a:spcPct val="50000"/>
              </a:spcBef>
            </a:pPr>
            <a:r>
              <a:rPr kumimoji="0" lang="zh-CN" altLang="en-US" sz="2400" dirty="0">
                <a:latin typeface="Arial" panose="020B0604020202020204" pitchFamily="34" charset="0"/>
                <a:ea typeface="华文中宋" panose="02010600040101010101" pitchFamily="2" charset="-122"/>
              </a:rPr>
              <a:t>小孔流出的水量。</a:t>
            </a:r>
          </a:p>
        </p:txBody>
      </p:sp>
      <p:graphicFrame>
        <p:nvGraphicFramePr>
          <p:cNvPr id="97306" name="Object 26"/>
          <p:cNvGraphicFramePr>
            <a:graphicFrameLocks noChangeAspect="1"/>
          </p:cNvGraphicFramePr>
          <p:nvPr/>
        </p:nvGraphicFramePr>
        <p:xfrm>
          <a:off x="682625" y="4005263"/>
          <a:ext cx="446088" cy="417512"/>
        </p:xfrm>
        <a:graphic>
          <a:graphicData uri="http://schemas.openxmlformats.org/presentationml/2006/ole">
            <mc:AlternateContent xmlns:mc="http://schemas.openxmlformats.org/markup-compatibility/2006">
              <mc:Choice xmlns:v="urn:schemas-microsoft-com:vml" Requires="v">
                <p:oleObj spid="_x0000_s202154" name="公式" r:id="rId11" imgW="190500" imgH="177800" progId="Equation.3">
                  <p:embed/>
                </p:oleObj>
              </mc:Choice>
              <mc:Fallback>
                <p:oleObj name="公式" r:id="rId11" imgW="190500" imgH="177800" progId="Equation.3">
                  <p:embed/>
                  <p:pic>
                    <p:nvPicPr>
                      <p:cNvPr id="0" name="Picture 15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2625" y="4005263"/>
                        <a:ext cx="4460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307" name="Object 27"/>
          <p:cNvGraphicFramePr>
            <a:graphicFrameLocks noChangeAspect="1"/>
          </p:cNvGraphicFramePr>
          <p:nvPr>
            <p:extLst>
              <p:ext uri="{D42A27DB-BD31-4B8C-83A1-F6EECF244321}">
                <p14:modId xmlns:p14="http://schemas.microsoft.com/office/powerpoint/2010/main" val="2709810511"/>
              </p:ext>
            </p:extLst>
          </p:nvPr>
        </p:nvGraphicFramePr>
        <p:xfrm>
          <a:off x="1990043" y="5053413"/>
          <a:ext cx="2448892" cy="512873"/>
        </p:xfrm>
        <a:graphic>
          <a:graphicData uri="http://schemas.openxmlformats.org/presentationml/2006/ole">
            <mc:AlternateContent xmlns:mc="http://schemas.openxmlformats.org/markup-compatibility/2006">
              <mc:Choice xmlns:v="urn:schemas-microsoft-com:vml" Requires="v">
                <p:oleObj spid="_x0000_s202155" name="公式" r:id="rId13" imgW="850265" imgH="177800" progId="Equation.3">
                  <p:embed/>
                </p:oleObj>
              </mc:Choice>
              <mc:Fallback>
                <p:oleObj name="公式" r:id="rId13" imgW="850265" imgH="177800" progId="Equation.3">
                  <p:embed/>
                  <p:pic>
                    <p:nvPicPr>
                      <p:cNvPr id="0" name="Picture 15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90043" y="5053413"/>
                        <a:ext cx="2448892" cy="512873"/>
                      </a:xfrm>
                      <a:prstGeom prst="rect">
                        <a:avLst/>
                      </a:prstGeom>
                      <a:noFill/>
                      <a:extLst/>
                    </p:spPr>
                  </p:pic>
                </p:oleObj>
              </mc:Fallback>
            </mc:AlternateContent>
          </a:graphicData>
        </a:graphic>
      </p:graphicFrame>
      <p:graphicFrame>
        <p:nvGraphicFramePr>
          <p:cNvPr id="97308" name="Object 28"/>
          <p:cNvGraphicFramePr>
            <a:graphicFrameLocks noChangeAspect="1"/>
          </p:cNvGraphicFramePr>
          <p:nvPr>
            <p:extLst>
              <p:ext uri="{D42A27DB-BD31-4B8C-83A1-F6EECF244321}">
                <p14:modId xmlns:p14="http://schemas.microsoft.com/office/powerpoint/2010/main" val="3048744341"/>
              </p:ext>
            </p:extLst>
          </p:nvPr>
        </p:nvGraphicFramePr>
        <p:xfrm>
          <a:off x="420049" y="5744367"/>
          <a:ext cx="431800" cy="379413"/>
        </p:xfrm>
        <a:graphic>
          <a:graphicData uri="http://schemas.openxmlformats.org/presentationml/2006/ole">
            <mc:AlternateContent xmlns:mc="http://schemas.openxmlformats.org/markup-compatibility/2006">
              <mc:Choice xmlns:v="urn:schemas-microsoft-com:vml" Requires="v">
                <p:oleObj spid="_x0000_s202156" name="公式" r:id="rId15" imgW="203200" imgH="177800" progId="Equation.3">
                  <p:embed/>
                </p:oleObj>
              </mc:Choice>
              <mc:Fallback>
                <p:oleObj name="公式" r:id="rId15" imgW="203200" imgH="177800" progId="Equation.3">
                  <p:embed/>
                  <p:pic>
                    <p:nvPicPr>
                      <p:cNvPr id="0" name="Picture 15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0049" y="5744367"/>
                        <a:ext cx="431800" cy="379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7309" name="Text Box 29"/>
          <p:cNvSpPr txBox="1">
            <a:spLocks noChangeArrowheads="1"/>
          </p:cNvSpPr>
          <p:nvPr/>
        </p:nvSpPr>
        <p:spPr bwMode="auto">
          <a:xfrm>
            <a:off x="708025" y="5705475"/>
            <a:ext cx="8594725" cy="457200"/>
          </a:xfrm>
          <a:prstGeom prst="rect">
            <a:avLst/>
          </a:prstGeom>
          <a:noFill/>
          <a:ln w="9525">
            <a:noFill/>
            <a:miter lim="800000"/>
          </a:ln>
          <a:effectLst/>
        </p:spPr>
        <p:txBody>
          <a:bodyPr wrap="square">
            <a:spAutoFit/>
          </a:bodyPr>
          <a:lstStyle/>
          <a:p>
            <a:pPr>
              <a:spcBef>
                <a:spcPct val="50000"/>
              </a:spcBef>
            </a:pPr>
            <a:r>
              <a:rPr kumimoji="0" lang="zh-CN" altLang="en-US" sz="2400" dirty="0">
                <a:latin typeface="Arial" panose="020B0604020202020204" pitchFamily="34" charset="0"/>
                <a:ea typeface="华文中宋" panose="02010600040101010101" pitchFamily="2" charset="-122"/>
              </a:rPr>
              <a:t>是水在     </a:t>
            </a:r>
            <a:r>
              <a:rPr kumimoji="0" lang="en-US" altLang="zh-CN" sz="2400" dirty="0">
                <a:latin typeface="Arial" panose="020B0604020202020204" pitchFamily="34" charset="0"/>
                <a:ea typeface="华文中宋" panose="02010600040101010101" pitchFamily="2" charset="-122"/>
              </a:rPr>
              <a:t>  </a:t>
            </a:r>
            <a:r>
              <a:rPr kumimoji="0" lang="zh-CN" altLang="en-US" sz="2400" dirty="0">
                <a:latin typeface="Arial" panose="020B0604020202020204" pitchFamily="34" charset="0"/>
                <a:ea typeface="华文中宋" panose="02010600040101010101" pitchFamily="2" charset="-122"/>
              </a:rPr>
              <a:t>时间内从小孔流出保持水平前进时所经过的距离。</a:t>
            </a:r>
          </a:p>
        </p:txBody>
      </p:sp>
      <p:graphicFrame>
        <p:nvGraphicFramePr>
          <p:cNvPr id="97310" name="Object 30"/>
          <p:cNvGraphicFramePr>
            <a:graphicFrameLocks noChangeAspect="1"/>
          </p:cNvGraphicFramePr>
          <p:nvPr>
            <p:extLst>
              <p:ext uri="{D42A27DB-BD31-4B8C-83A1-F6EECF244321}">
                <p14:modId xmlns:p14="http://schemas.microsoft.com/office/powerpoint/2010/main" val="269390770"/>
              </p:ext>
            </p:extLst>
          </p:nvPr>
        </p:nvGraphicFramePr>
        <p:xfrm>
          <a:off x="1800225" y="5725318"/>
          <a:ext cx="446087" cy="417513"/>
        </p:xfrm>
        <a:graphic>
          <a:graphicData uri="http://schemas.openxmlformats.org/presentationml/2006/ole">
            <mc:AlternateContent xmlns:mc="http://schemas.openxmlformats.org/markup-compatibility/2006">
              <mc:Choice xmlns:v="urn:schemas-microsoft-com:vml" Requires="v">
                <p:oleObj spid="_x0000_s202157" name="公式" r:id="rId17" imgW="190500" imgH="177800" progId="Equation.3">
                  <p:embed/>
                </p:oleObj>
              </mc:Choice>
              <mc:Fallback>
                <p:oleObj name="公式" r:id="rId17" imgW="190500" imgH="177800" progId="Equation.3">
                  <p:embed/>
                  <p:pic>
                    <p:nvPicPr>
                      <p:cNvPr id="0" name="Picture 15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00225" y="5725318"/>
                        <a:ext cx="446087" cy="417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7299"/>
                                        </p:tgtEl>
                                        <p:attrNameLst>
                                          <p:attrName>style.visibility</p:attrName>
                                        </p:attrNameLst>
                                      </p:cBhvr>
                                      <p:to>
                                        <p:strVal val="visible"/>
                                      </p:to>
                                    </p:set>
                                    <p:animEffect transition="in" filter="wipe(left)">
                                      <p:cBhvr>
                                        <p:cTn id="7" dur="500"/>
                                        <p:tgtEl>
                                          <p:spTgt spid="9729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7303"/>
                                        </p:tgtEl>
                                        <p:attrNameLst>
                                          <p:attrName>style.visibility</p:attrName>
                                        </p:attrNameLst>
                                      </p:cBhvr>
                                      <p:to>
                                        <p:strVal val="visible"/>
                                      </p:to>
                                    </p:set>
                                    <p:animEffect transition="in" filter="wipe(left)">
                                      <p:cBhvr>
                                        <p:cTn id="12" dur="500"/>
                                        <p:tgtEl>
                                          <p:spTgt spid="9730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7302"/>
                                        </p:tgtEl>
                                        <p:attrNameLst>
                                          <p:attrName>style.visibility</p:attrName>
                                        </p:attrNameLst>
                                      </p:cBhvr>
                                      <p:to>
                                        <p:strVal val="visible"/>
                                      </p:to>
                                    </p:set>
                                    <p:animEffect transition="in" filter="wipe(left)">
                                      <p:cBhvr>
                                        <p:cTn id="17" dur="500"/>
                                        <p:tgtEl>
                                          <p:spTgt spid="9730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7304"/>
                                        </p:tgtEl>
                                        <p:attrNameLst>
                                          <p:attrName>style.visibility</p:attrName>
                                        </p:attrNameLst>
                                      </p:cBhvr>
                                      <p:to>
                                        <p:strVal val="visible"/>
                                      </p:to>
                                    </p:set>
                                    <p:animEffect transition="in" filter="wipe(left)">
                                      <p:cBhvr>
                                        <p:cTn id="22" dur="500"/>
                                        <p:tgtEl>
                                          <p:spTgt spid="97304"/>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97296"/>
                                        </p:tgtEl>
                                        <p:attrNameLst>
                                          <p:attrName>style.visibility</p:attrName>
                                        </p:attrNameLst>
                                      </p:cBhvr>
                                      <p:to>
                                        <p:strVal val="visible"/>
                                      </p:to>
                                    </p:set>
                                    <p:anim calcmode="lin" valueType="num">
                                      <p:cBhvr additive="base">
                                        <p:cTn id="27" dur="500" fill="hold"/>
                                        <p:tgtEl>
                                          <p:spTgt spid="97296"/>
                                        </p:tgtEl>
                                        <p:attrNameLst>
                                          <p:attrName>ppt_x</p:attrName>
                                        </p:attrNameLst>
                                      </p:cBhvr>
                                      <p:tavLst>
                                        <p:tav tm="0">
                                          <p:val>
                                            <p:strVal val="#ppt_x"/>
                                          </p:val>
                                        </p:tav>
                                        <p:tav tm="100000">
                                          <p:val>
                                            <p:strVal val="#ppt_x"/>
                                          </p:val>
                                        </p:tav>
                                      </p:tavLst>
                                    </p:anim>
                                    <p:anim calcmode="lin" valueType="num">
                                      <p:cBhvr additive="base">
                                        <p:cTn id="28" dur="500" fill="hold"/>
                                        <p:tgtEl>
                                          <p:spTgt spid="9729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8" presetClass="entr" presetSubtype="16" fill="hold" grpId="0" nodeType="clickEffect">
                                  <p:stCondLst>
                                    <p:cond delay="0"/>
                                  </p:stCondLst>
                                  <p:childTnLst>
                                    <p:set>
                                      <p:cBhvr>
                                        <p:cTn id="32" dur="1" fill="hold">
                                          <p:stCondLst>
                                            <p:cond delay="0"/>
                                          </p:stCondLst>
                                        </p:cTn>
                                        <p:tgtEl>
                                          <p:spTgt spid="97305"/>
                                        </p:tgtEl>
                                        <p:attrNameLst>
                                          <p:attrName>style.visibility</p:attrName>
                                        </p:attrNameLst>
                                      </p:cBhvr>
                                      <p:to>
                                        <p:strVal val="visible"/>
                                      </p:to>
                                    </p:set>
                                    <p:animEffect transition="in" filter="diamond(in)">
                                      <p:cBhvr>
                                        <p:cTn id="33" dur="500"/>
                                        <p:tgtEl>
                                          <p:spTgt spid="97305"/>
                                        </p:tgtEl>
                                      </p:cBhvr>
                                    </p:animEffect>
                                  </p:childTnLst>
                                </p:cTn>
                              </p:par>
                              <p:par>
                                <p:cTn id="34" presetID="24" presetClass="entr" presetSubtype="0" fill="hold" nodeType="withEffect">
                                  <p:stCondLst>
                                    <p:cond delay="0"/>
                                  </p:stCondLst>
                                  <p:childTnLst>
                                    <p:set>
                                      <p:cBhvr>
                                        <p:cTn id="35" dur="1" fill="hold">
                                          <p:stCondLst>
                                            <p:cond delay="0"/>
                                          </p:stCondLst>
                                        </p:cTn>
                                        <p:tgtEl>
                                          <p:spTgt spid="97306"/>
                                        </p:tgtEl>
                                        <p:attrNameLst>
                                          <p:attrName>style.visibility</p:attrName>
                                        </p:attrNameLst>
                                      </p:cBhvr>
                                      <p:to>
                                        <p:strVal val="visible"/>
                                      </p:to>
                                    </p:set>
                                    <p:anim to="" calcmode="lin" valueType="num">
                                      <p:cBhvr>
                                        <p:cTn id="36" dur="1" fill="hold"/>
                                        <p:tgtEl>
                                          <p:spTgt spid="97306"/>
                                        </p:tgtEl>
                                      </p:cBhvr>
                                    </p:anim>
                                  </p:childTnLst>
                                </p:cTn>
                              </p:par>
                              <p:par>
                                <p:cTn id="37" presetID="24" presetClass="entr" presetSubtype="0" fill="hold" nodeType="withEffect">
                                  <p:stCondLst>
                                    <p:cond delay="0"/>
                                  </p:stCondLst>
                                  <p:childTnLst>
                                    <p:set>
                                      <p:cBhvr>
                                        <p:cTn id="38" dur="1" fill="hold">
                                          <p:stCondLst>
                                            <p:cond delay="0"/>
                                          </p:stCondLst>
                                        </p:cTn>
                                        <p:tgtEl>
                                          <p:spTgt spid="97307"/>
                                        </p:tgtEl>
                                        <p:attrNameLst>
                                          <p:attrName>style.visibility</p:attrName>
                                        </p:attrNameLst>
                                      </p:cBhvr>
                                      <p:to>
                                        <p:strVal val="visible"/>
                                      </p:to>
                                    </p:set>
                                    <p:anim to="" calcmode="lin" valueType="num">
                                      <p:cBhvr>
                                        <p:cTn id="39" dur="1" fill="hold"/>
                                        <p:tgtEl>
                                          <p:spTgt spid="97307"/>
                                        </p:tgtEl>
                                      </p:cBhvr>
                                    </p:anim>
                                  </p:childTnLst>
                                </p:cTn>
                              </p:par>
                              <p:par>
                                <p:cTn id="40" presetID="24" presetClass="entr" presetSubtype="0" fill="hold" nodeType="withEffect">
                                  <p:stCondLst>
                                    <p:cond delay="0"/>
                                  </p:stCondLst>
                                  <p:childTnLst>
                                    <p:set>
                                      <p:cBhvr>
                                        <p:cTn id="41" dur="1" fill="hold">
                                          <p:stCondLst>
                                            <p:cond delay="0"/>
                                          </p:stCondLst>
                                        </p:cTn>
                                        <p:tgtEl>
                                          <p:spTgt spid="97308"/>
                                        </p:tgtEl>
                                        <p:attrNameLst>
                                          <p:attrName>style.visibility</p:attrName>
                                        </p:attrNameLst>
                                      </p:cBhvr>
                                      <p:to>
                                        <p:strVal val="visible"/>
                                      </p:to>
                                    </p:set>
                                    <p:anim to="" calcmode="lin" valueType="num">
                                      <p:cBhvr>
                                        <p:cTn id="42" dur="1" fill="hold"/>
                                        <p:tgtEl>
                                          <p:spTgt spid="97308"/>
                                        </p:tgtEl>
                                      </p:cBhvr>
                                    </p:anim>
                                  </p:childTnLst>
                                </p:cTn>
                              </p:par>
                              <p:par>
                                <p:cTn id="43" presetID="24" presetClass="entr" presetSubtype="0" fill="hold" grpId="0" nodeType="withEffect">
                                  <p:stCondLst>
                                    <p:cond delay="0"/>
                                  </p:stCondLst>
                                  <p:childTnLst>
                                    <p:set>
                                      <p:cBhvr>
                                        <p:cTn id="44" dur="1" fill="hold">
                                          <p:stCondLst>
                                            <p:cond delay="0"/>
                                          </p:stCondLst>
                                        </p:cTn>
                                        <p:tgtEl>
                                          <p:spTgt spid="97309"/>
                                        </p:tgtEl>
                                        <p:attrNameLst>
                                          <p:attrName>style.visibility</p:attrName>
                                        </p:attrNameLst>
                                      </p:cBhvr>
                                      <p:to>
                                        <p:strVal val="visible"/>
                                      </p:to>
                                    </p:set>
                                    <p:anim to="" calcmode="lin" valueType="num">
                                      <p:cBhvr>
                                        <p:cTn id="45" dur="1" fill="hold"/>
                                        <p:tgtEl>
                                          <p:spTgt spid="97309"/>
                                        </p:tgtEl>
                                      </p:cBhvr>
                                    </p:anim>
                                  </p:childTnLst>
                                </p:cTn>
                              </p:par>
                              <p:par>
                                <p:cTn id="46" presetID="24" presetClass="entr" presetSubtype="0" fill="hold" nodeType="withEffect">
                                  <p:stCondLst>
                                    <p:cond delay="0"/>
                                  </p:stCondLst>
                                  <p:childTnLst>
                                    <p:set>
                                      <p:cBhvr>
                                        <p:cTn id="47" dur="1" fill="hold">
                                          <p:stCondLst>
                                            <p:cond delay="0"/>
                                          </p:stCondLst>
                                        </p:cTn>
                                        <p:tgtEl>
                                          <p:spTgt spid="97310"/>
                                        </p:tgtEl>
                                        <p:attrNameLst>
                                          <p:attrName>style.visibility</p:attrName>
                                        </p:attrNameLst>
                                      </p:cBhvr>
                                      <p:to>
                                        <p:strVal val="visible"/>
                                      </p:to>
                                    </p:set>
                                    <p:anim to="" calcmode="lin" valueType="num">
                                      <p:cBhvr>
                                        <p:cTn id="48" dur="1" fill="hold"/>
                                        <p:tgtEl>
                                          <p:spTgt spid="97310"/>
                                        </p:tgtEl>
                                      </p:cBhvr>
                                    </p:anim>
                                  </p:childTnLst>
                                </p:cTn>
                              </p:par>
                              <p:par>
                                <p:cTn id="49" presetID="2" presetClass="entr" presetSubtype="4" fill="hold" grpId="1" nodeType="withEffect">
                                  <p:stCondLst>
                                    <p:cond delay="0"/>
                                  </p:stCondLst>
                                  <p:childTnLst>
                                    <p:set>
                                      <p:cBhvr>
                                        <p:cTn id="50" dur="1" fill="hold">
                                          <p:stCondLst>
                                            <p:cond delay="0"/>
                                          </p:stCondLst>
                                        </p:cTn>
                                        <p:tgtEl>
                                          <p:spTgt spid="97305"/>
                                        </p:tgtEl>
                                        <p:attrNameLst>
                                          <p:attrName>style.visibility</p:attrName>
                                        </p:attrNameLst>
                                      </p:cBhvr>
                                      <p:to>
                                        <p:strVal val="visible"/>
                                      </p:to>
                                    </p:set>
                                    <p:anim calcmode="lin" valueType="num">
                                      <p:cBhvr additive="base">
                                        <p:cTn id="51" dur="500" fill="hold"/>
                                        <p:tgtEl>
                                          <p:spTgt spid="97305"/>
                                        </p:tgtEl>
                                        <p:attrNameLst>
                                          <p:attrName>ppt_x</p:attrName>
                                        </p:attrNameLst>
                                      </p:cBhvr>
                                      <p:tavLst>
                                        <p:tav tm="0">
                                          <p:val>
                                            <p:strVal val="#ppt_x"/>
                                          </p:val>
                                        </p:tav>
                                        <p:tav tm="100000">
                                          <p:val>
                                            <p:strVal val="#ppt_x"/>
                                          </p:val>
                                        </p:tav>
                                      </p:tavLst>
                                    </p:anim>
                                    <p:anim calcmode="lin" valueType="num">
                                      <p:cBhvr additive="base">
                                        <p:cTn id="52" dur="500" fill="hold"/>
                                        <p:tgtEl>
                                          <p:spTgt spid="973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96" grpId="0" bldLvl="0" animBg="1"/>
      <p:bldP spid="97299" grpId="0" bldLvl="0" animBg="1"/>
      <p:bldP spid="97302" grpId="0" bldLvl="0" animBg="1"/>
      <p:bldP spid="97305" grpId="0" bldLvl="0" animBg="1"/>
      <p:bldP spid="97305" grpId="1" animBg="1"/>
      <p:bldP spid="97309" grpId="0" bldLvl="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4294967295"/>
          </p:nvPr>
        </p:nvSpPr>
        <p:spPr>
          <a:xfrm>
            <a:off x="1169988" y="609600"/>
            <a:ext cx="7772400" cy="5451475"/>
          </a:xfrm>
          <a:prstGeom prst="rect">
            <a:avLst/>
          </a:prstGeom>
        </p:spPr>
        <p:txBody>
          <a:bodyPr/>
          <a:lstStyle/>
          <a:p>
            <a:pPr eaLnBrk="1" hangingPunct="1">
              <a:lnSpc>
                <a:spcPct val="90000"/>
              </a:lnSpc>
              <a:defRPr/>
            </a:pPr>
            <a:r>
              <a:rPr lang="zh-CN" altLang="en-US" sz="2400" b="1" dirty="0"/>
              <a:t>取极限得到：</a:t>
            </a:r>
          </a:p>
          <a:p>
            <a:pPr eaLnBrk="1" hangingPunct="1">
              <a:lnSpc>
                <a:spcPct val="90000"/>
              </a:lnSpc>
              <a:buFont typeface="Wingdings" pitchFamily="2" charset="2"/>
              <a:buNone/>
              <a:defRPr/>
            </a:pPr>
            <a:endParaRPr lang="zh-CN" altLang="en-US" sz="2400" b="1" dirty="0"/>
          </a:p>
          <a:p>
            <a:pPr eaLnBrk="1" hangingPunct="1">
              <a:lnSpc>
                <a:spcPct val="90000"/>
              </a:lnSpc>
              <a:defRPr/>
            </a:pPr>
            <a:endParaRPr lang="zh-CN" altLang="en-US" sz="2400" b="1" dirty="0"/>
          </a:p>
          <a:p>
            <a:pPr eaLnBrk="1" hangingPunct="1">
              <a:lnSpc>
                <a:spcPct val="90000"/>
              </a:lnSpc>
              <a:defRPr/>
            </a:pPr>
            <a:endParaRPr lang="zh-CN" altLang="en-US" sz="2400" b="1" dirty="0"/>
          </a:p>
          <a:p>
            <a:pPr eaLnBrk="1" hangingPunct="1">
              <a:lnSpc>
                <a:spcPct val="90000"/>
              </a:lnSpc>
              <a:defRPr/>
            </a:pPr>
            <a:r>
              <a:rPr lang="zh-CN" altLang="en-US" sz="2400" b="1" dirty="0"/>
              <a:t>设</a:t>
            </a:r>
            <a:r>
              <a:rPr lang="en-US" altLang="zh-CN" sz="2400" b="1" dirty="0"/>
              <a:t>x=0</a:t>
            </a:r>
            <a:r>
              <a:rPr lang="zh-CN" altLang="en-US" sz="2400" b="1" dirty="0"/>
              <a:t>处点燃的烟草单位时间内放出的毒物量记为</a:t>
            </a:r>
            <a:r>
              <a:rPr lang="en-US" altLang="zh-CN" sz="2400" b="1" dirty="0"/>
              <a:t>H</a:t>
            </a:r>
            <a:r>
              <a:rPr lang="en-US" altLang="zh-CN" sz="2400" b="1" baseline="-25000" dirty="0"/>
              <a:t>0</a:t>
            </a:r>
            <a:r>
              <a:rPr lang="en-US" altLang="zh-CN" sz="2400" b="1" dirty="0"/>
              <a:t>,</a:t>
            </a:r>
            <a:r>
              <a:rPr lang="zh-CN" altLang="en-US" sz="2400" b="1" dirty="0"/>
              <a:t>则初始条件：</a:t>
            </a:r>
            <a:r>
              <a:rPr lang="en-US" altLang="zh-CN" sz="2400" b="1" dirty="0"/>
              <a:t>q(0)=aH</a:t>
            </a:r>
            <a:r>
              <a:rPr lang="en-US" altLang="zh-CN" sz="2400" b="1" baseline="-25000" dirty="0"/>
              <a:t>0</a:t>
            </a:r>
            <a:r>
              <a:rPr lang="en-US" altLang="zh-CN" sz="2400" b="1" dirty="0"/>
              <a:t>, H</a:t>
            </a:r>
            <a:r>
              <a:rPr lang="en-US" altLang="zh-CN" sz="2400" b="1" baseline="-25000" dirty="0"/>
              <a:t>0</a:t>
            </a:r>
            <a:r>
              <a:rPr lang="en-US" altLang="zh-CN" sz="2400" b="1" dirty="0"/>
              <a:t>=uw</a:t>
            </a:r>
            <a:r>
              <a:rPr lang="en-US" altLang="zh-CN" sz="2400" b="1" baseline="-25000" dirty="0"/>
              <a:t>0</a:t>
            </a:r>
            <a:r>
              <a:rPr lang="zh-CN" altLang="en-US" sz="2400" b="1" baseline="-25000" dirty="0"/>
              <a:t>。</a:t>
            </a:r>
          </a:p>
          <a:p>
            <a:pPr eaLnBrk="1" hangingPunct="1">
              <a:lnSpc>
                <a:spcPct val="90000"/>
              </a:lnSpc>
              <a:defRPr/>
            </a:pPr>
            <a:r>
              <a:rPr lang="zh-CN" altLang="en-US" sz="2400" b="1" dirty="0"/>
              <a:t>计算结果：</a:t>
            </a:r>
          </a:p>
          <a:p>
            <a:pPr eaLnBrk="1" hangingPunct="1">
              <a:lnSpc>
                <a:spcPct val="90000"/>
              </a:lnSpc>
              <a:defRPr/>
            </a:pPr>
            <a:endParaRPr lang="zh-CN" altLang="en-US" sz="2400" b="1" dirty="0"/>
          </a:p>
          <a:p>
            <a:pPr eaLnBrk="1" hangingPunct="1">
              <a:lnSpc>
                <a:spcPct val="90000"/>
              </a:lnSpc>
              <a:defRPr/>
            </a:pPr>
            <a:endParaRPr lang="zh-CN" altLang="en-US" sz="2400" b="1" dirty="0"/>
          </a:p>
          <a:p>
            <a:pPr eaLnBrk="1" hangingPunct="1">
              <a:lnSpc>
                <a:spcPct val="90000"/>
              </a:lnSpc>
              <a:defRPr/>
            </a:pPr>
            <a:endParaRPr lang="zh-CN" altLang="en-US" sz="2400" b="1" dirty="0"/>
          </a:p>
          <a:p>
            <a:pPr eaLnBrk="1" hangingPunct="1">
              <a:lnSpc>
                <a:spcPct val="90000"/>
              </a:lnSpc>
              <a:defRPr/>
            </a:pPr>
            <a:endParaRPr lang="zh-CN" altLang="en-US" sz="2400" b="1" dirty="0"/>
          </a:p>
          <a:p>
            <a:pPr eaLnBrk="1" hangingPunct="1">
              <a:lnSpc>
                <a:spcPct val="90000"/>
              </a:lnSpc>
              <a:defRPr/>
            </a:pPr>
            <a:r>
              <a:rPr lang="zh-CN" altLang="en-US" sz="2400" b="1" dirty="0"/>
              <a:t>（</a:t>
            </a:r>
            <a:r>
              <a:rPr lang="en-US" altLang="zh-CN" sz="2400" b="1" dirty="0"/>
              <a:t>2</a:t>
            </a:r>
            <a:r>
              <a:rPr lang="zh-CN" altLang="en-US" sz="2400" b="1" dirty="0"/>
              <a:t>）在燃烧过程的任意时刻</a:t>
            </a:r>
            <a:r>
              <a:rPr lang="en-US" altLang="zh-CN" sz="2400" b="1" dirty="0"/>
              <a:t>t</a:t>
            </a:r>
            <a:r>
              <a:rPr lang="zh-CN" altLang="en-US" sz="2400" b="1" dirty="0"/>
              <a:t>，求毒物单位时间内通过</a:t>
            </a:r>
            <a:r>
              <a:rPr lang="en-US" altLang="zh-CN" sz="2400" b="1" dirty="0"/>
              <a:t>x=L</a:t>
            </a:r>
            <a:r>
              <a:rPr lang="zh-CN" altLang="en-US" sz="2400" b="1" dirty="0"/>
              <a:t>的数量</a:t>
            </a:r>
            <a:r>
              <a:rPr lang="en-US" altLang="zh-CN" sz="2400" b="1" dirty="0"/>
              <a:t>q(</a:t>
            </a:r>
            <a:r>
              <a:rPr lang="en-US" altLang="zh-CN" sz="2400" b="1" dirty="0" err="1"/>
              <a:t>L,t</a:t>
            </a:r>
            <a:r>
              <a:rPr lang="en-US" altLang="zh-CN" sz="2400" b="1" dirty="0"/>
              <a:t>)</a:t>
            </a:r>
          </a:p>
          <a:p>
            <a:pPr eaLnBrk="1" hangingPunct="1">
              <a:lnSpc>
                <a:spcPct val="90000"/>
              </a:lnSpc>
              <a:buFont typeface="Wingdings" pitchFamily="2" charset="2"/>
              <a:buNone/>
              <a:defRPr/>
            </a:pPr>
            <a:endParaRPr lang="en-US" altLang="zh-CN" sz="2400" b="1" dirty="0"/>
          </a:p>
        </p:txBody>
      </p:sp>
      <p:sp>
        <p:nvSpPr>
          <p:cNvPr id="6151" name="Rectangle 6"/>
          <p:cNvSpPr>
            <a:spLocks noChangeArrowheads="1"/>
          </p:cNvSpPr>
          <p:nvPr/>
        </p:nvSpPr>
        <p:spPr bwMode="auto">
          <a:xfrm>
            <a:off x="0" y="2911475"/>
            <a:ext cx="9144000" cy="609600"/>
          </a:xfrm>
          <a:prstGeom prst="rect">
            <a:avLst/>
          </a:prstGeom>
          <a:noFill/>
          <a:ln w="9525">
            <a:noFill/>
            <a:miter lim="800000"/>
            <a:headEnd/>
            <a:tailEnd/>
          </a:ln>
        </p:spPr>
        <p:txBody>
          <a:bodyPr>
            <a:spAutoFit/>
          </a:bodyPr>
          <a:lstStyle/>
          <a:p>
            <a:pPr algn="just"/>
            <a:r>
              <a:rPr lang="en-US" altLang="zh-CN" sz="1000"/>
              <a:t>  </a:t>
            </a:r>
          </a:p>
          <a:p>
            <a:pPr eaLnBrk="0" hangingPunct="0"/>
            <a:endParaRPr lang="en-US" altLang="zh-CN"/>
          </a:p>
        </p:txBody>
      </p:sp>
      <p:sp>
        <p:nvSpPr>
          <p:cNvPr id="6152" name="Rectangle 14"/>
          <p:cNvSpPr>
            <a:spLocks noChangeArrowheads="1"/>
          </p:cNvSpPr>
          <p:nvPr/>
        </p:nvSpPr>
        <p:spPr bwMode="auto">
          <a:xfrm>
            <a:off x="0" y="2911475"/>
            <a:ext cx="9144000" cy="609600"/>
          </a:xfrm>
          <a:prstGeom prst="rect">
            <a:avLst/>
          </a:prstGeom>
          <a:noFill/>
          <a:ln w="9525">
            <a:noFill/>
            <a:miter lim="800000"/>
            <a:headEnd/>
            <a:tailEnd/>
          </a:ln>
        </p:spPr>
        <p:txBody>
          <a:bodyPr>
            <a:spAutoFit/>
          </a:bodyPr>
          <a:lstStyle/>
          <a:p>
            <a:pPr algn="just"/>
            <a:r>
              <a:rPr lang="en-US" altLang="zh-CN" sz="1000"/>
              <a:t>  </a:t>
            </a:r>
          </a:p>
          <a:p>
            <a:pPr eaLnBrk="0" hangingPunct="0"/>
            <a:endParaRPr lang="en-US" altLang="zh-CN"/>
          </a:p>
        </p:txBody>
      </p:sp>
      <p:graphicFrame>
        <p:nvGraphicFramePr>
          <p:cNvPr id="6146" name="Object 16"/>
          <p:cNvGraphicFramePr>
            <a:graphicFrameLocks noChangeAspect="1"/>
          </p:cNvGraphicFramePr>
          <p:nvPr/>
        </p:nvGraphicFramePr>
        <p:xfrm>
          <a:off x="1801813" y="920750"/>
          <a:ext cx="2187575" cy="1360488"/>
        </p:xfrm>
        <a:graphic>
          <a:graphicData uri="http://schemas.openxmlformats.org/presentationml/2006/ole">
            <mc:AlternateContent xmlns:mc="http://schemas.openxmlformats.org/markup-compatibility/2006">
              <mc:Choice xmlns:v="urn:schemas-microsoft-com:vml" Requires="v">
                <p:oleObj spid="_x0000_s296966" name="Equation" r:id="rId3" imgW="1015816" imgH="787078" progId="Equation.3">
                  <p:embed/>
                </p:oleObj>
              </mc:Choice>
              <mc:Fallback>
                <p:oleObj name="Equation" r:id="rId3" imgW="1015816" imgH="787078" progId="Equation.3">
                  <p:embed/>
                  <p:pic>
                    <p:nvPicPr>
                      <p:cNvPr id="6146"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1813" y="920750"/>
                        <a:ext cx="2187575" cy="1360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15"/>
          <p:cNvGraphicFramePr>
            <a:graphicFrameLocks noChangeAspect="1"/>
          </p:cNvGraphicFramePr>
          <p:nvPr/>
        </p:nvGraphicFramePr>
        <p:xfrm>
          <a:off x="4408488" y="1143000"/>
          <a:ext cx="1547812" cy="1036638"/>
        </p:xfrm>
        <a:graphic>
          <a:graphicData uri="http://schemas.openxmlformats.org/presentationml/2006/ole">
            <mc:AlternateContent xmlns:mc="http://schemas.openxmlformats.org/markup-compatibility/2006">
              <mc:Choice xmlns:v="urn:schemas-microsoft-com:vml" Requires="v">
                <p:oleObj spid="_x0000_s296967" name="Equation" r:id="rId5" imgW="837787" imgH="672985" progId="Equation.3">
                  <p:embed/>
                </p:oleObj>
              </mc:Choice>
              <mc:Fallback>
                <p:oleObj name="Equation" r:id="rId5" imgW="837787" imgH="672985" progId="Equation.3">
                  <p:embed/>
                  <p:pic>
                    <p:nvPicPr>
                      <p:cNvPr id="6147"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08488" y="1143000"/>
                        <a:ext cx="1547812" cy="1036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3" name="Rectangle 20"/>
          <p:cNvSpPr>
            <a:spLocks noChangeArrowheads="1"/>
          </p:cNvSpPr>
          <p:nvPr/>
        </p:nvSpPr>
        <p:spPr bwMode="auto">
          <a:xfrm>
            <a:off x="0" y="2963863"/>
            <a:ext cx="9144000" cy="609600"/>
          </a:xfrm>
          <a:prstGeom prst="rect">
            <a:avLst/>
          </a:prstGeom>
          <a:noFill/>
          <a:ln w="9525">
            <a:noFill/>
            <a:miter lim="800000"/>
            <a:headEnd/>
            <a:tailEnd/>
          </a:ln>
        </p:spPr>
        <p:txBody>
          <a:bodyPr>
            <a:spAutoFit/>
          </a:bodyPr>
          <a:lstStyle/>
          <a:p>
            <a:pPr algn="just"/>
            <a:r>
              <a:rPr lang="en-US" altLang="zh-CN" sz="1000"/>
              <a:t>  </a:t>
            </a:r>
          </a:p>
          <a:p>
            <a:pPr eaLnBrk="0" hangingPunct="0"/>
            <a:endParaRPr lang="en-US" altLang="zh-CN"/>
          </a:p>
        </p:txBody>
      </p:sp>
      <p:graphicFrame>
        <p:nvGraphicFramePr>
          <p:cNvPr id="6148" name="Object 19"/>
          <p:cNvGraphicFramePr>
            <a:graphicFrameLocks noChangeAspect="1"/>
          </p:cNvGraphicFramePr>
          <p:nvPr/>
        </p:nvGraphicFramePr>
        <p:xfrm>
          <a:off x="1916113" y="3432175"/>
          <a:ext cx="3113087" cy="1354138"/>
        </p:xfrm>
        <a:graphic>
          <a:graphicData uri="http://schemas.openxmlformats.org/presentationml/2006/ole">
            <mc:AlternateContent xmlns:mc="http://schemas.openxmlformats.org/markup-compatibility/2006">
              <mc:Choice xmlns:v="urn:schemas-microsoft-com:vml" Requires="v">
                <p:oleObj spid="_x0000_s296968" name="Equation" r:id="rId7" imgW="1574708" imgH="685662" progId="Equation.3">
                  <p:embed/>
                </p:oleObj>
              </mc:Choice>
              <mc:Fallback>
                <p:oleObj name="Equation" r:id="rId7" imgW="1574708" imgH="685662" progId="Equation.3">
                  <p:embed/>
                  <p:pic>
                    <p:nvPicPr>
                      <p:cNvPr id="6148"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16113" y="3432175"/>
                        <a:ext cx="3113087" cy="1354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9" name="Object 18"/>
          <p:cNvGraphicFramePr>
            <a:graphicFrameLocks noChangeAspect="1"/>
          </p:cNvGraphicFramePr>
          <p:nvPr/>
        </p:nvGraphicFramePr>
        <p:xfrm>
          <a:off x="5549900" y="3394075"/>
          <a:ext cx="1701800" cy="1370013"/>
        </p:xfrm>
        <a:graphic>
          <a:graphicData uri="http://schemas.openxmlformats.org/presentationml/2006/ole">
            <mc:AlternateContent xmlns:mc="http://schemas.openxmlformats.org/markup-compatibility/2006">
              <mc:Choice xmlns:v="urn:schemas-microsoft-com:vml" Requires="v">
                <p:oleObj spid="_x0000_s296969" name="Equation" r:id="rId9" imgW="837787" imgH="672985" progId="Equation.3">
                  <p:embed/>
                </p:oleObj>
              </mc:Choice>
              <mc:Fallback>
                <p:oleObj name="Equation" r:id="rId9" imgW="837787" imgH="672985" progId="Equation.3">
                  <p:embed/>
                  <p:pic>
                    <p:nvPicPr>
                      <p:cNvPr id="6149"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49900" y="3394075"/>
                        <a:ext cx="1701800" cy="1370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4936572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4294967295"/>
          </p:nvPr>
        </p:nvSpPr>
        <p:spPr>
          <a:xfrm>
            <a:off x="1169988" y="533400"/>
            <a:ext cx="7772400" cy="5527675"/>
          </a:xfrm>
          <a:prstGeom prst="rect">
            <a:avLst/>
          </a:prstGeom>
        </p:spPr>
        <p:txBody>
          <a:bodyPr>
            <a:normAutofit fontScale="92500" lnSpcReduction="10000"/>
          </a:bodyPr>
          <a:lstStyle/>
          <a:p>
            <a:pPr eaLnBrk="1" hangingPunct="1">
              <a:lnSpc>
                <a:spcPct val="90000"/>
              </a:lnSpc>
              <a:defRPr/>
            </a:pPr>
            <a:r>
              <a:rPr lang="zh-CN" altLang="en-US" sz="2000" b="1" dirty="0"/>
              <a:t>由于在</a:t>
            </a:r>
            <a:r>
              <a:rPr lang="en-US" altLang="zh-CN" sz="2000" b="1" dirty="0"/>
              <a:t>t</a:t>
            </a:r>
            <a:r>
              <a:rPr lang="zh-CN" altLang="en-US" sz="2000" b="1" dirty="0"/>
              <a:t>时刻，香烟燃烧至</a:t>
            </a:r>
            <a:r>
              <a:rPr lang="en-US" altLang="zh-CN" sz="2000" b="1" dirty="0"/>
              <a:t>x=</a:t>
            </a:r>
            <a:r>
              <a:rPr lang="en-US" altLang="zh-CN" sz="2000" b="1" dirty="0" err="1"/>
              <a:t>ut</a:t>
            </a:r>
            <a:r>
              <a:rPr lang="zh-CN" altLang="en-US" sz="2000" b="1" dirty="0"/>
              <a:t>处，记此时点燃的烟草单位时间放出的毒物量为</a:t>
            </a:r>
            <a:r>
              <a:rPr lang="en-US" altLang="zh-CN" sz="2000" b="1" dirty="0"/>
              <a:t>H(t)</a:t>
            </a:r>
            <a:r>
              <a:rPr lang="zh-CN" altLang="en-US" sz="2000" b="1" dirty="0"/>
              <a:t>，则</a:t>
            </a:r>
          </a:p>
          <a:p>
            <a:pPr eaLnBrk="1" hangingPunct="1">
              <a:lnSpc>
                <a:spcPct val="90000"/>
              </a:lnSpc>
              <a:buFont typeface="Wingdings" pitchFamily="2" charset="2"/>
              <a:buNone/>
              <a:defRPr/>
            </a:pPr>
            <a:r>
              <a:rPr lang="zh-CN" altLang="en-US" sz="2000" b="1" dirty="0"/>
              <a:t>                 </a:t>
            </a:r>
            <a:r>
              <a:rPr lang="en-US" altLang="zh-CN" sz="2000" b="1" dirty="0"/>
              <a:t>H(t)=</a:t>
            </a:r>
            <a:r>
              <a:rPr lang="en-US" altLang="zh-CN" sz="2000" b="1" dirty="0" err="1"/>
              <a:t>uw</a:t>
            </a:r>
            <a:r>
              <a:rPr lang="en-US" altLang="zh-CN" sz="2000" b="1" dirty="0"/>
              <a:t>(</a:t>
            </a:r>
            <a:r>
              <a:rPr lang="en-US" altLang="zh-CN" sz="2000" b="1" dirty="0" err="1"/>
              <a:t>ut,t</a:t>
            </a:r>
            <a:r>
              <a:rPr lang="en-US" altLang="zh-CN" sz="2000" b="1" dirty="0"/>
              <a:t>)</a:t>
            </a:r>
          </a:p>
          <a:p>
            <a:pPr eaLnBrk="1" hangingPunct="1">
              <a:lnSpc>
                <a:spcPct val="90000"/>
              </a:lnSpc>
              <a:buFont typeface="Wingdings" pitchFamily="2" charset="2"/>
              <a:buNone/>
              <a:defRPr/>
            </a:pPr>
            <a:r>
              <a:rPr lang="zh-CN" altLang="en-US" sz="2000" b="1" dirty="0"/>
              <a:t>把第一步中的</a:t>
            </a:r>
            <a:r>
              <a:rPr lang="en-US" altLang="zh-CN" sz="2000" b="1" dirty="0"/>
              <a:t>H</a:t>
            </a:r>
            <a:r>
              <a:rPr lang="en-US" altLang="zh-CN" sz="2000" b="1" baseline="-25000" dirty="0"/>
              <a:t>0</a:t>
            </a:r>
            <a:r>
              <a:rPr lang="zh-CN" altLang="en-US" sz="2000" b="1" dirty="0"/>
              <a:t>换成</a:t>
            </a:r>
            <a:r>
              <a:rPr lang="en-US" altLang="zh-CN" sz="2000" b="1" dirty="0"/>
              <a:t>H(t)</a:t>
            </a:r>
            <a:r>
              <a:rPr lang="zh-CN" altLang="en-US" sz="2000" b="1" dirty="0"/>
              <a:t>，</a:t>
            </a:r>
            <a:r>
              <a:rPr lang="en-US" altLang="zh-CN" sz="2000" b="1" dirty="0"/>
              <a:t>x=0</a:t>
            </a:r>
            <a:r>
              <a:rPr lang="zh-CN" altLang="en-US" sz="2000" b="1" dirty="0"/>
              <a:t>换成</a:t>
            </a:r>
            <a:r>
              <a:rPr lang="en-US" altLang="zh-CN" sz="2000" b="1" dirty="0"/>
              <a:t>x=</a:t>
            </a:r>
            <a:r>
              <a:rPr lang="en-US" altLang="zh-CN" sz="2000" b="1" dirty="0" err="1"/>
              <a:t>ut</a:t>
            </a:r>
            <a:r>
              <a:rPr lang="zh-CN" altLang="en-US" sz="2000" b="1" dirty="0"/>
              <a:t>，则得到</a:t>
            </a:r>
          </a:p>
          <a:p>
            <a:pPr eaLnBrk="1" hangingPunct="1">
              <a:lnSpc>
                <a:spcPct val="90000"/>
              </a:lnSpc>
              <a:buFont typeface="Wingdings" pitchFamily="2" charset="2"/>
              <a:buNone/>
              <a:defRPr/>
            </a:pPr>
            <a:endParaRPr lang="zh-CN" altLang="en-US" sz="2000" b="1" dirty="0"/>
          </a:p>
          <a:p>
            <a:pPr eaLnBrk="1" hangingPunct="1">
              <a:lnSpc>
                <a:spcPct val="90000"/>
              </a:lnSpc>
              <a:buFont typeface="Wingdings" pitchFamily="2" charset="2"/>
              <a:buNone/>
              <a:defRPr/>
            </a:pPr>
            <a:endParaRPr lang="zh-CN" altLang="en-US" sz="2000" b="1" dirty="0"/>
          </a:p>
          <a:p>
            <a:pPr eaLnBrk="1" hangingPunct="1">
              <a:lnSpc>
                <a:spcPct val="90000"/>
              </a:lnSpc>
              <a:buFont typeface="Wingdings" pitchFamily="2" charset="2"/>
              <a:buNone/>
              <a:defRPr/>
            </a:pPr>
            <a:endParaRPr lang="zh-CN" altLang="en-US" sz="2000" b="1" dirty="0"/>
          </a:p>
          <a:p>
            <a:pPr eaLnBrk="1" hangingPunct="1">
              <a:lnSpc>
                <a:spcPct val="90000"/>
              </a:lnSpc>
              <a:buFont typeface="Wingdings" pitchFamily="2" charset="2"/>
              <a:buNone/>
              <a:defRPr/>
            </a:pPr>
            <a:endParaRPr lang="zh-CN" altLang="en-US" sz="2000" b="1" dirty="0"/>
          </a:p>
          <a:p>
            <a:pPr eaLnBrk="1" hangingPunct="1">
              <a:lnSpc>
                <a:spcPct val="90000"/>
              </a:lnSpc>
              <a:buFont typeface="Wingdings" pitchFamily="2" charset="2"/>
              <a:buNone/>
              <a:defRPr/>
            </a:pPr>
            <a:r>
              <a:rPr lang="zh-CN" altLang="en-US" sz="2000" b="1" dirty="0"/>
              <a:t>（</a:t>
            </a:r>
            <a:r>
              <a:rPr lang="en-US" altLang="zh-CN" sz="2000" b="1" dirty="0"/>
              <a:t>3</a:t>
            </a:r>
            <a:r>
              <a:rPr lang="zh-CN" altLang="en-US" sz="2000" b="1" dirty="0"/>
              <a:t>）确定</a:t>
            </a:r>
            <a:r>
              <a:rPr lang="en-US" altLang="zh-CN" sz="2000" b="1" dirty="0"/>
              <a:t>w(</a:t>
            </a:r>
            <a:r>
              <a:rPr lang="en-US" altLang="zh-CN" sz="2000" b="1" dirty="0" err="1"/>
              <a:t>ut,t</a:t>
            </a:r>
            <a:r>
              <a:rPr lang="en-US" altLang="zh-CN" sz="2000" b="1" dirty="0"/>
              <a:t>)</a:t>
            </a:r>
          </a:p>
          <a:p>
            <a:pPr marL="0" indent="0" eaLnBrk="1" hangingPunct="1">
              <a:lnSpc>
                <a:spcPct val="90000"/>
              </a:lnSpc>
              <a:buNone/>
              <a:defRPr/>
            </a:pPr>
            <a:r>
              <a:rPr lang="zh-CN" altLang="en-US" sz="2000" b="1" dirty="0"/>
              <a:t>由守恒定律</a:t>
            </a:r>
          </a:p>
          <a:p>
            <a:pPr eaLnBrk="1" hangingPunct="1">
              <a:lnSpc>
                <a:spcPct val="90000"/>
              </a:lnSpc>
              <a:defRPr/>
            </a:pPr>
            <a:endParaRPr lang="zh-CN" altLang="en-US" sz="2000" b="1" dirty="0"/>
          </a:p>
          <a:p>
            <a:pPr marL="0" indent="0" eaLnBrk="1" hangingPunct="1">
              <a:lnSpc>
                <a:spcPct val="90000"/>
              </a:lnSpc>
              <a:buNone/>
              <a:defRPr/>
            </a:pPr>
            <a:r>
              <a:rPr lang="zh-CN" altLang="en-US" sz="2000" b="1" dirty="0"/>
              <a:t>取极限并带入</a:t>
            </a:r>
            <a:r>
              <a:rPr lang="en-US" altLang="zh-CN" sz="2000" b="1" dirty="0"/>
              <a:t>q(</a:t>
            </a:r>
            <a:r>
              <a:rPr lang="en-US" altLang="zh-CN" sz="2000" b="1" dirty="0" err="1"/>
              <a:t>x,t</a:t>
            </a:r>
            <a:r>
              <a:rPr lang="en-US" altLang="zh-CN" sz="2000" b="1" dirty="0"/>
              <a:t>)</a:t>
            </a:r>
            <a:r>
              <a:rPr lang="zh-CN" altLang="en-US" sz="2000" b="1" dirty="0"/>
              <a:t>得到</a:t>
            </a:r>
          </a:p>
          <a:p>
            <a:pPr eaLnBrk="1" hangingPunct="1">
              <a:lnSpc>
                <a:spcPct val="90000"/>
              </a:lnSpc>
              <a:buFont typeface="Wingdings" pitchFamily="2" charset="2"/>
              <a:buNone/>
              <a:defRPr/>
            </a:pPr>
            <a:endParaRPr lang="zh-CN" altLang="en-US" sz="2000" b="1" dirty="0"/>
          </a:p>
          <a:p>
            <a:pPr eaLnBrk="1" hangingPunct="1">
              <a:lnSpc>
                <a:spcPct val="90000"/>
              </a:lnSpc>
              <a:defRPr/>
            </a:pPr>
            <a:endParaRPr lang="zh-CN" altLang="en-US" sz="2000" b="1" dirty="0"/>
          </a:p>
          <a:p>
            <a:pPr eaLnBrk="1" hangingPunct="1">
              <a:lnSpc>
                <a:spcPct val="90000"/>
              </a:lnSpc>
              <a:defRPr/>
            </a:pPr>
            <a:endParaRPr lang="zh-CN" altLang="en-US" sz="2000" b="1" dirty="0"/>
          </a:p>
          <a:p>
            <a:pPr eaLnBrk="1" hangingPunct="1">
              <a:lnSpc>
                <a:spcPct val="90000"/>
              </a:lnSpc>
              <a:defRPr/>
            </a:pPr>
            <a:endParaRPr lang="zh-CN" altLang="en-US" sz="2000" b="1" dirty="0"/>
          </a:p>
          <a:p>
            <a:pPr eaLnBrk="1" hangingPunct="1">
              <a:lnSpc>
                <a:spcPct val="90000"/>
              </a:lnSpc>
              <a:buFont typeface="Wingdings" pitchFamily="2" charset="2"/>
              <a:buNone/>
              <a:defRPr/>
            </a:pPr>
            <a:endParaRPr lang="zh-CN" altLang="en-US" sz="2000" dirty="0"/>
          </a:p>
          <a:p>
            <a:pPr eaLnBrk="1" hangingPunct="1">
              <a:lnSpc>
                <a:spcPct val="90000"/>
              </a:lnSpc>
              <a:buFont typeface="Wingdings" pitchFamily="2" charset="2"/>
              <a:buNone/>
              <a:defRPr/>
            </a:pPr>
            <a:r>
              <a:rPr lang="zh-CN" altLang="en-US" sz="2000" dirty="0"/>
              <a:t>          </a:t>
            </a:r>
          </a:p>
        </p:txBody>
      </p:sp>
      <p:graphicFrame>
        <p:nvGraphicFramePr>
          <p:cNvPr id="7170" name="Object 5"/>
          <p:cNvGraphicFramePr>
            <a:graphicFrameLocks noChangeAspect="1"/>
          </p:cNvGraphicFramePr>
          <p:nvPr>
            <p:extLst/>
          </p:nvPr>
        </p:nvGraphicFramePr>
        <p:xfrm>
          <a:off x="1907704" y="1628800"/>
          <a:ext cx="3824288" cy="1243012"/>
        </p:xfrm>
        <a:graphic>
          <a:graphicData uri="http://schemas.openxmlformats.org/presentationml/2006/ole">
            <mc:AlternateContent xmlns:mc="http://schemas.openxmlformats.org/markup-compatibility/2006">
              <mc:Choice xmlns:v="urn:schemas-microsoft-com:vml" Requires="v">
                <p:oleObj spid="_x0000_s297991" name="Equation" r:id="rId3" imgW="2031633" imgH="660308" progId="Equation.3">
                  <p:embed/>
                </p:oleObj>
              </mc:Choice>
              <mc:Fallback>
                <p:oleObj name="Equation" r:id="rId3" imgW="2031633" imgH="660308" progId="Equation.3">
                  <p:embed/>
                  <p:pic>
                    <p:nvPicPr>
                      <p:cNvPr id="717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4" y="1628800"/>
                        <a:ext cx="3824288" cy="1243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1" name="Object 4"/>
          <p:cNvGraphicFramePr>
            <a:graphicFrameLocks noChangeAspect="1"/>
          </p:cNvGraphicFramePr>
          <p:nvPr>
            <p:extLst/>
          </p:nvPr>
        </p:nvGraphicFramePr>
        <p:xfrm>
          <a:off x="5724128" y="1700808"/>
          <a:ext cx="1314450" cy="1057275"/>
        </p:xfrm>
        <a:graphic>
          <a:graphicData uri="http://schemas.openxmlformats.org/presentationml/2006/ole">
            <mc:AlternateContent xmlns:mc="http://schemas.openxmlformats.org/markup-compatibility/2006">
              <mc:Choice xmlns:v="urn:schemas-microsoft-com:vml" Requires="v">
                <p:oleObj spid="_x0000_s297992" name="Equation" r:id="rId5" imgW="837787" imgH="672985" progId="Equation.3">
                  <p:embed/>
                </p:oleObj>
              </mc:Choice>
              <mc:Fallback>
                <p:oleObj name="Equation" r:id="rId5" imgW="837787" imgH="672985" progId="Equation.3">
                  <p:embed/>
                  <p:pic>
                    <p:nvPicPr>
                      <p:cNvPr id="7171"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24128" y="1700808"/>
                        <a:ext cx="1314450" cy="1057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6" name="Rectangle 8"/>
          <p:cNvSpPr>
            <a:spLocks noChangeArrowheads="1"/>
          </p:cNvSpPr>
          <p:nvPr/>
        </p:nvSpPr>
        <p:spPr bwMode="auto">
          <a:xfrm>
            <a:off x="3538538" y="3233738"/>
            <a:ext cx="9144000" cy="0"/>
          </a:xfrm>
          <a:prstGeom prst="rect">
            <a:avLst/>
          </a:prstGeom>
          <a:noFill/>
          <a:ln w="9525">
            <a:noFill/>
            <a:miter lim="800000"/>
            <a:headEnd/>
            <a:tailEnd/>
          </a:ln>
        </p:spPr>
        <p:txBody>
          <a:bodyPr>
            <a:spAutoFit/>
          </a:bodyPr>
          <a:lstStyle/>
          <a:p>
            <a:endParaRPr lang="zh-CN" altLang="en-US"/>
          </a:p>
        </p:txBody>
      </p:sp>
      <p:graphicFrame>
        <p:nvGraphicFramePr>
          <p:cNvPr id="7172" name="Object 7"/>
          <p:cNvGraphicFramePr>
            <a:graphicFrameLocks noChangeAspect="1"/>
          </p:cNvGraphicFramePr>
          <p:nvPr>
            <p:extLst/>
          </p:nvPr>
        </p:nvGraphicFramePr>
        <p:xfrm>
          <a:off x="3707904" y="2924944"/>
          <a:ext cx="4237038" cy="788987"/>
        </p:xfrm>
        <a:graphic>
          <a:graphicData uri="http://schemas.openxmlformats.org/presentationml/2006/ole">
            <mc:AlternateContent xmlns:mc="http://schemas.openxmlformats.org/markup-compatibility/2006">
              <mc:Choice xmlns:v="urn:schemas-microsoft-com:vml" Requires="v">
                <p:oleObj spid="_x0000_s297993" name="Equation" r:id="rId7" imgW="2171080" imgH="406216" progId="Equation.3">
                  <p:embed/>
                </p:oleObj>
              </mc:Choice>
              <mc:Fallback>
                <p:oleObj name="Equation" r:id="rId7" imgW="2171080" imgH="406216" progId="Equation.3">
                  <p:embed/>
                  <p:pic>
                    <p:nvPicPr>
                      <p:cNvPr id="7172"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07904" y="2924944"/>
                        <a:ext cx="4237038" cy="788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3" name="Object 10"/>
          <p:cNvGraphicFramePr>
            <a:graphicFrameLocks noChangeAspect="1"/>
          </p:cNvGraphicFramePr>
          <p:nvPr>
            <p:extLst/>
          </p:nvPr>
        </p:nvGraphicFramePr>
        <p:xfrm>
          <a:off x="1907704" y="4437112"/>
          <a:ext cx="3141663" cy="823913"/>
        </p:xfrm>
        <a:graphic>
          <a:graphicData uri="http://schemas.openxmlformats.org/presentationml/2006/ole">
            <mc:AlternateContent xmlns:mc="http://schemas.openxmlformats.org/markup-compatibility/2006">
              <mc:Choice xmlns:v="urn:schemas-microsoft-com:vml" Requires="v">
                <p:oleObj spid="_x0000_s297994" name="Equation" r:id="rId9" imgW="1638093" imgH="431570" progId="Equation.3">
                  <p:embed/>
                </p:oleObj>
              </mc:Choice>
              <mc:Fallback>
                <p:oleObj name="Equation" r:id="rId9" imgW="1638093" imgH="431570" progId="Equation.3">
                  <p:embed/>
                  <p:pic>
                    <p:nvPicPr>
                      <p:cNvPr id="7173"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7704" y="4437112"/>
                        <a:ext cx="3141663" cy="823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4" name="Object 9"/>
          <p:cNvGraphicFramePr>
            <a:graphicFrameLocks noChangeAspect="1"/>
          </p:cNvGraphicFramePr>
          <p:nvPr>
            <p:extLst/>
          </p:nvPr>
        </p:nvGraphicFramePr>
        <p:xfrm>
          <a:off x="5508104" y="4797152"/>
          <a:ext cx="1473200" cy="415925"/>
        </p:xfrm>
        <a:graphic>
          <a:graphicData uri="http://schemas.openxmlformats.org/presentationml/2006/ole">
            <mc:AlternateContent xmlns:mc="http://schemas.openxmlformats.org/markup-compatibility/2006">
              <mc:Choice xmlns:v="urn:schemas-microsoft-com:vml" Requires="v">
                <p:oleObj spid="_x0000_s297995" name="公式" r:id="rId11" imgW="749520" imgH="200880" progId="Equation.3">
                  <p:embed/>
                </p:oleObj>
              </mc:Choice>
              <mc:Fallback>
                <p:oleObj name="公式" r:id="rId11" imgW="749520" imgH="200880" progId="Equation.3">
                  <p:embed/>
                  <p:pic>
                    <p:nvPicPr>
                      <p:cNvPr id="7174"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08104" y="4797152"/>
                        <a:ext cx="1473200"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3232297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4294967295"/>
          </p:nvPr>
        </p:nvSpPr>
        <p:spPr>
          <a:xfrm>
            <a:off x="1169988" y="609600"/>
            <a:ext cx="7772400" cy="5451475"/>
          </a:xfrm>
          <a:prstGeom prst="rect">
            <a:avLst/>
          </a:prstGeom>
        </p:spPr>
        <p:txBody>
          <a:bodyPr/>
          <a:lstStyle/>
          <a:p>
            <a:pPr eaLnBrk="1" hangingPunct="1">
              <a:defRPr/>
            </a:pPr>
            <a:r>
              <a:rPr lang="zh-CN" altLang="en-US" sz="2400" b="1" dirty="0"/>
              <a:t>这实际是一个常微分方程，解得</a:t>
            </a:r>
          </a:p>
          <a:p>
            <a:pPr eaLnBrk="1" hangingPunct="1">
              <a:defRPr/>
            </a:pPr>
            <a:endParaRPr lang="zh-CN" altLang="en-US" sz="2400" b="1" dirty="0"/>
          </a:p>
          <a:p>
            <a:pPr eaLnBrk="1" hangingPunct="1">
              <a:defRPr/>
            </a:pPr>
            <a:endParaRPr lang="zh-CN" altLang="en-US" sz="2400" b="1" dirty="0"/>
          </a:p>
          <a:p>
            <a:pPr eaLnBrk="1" hangingPunct="1">
              <a:defRPr/>
            </a:pPr>
            <a:endParaRPr lang="zh-CN" altLang="en-US" sz="2400" b="1" dirty="0"/>
          </a:p>
          <a:p>
            <a:pPr eaLnBrk="1" hangingPunct="1">
              <a:defRPr/>
            </a:pPr>
            <a:r>
              <a:rPr lang="zh-CN" altLang="en-US" sz="2400" b="1" dirty="0"/>
              <a:t>（</a:t>
            </a:r>
            <a:r>
              <a:rPr lang="en-US" altLang="zh-CN" sz="2400" b="1" dirty="0"/>
              <a:t>4</a:t>
            </a:r>
            <a:r>
              <a:rPr lang="zh-CN" altLang="en-US" sz="2400" b="1" dirty="0"/>
              <a:t>）求</a:t>
            </a:r>
            <a:r>
              <a:rPr lang="en-US" altLang="zh-CN" sz="2400" b="1" dirty="0"/>
              <a:t>Q</a:t>
            </a:r>
          </a:p>
        </p:txBody>
      </p:sp>
      <p:sp>
        <p:nvSpPr>
          <p:cNvPr id="8198" name="Rectangle 5"/>
          <p:cNvSpPr>
            <a:spLocks noChangeArrowheads="1"/>
          </p:cNvSpPr>
          <p:nvPr/>
        </p:nvSpPr>
        <p:spPr bwMode="auto">
          <a:xfrm>
            <a:off x="3429000" y="3162300"/>
            <a:ext cx="9144000" cy="0"/>
          </a:xfrm>
          <a:prstGeom prst="rect">
            <a:avLst/>
          </a:prstGeom>
          <a:noFill/>
          <a:ln w="9525">
            <a:noFill/>
            <a:miter lim="800000"/>
            <a:headEnd/>
            <a:tailEnd/>
          </a:ln>
        </p:spPr>
        <p:txBody>
          <a:bodyPr>
            <a:spAutoFit/>
          </a:bodyPr>
          <a:lstStyle/>
          <a:p>
            <a:endParaRPr lang="zh-CN" altLang="en-US"/>
          </a:p>
        </p:txBody>
      </p:sp>
      <p:graphicFrame>
        <p:nvGraphicFramePr>
          <p:cNvPr id="8194" name="Object 4"/>
          <p:cNvGraphicFramePr>
            <a:graphicFrameLocks noChangeAspect="1"/>
          </p:cNvGraphicFramePr>
          <p:nvPr/>
        </p:nvGraphicFramePr>
        <p:xfrm>
          <a:off x="2286000" y="1143000"/>
          <a:ext cx="4572000" cy="1068388"/>
        </p:xfrm>
        <a:graphic>
          <a:graphicData uri="http://schemas.openxmlformats.org/presentationml/2006/ole">
            <mc:AlternateContent xmlns:mc="http://schemas.openxmlformats.org/markup-compatibility/2006">
              <mc:Choice xmlns:v="urn:schemas-microsoft-com:vml" Requires="v">
                <p:oleObj spid="_x0000_s299013" r:id="rId3" imgW="2285724" imgH="533538" progId="Equation.3">
                  <p:embed/>
                </p:oleObj>
              </mc:Choice>
              <mc:Fallback>
                <p:oleObj r:id="rId3" imgW="2285724" imgH="533538" progId="Equation.3">
                  <p:embed/>
                  <p:pic>
                    <p:nvPicPr>
                      <p:cNvPr id="819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143000"/>
                        <a:ext cx="4572000" cy="1068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9"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195" name="Object 5"/>
          <p:cNvGraphicFramePr>
            <a:graphicFrameLocks noChangeAspect="1"/>
          </p:cNvGraphicFramePr>
          <p:nvPr/>
        </p:nvGraphicFramePr>
        <p:xfrm>
          <a:off x="2057400" y="2971800"/>
          <a:ext cx="3938588" cy="838200"/>
        </p:xfrm>
        <a:graphic>
          <a:graphicData uri="http://schemas.openxmlformats.org/presentationml/2006/ole">
            <mc:AlternateContent xmlns:mc="http://schemas.openxmlformats.org/markup-compatibility/2006">
              <mc:Choice xmlns:v="urn:schemas-microsoft-com:vml" Requires="v">
                <p:oleObj spid="_x0000_s299014" name="Equation" r:id="rId5" imgW="2374464" imgH="507633" progId="Equation.3">
                  <p:embed/>
                </p:oleObj>
              </mc:Choice>
              <mc:Fallback>
                <p:oleObj name="Equation" r:id="rId5" imgW="2374464" imgH="507633" progId="Equation.3">
                  <p:embed/>
                  <p:pic>
                    <p:nvPicPr>
                      <p:cNvPr id="819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2971800"/>
                        <a:ext cx="3938588" cy="838200"/>
                      </a:xfrm>
                      <a:prstGeom prst="rect">
                        <a:avLst/>
                      </a:prstGeom>
                      <a:solidFill>
                        <a:srgbClr val="FFFF99"/>
                      </a:solidFill>
                    </p:spPr>
                  </p:pic>
                </p:oleObj>
              </mc:Fallback>
            </mc:AlternateContent>
          </a:graphicData>
        </a:graphic>
      </p:graphicFrame>
      <p:sp>
        <p:nvSpPr>
          <p:cNvPr id="8200"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196" name="Object 7"/>
          <p:cNvGraphicFramePr>
            <a:graphicFrameLocks noChangeAspect="1"/>
          </p:cNvGraphicFramePr>
          <p:nvPr/>
        </p:nvGraphicFramePr>
        <p:xfrm>
          <a:off x="2057400" y="4038600"/>
          <a:ext cx="2351088" cy="762000"/>
        </p:xfrm>
        <a:graphic>
          <a:graphicData uri="http://schemas.openxmlformats.org/presentationml/2006/ole">
            <mc:AlternateContent xmlns:mc="http://schemas.openxmlformats.org/markup-compatibility/2006">
              <mc:Choice xmlns:v="urn:schemas-microsoft-com:vml" Requires="v">
                <p:oleObj spid="_x0000_s299015" name="Equation" r:id="rId7" imgW="1028493" imgH="330154" progId="Equation.3">
                  <p:embed/>
                </p:oleObj>
              </mc:Choice>
              <mc:Fallback>
                <p:oleObj name="Equation" r:id="rId7" imgW="1028493" imgH="330154" progId="Equation.3">
                  <p:embed/>
                  <p:pic>
                    <p:nvPicPr>
                      <p:cNvPr id="8196"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7400" y="4038600"/>
                        <a:ext cx="2351088" cy="762000"/>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285800347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4"/>
          <p:cNvSpPr>
            <a:spLocks noChangeArrowheads="1"/>
          </p:cNvSpPr>
          <p:nvPr/>
        </p:nvSpPr>
        <p:spPr bwMode="auto">
          <a:xfrm>
            <a:off x="755650" y="476250"/>
            <a:ext cx="6480175" cy="579438"/>
          </a:xfrm>
          <a:prstGeom prst="rect">
            <a:avLst/>
          </a:prstGeom>
          <a:noFill/>
          <a:ln w="9525">
            <a:noFill/>
            <a:miter lim="800000"/>
            <a:headEnd/>
            <a:tailEnd/>
          </a:ln>
          <a:effectLst/>
        </p:spPr>
        <p:txBody>
          <a:bodyPr>
            <a:spAutoFit/>
          </a:bodyPr>
          <a:lstStyle/>
          <a:p>
            <a:pPr>
              <a:spcBef>
                <a:spcPct val="20000"/>
              </a:spcBef>
            </a:pPr>
            <a:r>
              <a:rPr lang="zh-CN" altLang="en-US" sz="2800" b="1" dirty="0">
                <a:solidFill>
                  <a:srgbClr val="000090"/>
                </a:solidFill>
                <a:ea typeface="华文中宋" pitchFamily="2" charset="-122"/>
              </a:rPr>
              <a:t>例</a:t>
            </a:r>
            <a:r>
              <a:rPr lang="en-US" altLang="zh-CN" sz="2800" b="1" dirty="0">
                <a:solidFill>
                  <a:srgbClr val="000090"/>
                </a:solidFill>
                <a:ea typeface="华文中宋" pitchFamily="2" charset="-122"/>
              </a:rPr>
              <a:t>3 </a:t>
            </a:r>
            <a:r>
              <a:rPr lang="en-US" altLang="zh-CN" sz="3200" b="1" dirty="0">
                <a:solidFill>
                  <a:srgbClr val="000090"/>
                </a:solidFill>
                <a:ea typeface="华文中宋" pitchFamily="2" charset="-122"/>
              </a:rPr>
              <a:t>  </a:t>
            </a:r>
            <a:r>
              <a:rPr lang="zh-CN" altLang="en-US" sz="3200" b="1" dirty="0">
                <a:solidFill>
                  <a:srgbClr val="000090"/>
                </a:solidFill>
                <a:ea typeface="华文中宋" pitchFamily="2" charset="-122"/>
              </a:rPr>
              <a:t>范</a:t>
            </a:r>
            <a:r>
              <a:rPr lang="en-US" altLang="zh-CN" sz="3200" b="1" dirty="0">
                <a:solidFill>
                  <a:srgbClr val="000090"/>
                </a:solidFill>
                <a:ea typeface="华文中宋" pitchFamily="2" charset="-122"/>
              </a:rPr>
              <a:t>. </a:t>
            </a:r>
            <a:r>
              <a:rPr lang="zh-CN" altLang="en-US" sz="3200" b="1" dirty="0">
                <a:solidFill>
                  <a:srgbClr val="000090"/>
                </a:solidFill>
                <a:ea typeface="华文中宋" pitchFamily="2" charset="-122"/>
              </a:rPr>
              <a:t>梅格伦伪造名画案</a:t>
            </a:r>
          </a:p>
        </p:txBody>
      </p:sp>
      <p:sp>
        <p:nvSpPr>
          <p:cNvPr id="55302" name="Text Box 6"/>
          <p:cNvSpPr txBox="1">
            <a:spLocks noChangeArrowheads="1"/>
          </p:cNvSpPr>
          <p:nvPr/>
        </p:nvSpPr>
        <p:spPr bwMode="auto">
          <a:xfrm>
            <a:off x="684213" y="1700213"/>
            <a:ext cx="8062912" cy="4546600"/>
          </a:xfrm>
          <a:prstGeom prst="rect">
            <a:avLst/>
          </a:prstGeom>
          <a:noFill/>
          <a:ln w="9525" algn="ctr">
            <a:noFill/>
            <a:miter lim="800000"/>
            <a:headEnd/>
            <a:tailEnd/>
          </a:ln>
          <a:effectLst/>
        </p:spPr>
        <p:txBody>
          <a:bodyPr>
            <a:spAutoFit/>
          </a:bodyPr>
          <a:lstStyle/>
          <a:p>
            <a:pPr>
              <a:lnSpc>
                <a:spcPct val="130000"/>
              </a:lnSpc>
              <a:spcBef>
                <a:spcPct val="50000"/>
              </a:spcBef>
            </a:pPr>
            <a:r>
              <a:rPr lang="en-US" altLang="zh-CN" sz="2400">
                <a:ea typeface="华文中宋" pitchFamily="2" charset="-122"/>
              </a:rPr>
              <a:t>       </a:t>
            </a:r>
            <a:r>
              <a:rPr lang="zh-CN" altLang="en-US" sz="2400">
                <a:ea typeface="华文中宋" pitchFamily="2" charset="-122"/>
              </a:rPr>
              <a:t>第二次世界大战比利时解放后，荷兰保安机关开始搜捕纳粹分子的合作者，发现一名三流画家</a:t>
            </a:r>
            <a:r>
              <a:rPr lang="en-US" altLang="zh-CN" sz="2400">
                <a:ea typeface="华文中宋" pitchFamily="2" charset="-122"/>
              </a:rPr>
              <a:t>H.A.Vanmeegren</a:t>
            </a:r>
            <a:r>
              <a:rPr lang="zh-CN" altLang="en-US" sz="2400">
                <a:ea typeface="华文中宋" pitchFamily="2" charset="-122"/>
              </a:rPr>
              <a:t>曾将</a:t>
            </a:r>
            <a:r>
              <a:rPr lang="en-US" altLang="zh-CN" sz="2400">
                <a:ea typeface="华文中宋" pitchFamily="2" charset="-122"/>
              </a:rPr>
              <a:t>17</a:t>
            </a:r>
            <a:r>
              <a:rPr lang="zh-CN" altLang="en-US" sz="2400">
                <a:ea typeface="华文中宋" pitchFamily="2" charset="-122"/>
              </a:rPr>
              <a:t>世纪荷兰著名画家</a:t>
            </a:r>
            <a:r>
              <a:rPr lang="en-US" altLang="zh-CN" sz="2400">
                <a:ea typeface="华文中宋" pitchFamily="2" charset="-122"/>
              </a:rPr>
              <a:t>Jan.Vermeer</a:t>
            </a:r>
            <a:r>
              <a:rPr lang="zh-CN" altLang="en-US" sz="2400">
                <a:ea typeface="华文中宋" pitchFamily="2" charset="-122"/>
              </a:rPr>
              <a:t>的一批名贵油画盗卖给德寇，于</a:t>
            </a:r>
            <a:r>
              <a:rPr lang="en-US" altLang="zh-CN" sz="2400">
                <a:ea typeface="华文中宋" pitchFamily="2" charset="-122"/>
              </a:rPr>
              <a:t>1945</a:t>
            </a:r>
            <a:r>
              <a:rPr lang="zh-CN" altLang="en-US" sz="2400">
                <a:ea typeface="华文中宋" pitchFamily="2" charset="-122"/>
              </a:rPr>
              <a:t>年</a:t>
            </a:r>
            <a:r>
              <a:rPr lang="en-US" altLang="zh-CN" sz="2400">
                <a:ea typeface="华文中宋" pitchFamily="2" charset="-122"/>
              </a:rPr>
              <a:t>5</a:t>
            </a:r>
            <a:r>
              <a:rPr lang="zh-CN" altLang="en-US" sz="2400">
                <a:ea typeface="华文中宋" pitchFamily="2" charset="-122"/>
              </a:rPr>
              <a:t>月</a:t>
            </a:r>
            <a:r>
              <a:rPr lang="en-US" altLang="zh-CN" sz="2400">
                <a:ea typeface="华文中宋" pitchFamily="2" charset="-122"/>
              </a:rPr>
              <a:t>29</a:t>
            </a:r>
            <a:r>
              <a:rPr lang="zh-CN" altLang="en-US" sz="2400">
                <a:ea typeface="华文中宋" pitchFamily="2" charset="-122"/>
              </a:rPr>
              <a:t>日通敌罪逮捕了此人。     </a:t>
            </a:r>
          </a:p>
          <a:p>
            <a:pPr>
              <a:lnSpc>
                <a:spcPct val="130000"/>
              </a:lnSpc>
              <a:spcBef>
                <a:spcPct val="50000"/>
              </a:spcBef>
            </a:pPr>
            <a:r>
              <a:rPr lang="zh-CN" altLang="en-US" sz="2400">
                <a:ea typeface="华文中宋" pitchFamily="2" charset="-122"/>
              </a:rPr>
              <a:t>     </a:t>
            </a:r>
            <a:r>
              <a:rPr lang="en-US" altLang="zh-CN" sz="2400">
                <a:ea typeface="华文中宋" pitchFamily="2" charset="-122"/>
              </a:rPr>
              <a:t>Vanmeegren</a:t>
            </a:r>
            <a:r>
              <a:rPr lang="zh-CN" altLang="en-US" sz="2400">
                <a:ea typeface="华文中宋" pitchFamily="2" charset="-122"/>
              </a:rPr>
              <a:t>被捕后宣称他从未出卖过荷兰的利益，所有的油画都是自己伪造的，为了证实这一切，在狱中开始伪造</a:t>
            </a:r>
            <a:r>
              <a:rPr lang="en-US" altLang="zh-CN" sz="2400">
                <a:ea typeface="华文中宋" pitchFamily="2" charset="-122"/>
              </a:rPr>
              <a:t>Vermeer</a:t>
            </a:r>
            <a:r>
              <a:rPr lang="zh-CN" altLang="en-US" sz="2400">
                <a:ea typeface="华文中宋" pitchFamily="2" charset="-122"/>
              </a:rPr>
              <a:t>的画</a:t>
            </a:r>
            <a:r>
              <a:rPr lang="en-US" altLang="zh-CN" sz="2400">
                <a:ea typeface="华文中宋" pitchFamily="2" charset="-122"/>
              </a:rPr>
              <a:t>《</a:t>
            </a:r>
            <a:r>
              <a:rPr lang="zh-CN" altLang="en-US" sz="2400">
                <a:ea typeface="华文中宋" pitchFamily="2" charset="-122"/>
              </a:rPr>
              <a:t>耶稣在学者中间</a:t>
            </a:r>
            <a:r>
              <a:rPr lang="en-US" altLang="zh-CN" sz="2400">
                <a:ea typeface="华文中宋" pitchFamily="2" charset="-122"/>
              </a:rPr>
              <a:t>》</a:t>
            </a:r>
            <a:r>
              <a:rPr lang="zh-CN" altLang="en-US" sz="2400">
                <a:ea typeface="华文中宋" pitchFamily="2" charset="-122"/>
              </a:rPr>
              <a:t>。当他的工作快完成时，又获悉他可能以伪造罪被判刑，于是拒绝将画老化，以免留下罪证。</a:t>
            </a:r>
          </a:p>
        </p:txBody>
      </p:sp>
    </p:spTree>
    <p:extLst>
      <p:ext uri="{BB962C8B-B14F-4D97-AF65-F5344CB8AC3E}">
        <p14:creationId xmlns:p14="http://schemas.microsoft.com/office/powerpoint/2010/main" val="180902132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684213" y="404813"/>
            <a:ext cx="7848600" cy="5835444"/>
          </a:xfrm>
          <a:prstGeom prst="rect">
            <a:avLst/>
          </a:prstGeom>
          <a:noFill/>
          <a:ln w="9525" algn="ctr">
            <a:noFill/>
            <a:miter lim="800000"/>
            <a:headEnd/>
            <a:tailEnd/>
          </a:ln>
          <a:effectLst/>
        </p:spPr>
        <p:txBody>
          <a:bodyPr>
            <a:spAutoFit/>
          </a:bodyPr>
          <a:lstStyle/>
          <a:p>
            <a:pPr>
              <a:lnSpc>
                <a:spcPct val="130000"/>
              </a:lnSpc>
              <a:spcBef>
                <a:spcPct val="50000"/>
              </a:spcBef>
            </a:pPr>
            <a:r>
              <a:rPr lang="en-US" altLang="zh-CN" sz="2400" dirty="0">
                <a:ea typeface="华文中宋" pitchFamily="2" charset="-122"/>
              </a:rPr>
              <a:t>       </a:t>
            </a:r>
            <a:r>
              <a:rPr lang="zh-CN" altLang="en-US" sz="2400" dirty="0">
                <a:ea typeface="华文中宋" pitchFamily="2" charset="-122"/>
              </a:rPr>
              <a:t>为了审理这一案件，法庭组织了一个由化学家、物理学家、艺术史学家等参加的国际专门小组，采用了当时最先进的科学方法，动用了</a:t>
            </a:r>
            <a:r>
              <a:rPr lang="en-US" altLang="zh-CN" sz="2400" dirty="0">
                <a:ea typeface="华文中宋" pitchFamily="2" charset="-122"/>
              </a:rPr>
              <a:t>X-</a:t>
            </a:r>
            <a:r>
              <a:rPr lang="zh-CN" altLang="en-US" sz="2400" dirty="0">
                <a:ea typeface="华文中宋" pitchFamily="2" charset="-122"/>
              </a:rPr>
              <a:t>光线透视等，对颜料成份进行分析，终于在几幅画中发现了现代物质诸如现代颜料钴蓝的痕迹。</a:t>
            </a:r>
          </a:p>
          <a:p>
            <a:pPr>
              <a:lnSpc>
                <a:spcPct val="130000"/>
              </a:lnSpc>
              <a:spcBef>
                <a:spcPct val="50000"/>
              </a:spcBef>
            </a:pPr>
            <a:r>
              <a:rPr lang="zh-CN" altLang="en-US" sz="2400" dirty="0">
                <a:ea typeface="华文中宋" pitchFamily="2" charset="-122"/>
              </a:rPr>
              <a:t>       这样，伪造罪成立， </a:t>
            </a:r>
            <a:r>
              <a:rPr lang="en-US" altLang="zh-CN" sz="2400" dirty="0" err="1">
                <a:ea typeface="华文中宋" pitchFamily="2" charset="-122"/>
              </a:rPr>
              <a:t>Vanmeegren</a:t>
            </a:r>
            <a:r>
              <a:rPr lang="zh-CN" altLang="en-US" sz="2400" dirty="0">
                <a:ea typeface="华文中宋" pitchFamily="2" charset="-122"/>
              </a:rPr>
              <a:t>被判一年徒刑。</a:t>
            </a:r>
            <a:r>
              <a:rPr lang="en-US" altLang="zh-CN" sz="2400" dirty="0">
                <a:ea typeface="华文中宋" pitchFamily="2" charset="-122"/>
              </a:rPr>
              <a:t>1947</a:t>
            </a:r>
            <a:r>
              <a:rPr lang="zh-CN" altLang="en-US" sz="2400" dirty="0">
                <a:ea typeface="华文中宋" pitchFamily="2" charset="-122"/>
              </a:rPr>
              <a:t>年</a:t>
            </a:r>
            <a:r>
              <a:rPr lang="en-US" altLang="zh-CN" sz="2400" dirty="0">
                <a:ea typeface="华文中宋" pitchFamily="2" charset="-122"/>
              </a:rPr>
              <a:t>11</a:t>
            </a:r>
            <a:r>
              <a:rPr lang="zh-CN" altLang="en-US" sz="2400" dirty="0">
                <a:ea typeface="华文中宋" pitchFamily="2" charset="-122"/>
              </a:rPr>
              <a:t>月</a:t>
            </a:r>
            <a:r>
              <a:rPr lang="en-US" altLang="zh-CN" sz="2400" dirty="0">
                <a:ea typeface="华文中宋" pitchFamily="2" charset="-122"/>
              </a:rPr>
              <a:t>30</a:t>
            </a:r>
            <a:r>
              <a:rPr lang="zh-CN" altLang="en-US" sz="2400" dirty="0">
                <a:ea typeface="华文中宋" pitchFamily="2" charset="-122"/>
              </a:rPr>
              <a:t>日他在狱中心脏病发作而死去。</a:t>
            </a:r>
          </a:p>
          <a:p>
            <a:pPr>
              <a:lnSpc>
                <a:spcPct val="130000"/>
              </a:lnSpc>
              <a:spcBef>
                <a:spcPct val="50000"/>
              </a:spcBef>
            </a:pPr>
            <a:r>
              <a:rPr lang="zh-CN" altLang="en-US" sz="2400" dirty="0">
                <a:ea typeface="华文中宋" pitchFamily="2" charset="-122"/>
              </a:rPr>
              <a:t>      但是，许多人还是不相信其余的名画是伪造的，因为，</a:t>
            </a:r>
            <a:r>
              <a:rPr lang="zh-CN" altLang="en-US" sz="2800" dirty="0">
                <a:ea typeface="华文中宋" pitchFamily="2" charset="-122"/>
              </a:rPr>
              <a:t> </a:t>
            </a:r>
            <a:r>
              <a:rPr lang="en-US" altLang="zh-CN" sz="2400" dirty="0" err="1">
                <a:ea typeface="华文中宋" pitchFamily="2" charset="-122"/>
              </a:rPr>
              <a:t>Vanmeegren</a:t>
            </a:r>
            <a:r>
              <a:rPr lang="zh-CN" altLang="en-US" sz="2400" dirty="0">
                <a:ea typeface="华文中宋" pitchFamily="2" charset="-122"/>
              </a:rPr>
              <a:t>在狱中作的画实在是质量太差，所找理由都不能使怀疑者满意。直到</a:t>
            </a:r>
            <a:r>
              <a:rPr lang="en-US" altLang="zh-CN" sz="2400" dirty="0">
                <a:ea typeface="华文中宋" pitchFamily="2" charset="-122"/>
              </a:rPr>
              <a:t>20</a:t>
            </a:r>
            <a:r>
              <a:rPr lang="zh-CN" altLang="en-US" sz="2400" dirty="0">
                <a:ea typeface="华文中宋" pitchFamily="2" charset="-122"/>
              </a:rPr>
              <a:t>年后，</a:t>
            </a:r>
            <a:r>
              <a:rPr lang="en-US" altLang="zh-CN" sz="2400" dirty="0">
                <a:solidFill>
                  <a:srgbClr val="000090"/>
                </a:solidFill>
                <a:ea typeface="华文中宋" pitchFamily="2" charset="-122"/>
              </a:rPr>
              <a:t>1967</a:t>
            </a:r>
            <a:r>
              <a:rPr lang="zh-CN" altLang="en-US" sz="2400" dirty="0">
                <a:solidFill>
                  <a:srgbClr val="000090"/>
                </a:solidFill>
                <a:ea typeface="华文中宋" pitchFamily="2" charset="-122"/>
              </a:rPr>
              <a:t>年，卡内基梅隆大学的科学家们用微分方程模型解决了这一问题</a:t>
            </a:r>
            <a:r>
              <a:rPr lang="zh-CN" altLang="en-US" sz="2400" dirty="0">
                <a:ea typeface="华文中宋" pitchFamily="2" charset="-122"/>
              </a:rPr>
              <a:t>。</a:t>
            </a:r>
          </a:p>
        </p:txBody>
      </p:sp>
    </p:spTree>
    <p:extLst>
      <p:ext uri="{BB962C8B-B14F-4D97-AF65-F5344CB8AC3E}">
        <p14:creationId xmlns:p14="http://schemas.microsoft.com/office/powerpoint/2010/main" val="363990253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684213" y="549275"/>
            <a:ext cx="1079500" cy="519113"/>
          </a:xfrm>
          <a:prstGeom prst="rect">
            <a:avLst/>
          </a:prstGeom>
          <a:noFill/>
          <a:ln w="9525" algn="ctr">
            <a:noFill/>
            <a:miter lim="800000"/>
            <a:headEnd/>
            <a:tailEnd/>
          </a:ln>
          <a:effectLst/>
        </p:spPr>
        <p:txBody>
          <a:bodyPr>
            <a:spAutoFit/>
          </a:bodyPr>
          <a:lstStyle/>
          <a:p>
            <a:pPr>
              <a:spcBef>
                <a:spcPct val="50000"/>
              </a:spcBef>
            </a:pPr>
            <a:r>
              <a:rPr lang="zh-CN" altLang="en-US" sz="2800" b="1" dirty="0">
                <a:solidFill>
                  <a:srgbClr val="660066"/>
                </a:solidFill>
                <a:ea typeface="华文中宋" pitchFamily="2" charset="-122"/>
              </a:rPr>
              <a:t>原理</a:t>
            </a:r>
          </a:p>
        </p:txBody>
      </p:sp>
      <p:sp>
        <p:nvSpPr>
          <p:cNvPr id="59395" name="Text Box 3"/>
          <p:cNvSpPr txBox="1">
            <a:spLocks noChangeArrowheads="1"/>
          </p:cNvSpPr>
          <p:nvPr/>
        </p:nvSpPr>
        <p:spPr bwMode="auto">
          <a:xfrm>
            <a:off x="827088" y="1268413"/>
            <a:ext cx="7561262" cy="1160462"/>
          </a:xfrm>
          <a:prstGeom prst="rect">
            <a:avLst/>
          </a:prstGeom>
          <a:noFill/>
          <a:ln w="9525" algn="ctr">
            <a:noFill/>
            <a:miter lim="800000"/>
            <a:headEnd/>
            <a:tailEnd/>
          </a:ln>
          <a:effectLst/>
        </p:spPr>
        <p:txBody>
          <a:bodyPr>
            <a:spAutoFit/>
          </a:bodyPr>
          <a:lstStyle/>
          <a:p>
            <a:pPr>
              <a:spcBef>
                <a:spcPct val="50000"/>
              </a:spcBef>
            </a:pPr>
            <a:r>
              <a:rPr lang="zh-CN" altLang="en-US" sz="2800" dirty="0">
                <a:ea typeface="华文中宋" pitchFamily="2" charset="-122"/>
              </a:rPr>
              <a:t>著名物理学家卢瑟夫（</a:t>
            </a:r>
            <a:r>
              <a:rPr lang="en-US" altLang="zh-CN" sz="2800" dirty="0">
                <a:latin typeface="Times New Roman" pitchFamily="18" charset="0"/>
                <a:ea typeface="华文中宋" pitchFamily="2" charset="-122"/>
              </a:rPr>
              <a:t>Rutherford</a:t>
            </a:r>
            <a:r>
              <a:rPr lang="zh-CN" altLang="en-US" sz="2800" dirty="0">
                <a:ea typeface="华文中宋" pitchFamily="2" charset="-122"/>
              </a:rPr>
              <a:t>）指出：</a:t>
            </a:r>
          </a:p>
          <a:p>
            <a:pPr>
              <a:spcBef>
                <a:spcPct val="50000"/>
              </a:spcBef>
            </a:pPr>
            <a:r>
              <a:rPr lang="zh-CN" altLang="en-US" sz="2800" dirty="0">
                <a:ea typeface="华文中宋" pitchFamily="2" charset="-122"/>
              </a:rPr>
              <a:t>       </a:t>
            </a:r>
            <a:r>
              <a:rPr lang="zh-CN" altLang="en-US" sz="2800" dirty="0">
                <a:solidFill>
                  <a:srgbClr val="FF0000"/>
                </a:solidFill>
                <a:ea typeface="华文中宋" pitchFamily="2" charset="-122"/>
              </a:rPr>
              <a:t>物质的放射性正比于现存物质的原子数。</a:t>
            </a:r>
          </a:p>
        </p:txBody>
      </p:sp>
      <p:sp>
        <p:nvSpPr>
          <p:cNvPr id="59396" name="Text Box 4"/>
          <p:cNvSpPr txBox="1">
            <a:spLocks noChangeArrowheads="1"/>
          </p:cNvSpPr>
          <p:nvPr/>
        </p:nvSpPr>
        <p:spPr bwMode="auto">
          <a:xfrm>
            <a:off x="827088" y="2708275"/>
            <a:ext cx="5903912" cy="519113"/>
          </a:xfrm>
          <a:prstGeom prst="rect">
            <a:avLst/>
          </a:prstGeom>
          <a:noFill/>
          <a:ln w="9525" algn="ctr">
            <a:noFill/>
            <a:miter lim="800000"/>
            <a:headEnd/>
            <a:tailEnd/>
          </a:ln>
          <a:effectLst/>
        </p:spPr>
        <p:txBody>
          <a:bodyPr>
            <a:spAutoFit/>
          </a:bodyPr>
          <a:lstStyle/>
          <a:p>
            <a:pPr>
              <a:spcBef>
                <a:spcPct val="50000"/>
              </a:spcBef>
            </a:pPr>
            <a:r>
              <a:rPr lang="zh-CN" altLang="en-US" sz="2800" dirty="0">
                <a:ea typeface="华文中宋" pitchFamily="2" charset="-122"/>
              </a:rPr>
              <a:t>设     时刻的原子数为          ，则有</a:t>
            </a:r>
          </a:p>
        </p:txBody>
      </p:sp>
      <p:graphicFrame>
        <p:nvGraphicFramePr>
          <p:cNvPr id="59397" name="Object 5"/>
          <p:cNvGraphicFramePr>
            <a:graphicFrameLocks noChangeAspect="1"/>
          </p:cNvGraphicFramePr>
          <p:nvPr/>
        </p:nvGraphicFramePr>
        <p:xfrm>
          <a:off x="1425575" y="2806700"/>
          <a:ext cx="303213" cy="407988"/>
        </p:xfrm>
        <a:graphic>
          <a:graphicData uri="http://schemas.openxmlformats.org/presentationml/2006/ole">
            <mc:AlternateContent xmlns:mc="http://schemas.openxmlformats.org/markup-compatibility/2006">
              <mc:Choice xmlns:v="urn:schemas-microsoft-com:vml" Requires="v">
                <p:oleObj spid="_x0000_s300041" name="公式" r:id="rId3" imgW="88739" imgH="152124" progId="Equation.3">
                  <p:embed/>
                </p:oleObj>
              </mc:Choice>
              <mc:Fallback>
                <p:oleObj name="公式" r:id="rId3" imgW="88739" imgH="152124" progId="Equation.3">
                  <p:embed/>
                  <p:pic>
                    <p:nvPicPr>
                      <p:cNvPr id="59397"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5575" y="2806700"/>
                        <a:ext cx="303213" cy="40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398" name="Object 6"/>
          <p:cNvGraphicFramePr>
            <a:graphicFrameLocks noChangeAspect="1"/>
          </p:cNvGraphicFramePr>
          <p:nvPr>
            <p:extLst/>
          </p:nvPr>
        </p:nvGraphicFramePr>
        <p:xfrm>
          <a:off x="4427984" y="2780928"/>
          <a:ext cx="936625" cy="452438"/>
        </p:xfrm>
        <a:graphic>
          <a:graphicData uri="http://schemas.openxmlformats.org/presentationml/2006/ole">
            <mc:AlternateContent xmlns:mc="http://schemas.openxmlformats.org/markup-compatibility/2006">
              <mc:Choice xmlns:v="urn:schemas-microsoft-com:vml" Requires="v">
                <p:oleObj spid="_x0000_s300042" name="公式" r:id="rId5" imgW="329955" imgH="203261" progId="Equation.3">
                  <p:embed/>
                </p:oleObj>
              </mc:Choice>
              <mc:Fallback>
                <p:oleObj name="公式" r:id="rId5" imgW="329955" imgH="203261" progId="Equation.3">
                  <p:embed/>
                  <p:pic>
                    <p:nvPicPr>
                      <p:cNvPr id="59398"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7984" y="2780928"/>
                        <a:ext cx="936625" cy="452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399" name="Object 7"/>
          <p:cNvGraphicFramePr>
            <a:graphicFrameLocks noChangeAspect="1"/>
          </p:cNvGraphicFramePr>
          <p:nvPr/>
        </p:nvGraphicFramePr>
        <p:xfrm>
          <a:off x="2051050" y="3427413"/>
          <a:ext cx="2160588" cy="938212"/>
        </p:xfrm>
        <a:graphic>
          <a:graphicData uri="http://schemas.openxmlformats.org/presentationml/2006/ole">
            <mc:AlternateContent xmlns:mc="http://schemas.openxmlformats.org/markup-compatibility/2006">
              <mc:Choice xmlns:v="urn:schemas-microsoft-com:vml" Requires="v">
                <p:oleObj spid="_x0000_s300043" name="公式" r:id="rId7" imgW="711016" imgH="393539" progId="Equation.3">
                  <p:embed/>
                </p:oleObj>
              </mc:Choice>
              <mc:Fallback>
                <p:oleObj name="公式" r:id="rId7" imgW="711016" imgH="393539" progId="Equation.3">
                  <p:embed/>
                  <p:pic>
                    <p:nvPicPr>
                      <p:cNvPr id="59399"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1050" y="3427413"/>
                        <a:ext cx="2160588" cy="938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400" name="Text Box 8"/>
          <p:cNvSpPr txBox="1">
            <a:spLocks noChangeArrowheads="1"/>
          </p:cNvSpPr>
          <p:nvPr/>
        </p:nvSpPr>
        <p:spPr bwMode="auto">
          <a:xfrm>
            <a:off x="5364163" y="3571875"/>
            <a:ext cx="3455987" cy="519113"/>
          </a:xfrm>
          <a:prstGeom prst="rect">
            <a:avLst/>
          </a:prstGeom>
          <a:noFill/>
          <a:ln w="9525" algn="ctr">
            <a:noFill/>
            <a:miter lim="800000"/>
            <a:headEnd/>
            <a:tailEnd/>
          </a:ln>
          <a:effectLst/>
        </p:spPr>
        <p:txBody>
          <a:bodyPr>
            <a:spAutoFit/>
          </a:bodyPr>
          <a:lstStyle/>
          <a:p>
            <a:pPr>
              <a:spcBef>
                <a:spcPct val="50000"/>
              </a:spcBef>
            </a:pPr>
            <a:r>
              <a:rPr lang="zh-CN" altLang="en-US" sz="2800">
                <a:ea typeface="华文中宋" pitchFamily="2" charset="-122"/>
              </a:rPr>
              <a:t>为物质的衰变常数。</a:t>
            </a:r>
          </a:p>
        </p:txBody>
      </p:sp>
      <p:graphicFrame>
        <p:nvGraphicFramePr>
          <p:cNvPr id="59401" name="Object 9"/>
          <p:cNvGraphicFramePr>
            <a:graphicFrameLocks noChangeAspect="1"/>
          </p:cNvGraphicFramePr>
          <p:nvPr/>
        </p:nvGraphicFramePr>
        <p:xfrm>
          <a:off x="4859338" y="3643313"/>
          <a:ext cx="476250" cy="476250"/>
        </p:xfrm>
        <a:graphic>
          <a:graphicData uri="http://schemas.openxmlformats.org/presentationml/2006/ole">
            <mc:AlternateContent xmlns:mc="http://schemas.openxmlformats.org/markup-compatibility/2006">
              <mc:Choice xmlns:v="urn:schemas-microsoft-com:vml" Requires="v">
                <p:oleObj spid="_x0000_s300044" name="公式" r:id="rId9" imgW="139279" imgH="177815" progId="Equation.3">
                  <p:embed/>
                </p:oleObj>
              </mc:Choice>
              <mc:Fallback>
                <p:oleObj name="公式" r:id="rId9" imgW="139279" imgH="177815" progId="Equation.3">
                  <p:embed/>
                  <p:pic>
                    <p:nvPicPr>
                      <p:cNvPr id="59401"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59338" y="3643313"/>
                        <a:ext cx="476250"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402" name="Text Box 10"/>
          <p:cNvSpPr txBox="1">
            <a:spLocks noChangeArrowheads="1"/>
          </p:cNvSpPr>
          <p:nvPr/>
        </p:nvSpPr>
        <p:spPr bwMode="auto">
          <a:xfrm>
            <a:off x="827088" y="4513263"/>
            <a:ext cx="2160587" cy="519112"/>
          </a:xfrm>
          <a:prstGeom prst="rect">
            <a:avLst/>
          </a:prstGeom>
          <a:noFill/>
          <a:ln w="9525" algn="ctr">
            <a:noFill/>
            <a:miter lim="800000"/>
            <a:headEnd/>
            <a:tailEnd/>
          </a:ln>
          <a:effectLst/>
        </p:spPr>
        <p:txBody>
          <a:bodyPr>
            <a:spAutoFit/>
          </a:bodyPr>
          <a:lstStyle/>
          <a:p>
            <a:pPr>
              <a:spcBef>
                <a:spcPct val="50000"/>
              </a:spcBef>
            </a:pPr>
            <a:r>
              <a:rPr lang="zh-CN" altLang="en-US" sz="2800">
                <a:ea typeface="华文中宋" pitchFamily="2" charset="-122"/>
              </a:rPr>
              <a:t>初始条件</a:t>
            </a:r>
          </a:p>
        </p:txBody>
      </p:sp>
      <p:graphicFrame>
        <p:nvGraphicFramePr>
          <p:cNvPr id="59403" name="Object 11"/>
          <p:cNvGraphicFramePr>
            <a:graphicFrameLocks noChangeAspect="1"/>
          </p:cNvGraphicFramePr>
          <p:nvPr/>
        </p:nvGraphicFramePr>
        <p:xfrm>
          <a:off x="2484438" y="4513263"/>
          <a:ext cx="2016125" cy="644525"/>
        </p:xfrm>
        <a:graphic>
          <a:graphicData uri="http://schemas.openxmlformats.org/presentationml/2006/ole">
            <mc:AlternateContent xmlns:mc="http://schemas.openxmlformats.org/markup-compatibility/2006">
              <mc:Choice xmlns:v="urn:schemas-microsoft-com:vml" Requires="v">
                <p:oleObj spid="_x0000_s300045" name="公式" r:id="rId11" imgW="685662" imgH="279446" progId="Equation.3">
                  <p:embed/>
                </p:oleObj>
              </mc:Choice>
              <mc:Fallback>
                <p:oleObj name="公式" r:id="rId11" imgW="685662" imgH="279446" progId="Equation.3">
                  <p:embed/>
                  <p:pic>
                    <p:nvPicPr>
                      <p:cNvPr id="59403"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84438" y="4513263"/>
                        <a:ext cx="2016125" cy="644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404" name="Object 12"/>
          <p:cNvGraphicFramePr>
            <a:graphicFrameLocks noChangeAspect="1"/>
          </p:cNvGraphicFramePr>
          <p:nvPr/>
        </p:nvGraphicFramePr>
        <p:xfrm>
          <a:off x="1547813" y="5445125"/>
          <a:ext cx="3382962" cy="601663"/>
        </p:xfrm>
        <a:graphic>
          <a:graphicData uri="http://schemas.openxmlformats.org/presentationml/2006/ole">
            <mc:AlternateContent xmlns:mc="http://schemas.openxmlformats.org/markup-compatibility/2006">
              <mc:Choice xmlns:v="urn:schemas-microsoft-com:vml" Requires="v">
                <p:oleObj spid="_x0000_s300046" name="公式" r:id="rId13" imgW="1066524" imgH="241415" progId="Equation.3">
                  <p:embed/>
                </p:oleObj>
              </mc:Choice>
              <mc:Fallback>
                <p:oleObj name="公式" r:id="rId13" imgW="1066524" imgH="241415" progId="Equation.3">
                  <p:embed/>
                  <p:pic>
                    <p:nvPicPr>
                      <p:cNvPr id="59404"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47813" y="5445125"/>
                        <a:ext cx="3382962" cy="601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405" name="Object 13"/>
          <p:cNvGraphicFramePr>
            <a:graphicFrameLocks noChangeAspect="1"/>
          </p:cNvGraphicFramePr>
          <p:nvPr/>
        </p:nvGraphicFramePr>
        <p:xfrm>
          <a:off x="5435600" y="5300663"/>
          <a:ext cx="2836863" cy="908050"/>
        </p:xfrm>
        <a:graphic>
          <a:graphicData uri="http://schemas.openxmlformats.org/presentationml/2006/ole">
            <mc:AlternateContent xmlns:mc="http://schemas.openxmlformats.org/markup-compatibility/2006">
              <mc:Choice xmlns:v="urn:schemas-microsoft-com:vml" Requires="v">
                <p:oleObj spid="_x0000_s300047" name="公式" r:id="rId15" imgW="965108" imgH="393539" progId="Equation.3">
                  <p:embed/>
                </p:oleObj>
              </mc:Choice>
              <mc:Fallback>
                <p:oleObj name="公式" r:id="rId15" imgW="965108" imgH="393539" progId="Equation.3">
                  <p:embed/>
                  <p:pic>
                    <p:nvPicPr>
                      <p:cNvPr id="59405"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435600" y="5300663"/>
                        <a:ext cx="2836863" cy="908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8391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9394">
                                            <p:txEl>
                                              <p:pRg st="0" end="0"/>
                                            </p:txEl>
                                          </p:spTgt>
                                        </p:tgtEl>
                                        <p:attrNameLst>
                                          <p:attrName>style.visibility</p:attrName>
                                        </p:attrNameLst>
                                      </p:cBhvr>
                                      <p:to>
                                        <p:strVal val="visible"/>
                                      </p:to>
                                    </p:set>
                                    <p:animEffect transition="in" filter="blinds(horizontal)">
                                      <p:cBhvr>
                                        <p:cTn id="7" dur="500"/>
                                        <p:tgtEl>
                                          <p:spTgt spid="593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9395">
                                            <p:txEl>
                                              <p:pRg st="0" end="0"/>
                                            </p:txEl>
                                          </p:spTgt>
                                        </p:tgtEl>
                                        <p:attrNameLst>
                                          <p:attrName>style.visibility</p:attrName>
                                        </p:attrNameLst>
                                      </p:cBhvr>
                                      <p:to>
                                        <p:strVal val="visible"/>
                                      </p:to>
                                    </p:set>
                                    <p:animEffect transition="in" filter="blinds(horizontal)">
                                      <p:cBhvr>
                                        <p:cTn id="12" dur="500"/>
                                        <p:tgtEl>
                                          <p:spTgt spid="59395">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9395">
                                            <p:txEl>
                                              <p:pRg st="1" end="1"/>
                                            </p:txEl>
                                          </p:spTgt>
                                        </p:tgtEl>
                                        <p:attrNameLst>
                                          <p:attrName>style.visibility</p:attrName>
                                        </p:attrNameLst>
                                      </p:cBhvr>
                                      <p:to>
                                        <p:strVal val="visible"/>
                                      </p:to>
                                    </p:set>
                                    <p:animEffect transition="in" filter="blinds(horizontal)">
                                      <p:cBhvr>
                                        <p:cTn id="15" dur="500"/>
                                        <p:tgtEl>
                                          <p:spTgt spid="5939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9396"/>
                                        </p:tgtEl>
                                        <p:attrNameLst>
                                          <p:attrName>style.visibility</p:attrName>
                                        </p:attrNameLst>
                                      </p:cBhvr>
                                      <p:to>
                                        <p:strVal val="visible"/>
                                      </p:to>
                                    </p:set>
                                    <p:animEffect transition="in" filter="wipe(left)">
                                      <p:cBhvr>
                                        <p:cTn id="20" dur="500"/>
                                        <p:tgtEl>
                                          <p:spTgt spid="5939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9397"/>
                                        </p:tgtEl>
                                        <p:attrNameLst>
                                          <p:attrName>style.visibility</p:attrName>
                                        </p:attrNameLst>
                                      </p:cBhvr>
                                      <p:to>
                                        <p:strVal val="visible"/>
                                      </p:to>
                                    </p:set>
                                    <p:animEffect transition="in" filter="wipe(left)">
                                      <p:cBhvr>
                                        <p:cTn id="25" dur="500"/>
                                        <p:tgtEl>
                                          <p:spTgt spid="5939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59398"/>
                                        </p:tgtEl>
                                        <p:attrNameLst>
                                          <p:attrName>style.visibility</p:attrName>
                                        </p:attrNameLst>
                                      </p:cBhvr>
                                      <p:to>
                                        <p:strVal val="visible"/>
                                      </p:to>
                                    </p:set>
                                    <p:animEffect transition="in" filter="wipe(left)">
                                      <p:cBhvr>
                                        <p:cTn id="30" dur="500"/>
                                        <p:tgtEl>
                                          <p:spTgt spid="5939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59399"/>
                                        </p:tgtEl>
                                        <p:attrNameLst>
                                          <p:attrName>style.visibility</p:attrName>
                                        </p:attrNameLst>
                                      </p:cBhvr>
                                      <p:to>
                                        <p:strVal val="visible"/>
                                      </p:to>
                                    </p:set>
                                    <p:animEffect transition="in" filter="wipe(left)">
                                      <p:cBhvr>
                                        <p:cTn id="35" dur="500"/>
                                        <p:tgtEl>
                                          <p:spTgt spid="5939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59400"/>
                                        </p:tgtEl>
                                        <p:attrNameLst>
                                          <p:attrName>style.visibility</p:attrName>
                                        </p:attrNameLst>
                                      </p:cBhvr>
                                      <p:to>
                                        <p:strVal val="visible"/>
                                      </p:to>
                                    </p:set>
                                    <p:animEffect transition="in" filter="wipe(left)">
                                      <p:cBhvr>
                                        <p:cTn id="40" dur="500"/>
                                        <p:tgtEl>
                                          <p:spTgt spid="5940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59401"/>
                                        </p:tgtEl>
                                        <p:attrNameLst>
                                          <p:attrName>style.visibility</p:attrName>
                                        </p:attrNameLst>
                                      </p:cBhvr>
                                      <p:to>
                                        <p:strVal val="visible"/>
                                      </p:to>
                                    </p:set>
                                    <p:animEffect transition="in" filter="wipe(left)">
                                      <p:cBhvr>
                                        <p:cTn id="45" dur="500"/>
                                        <p:tgtEl>
                                          <p:spTgt spid="5940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59402"/>
                                        </p:tgtEl>
                                        <p:attrNameLst>
                                          <p:attrName>style.visibility</p:attrName>
                                        </p:attrNameLst>
                                      </p:cBhvr>
                                      <p:to>
                                        <p:strVal val="visible"/>
                                      </p:to>
                                    </p:set>
                                    <p:animEffect transition="in" filter="wipe(left)">
                                      <p:cBhvr>
                                        <p:cTn id="50" dur="500"/>
                                        <p:tgtEl>
                                          <p:spTgt spid="59402"/>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59403"/>
                                        </p:tgtEl>
                                        <p:attrNameLst>
                                          <p:attrName>style.visibility</p:attrName>
                                        </p:attrNameLst>
                                      </p:cBhvr>
                                      <p:to>
                                        <p:strVal val="visible"/>
                                      </p:to>
                                    </p:set>
                                    <p:animEffect transition="in" filter="wipe(left)">
                                      <p:cBhvr>
                                        <p:cTn id="55" dur="500"/>
                                        <p:tgtEl>
                                          <p:spTgt spid="59403"/>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59404"/>
                                        </p:tgtEl>
                                        <p:attrNameLst>
                                          <p:attrName>style.visibility</p:attrName>
                                        </p:attrNameLst>
                                      </p:cBhvr>
                                      <p:to>
                                        <p:strVal val="visible"/>
                                      </p:to>
                                    </p:set>
                                    <p:animEffect transition="in" filter="wipe(left)">
                                      <p:cBhvr>
                                        <p:cTn id="60" dur="500"/>
                                        <p:tgtEl>
                                          <p:spTgt spid="59404"/>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59405"/>
                                        </p:tgtEl>
                                        <p:attrNameLst>
                                          <p:attrName>style.visibility</p:attrName>
                                        </p:attrNameLst>
                                      </p:cBhvr>
                                      <p:to>
                                        <p:strVal val="visible"/>
                                      </p:to>
                                    </p:set>
                                    <p:animEffect transition="in" filter="wipe(left)">
                                      <p:cBhvr>
                                        <p:cTn id="65" dur="500"/>
                                        <p:tgtEl>
                                          <p:spTgt spid="594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p:bldP spid="59400" grpId="0"/>
      <p:bldP spid="59402"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370" name="Object 2"/>
          <p:cNvGraphicFramePr>
            <a:graphicFrameLocks noChangeAspect="1"/>
          </p:cNvGraphicFramePr>
          <p:nvPr/>
        </p:nvGraphicFramePr>
        <p:xfrm>
          <a:off x="2339975" y="549275"/>
          <a:ext cx="2836863" cy="908050"/>
        </p:xfrm>
        <a:graphic>
          <a:graphicData uri="http://schemas.openxmlformats.org/presentationml/2006/ole">
            <mc:AlternateContent xmlns:mc="http://schemas.openxmlformats.org/markup-compatibility/2006">
              <mc:Choice xmlns:v="urn:schemas-microsoft-com:vml" Requires="v">
                <p:oleObj spid="_x0000_s301067" name="公式" r:id="rId3" imgW="965108" imgH="393539" progId="Equation.3">
                  <p:embed/>
                </p:oleObj>
              </mc:Choice>
              <mc:Fallback>
                <p:oleObj name="公式" r:id="rId3" imgW="965108" imgH="393539" progId="Equation.3">
                  <p:embed/>
                  <p:pic>
                    <p:nvPicPr>
                      <p:cNvPr id="5837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549275"/>
                        <a:ext cx="2836863" cy="908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371" name="Text Box 3"/>
          <p:cNvSpPr txBox="1">
            <a:spLocks noChangeArrowheads="1"/>
          </p:cNvSpPr>
          <p:nvPr/>
        </p:nvSpPr>
        <p:spPr bwMode="auto">
          <a:xfrm>
            <a:off x="827088" y="1844675"/>
            <a:ext cx="1368425" cy="519113"/>
          </a:xfrm>
          <a:prstGeom prst="rect">
            <a:avLst/>
          </a:prstGeom>
          <a:noFill/>
          <a:ln w="9525" algn="ctr">
            <a:noFill/>
            <a:miter lim="800000"/>
            <a:headEnd/>
            <a:tailEnd/>
          </a:ln>
          <a:effectLst/>
        </p:spPr>
        <p:txBody>
          <a:bodyPr>
            <a:spAutoFit/>
          </a:bodyPr>
          <a:lstStyle/>
          <a:p>
            <a:pPr>
              <a:spcBef>
                <a:spcPct val="50000"/>
              </a:spcBef>
            </a:pPr>
            <a:r>
              <a:rPr lang="zh-CN" altLang="en-US" sz="2800">
                <a:ea typeface="华文中宋" pitchFamily="2" charset="-122"/>
              </a:rPr>
              <a:t>半衰期</a:t>
            </a:r>
          </a:p>
        </p:txBody>
      </p:sp>
      <p:graphicFrame>
        <p:nvGraphicFramePr>
          <p:cNvPr id="58372" name="Object 4"/>
          <p:cNvGraphicFramePr>
            <a:graphicFrameLocks noChangeAspect="1"/>
          </p:cNvGraphicFramePr>
          <p:nvPr/>
        </p:nvGraphicFramePr>
        <p:xfrm>
          <a:off x="2268538" y="1700213"/>
          <a:ext cx="1903412" cy="908050"/>
        </p:xfrm>
        <a:graphic>
          <a:graphicData uri="http://schemas.openxmlformats.org/presentationml/2006/ole">
            <mc:AlternateContent xmlns:mc="http://schemas.openxmlformats.org/markup-compatibility/2006">
              <mc:Choice xmlns:v="urn:schemas-microsoft-com:vml" Requires="v">
                <p:oleObj spid="_x0000_s301068" name="公式" r:id="rId5" imgW="647631" imgH="393539" progId="Equation.3">
                  <p:embed/>
                </p:oleObj>
              </mc:Choice>
              <mc:Fallback>
                <p:oleObj name="公式" r:id="rId5" imgW="647631" imgH="393539" progId="Equation.3">
                  <p:embed/>
                  <p:pic>
                    <p:nvPicPr>
                      <p:cNvPr id="58372"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8538" y="1700213"/>
                        <a:ext cx="1903412" cy="908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374" name="Object 6"/>
          <p:cNvGraphicFramePr>
            <a:graphicFrameLocks noChangeAspect="1"/>
          </p:cNvGraphicFramePr>
          <p:nvPr/>
        </p:nvGraphicFramePr>
        <p:xfrm>
          <a:off x="2484438" y="2708275"/>
          <a:ext cx="2201862" cy="498475"/>
        </p:xfrm>
        <a:graphic>
          <a:graphicData uri="http://schemas.openxmlformats.org/presentationml/2006/ole">
            <mc:AlternateContent xmlns:mc="http://schemas.openxmlformats.org/markup-compatibility/2006">
              <mc:Choice xmlns:v="urn:schemas-microsoft-com:vml" Requires="v">
                <p:oleObj spid="_x0000_s301069" name="公式" r:id="rId7" imgW="748596" imgH="215931" progId="Equation.3">
                  <p:embed/>
                </p:oleObj>
              </mc:Choice>
              <mc:Fallback>
                <p:oleObj name="公式" r:id="rId7" imgW="748596" imgH="215931" progId="Equation.3">
                  <p:embed/>
                  <p:pic>
                    <p:nvPicPr>
                      <p:cNvPr id="58374"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4438" y="2708275"/>
                        <a:ext cx="2201862"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375" name="Text Box 7"/>
          <p:cNvSpPr txBox="1">
            <a:spLocks noChangeArrowheads="1"/>
          </p:cNvSpPr>
          <p:nvPr/>
        </p:nvSpPr>
        <p:spPr bwMode="auto">
          <a:xfrm>
            <a:off x="900113" y="2706688"/>
            <a:ext cx="1439862" cy="519112"/>
          </a:xfrm>
          <a:prstGeom prst="rect">
            <a:avLst/>
          </a:prstGeom>
          <a:noFill/>
          <a:ln w="9525" algn="ctr">
            <a:noFill/>
            <a:miter lim="800000"/>
            <a:headEnd/>
            <a:tailEnd/>
          </a:ln>
          <a:effectLst/>
        </p:spPr>
        <p:txBody>
          <a:bodyPr>
            <a:spAutoFit/>
          </a:bodyPr>
          <a:lstStyle/>
          <a:p>
            <a:pPr>
              <a:spcBef>
                <a:spcPct val="50000"/>
              </a:spcBef>
            </a:pPr>
            <a:r>
              <a:rPr lang="zh-CN" altLang="en-US" sz="2800">
                <a:ea typeface="华文中宋" pitchFamily="2" charset="-122"/>
              </a:rPr>
              <a:t>碳</a:t>
            </a:r>
            <a:r>
              <a:rPr lang="en-US" altLang="zh-CN" sz="2800">
                <a:latin typeface="宋体" pitchFamily="2" charset="-122"/>
              </a:rPr>
              <a:t>-</a:t>
            </a:r>
            <a:r>
              <a:rPr lang="en-US" altLang="zh-CN" sz="2800">
                <a:ea typeface="华文中宋" pitchFamily="2" charset="-122"/>
              </a:rPr>
              <a:t>14</a:t>
            </a:r>
          </a:p>
        </p:txBody>
      </p:sp>
      <p:graphicFrame>
        <p:nvGraphicFramePr>
          <p:cNvPr id="58376" name="Object 8"/>
          <p:cNvGraphicFramePr>
            <a:graphicFrameLocks noChangeAspect="1"/>
          </p:cNvGraphicFramePr>
          <p:nvPr/>
        </p:nvGraphicFramePr>
        <p:xfrm>
          <a:off x="2484438" y="3427413"/>
          <a:ext cx="2201862" cy="498475"/>
        </p:xfrm>
        <a:graphic>
          <a:graphicData uri="http://schemas.openxmlformats.org/presentationml/2006/ole">
            <mc:AlternateContent xmlns:mc="http://schemas.openxmlformats.org/markup-compatibility/2006">
              <mc:Choice xmlns:v="urn:schemas-microsoft-com:vml" Requires="v">
                <p:oleObj spid="_x0000_s301070" name="公式" r:id="rId9" imgW="748596" imgH="215931" progId="Equation.3">
                  <p:embed/>
                </p:oleObj>
              </mc:Choice>
              <mc:Fallback>
                <p:oleObj name="公式" r:id="rId9" imgW="748596" imgH="215931" progId="Equation.3">
                  <p:embed/>
                  <p:pic>
                    <p:nvPicPr>
                      <p:cNvPr id="58376"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84438" y="3427413"/>
                        <a:ext cx="2201862"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377" name="Text Box 9"/>
          <p:cNvSpPr txBox="1">
            <a:spLocks noChangeArrowheads="1"/>
          </p:cNvSpPr>
          <p:nvPr/>
        </p:nvSpPr>
        <p:spPr bwMode="auto">
          <a:xfrm>
            <a:off x="900113" y="3427413"/>
            <a:ext cx="1439862" cy="519112"/>
          </a:xfrm>
          <a:prstGeom prst="rect">
            <a:avLst/>
          </a:prstGeom>
          <a:noFill/>
          <a:ln w="9525" algn="ctr">
            <a:noFill/>
            <a:miter lim="800000"/>
            <a:headEnd/>
            <a:tailEnd/>
          </a:ln>
          <a:effectLst/>
        </p:spPr>
        <p:txBody>
          <a:bodyPr>
            <a:spAutoFit/>
          </a:bodyPr>
          <a:lstStyle/>
          <a:p>
            <a:pPr>
              <a:spcBef>
                <a:spcPct val="50000"/>
              </a:spcBef>
            </a:pPr>
            <a:r>
              <a:rPr lang="zh-CN" altLang="en-US" sz="2800">
                <a:ea typeface="华文中宋" pitchFamily="2" charset="-122"/>
              </a:rPr>
              <a:t>铀</a:t>
            </a:r>
            <a:r>
              <a:rPr lang="en-US" altLang="zh-CN" sz="2800">
                <a:latin typeface="宋体" pitchFamily="2" charset="-122"/>
              </a:rPr>
              <a:t>-</a:t>
            </a:r>
            <a:r>
              <a:rPr lang="en-US" altLang="zh-CN" sz="2800">
                <a:ea typeface="华文中宋" pitchFamily="2" charset="-122"/>
              </a:rPr>
              <a:t>238</a:t>
            </a:r>
          </a:p>
        </p:txBody>
      </p:sp>
      <p:graphicFrame>
        <p:nvGraphicFramePr>
          <p:cNvPr id="58378" name="Object 10"/>
          <p:cNvGraphicFramePr>
            <a:graphicFrameLocks noChangeAspect="1"/>
          </p:cNvGraphicFramePr>
          <p:nvPr/>
        </p:nvGraphicFramePr>
        <p:xfrm>
          <a:off x="6588125" y="2635250"/>
          <a:ext cx="2165350" cy="498475"/>
        </p:xfrm>
        <a:graphic>
          <a:graphicData uri="http://schemas.openxmlformats.org/presentationml/2006/ole">
            <mc:AlternateContent xmlns:mc="http://schemas.openxmlformats.org/markup-compatibility/2006">
              <mc:Choice xmlns:v="urn:schemas-microsoft-com:vml" Requires="v">
                <p:oleObj spid="_x0000_s301071" name="公式" r:id="rId11" imgW="736370" imgH="216061" progId="Equation.3">
                  <p:embed/>
                </p:oleObj>
              </mc:Choice>
              <mc:Fallback>
                <p:oleObj name="公式" r:id="rId11" imgW="736370" imgH="216061" progId="Equation.3">
                  <p:embed/>
                  <p:pic>
                    <p:nvPicPr>
                      <p:cNvPr id="58378"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88125" y="2635250"/>
                        <a:ext cx="2165350"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379" name="Text Box 11"/>
          <p:cNvSpPr txBox="1">
            <a:spLocks noChangeArrowheads="1"/>
          </p:cNvSpPr>
          <p:nvPr/>
        </p:nvSpPr>
        <p:spPr bwMode="auto">
          <a:xfrm>
            <a:off x="4986338" y="2635250"/>
            <a:ext cx="1439862" cy="519113"/>
          </a:xfrm>
          <a:prstGeom prst="rect">
            <a:avLst/>
          </a:prstGeom>
          <a:noFill/>
          <a:ln w="9525" algn="ctr">
            <a:noFill/>
            <a:miter lim="800000"/>
            <a:headEnd/>
            <a:tailEnd/>
          </a:ln>
          <a:effectLst/>
        </p:spPr>
        <p:txBody>
          <a:bodyPr>
            <a:spAutoFit/>
          </a:bodyPr>
          <a:lstStyle/>
          <a:p>
            <a:pPr>
              <a:spcBef>
                <a:spcPct val="50000"/>
              </a:spcBef>
            </a:pPr>
            <a:r>
              <a:rPr lang="zh-CN" altLang="en-US" sz="2800">
                <a:ea typeface="华文中宋" pitchFamily="2" charset="-122"/>
              </a:rPr>
              <a:t>镭</a:t>
            </a:r>
            <a:r>
              <a:rPr lang="en-US" altLang="zh-CN" sz="2800">
                <a:latin typeface="宋体" pitchFamily="2" charset="-122"/>
              </a:rPr>
              <a:t>-</a:t>
            </a:r>
            <a:r>
              <a:rPr lang="en-US" altLang="zh-CN" sz="2800">
                <a:ea typeface="华文中宋" pitchFamily="2" charset="-122"/>
              </a:rPr>
              <a:t>226</a:t>
            </a:r>
          </a:p>
        </p:txBody>
      </p:sp>
      <p:graphicFrame>
        <p:nvGraphicFramePr>
          <p:cNvPr id="58380" name="Object 12"/>
          <p:cNvGraphicFramePr>
            <a:graphicFrameLocks noChangeAspect="1"/>
          </p:cNvGraphicFramePr>
          <p:nvPr/>
        </p:nvGraphicFramePr>
        <p:xfrm>
          <a:off x="6642100" y="3427413"/>
          <a:ext cx="1792288" cy="498475"/>
        </p:xfrm>
        <a:graphic>
          <a:graphicData uri="http://schemas.openxmlformats.org/presentationml/2006/ole">
            <mc:AlternateContent xmlns:mc="http://schemas.openxmlformats.org/markup-compatibility/2006">
              <mc:Choice xmlns:v="urn:schemas-microsoft-com:vml" Requires="v">
                <p:oleObj spid="_x0000_s301072" name="公式" r:id="rId13" imgW="609233" imgH="215931" progId="Equation.3">
                  <p:embed/>
                </p:oleObj>
              </mc:Choice>
              <mc:Fallback>
                <p:oleObj name="公式" r:id="rId13" imgW="609233" imgH="215931" progId="Equation.3">
                  <p:embed/>
                  <p:pic>
                    <p:nvPicPr>
                      <p:cNvPr id="5838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42100" y="3427413"/>
                        <a:ext cx="1792288"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381" name="Text Box 13"/>
          <p:cNvSpPr txBox="1">
            <a:spLocks noChangeArrowheads="1"/>
          </p:cNvSpPr>
          <p:nvPr/>
        </p:nvSpPr>
        <p:spPr bwMode="auto">
          <a:xfrm>
            <a:off x="4986338" y="3427413"/>
            <a:ext cx="1439862" cy="519112"/>
          </a:xfrm>
          <a:prstGeom prst="rect">
            <a:avLst/>
          </a:prstGeom>
          <a:noFill/>
          <a:ln w="9525" algn="ctr">
            <a:noFill/>
            <a:miter lim="800000"/>
            <a:headEnd/>
            <a:tailEnd/>
          </a:ln>
          <a:effectLst/>
        </p:spPr>
        <p:txBody>
          <a:bodyPr>
            <a:spAutoFit/>
          </a:bodyPr>
          <a:lstStyle/>
          <a:p>
            <a:pPr>
              <a:spcBef>
                <a:spcPct val="50000"/>
              </a:spcBef>
            </a:pPr>
            <a:r>
              <a:rPr lang="zh-CN" altLang="en-US" sz="2800">
                <a:ea typeface="华文中宋" pitchFamily="2" charset="-122"/>
              </a:rPr>
              <a:t>铅</a:t>
            </a:r>
            <a:r>
              <a:rPr lang="en-US" altLang="zh-CN" sz="2800">
                <a:latin typeface="宋体" pitchFamily="2" charset="-122"/>
              </a:rPr>
              <a:t>-</a:t>
            </a:r>
            <a:r>
              <a:rPr lang="en-US" altLang="zh-CN" sz="2800">
                <a:ea typeface="华文中宋" pitchFamily="2" charset="-122"/>
              </a:rPr>
              <a:t>210</a:t>
            </a:r>
          </a:p>
        </p:txBody>
      </p:sp>
      <p:sp>
        <p:nvSpPr>
          <p:cNvPr id="58382" name="Text Box 14"/>
          <p:cNvSpPr txBox="1">
            <a:spLocks noChangeArrowheads="1"/>
          </p:cNvSpPr>
          <p:nvPr/>
        </p:nvSpPr>
        <p:spPr bwMode="auto">
          <a:xfrm>
            <a:off x="2195513" y="4219575"/>
            <a:ext cx="6553200" cy="519113"/>
          </a:xfrm>
          <a:prstGeom prst="rect">
            <a:avLst/>
          </a:prstGeom>
          <a:noFill/>
          <a:ln w="9525" algn="ctr">
            <a:noFill/>
            <a:miter lim="800000"/>
            <a:headEnd/>
            <a:tailEnd/>
          </a:ln>
          <a:effectLst/>
        </p:spPr>
        <p:txBody>
          <a:bodyPr>
            <a:spAutoFit/>
          </a:bodyPr>
          <a:lstStyle/>
          <a:p>
            <a:pPr>
              <a:spcBef>
                <a:spcPct val="50000"/>
              </a:spcBef>
            </a:pPr>
            <a:r>
              <a:rPr lang="zh-CN" altLang="en-US" sz="2800">
                <a:ea typeface="华文中宋" pitchFamily="2" charset="-122"/>
              </a:rPr>
              <a:t>能测出或算出，只要知道       就可算出</a:t>
            </a:r>
          </a:p>
        </p:txBody>
      </p:sp>
      <p:graphicFrame>
        <p:nvGraphicFramePr>
          <p:cNvPr id="58383" name="Object 15"/>
          <p:cNvGraphicFramePr>
            <a:graphicFrameLocks noChangeAspect="1"/>
          </p:cNvGraphicFramePr>
          <p:nvPr/>
        </p:nvGraphicFramePr>
        <p:xfrm>
          <a:off x="900113" y="4292600"/>
          <a:ext cx="1381125" cy="468313"/>
        </p:xfrm>
        <a:graphic>
          <a:graphicData uri="http://schemas.openxmlformats.org/presentationml/2006/ole">
            <mc:AlternateContent xmlns:mc="http://schemas.openxmlformats.org/markup-compatibility/2006">
              <mc:Choice xmlns:v="urn:schemas-microsoft-com:vml" Requires="v">
                <p:oleObj spid="_x0000_s301073" name="公式" r:id="rId15" imgW="469601" imgH="203384" progId="Equation.3">
                  <p:embed/>
                </p:oleObj>
              </mc:Choice>
              <mc:Fallback>
                <p:oleObj name="公式" r:id="rId15" imgW="469601" imgH="203384" progId="Equation.3">
                  <p:embed/>
                  <p:pic>
                    <p:nvPicPr>
                      <p:cNvPr id="58383"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00113" y="4292600"/>
                        <a:ext cx="1381125"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384" name="Object 16"/>
          <p:cNvGraphicFramePr>
            <a:graphicFrameLocks noChangeAspect="1"/>
          </p:cNvGraphicFramePr>
          <p:nvPr/>
        </p:nvGraphicFramePr>
        <p:xfrm>
          <a:off x="6227763" y="4219575"/>
          <a:ext cx="635000" cy="527050"/>
        </p:xfrm>
        <a:graphic>
          <a:graphicData uri="http://schemas.openxmlformats.org/presentationml/2006/ole">
            <mc:AlternateContent xmlns:mc="http://schemas.openxmlformats.org/markup-compatibility/2006">
              <mc:Choice xmlns:v="urn:schemas-microsoft-com:vml" Requires="v">
                <p:oleObj spid="_x0000_s301074" name="公式" r:id="rId17" imgW="215801" imgH="228462" progId="Equation.3">
                  <p:embed/>
                </p:oleObj>
              </mc:Choice>
              <mc:Fallback>
                <p:oleObj name="公式" r:id="rId17" imgW="215801" imgH="228462" progId="Equation.3">
                  <p:embed/>
                  <p:pic>
                    <p:nvPicPr>
                      <p:cNvPr id="58384" name="Object 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227763" y="4219575"/>
                        <a:ext cx="635000"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385" name="Text Box 17"/>
          <p:cNvSpPr txBox="1">
            <a:spLocks noChangeArrowheads="1"/>
          </p:cNvSpPr>
          <p:nvPr/>
        </p:nvSpPr>
        <p:spPr bwMode="auto">
          <a:xfrm>
            <a:off x="827088" y="5589588"/>
            <a:ext cx="7921625" cy="519112"/>
          </a:xfrm>
          <a:prstGeom prst="rect">
            <a:avLst/>
          </a:prstGeom>
          <a:noFill/>
          <a:ln w="9525" algn="ctr">
            <a:noFill/>
            <a:miter lim="800000"/>
            <a:headEnd/>
            <a:tailEnd/>
          </a:ln>
          <a:effectLst/>
        </p:spPr>
        <p:txBody>
          <a:bodyPr>
            <a:spAutoFit/>
          </a:bodyPr>
          <a:lstStyle/>
          <a:p>
            <a:pPr>
              <a:spcBef>
                <a:spcPct val="50000"/>
              </a:spcBef>
            </a:pPr>
            <a:r>
              <a:rPr lang="zh-CN" altLang="en-US" sz="2800">
                <a:ea typeface="华文中宋" pitchFamily="2" charset="-122"/>
              </a:rPr>
              <a:t>这正是问题的难处，下面是间接确定     的方法。</a:t>
            </a:r>
          </a:p>
        </p:txBody>
      </p:sp>
      <p:graphicFrame>
        <p:nvGraphicFramePr>
          <p:cNvPr id="58386" name="Object 18"/>
          <p:cNvGraphicFramePr>
            <a:graphicFrameLocks noChangeAspect="1"/>
          </p:cNvGraphicFramePr>
          <p:nvPr/>
        </p:nvGraphicFramePr>
        <p:xfrm>
          <a:off x="6516688" y="5589588"/>
          <a:ext cx="635000" cy="527050"/>
        </p:xfrm>
        <a:graphic>
          <a:graphicData uri="http://schemas.openxmlformats.org/presentationml/2006/ole">
            <mc:AlternateContent xmlns:mc="http://schemas.openxmlformats.org/markup-compatibility/2006">
              <mc:Choice xmlns:v="urn:schemas-microsoft-com:vml" Requires="v">
                <p:oleObj spid="_x0000_s301075" name="公式" r:id="rId19" imgW="215801" imgH="228462" progId="Equation.3">
                  <p:embed/>
                </p:oleObj>
              </mc:Choice>
              <mc:Fallback>
                <p:oleObj name="公式" r:id="rId19" imgW="215801" imgH="228462" progId="Equation.3">
                  <p:embed/>
                  <p:pic>
                    <p:nvPicPr>
                      <p:cNvPr id="58386"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516688" y="5589588"/>
                        <a:ext cx="635000"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387" name="Rectangle 19"/>
          <p:cNvSpPr>
            <a:spLocks noChangeArrowheads="1"/>
          </p:cNvSpPr>
          <p:nvPr/>
        </p:nvSpPr>
        <p:spPr bwMode="auto">
          <a:xfrm>
            <a:off x="900113" y="4868863"/>
            <a:ext cx="1250950" cy="519112"/>
          </a:xfrm>
          <a:prstGeom prst="rect">
            <a:avLst/>
          </a:prstGeom>
          <a:noFill/>
          <a:ln w="9525" algn="ctr">
            <a:noFill/>
            <a:miter lim="800000"/>
            <a:headEnd/>
            <a:tailEnd/>
          </a:ln>
          <a:effectLst/>
        </p:spPr>
        <p:txBody>
          <a:bodyPr wrap="none">
            <a:spAutoFit/>
          </a:bodyPr>
          <a:lstStyle/>
          <a:p>
            <a:r>
              <a:rPr lang="zh-CN" altLang="en-US" sz="2800">
                <a:latin typeface="Times New Roman" pitchFamily="18" charset="0"/>
                <a:ea typeface="华文中宋" pitchFamily="2" charset="-122"/>
              </a:rPr>
              <a:t>断代。</a:t>
            </a:r>
          </a:p>
        </p:txBody>
      </p:sp>
    </p:spTree>
    <p:extLst>
      <p:ext uri="{BB962C8B-B14F-4D97-AF65-F5344CB8AC3E}">
        <p14:creationId xmlns:p14="http://schemas.microsoft.com/office/powerpoint/2010/main" val="137378757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Text Box 3"/>
          <p:cNvSpPr txBox="1">
            <a:spLocks noChangeArrowheads="1"/>
          </p:cNvSpPr>
          <p:nvPr/>
        </p:nvSpPr>
        <p:spPr bwMode="auto">
          <a:xfrm>
            <a:off x="684213" y="549275"/>
            <a:ext cx="3455987" cy="519113"/>
          </a:xfrm>
          <a:prstGeom prst="rect">
            <a:avLst/>
          </a:prstGeom>
          <a:noFill/>
          <a:ln w="9525" algn="ctr">
            <a:noFill/>
            <a:miter lim="800000"/>
            <a:headEnd/>
            <a:tailEnd/>
          </a:ln>
          <a:effectLst/>
        </p:spPr>
        <p:txBody>
          <a:bodyPr>
            <a:spAutoFit/>
          </a:bodyPr>
          <a:lstStyle/>
          <a:p>
            <a:pPr>
              <a:spcBef>
                <a:spcPct val="50000"/>
              </a:spcBef>
            </a:pPr>
            <a:r>
              <a:rPr lang="zh-CN" altLang="en-US" sz="2800" b="1" dirty="0">
                <a:solidFill>
                  <a:srgbClr val="000090"/>
                </a:solidFill>
                <a:ea typeface="华文中宋" pitchFamily="2" charset="-122"/>
              </a:rPr>
              <a:t>油画中的放射性物质</a:t>
            </a:r>
          </a:p>
        </p:txBody>
      </p:sp>
      <p:sp>
        <p:nvSpPr>
          <p:cNvPr id="57348" name="Text Box 4"/>
          <p:cNvSpPr txBox="1">
            <a:spLocks noChangeArrowheads="1"/>
          </p:cNvSpPr>
          <p:nvPr/>
        </p:nvSpPr>
        <p:spPr bwMode="auto">
          <a:xfrm>
            <a:off x="684213" y="1196975"/>
            <a:ext cx="7991475" cy="4702175"/>
          </a:xfrm>
          <a:prstGeom prst="rect">
            <a:avLst/>
          </a:prstGeom>
          <a:noFill/>
          <a:ln w="9525" algn="ctr">
            <a:noFill/>
            <a:miter lim="800000"/>
            <a:headEnd/>
            <a:tailEnd/>
          </a:ln>
          <a:effectLst/>
        </p:spPr>
        <p:txBody>
          <a:bodyPr>
            <a:spAutoFit/>
          </a:bodyPr>
          <a:lstStyle/>
          <a:p>
            <a:pPr>
              <a:lnSpc>
                <a:spcPct val="135000"/>
              </a:lnSpc>
              <a:spcBef>
                <a:spcPct val="50000"/>
              </a:spcBef>
            </a:pPr>
            <a:r>
              <a:rPr lang="en-US" altLang="zh-CN" sz="2800">
                <a:ea typeface="华文中宋" pitchFamily="2" charset="-122"/>
              </a:rPr>
              <a:t>       </a:t>
            </a:r>
            <a:r>
              <a:rPr lang="zh-CN" altLang="en-US" sz="2800">
                <a:ea typeface="华文中宋" pitchFamily="2" charset="-122"/>
              </a:rPr>
              <a:t>白铅（铅的氧化物）是油画中的颜料之一，应用已有</a:t>
            </a:r>
            <a:r>
              <a:rPr lang="en-US" altLang="zh-CN" sz="2800">
                <a:latin typeface="Times New Roman" pitchFamily="18" charset="0"/>
                <a:ea typeface="华文中宋" pitchFamily="2" charset="-122"/>
              </a:rPr>
              <a:t>2000</a:t>
            </a:r>
            <a:r>
              <a:rPr lang="zh-CN" altLang="en-US" sz="2800">
                <a:ea typeface="华文中宋" pitchFamily="2" charset="-122"/>
              </a:rPr>
              <a:t>余年，白铅中含有少量的铅</a:t>
            </a:r>
            <a:r>
              <a:rPr lang="en-US" altLang="zh-CN" sz="2800">
                <a:ea typeface="华文中宋" pitchFamily="2" charset="-122"/>
              </a:rPr>
              <a:t>(</a:t>
            </a:r>
            <a:r>
              <a:rPr lang="en-US" altLang="zh-CN" sz="2800">
                <a:latin typeface="Times New Roman" pitchFamily="18" charset="0"/>
                <a:ea typeface="华文中宋" pitchFamily="2" charset="-122"/>
              </a:rPr>
              <a:t>Pb210</a:t>
            </a:r>
            <a:r>
              <a:rPr lang="en-US" altLang="zh-CN" sz="2800">
                <a:ea typeface="华文中宋" pitchFamily="2" charset="-122"/>
              </a:rPr>
              <a:t>)</a:t>
            </a:r>
            <a:r>
              <a:rPr lang="zh-CN" altLang="en-US" sz="2800">
                <a:ea typeface="华文中宋" pitchFamily="2" charset="-122"/>
              </a:rPr>
              <a:t>和更少量的镭</a:t>
            </a:r>
            <a:r>
              <a:rPr lang="en-US" altLang="zh-CN" sz="2800">
                <a:ea typeface="华文中宋" pitchFamily="2" charset="-122"/>
              </a:rPr>
              <a:t>(</a:t>
            </a:r>
            <a:r>
              <a:rPr lang="en-US" altLang="zh-CN" sz="2800">
                <a:latin typeface="Times New Roman" pitchFamily="18" charset="0"/>
                <a:ea typeface="华文中宋" pitchFamily="2" charset="-122"/>
              </a:rPr>
              <a:t>Ra226)</a:t>
            </a:r>
            <a:r>
              <a:rPr lang="zh-CN" altLang="en-US" sz="2800">
                <a:latin typeface="Times New Roman" pitchFamily="18" charset="0"/>
                <a:ea typeface="华文中宋" pitchFamily="2" charset="-122"/>
              </a:rPr>
              <a:t>。白铅是由铅金属产生的，而铅金属是经过熔炼从铅矿中提取来出的。当白铅从处于放射性平衡状态的矿中提取出来时， </a:t>
            </a:r>
            <a:r>
              <a:rPr lang="en-US" altLang="zh-CN" sz="2800">
                <a:latin typeface="Times New Roman" pitchFamily="18" charset="0"/>
                <a:ea typeface="华文中宋" pitchFamily="2" charset="-122"/>
              </a:rPr>
              <a:t>Pb210</a:t>
            </a:r>
            <a:r>
              <a:rPr lang="zh-CN" altLang="en-US" sz="2800">
                <a:latin typeface="Times New Roman" pitchFamily="18" charset="0"/>
                <a:ea typeface="华文中宋" pitchFamily="2" charset="-122"/>
              </a:rPr>
              <a:t>的绝大多数来源被切断，因而要迅速蜕变，直到</a:t>
            </a:r>
            <a:r>
              <a:rPr lang="en-US" altLang="zh-CN" sz="2800">
                <a:latin typeface="Times New Roman" pitchFamily="18" charset="0"/>
                <a:ea typeface="华文中宋" pitchFamily="2" charset="-122"/>
              </a:rPr>
              <a:t>Pb210</a:t>
            </a:r>
            <a:r>
              <a:rPr lang="zh-CN" altLang="en-US" sz="2800">
                <a:latin typeface="Times New Roman" pitchFamily="18" charset="0"/>
                <a:ea typeface="华文中宋" pitchFamily="2" charset="-122"/>
              </a:rPr>
              <a:t>与少量的镭再度处于放射平衡，这时</a:t>
            </a:r>
            <a:r>
              <a:rPr lang="en-US" altLang="zh-CN" sz="2800">
                <a:latin typeface="Times New Roman" pitchFamily="18" charset="0"/>
                <a:ea typeface="华文中宋" pitchFamily="2" charset="-122"/>
              </a:rPr>
              <a:t>Pb210</a:t>
            </a:r>
            <a:r>
              <a:rPr lang="zh-CN" altLang="en-US" sz="2800">
                <a:latin typeface="Times New Roman" pitchFamily="18" charset="0"/>
                <a:ea typeface="华文中宋" pitchFamily="2" charset="-122"/>
              </a:rPr>
              <a:t>的蜕变正好等于镭蜕变所补足的为止。</a:t>
            </a:r>
          </a:p>
        </p:txBody>
      </p:sp>
    </p:spTree>
    <p:extLst>
      <p:ext uri="{BB962C8B-B14F-4D97-AF65-F5344CB8AC3E}">
        <p14:creationId xmlns:p14="http://schemas.microsoft.com/office/powerpoint/2010/main" val="2104518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348"/>
                                        </p:tgtEl>
                                        <p:attrNameLst>
                                          <p:attrName>style.visibility</p:attrName>
                                        </p:attrNameLst>
                                      </p:cBhvr>
                                      <p:to>
                                        <p:strVal val="visible"/>
                                      </p:to>
                                    </p:set>
                                    <p:animEffect transition="in" filter="wipe(left)">
                                      <p:cBhvr>
                                        <p:cTn id="7" dur="500"/>
                                        <p:tgtEl>
                                          <p:spTgt spid="57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8"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330" name="Group 10"/>
          <p:cNvGraphicFramePr>
            <a:graphicFrameLocks noGrp="1"/>
          </p:cNvGraphicFramePr>
          <p:nvPr/>
        </p:nvGraphicFramePr>
        <p:xfrm>
          <a:off x="1524000" y="1397000"/>
          <a:ext cx="1176338" cy="592138"/>
        </p:xfrm>
        <a:graphic>
          <a:graphicData uri="http://schemas.openxmlformats.org/drawingml/2006/table">
            <a:tbl>
              <a:tblPr/>
              <a:tblGrid>
                <a:gridCol w="1176338">
                  <a:extLst>
                    <a:ext uri="{9D8B030D-6E8A-4147-A177-3AD203B41FA5}">
                      <a16:colId xmlns:a16="http://schemas.microsoft.com/office/drawing/2014/main" val="20000"/>
                    </a:ext>
                  </a:extLst>
                </a:gridCol>
              </a:tblGrid>
              <a:tr h="59213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2800" b="0" i="0" u="none" strike="noStrike" cap="none" normalizeH="0" baseline="0">
                          <a:ln>
                            <a:noFill/>
                          </a:ln>
                          <a:solidFill>
                            <a:schemeClr val="tx1"/>
                          </a:solidFill>
                          <a:effectLst/>
                          <a:latin typeface="Arial" pitchFamily="34" charset="0"/>
                          <a:ea typeface="宋体" pitchFamily="2" charset="-122"/>
                        </a:rPr>
                        <a:t>铀</a:t>
                      </a:r>
                      <a:r>
                        <a:rPr kumimoji="0" lang="en-US" altLang="zh-CN" sz="2800" b="0" i="0" u="none" strike="noStrike" cap="none" normalizeH="0" baseline="0">
                          <a:ln>
                            <a:noFill/>
                          </a:ln>
                          <a:solidFill>
                            <a:schemeClr val="tx1"/>
                          </a:solidFill>
                          <a:effectLst/>
                          <a:latin typeface="Times New Roman" pitchFamily="18" charset="0"/>
                          <a:ea typeface="宋体" pitchFamily="2" charset="-122"/>
                        </a:rPr>
                        <a:t>238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56331" name="Group 11"/>
          <p:cNvGraphicFramePr>
            <a:graphicFrameLocks noGrp="1"/>
          </p:cNvGraphicFramePr>
          <p:nvPr/>
        </p:nvGraphicFramePr>
        <p:xfrm>
          <a:off x="5867400" y="1412875"/>
          <a:ext cx="1176338" cy="592138"/>
        </p:xfrm>
        <a:graphic>
          <a:graphicData uri="http://schemas.openxmlformats.org/drawingml/2006/table">
            <a:tbl>
              <a:tblPr/>
              <a:tblGrid>
                <a:gridCol w="1176338">
                  <a:extLst>
                    <a:ext uri="{9D8B030D-6E8A-4147-A177-3AD203B41FA5}">
                      <a16:colId xmlns:a16="http://schemas.microsoft.com/office/drawing/2014/main" val="20000"/>
                    </a:ext>
                  </a:extLst>
                </a:gridCol>
              </a:tblGrid>
              <a:tr h="59213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2800" b="0" i="0" u="none" strike="noStrike" cap="none" normalizeH="0" baseline="0">
                          <a:ln>
                            <a:noFill/>
                          </a:ln>
                          <a:solidFill>
                            <a:schemeClr val="tx1"/>
                          </a:solidFill>
                          <a:effectLst/>
                          <a:latin typeface="Arial" pitchFamily="34" charset="0"/>
                          <a:ea typeface="宋体" pitchFamily="2" charset="-122"/>
                        </a:rPr>
                        <a:t>镭</a:t>
                      </a:r>
                      <a:r>
                        <a:rPr kumimoji="0" lang="en-US" altLang="zh-CN" sz="2800" b="0" i="0" u="none" strike="noStrike" cap="none" normalizeH="0" baseline="0">
                          <a:ln>
                            <a:noFill/>
                          </a:ln>
                          <a:solidFill>
                            <a:schemeClr val="tx1"/>
                          </a:solidFill>
                          <a:effectLst/>
                          <a:latin typeface="Times New Roman" pitchFamily="18" charset="0"/>
                          <a:ea typeface="宋体" pitchFamily="2" charset="-122"/>
                        </a:rPr>
                        <a:t>226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56337" name="Group 17"/>
          <p:cNvGraphicFramePr>
            <a:graphicFrameLocks noGrp="1"/>
          </p:cNvGraphicFramePr>
          <p:nvPr/>
        </p:nvGraphicFramePr>
        <p:xfrm>
          <a:off x="5940425" y="3573463"/>
          <a:ext cx="1176338" cy="592138"/>
        </p:xfrm>
        <a:graphic>
          <a:graphicData uri="http://schemas.openxmlformats.org/drawingml/2006/table">
            <a:tbl>
              <a:tblPr/>
              <a:tblGrid>
                <a:gridCol w="1176338">
                  <a:extLst>
                    <a:ext uri="{9D8B030D-6E8A-4147-A177-3AD203B41FA5}">
                      <a16:colId xmlns:a16="http://schemas.microsoft.com/office/drawing/2014/main" val="20000"/>
                    </a:ext>
                  </a:extLst>
                </a:gridCol>
              </a:tblGrid>
              <a:tr h="59213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2800" b="0" i="0" u="none" strike="noStrike" cap="none" normalizeH="0" baseline="0">
                          <a:ln>
                            <a:noFill/>
                          </a:ln>
                          <a:solidFill>
                            <a:schemeClr val="tx1"/>
                          </a:solidFill>
                          <a:effectLst/>
                          <a:latin typeface="Arial" pitchFamily="34" charset="0"/>
                          <a:ea typeface="宋体" pitchFamily="2" charset="-122"/>
                        </a:rPr>
                        <a:t>铅</a:t>
                      </a:r>
                      <a:r>
                        <a:rPr kumimoji="0" lang="en-US" altLang="zh-CN" sz="2800" b="0" i="0" u="none" strike="noStrike" cap="none" normalizeH="0" baseline="0">
                          <a:ln>
                            <a:noFill/>
                          </a:ln>
                          <a:solidFill>
                            <a:schemeClr val="tx1"/>
                          </a:solidFill>
                          <a:effectLst/>
                          <a:latin typeface="Times New Roman" pitchFamily="18" charset="0"/>
                          <a:ea typeface="宋体" pitchFamily="2" charset="-122"/>
                        </a:rPr>
                        <a:t>210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56387" name="Group 67"/>
          <p:cNvGraphicFramePr>
            <a:graphicFrameLocks noGrp="1"/>
          </p:cNvGraphicFramePr>
          <p:nvPr/>
        </p:nvGraphicFramePr>
        <p:xfrm>
          <a:off x="3132138" y="3573463"/>
          <a:ext cx="1176337" cy="592138"/>
        </p:xfrm>
        <a:graphic>
          <a:graphicData uri="http://schemas.openxmlformats.org/drawingml/2006/table">
            <a:tbl>
              <a:tblPr/>
              <a:tblGrid>
                <a:gridCol w="1176337">
                  <a:extLst>
                    <a:ext uri="{9D8B030D-6E8A-4147-A177-3AD203B41FA5}">
                      <a16:colId xmlns:a16="http://schemas.microsoft.com/office/drawing/2014/main" val="20000"/>
                    </a:ext>
                  </a:extLst>
                </a:gridCol>
              </a:tblGrid>
              <a:tr h="59213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2800" b="0" i="0" u="none" strike="noStrike" cap="none" normalizeH="0" baseline="0">
                          <a:ln>
                            <a:noFill/>
                          </a:ln>
                          <a:solidFill>
                            <a:schemeClr val="tx1"/>
                          </a:solidFill>
                          <a:effectLst/>
                          <a:latin typeface="Arial" pitchFamily="34" charset="0"/>
                          <a:ea typeface="宋体" pitchFamily="2" charset="-122"/>
                        </a:rPr>
                        <a:t>钋</a:t>
                      </a:r>
                      <a:r>
                        <a:rPr kumimoji="0" lang="en-US" altLang="zh-CN" sz="2800" b="0" i="0" u="none" strike="noStrike" cap="none" normalizeH="0" baseline="0">
                          <a:ln>
                            <a:noFill/>
                          </a:ln>
                          <a:solidFill>
                            <a:schemeClr val="tx1"/>
                          </a:solidFill>
                          <a:effectLst/>
                          <a:latin typeface="Times New Roman" pitchFamily="18" charset="0"/>
                          <a:ea typeface="宋体" pitchFamily="2" charset="-122"/>
                        </a:rPr>
                        <a:t>210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56349" name="Group 29"/>
          <p:cNvGraphicFramePr>
            <a:graphicFrameLocks noGrp="1"/>
          </p:cNvGraphicFramePr>
          <p:nvPr/>
        </p:nvGraphicFramePr>
        <p:xfrm>
          <a:off x="1619250" y="3573463"/>
          <a:ext cx="1176338" cy="592138"/>
        </p:xfrm>
        <a:graphic>
          <a:graphicData uri="http://schemas.openxmlformats.org/drawingml/2006/table">
            <a:tbl>
              <a:tblPr/>
              <a:tblGrid>
                <a:gridCol w="1176338">
                  <a:extLst>
                    <a:ext uri="{9D8B030D-6E8A-4147-A177-3AD203B41FA5}">
                      <a16:colId xmlns:a16="http://schemas.microsoft.com/office/drawing/2014/main" val="20000"/>
                    </a:ext>
                  </a:extLst>
                </a:gridCol>
              </a:tblGrid>
              <a:tr h="59213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2800" b="0" i="0" u="none" strike="noStrike" cap="none" normalizeH="0" baseline="0">
                          <a:ln>
                            <a:noFill/>
                          </a:ln>
                          <a:solidFill>
                            <a:schemeClr val="tx1"/>
                          </a:solidFill>
                          <a:effectLst/>
                          <a:latin typeface="Arial" pitchFamily="34" charset="0"/>
                          <a:ea typeface="宋体" pitchFamily="2" charset="-122"/>
                        </a:rPr>
                        <a:t>铅</a:t>
                      </a:r>
                      <a:r>
                        <a:rPr kumimoji="0" lang="en-US" altLang="zh-CN" sz="2800" b="0" i="0" u="none" strike="noStrike" cap="none" normalizeH="0" baseline="0">
                          <a:ln>
                            <a:noFill/>
                          </a:ln>
                          <a:solidFill>
                            <a:schemeClr val="tx1"/>
                          </a:solidFill>
                          <a:effectLst/>
                          <a:latin typeface="Times New Roman" pitchFamily="18" charset="0"/>
                          <a:ea typeface="宋体" pitchFamily="2" charset="-122"/>
                        </a:rPr>
                        <a:t>206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6355" name="Line 35"/>
          <p:cNvSpPr>
            <a:spLocks noChangeShapeType="1"/>
          </p:cNvSpPr>
          <p:nvPr/>
        </p:nvSpPr>
        <p:spPr bwMode="auto">
          <a:xfrm>
            <a:off x="2700338" y="1700213"/>
            <a:ext cx="3167062" cy="0"/>
          </a:xfrm>
          <a:prstGeom prst="line">
            <a:avLst/>
          </a:prstGeom>
          <a:noFill/>
          <a:ln w="9525">
            <a:solidFill>
              <a:schemeClr val="tx1"/>
            </a:solidFill>
            <a:round/>
            <a:headEnd/>
            <a:tailEnd type="triangle" w="med" len="med"/>
          </a:ln>
          <a:effectLst/>
        </p:spPr>
        <p:txBody>
          <a:bodyPr wrap="none" anchor="ctr"/>
          <a:lstStyle/>
          <a:p>
            <a:endParaRPr lang="zh-CN" altLang="en-US"/>
          </a:p>
        </p:txBody>
      </p:sp>
      <p:graphicFrame>
        <p:nvGraphicFramePr>
          <p:cNvPr id="56356" name="Object 36"/>
          <p:cNvGraphicFramePr>
            <a:graphicFrameLocks noChangeAspect="1"/>
          </p:cNvGraphicFramePr>
          <p:nvPr/>
        </p:nvGraphicFramePr>
        <p:xfrm>
          <a:off x="3059113" y="1125538"/>
          <a:ext cx="2201862" cy="498475"/>
        </p:xfrm>
        <a:graphic>
          <a:graphicData uri="http://schemas.openxmlformats.org/presentationml/2006/ole">
            <mc:AlternateContent xmlns:mc="http://schemas.openxmlformats.org/markup-compatibility/2006">
              <mc:Choice xmlns:v="urn:schemas-microsoft-com:vml" Requires="v">
                <p:oleObj spid="_x0000_s302086" name="公式" r:id="rId3" imgW="748596" imgH="215931" progId="Equation.3">
                  <p:embed/>
                </p:oleObj>
              </mc:Choice>
              <mc:Fallback>
                <p:oleObj name="公式" r:id="rId3" imgW="748596" imgH="215931" progId="Equation.3">
                  <p:embed/>
                  <p:pic>
                    <p:nvPicPr>
                      <p:cNvPr id="56356" name="Object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1125538"/>
                        <a:ext cx="2201862"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57" name="Line 37"/>
          <p:cNvSpPr>
            <a:spLocks noChangeShapeType="1"/>
          </p:cNvSpPr>
          <p:nvPr/>
        </p:nvSpPr>
        <p:spPr bwMode="auto">
          <a:xfrm>
            <a:off x="6516688" y="1989138"/>
            <a:ext cx="0" cy="1511300"/>
          </a:xfrm>
          <a:prstGeom prst="line">
            <a:avLst/>
          </a:prstGeom>
          <a:noFill/>
          <a:ln w="9525">
            <a:solidFill>
              <a:schemeClr val="tx1"/>
            </a:solidFill>
            <a:round/>
            <a:headEnd/>
            <a:tailEnd type="triangle" w="med" len="med"/>
          </a:ln>
          <a:effectLst/>
        </p:spPr>
        <p:txBody>
          <a:bodyPr wrap="none" anchor="ctr"/>
          <a:lstStyle/>
          <a:p>
            <a:endParaRPr lang="zh-CN" altLang="en-US"/>
          </a:p>
        </p:txBody>
      </p:sp>
      <p:graphicFrame>
        <p:nvGraphicFramePr>
          <p:cNvPr id="56358" name="Object 38"/>
          <p:cNvGraphicFramePr>
            <a:graphicFrameLocks noChangeAspect="1"/>
          </p:cNvGraphicFramePr>
          <p:nvPr/>
        </p:nvGraphicFramePr>
        <p:xfrm>
          <a:off x="6588125" y="2635250"/>
          <a:ext cx="2165350" cy="498475"/>
        </p:xfrm>
        <a:graphic>
          <a:graphicData uri="http://schemas.openxmlformats.org/presentationml/2006/ole">
            <mc:AlternateContent xmlns:mc="http://schemas.openxmlformats.org/markup-compatibility/2006">
              <mc:Choice xmlns:v="urn:schemas-microsoft-com:vml" Requires="v">
                <p:oleObj spid="_x0000_s302087" name="公式" r:id="rId5" imgW="736370" imgH="216061" progId="Equation.3">
                  <p:embed/>
                </p:oleObj>
              </mc:Choice>
              <mc:Fallback>
                <p:oleObj name="公式" r:id="rId5" imgW="736370" imgH="216061" progId="Equation.3">
                  <p:embed/>
                  <p:pic>
                    <p:nvPicPr>
                      <p:cNvPr id="56358" name="Object 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88125" y="2635250"/>
                        <a:ext cx="2165350"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59" name="Line 39"/>
          <p:cNvSpPr>
            <a:spLocks noChangeShapeType="1"/>
          </p:cNvSpPr>
          <p:nvPr/>
        </p:nvSpPr>
        <p:spPr bwMode="auto">
          <a:xfrm flipH="1">
            <a:off x="4357688" y="3860800"/>
            <a:ext cx="1582737" cy="0"/>
          </a:xfrm>
          <a:prstGeom prst="line">
            <a:avLst/>
          </a:prstGeom>
          <a:noFill/>
          <a:ln w="9525">
            <a:solidFill>
              <a:schemeClr val="tx1"/>
            </a:solidFill>
            <a:round/>
            <a:headEnd/>
            <a:tailEnd type="triangle" w="med" len="med"/>
          </a:ln>
          <a:effectLst/>
        </p:spPr>
        <p:txBody>
          <a:bodyPr wrap="none" anchor="ctr"/>
          <a:lstStyle/>
          <a:p>
            <a:endParaRPr lang="zh-CN" altLang="en-US"/>
          </a:p>
        </p:txBody>
      </p:sp>
      <p:graphicFrame>
        <p:nvGraphicFramePr>
          <p:cNvPr id="56360" name="Object 40"/>
          <p:cNvGraphicFramePr>
            <a:graphicFrameLocks noChangeAspect="1"/>
          </p:cNvGraphicFramePr>
          <p:nvPr/>
        </p:nvGraphicFramePr>
        <p:xfrm>
          <a:off x="4356100" y="4292600"/>
          <a:ext cx="1792288" cy="498475"/>
        </p:xfrm>
        <a:graphic>
          <a:graphicData uri="http://schemas.openxmlformats.org/presentationml/2006/ole">
            <mc:AlternateContent xmlns:mc="http://schemas.openxmlformats.org/markup-compatibility/2006">
              <mc:Choice xmlns:v="urn:schemas-microsoft-com:vml" Requires="v">
                <p:oleObj spid="_x0000_s302088" name="公式" r:id="rId7" imgW="609233" imgH="215931" progId="Equation.3">
                  <p:embed/>
                </p:oleObj>
              </mc:Choice>
              <mc:Fallback>
                <p:oleObj name="公式" r:id="rId7" imgW="609233" imgH="215931" progId="Equation.3">
                  <p:embed/>
                  <p:pic>
                    <p:nvPicPr>
                      <p:cNvPr id="56360" name="Object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56100" y="4292600"/>
                        <a:ext cx="1792288"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63" name="Line 43"/>
          <p:cNvSpPr>
            <a:spLocks noChangeShapeType="1"/>
          </p:cNvSpPr>
          <p:nvPr/>
        </p:nvSpPr>
        <p:spPr bwMode="auto">
          <a:xfrm flipH="1">
            <a:off x="2771775" y="3860800"/>
            <a:ext cx="360363" cy="0"/>
          </a:xfrm>
          <a:prstGeom prst="line">
            <a:avLst/>
          </a:prstGeom>
          <a:noFill/>
          <a:ln w="9525">
            <a:solidFill>
              <a:schemeClr val="tx1"/>
            </a:solidFill>
            <a:round/>
            <a:headEnd/>
            <a:tailEnd type="triangle" w="med" len="med"/>
          </a:ln>
          <a:effectLst/>
        </p:spPr>
        <p:txBody>
          <a:bodyPr wrap="none" anchor="ctr"/>
          <a:lstStyle/>
          <a:p>
            <a:endParaRPr lang="zh-CN" altLang="en-US"/>
          </a:p>
        </p:txBody>
      </p:sp>
      <p:graphicFrame>
        <p:nvGraphicFramePr>
          <p:cNvPr id="56364" name="Object 44"/>
          <p:cNvGraphicFramePr>
            <a:graphicFrameLocks noChangeAspect="1"/>
          </p:cNvGraphicFramePr>
          <p:nvPr/>
        </p:nvGraphicFramePr>
        <p:xfrm>
          <a:off x="2049463" y="4321175"/>
          <a:ext cx="1941512" cy="439738"/>
        </p:xfrm>
        <a:graphic>
          <a:graphicData uri="http://schemas.openxmlformats.org/presentationml/2006/ole">
            <mc:AlternateContent xmlns:mc="http://schemas.openxmlformats.org/markup-compatibility/2006">
              <mc:Choice xmlns:v="urn:schemas-microsoft-com:vml" Requires="v">
                <p:oleObj spid="_x0000_s302089" name="公式" r:id="rId9" imgW="659910" imgH="190592" progId="Equation.3">
                  <p:embed/>
                </p:oleObj>
              </mc:Choice>
              <mc:Fallback>
                <p:oleObj name="公式" r:id="rId9" imgW="659910" imgH="190592" progId="Equation.3">
                  <p:embed/>
                  <p:pic>
                    <p:nvPicPr>
                      <p:cNvPr id="56364" name="Object 4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49463" y="4321175"/>
                        <a:ext cx="1941512" cy="439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66" name="Text Box 46"/>
          <p:cNvSpPr txBox="1">
            <a:spLocks noChangeArrowheads="1"/>
          </p:cNvSpPr>
          <p:nvPr/>
        </p:nvSpPr>
        <p:spPr bwMode="auto">
          <a:xfrm>
            <a:off x="7127875" y="3644900"/>
            <a:ext cx="2016125" cy="457200"/>
          </a:xfrm>
          <a:prstGeom prst="rect">
            <a:avLst/>
          </a:prstGeom>
          <a:noFill/>
          <a:ln w="9525" algn="ctr">
            <a:noFill/>
            <a:miter lim="800000"/>
            <a:headEnd/>
            <a:tailEnd/>
          </a:ln>
          <a:effectLst/>
        </p:spPr>
        <p:txBody>
          <a:bodyPr>
            <a:spAutoFit/>
          </a:bodyPr>
          <a:lstStyle/>
          <a:p>
            <a:pPr>
              <a:spcBef>
                <a:spcPct val="50000"/>
              </a:spcBef>
            </a:pPr>
            <a:r>
              <a:rPr lang="zh-CN" altLang="en-US" sz="2400">
                <a:ea typeface="华文中宋" pitchFamily="2" charset="-122"/>
              </a:rPr>
              <a:t>（放射性）</a:t>
            </a:r>
          </a:p>
        </p:txBody>
      </p:sp>
      <p:sp>
        <p:nvSpPr>
          <p:cNvPr id="56367" name="Text Box 47"/>
          <p:cNvSpPr txBox="1">
            <a:spLocks noChangeArrowheads="1"/>
          </p:cNvSpPr>
          <p:nvPr/>
        </p:nvSpPr>
        <p:spPr bwMode="auto">
          <a:xfrm>
            <a:off x="1187450" y="3068638"/>
            <a:ext cx="2016125" cy="457200"/>
          </a:xfrm>
          <a:prstGeom prst="rect">
            <a:avLst/>
          </a:prstGeom>
          <a:noFill/>
          <a:ln w="9525" algn="ctr">
            <a:noFill/>
            <a:miter lim="800000"/>
            <a:headEnd/>
            <a:tailEnd/>
          </a:ln>
          <a:effectLst/>
        </p:spPr>
        <p:txBody>
          <a:bodyPr>
            <a:spAutoFit/>
          </a:bodyPr>
          <a:lstStyle/>
          <a:p>
            <a:pPr>
              <a:spcBef>
                <a:spcPct val="50000"/>
              </a:spcBef>
            </a:pPr>
            <a:r>
              <a:rPr lang="zh-CN" altLang="en-US" sz="2400">
                <a:ea typeface="华文中宋" pitchFamily="2" charset="-122"/>
              </a:rPr>
              <a:t>（无放射性）</a:t>
            </a:r>
          </a:p>
        </p:txBody>
      </p:sp>
    </p:spTree>
    <p:extLst>
      <p:ext uri="{BB962C8B-B14F-4D97-AF65-F5344CB8AC3E}">
        <p14:creationId xmlns:p14="http://schemas.microsoft.com/office/powerpoint/2010/main" val="220330866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684213" y="549275"/>
            <a:ext cx="1079500" cy="519113"/>
          </a:xfrm>
          <a:prstGeom prst="rect">
            <a:avLst/>
          </a:prstGeom>
          <a:noFill/>
          <a:ln w="9525" algn="ctr">
            <a:noFill/>
            <a:miter lim="800000"/>
            <a:headEnd/>
            <a:tailEnd/>
          </a:ln>
          <a:effectLst/>
        </p:spPr>
        <p:txBody>
          <a:bodyPr>
            <a:spAutoFit/>
          </a:bodyPr>
          <a:lstStyle/>
          <a:p>
            <a:pPr>
              <a:spcBef>
                <a:spcPct val="50000"/>
              </a:spcBef>
            </a:pPr>
            <a:r>
              <a:rPr lang="zh-CN" altLang="en-US" sz="2800" b="1" dirty="0">
                <a:solidFill>
                  <a:srgbClr val="000090"/>
                </a:solidFill>
                <a:ea typeface="华文中宋" pitchFamily="2" charset="-122"/>
              </a:rPr>
              <a:t>假设</a:t>
            </a:r>
          </a:p>
        </p:txBody>
      </p:sp>
      <p:sp>
        <p:nvSpPr>
          <p:cNvPr id="63491" name="Text Box 3"/>
          <p:cNvSpPr txBox="1">
            <a:spLocks noChangeArrowheads="1"/>
          </p:cNvSpPr>
          <p:nvPr/>
        </p:nvSpPr>
        <p:spPr bwMode="auto">
          <a:xfrm>
            <a:off x="827088" y="1268413"/>
            <a:ext cx="7489825" cy="2314575"/>
          </a:xfrm>
          <a:prstGeom prst="rect">
            <a:avLst/>
          </a:prstGeom>
          <a:noFill/>
          <a:ln w="9525" algn="ctr">
            <a:noFill/>
            <a:miter lim="800000"/>
            <a:headEnd/>
            <a:tailEnd/>
          </a:ln>
          <a:effectLst/>
        </p:spPr>
        <p:txBody>
          <a:bodyPr>
            <a:spAutoFit/>
          </a:bodyPr>
          <a:lstStyle/>
          <a:p>
            <a:pPr>
              <a:lnSpc>
                <a:spcPct val="130000"/>
              </a:lnSpc>
              <a:spcBef>
                <a:spcPct val="50000"/>
              </a:spcBef>
            </a:pPr>
            <a:r>
              <a:rPr lang="zh-CN" altLang="en-US" sz="2800" dirty="0">
                <a:ea typeface="华文中宋" pitchFamily="2" charset="-122"/>
              </a:rPr>
              <a:t>（</a:t>
            </a:r>
            <a:r>
              <a:rPr lang="en-US" altLang="zh-CN" sz="2800" dirty="0">
                <a:ea typeface="华文中宋" pitchFamily="2" charset="-122"/>
              </a:rPr>
              <a:t>1</a:t>
            </a:r>
            <a:r>
              <a:rPr lang="zh-CN" altLang="en-US" sz="2800" dirty="0">
                <a:ea typeface="华文中宋" pitchFamily="2" charset="-122"/>
              </a:rPr>
              <a:t>）镭的半衰期为</a:t>
            </a:r>
            <a:r>
              <a:rPr lang="en-US" altLang="zh-CN" sz="2800" dirty="0">
                <a:ea typeface="华文中宋" pitchFamily="2" charset="-122"/>
              </a:rPr>
              <a:t>1600</a:t>
            </a:r>
            <a:r>
              <a:rPr lang="zh-CN" altLang="en-US" sz="2800" dirty="0">
                <a:ea typeface="华文中宋" pitchFamily="2" charset="-122"/>
              </a:rPr>
              <a:t>年，我们只对</a:t>
            </a:r>
            <a:r>
              <a:rPr lang="en-US" altLang="zh-CN" sz="2800" dirty="0">
                <a:ea typeface="华文中宋" pitchFamily="2" charset="-122"/>
              </a:rPr>
              <a:t>17 </a:t>
            </a:r>
            <a:r>
              <a:rPr lang="zh-CN" altLang="en-US" sz="2800" dirty="0">
                <a:ea typeface="华文中宋" pitchFamily="2" charset="-122"/>
              </a:rPr>
              <a:t>世纪的油画感兴趣，时经</a:t>
            </a:r>
            <a:r>
              <a:rPr lang="en-US" altLang="zh-CN" sz="2800" dirty="0">
                <a:ea typeface="华文中宋" pitchFamily="2" charset="-122"/>
              </a:rPr>
              <a:t>300</a:t>
            </a:r>
            <a:r>
              <a:rPr lang="zh-CN" altLang="en-US" sz="2800" dirty="0">
                <a:ea typeface="华文中宋" pitchFamily="2" charset="-122"/>
              </a:rPr>
              <a:t>多年，白铅中镭至少还有原量的</a:t>
            </a:r>
            <a:r>
              <a:rPr lang="en-US" altLang="zh-CN" sz="2800" dirty="0">
                <a:ea typeface="华文中宋" pitchFamily="2" charset="-122"/>
              </a:rPr>
              <a:t>90%</a:t>
            </a:r>
            <a:r>
              <a:rPr lang="zh-CN" altLang="en-US" sz="2800" dirty="0">
                <a:ea typeface="华文中宋" pitchFamily="2" charset="-122"/>
              </a:rPr>
              <a:t>以上，所以每克白铅中每分钟镭的衰变数可视为常数，用      表示。</a:t>
            </a:r>
          </a:p>
        </p:txBody>
      </p:sp>
      <p:sp>
        <p:nvSpPr>
          <p:cNvPr id="63492" name="Text Box 4"/>
          <p:cNvSpPr txBox="1">
            <a:spLocks noChangeArrowheads="1"/>
          </p:cNvSpPr>
          <p:nvPr/>
        </p:nvSpPr>
        <p:spPr bwMode="auto">
          <a:xfrm>
            <a:off x="827088" y="3789363"/>
            <a:ext cx="7704137" cy="2314575"/>
          </a:xfrm>
          <a:prstGeom prst="rect">
            <a:avLst/>
          </a:prstGeom>
          <a:noFill/>
          <a:ln w="9525" algn="ctr">
            <a:noFill/>
            <a:miter lim="800000"/>
            <a:headEnd/>
            <a:tailEnd/>
          </a:ln>
          <a:effectLst/>
        </p:spPr>
        <p:txBody>
          <a:bodyPr>
            <a:spAutoFit/>
          </a:bodyPr>
          <a:lstStyle/>
          <a:p>
            <a:pPr>
              <a:lnSpc>
                <a:spcPct val="130000"/>
              </a:lnSpc>
              <a:spcBef>
                <a:spcPct val="50000"/>
              </a:spcBef>
            </a:pPr>
            <a:r>
              <a:rPr lang="zh-CN" altLang="en-US" sz="2800" dirty="0">
                <a:ea typeface="华文中宋" pitchFamily="2" charset="-122"/>
              </a:rPr>
              <a:t>（</a:t>
            </a:r>
            <a:r>
              <a:rPr lang="en-US" altLang="zh-CN" sz="2800" dirty="0">
                <a:ea typeface="华文中宋" pitchFamily="2" charset="-122"/>
              </a:rPr>
              <a:t>2</a:t>
            </a:r>
            <a:r>
              <a:rPr lang="zh-CN" altLang="en-US" sz="2800" dirty="0">
                <a:ea typeface="华文中宋" pitchFamily="2" charset="-122"/>
              </a:rPr>
              <a:t>）钋的半衰期为</a:t>
            </a:r>
            <a:r>
              <a:rPr lang="en-US" altLang="zh-CN" sz="2800" dirty="0">
                <a:ea typeface="华文中宋" pitchFamily="2" charset="-122"/>
              </a:rPr>
              <a:t>138</a:t>
            </a:r>
            <a:r>
              <a:rPr lang="zh-CN" altLang="en-US" sz="2800" dirty="0">
                <a:ea typeface="华文中宋" pitchFamily="2" charset="-122"/>
              </a:rPr>
              <a:t>天容易测定，铅</a:t>
            </a:r>
            <a:r>
              <a:rPr lang="en-US" altLang="zh-CN" sz="2800" dirty="0">
                <a:ea typeface="华文中宋" pitchFamily="2" charset="-122"/>
              </a:rPr>
              <a:t>210</a:t>
            </a:r>
            <a:r>
              <a:rPr lang="zh-CN" altLang="en-US" sz="2800" dirty="0">
                <a:ea typeface="华文中宋" pitchFamily="2" charset="-122"/>
              </a:rPr>
              <a:t>的半衰期为</a:t>
            </a:r>
            <a:r>
              <a:rPr lang="en-US" altLang="zh-CN" sz="2800" dirty="0">
                <a:ea typeface="华文中宋" pitchFamily="2" charset="-122"/>
              </a:rPr>
              <a:t>22</a:t>
            </a:r>
            <a:r>
              <a:rPr lang="zh-CN" altLang="en-US" sz="2800" dirty="0">
                <a:ea typeface="华文中宋" pitchFamily="2" charset="-122"/>
              </a:rPr>
              <a:t>年，对要鉴别的</a:t>
            </a:r>
            <a:r>
              <a:rPr lang="en-US" altLang="zh-CN" sz="2800" dirty="0">
                <a:ea typeface="华文中宋" pitchFamily="2" charset="-122"/>
              </a:rPr>
              <a:t>300</a:t>
            </a:r>
            <a:r>
              <a:rPr lang="zh-CN" altLang="en-US" sz="2800" dirty="0">
                <a:ea typeface="华文中宋" pitchFamily="2" charset="-122"/>
              </a:rPr>
              <a:t>多年的颜料来说，每克白铅中每分钟钋的衰变数与铅</a:t>
            </a:r>
            <a:r>
              <a:rPr lang="en-US" altLang="zh-CN" sz="2800" dirty="0">
                <a:ea typeface="华文中宋" pitchFamily="2" charset="-122"/>
              </a:rPr>
              <a:t>210</a:t>
            </a:r>
            <a:r>
              <a:rPr lang="zh-CN" altLang="en-US" sz="2800" dirty="0">
                <a:ea typeface="华文中宋" pitchFamily="2" charset="-122"/>
              </a:rPr>
              <a:t>的衰变数可视为相等。</a:t>
            </a:r>
          </a:p>
        </p:txBody>
      </p:sp>
      <p:graphicFrame>
        <p:nvGraphicFramePr>
          <p:cNvPr id="63493" name="Object 5"/>
          <p:cNvGraphicFramePr>
            <a:graphicFrameLocks noChangeAspect="1"/>
          </p:cNvGraphicFramePr>
          <p:nvPr/>
        </p:nvGraphicFramePr>
        <p:xfrm>
          <a:off x="5292725" y="3141663"/>
          <a:ext cx="460375" cy="401637"/>
        </p:xfrm>
        <a:graphic>
          <a:graphicData uri="http://schemas.openxmlformats.org/presentationml/2006/ole">
            <mc:AlternateContent xmlns:mc="http://schemas.openxmlformats.org/markup-compatibility/2006">
              <mc:Choice xmlns:v="urn:schemas-microsoft-com:vml" Requires="v">
                <p:oleObj spid="_x0000_s303107" name="公式" r:id="rId3" imgW="114093" imgH="126770" progId="Equation.3">
                  <p:embed/>
                </p:oleObj>
              </mc:Choice>
              <mc:Fallback>
                <p:oleObj name="公式" r:id="rId3" imgW="114093" imgH="126770" progId="Equation.3">
                  <p:embed/>
                  <p:pic>
                    <p:nvPicPr>
                      <p:cNvPr id="6349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725" y="3141663"/>
                        <a:ext cx="460375" cy="401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30016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306" name="Object 2"/>
          <p:cNvGraphicFramePr>
            <a:graphicFrameLocks noChangeAspect="1"/>
          </p:cNvGraphicFramePr>
          <p:nvPr/>
        </p:nvGraphicFramePr>
        <p:xfrm>
          <a:off x="1403350" y="692150"/>
          <a:ext cx="2592388" cy="542925"/>
        </p:xfrm>
        <a:graphic>
          <a:graphicData uri="http://schemas.openxmlformats.org/presentationml/2006/ole">
            <mc:AlternateContent xmlns:mc="http://schemas.openxmlformats.org/markup-compatibility/2006">
              <mc:Choice xmlns:v="urn:schemas-microsoft-com:vml" Requires="v">
                <p:oleObj spid="_x0000_s203000" name="公式" r:id="rId3" imgW="850265" imgH="177800" progId="Equation.3">
                  <p:embed/>
                </p:oleObj>
              </mc:Choice>
              <mc:Fallback>
                <p:oleObj name="公式" r:id="rId3" imgW="850265" imgH="177800" progId="Equation.3">
                  <p:embed/>
                  <p:pic>
                    <p:nvPicPr>
                      <p:cNvPr id="0" name="Picture 8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692150"/>
                        <a:ext cx="2592388"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307" name="Object 3"/>
          <p:cNvGraphicFramePr>
            <a:graphicFrameLocks noChangeAspect="1"/>
          </p:cNvGraphicFramePr>
          <p:nvPr/>
        </p:nvGraphicFramePr>
        <p:xfrm>
          <a:off x="1403350" y="1484313"/>
          <a:ext cx="4217988" cy="1201737"/>
        </p:xfrm>
        <a:graphic>
          <a:graphicData uri="http://schemas.openxmlformats.org/presentationml/2006/ole">
            <mc:AlternateContent xmlns:mc="http://schemas.openxmlformats.org/markup-compatibility/2006">
              <mc:Choice xmlns:v="urn:schemas-microsoft-com:vml" Requires="v">
                <p:oleObj spid="_x0000_s203001" name="公式" r:id="rId5" imgW="1383665" imgH="393700" progId="Equation.3">
                  <p:embed/>
                </p:oleObj>
              </mc:Choice>
              <mc:Fallback>
                <p:oleObj name="公式" r:id="rId5" imgW="1383665" imgH="393700" progId="Equation.3">
                  <p:embed/>
                  <p:pic>
                    <p:nvPicPr>
                      <p:cNvPr id="0" name="Picture 8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1484313"/>
                        <a:ext cx="4217988" cy="1201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308" name="Object 4"/>
          <p:cNvGraphicFramePr>
            <a:graphicFrameLocks noChangeAspect="1"/>
          </p:cNvGraphicFramePr>
          <p:nvPr/>
        </p:nvGraphicFramePr>
        <p:xfrm>
          <a:off x="1403350" y="2924175"/>
          <a:ext cx="2746375" cy="1201738"/>
        </p:xfrm>
        <a:graphic>
          <a:graphicData uri="http://schemas.openxmlformats.org/presentationml/2006/ole">
            <mc:AlternateContent xmlns:mc="http://schemas.openxmlformats.org/markup-compatibility/2006">
              <mc:Choice xmlns:v="urn:schemas-microsoft-com:vml" Requires="v">
                <p:oleObj spid="_x0000_s203002" name="公式" r:id="rId7" imgW="901700" imgH="393700" progId="Equation.3">
                  <p:embed/>
                </p:oleObj>
              </mc:Choice>
              <mc:Fallback>
                <p:oleObj name="公式" r:id="rId7" imgW="901700" imgH="393700" progId="Equation.3">
                  <p:embed/>
                  <p:pic>
                    <p:nvPicPr>
                      <p:cNvPr id="0" name="Picture 8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350" y="2924175"/>
                        <a:ext cx="2746375" cy="1201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309" name="Object 5"/>
          <p:cNvGraphicFramePr>
            <a:graphicFrameLocks noChangeAspect="1"/>
          </p:cNvGraphicFramePr>
          <p:nvPr/>
        </p:nvGraphicFramePr>
        <p:xfrm>
          <a:off x="1187450" y="4365625"/>
          <a:ext cx="3017838" cy="1201738"/>
        </p:xfrm>
        <a:graphic>
          <a:graphicData uri="http://schemas.openxmlformats.org/presentationml/2006/ole">
            <mc:AlternateContent xmlns:mc="http://schemas.openxmlformats.org/markup-compatibility/2006">
              <mc:Choice xmlns:v="urn:schemas-microsoft-com:vml" Requires="v">
                <p:oleObj spid="_x0000_s203003" name="公式" r:id="rId9" imgW="990600" imgH="393700" progId="Equation.3">
                  <p:embed/>
                </p:oleObj>
              </mc:Choice>
              <mc:Fallback>
                <p:oleObj name="公式" r:id="rId9" imgW="990600" imgH="393700" progId="Equation.3">
                  <p:embed/>
                  <p:pic>
                    <p:nvPicPr>
                      <p:cNvPr id="0" name="Picture 8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87450" y="4365625"/>
                        <a:ext cx="3017838" cy="1201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8310" name="Text Box 6"/>
          <p:cNvSpPr txBox="1">
            <a:spLocks noChangeArrowheads="1"/>
          </p:cNvSpPr>
          <p:nvPr/>
        </p:nvSpPr>
        <p:spPr bwMode="auto">
          <a:xfrm>
            <a:off x="4572000" y="4724400"/>
            <a:ext cx="2520950" cy="519113"/>
          </a:xfrm>
          <a:prstGeom prst="rect">
            <a:avLst/>
          </a:prstGeom>
          <a:noFill/>
          <a:ln w="9525">
            <a:noFill/>
            <a:miter lim="800000"/>
          </a:ln>
          <a:effectLst/>
        </p:spPr>
        <p:txBody>
          <a:bodyPr>
            <a:spAutoFit/>
          </a:bodyPr>
          <a:lstStyle/>
          <a:p>
            <a:pPr>
              <a:spcBef>
                <a:spcPct val="50000"/>
              </a:spcBef>
            </a:pPr>
            <a:r>
              <a:rPr kumimoji="0" lang="zh-CN" altLang="en-US" sz="2800" dirty="0">
                <a:latin typeface="Arial" panose="020B0604020202020204" pitchFamily="34" charset="0"/>
                <a:ea typeface="华文中宋" panose="02010600040101010101" pitchFamily="2" charset="-122"/>
              </a:rPr>
              <a:t>初始条件</a:t>
            </a:r>
          </a:p>
        </p:txBody>
      </p:sp>
      <p:graphicFrame>
        <p:nvGraphicFramePr>
          <p:cNvPr id="98311" name="Object 7"/>
          <p:cNvGraphicFramePr>
            <a:graphicFrameLocks noChangeAspect="1"/>
          </p:cNvGraphicFramePr>
          <p:nvPr/>
        </p:nvGraphicFramePr>
        <p:xfrm>
          <a:off x="6300788" y="4724400"/>
          <a:ext cx="1819275" cy="620713"/>
        </p:xfrm>
        <a:graphic>
          <a:graphicData uri="http://schemas.openxmlformats.org/presentationml/2006/ole">
            <mc:AlternateContent xmlns:mc="http://schemas.openxmlformats.org/markup-compatibility/2006">
              <mc:Choice xmlns:v="urn:schemas-microsoft-com:vml" Requires="v">
                <p:oleObj spid="_x0000_s203004" name="公式" r:id="rId11" imgW="596900" imgH="203200" progId="Equation.3">
                  <p:embed/>
                </p:oleObj>
              </mc:Choice>
              <mc:Fallback>
                <p:oleObj name="公式" r:id="rId11" imgW="596900" imgH="203200" progId="Equation.3">
                  <p:embed/>
                  <p:pic>
                    <p:nvPicPr>
                      <p:cNvPr id="0" name="Picture 8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00788" y="4724400"/>
                        <a:ext cx="1819275" cy="620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8312" name="Text Box 8"/>
          <p:cNvSpPr txBox="1">
            <a:spLocks noChangeArrowheads="1"/>
          </p:cNvSpPr>
          <p:nvPr/>
        </p:nvSpPr>
        <p:spPr bwMode="auto">
          <a:xfrm>
            <a:off x="1243806" y="5645150"/>
            <a:ext cx="4537075" cy="519113"/>
          </a:xfrm>
          <a:prstGeom prst="rect">
            <a:avLst/>
          </a:prstGeom>
          <a:noFill/>
          <a:ln w="9525">
            <a:noFill/>
            <a:miter lim="800000"/>
          </a:ln>
          <a:effectLst/>
        </p:spPr>
        <p:txBody>
          <a:bodyPr>
            <a:spAutoFit/>
          </a:bodyPr>
          <a:lstStyle/>
          <a:p>
            <a:pPr>
              <a:spcBef>
                <a:spcPct val="50000"/>
              </a:spcBef>
            </a:pPr>
            <a:r>
              <a:rPr kumimoji="0" lang="zh-CN" altLang="en-US" sz="2800" dirty="0">
                <a:latin typeface="Arial" panose="020B0604020202020204" pitchFamily="34" charset="0"/>
                <a:ea typeface="华文中宋" panose="02010600040101010101" pitchFamily="2" charset="-122"/>
              </a:rPr>
              <a:t>可分离变量的方程。</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8306"/>
                                        </p:tgtEl>
                                        <p:attrNameLst>
                                          <p:attrName>style.visibility</p:attrName>
                                        </p:attrNameLst>
                                      </p:cBhvr>
                                      <p:to>
                                        <p:strVal val="visible"/>
                                      </p:to>
                                    </p:set>
                                    <p:animEffect transition="in" filter="wipe(left)">
                                      <p:cBhvr>
                                        <p:cTn id="7" dur="500"/>
                                        <p:tgtEl>
                                          <p:spTgt spid="9830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8307"/>
                                        </p:tgtEl>
                                        <p:attrNameLst>
                                          <p:attrName>style.visibility</p:attrName>
                                        </p:attrNameLst>
                                      </p:cBhvr>
                                      <p:to>
                                        <p:strVal val="visible"/>
                                      </p:to>
                                    </p:set>
                                    <p:animEffect transition="in" filter="wipe(left)">
                                      <p:cBhvr>
                                        <p:cTn id="12" dur="500"/>
                                        <p:tgtEl>
                                          <p:spTgt spid="9830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8308"/>
                                        </p:tgtEl>
                                        <p:attrNameLst>
                                          <p:attrName>style.visibility</p:attrName>
                                        </p:attrNameLst>
                                      </p:cBhvr>
                                      <p:to>
                                        <p:strVal val="visible"/>
                                      </p:to>
                                    </p:set>
                                    <p:animEffect transition="in" filter="wipe(left)">
                                      <p:cBhvr>
                                        <p:cTn id="17" dur="500"/>
                                        <p:tgtEl>
                                          <p:spTgt spid="9830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8309"/>
                                        </p:tgtEl>
                                        <p:attrNameLst>
                                          <p:attrName>style.visibility</p:attrName>
                                        </p:attrNameLst>
                                      </p:cBhvr>
                                      <p:to>
                                        <p:strVal val="visible"/>
                                      </p:to>
                                    </p:set>
                                    <p:animEffect transition="in" filter="wipe(left)">
                                      <p:cBhvr>
                                        <p:cTn id="22" dur="500"/>
                                        <p:tgtEl>
                                          <p:spTgt spid="9830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8310"/>
                                        </p:tgtEl>
                                        <p:attrNameLst>
                                          <p:attrName>style.visibility</p:attrName>
                                        </p:attrNameLst>
                                      </p:cBhvr>
                                      <p:to>
                                        <p:strVal val="visible"/>
                                      </p:to>
                                    </p:set>
                                    <p:animEffect transition="in" filter="wipe(left)">
                                      <p:cBhvr>
                                        <p:cTn id="27" dur="500"/>
                                        <p:tgtEl>
                                          <p:spTgt spid="983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8311"/>
                                        </p:tgtEl>
                                        <p:attrNameLst>
                                          <p:attrName>style.visibility</p:attrName>
                                        </p:attrNameLst>
                                      </p:cBhvr>
                                      <p:to>
                                        <p:strVal val="visible"/>
                                      </p:to>
                                    </p:set>
                                    <p:animEffect transition="in" filter="wipe(left)">
                                      <p:cBhvr>
                                        <p:cTn id="32" dur="500"/>
                                        <p:tgtEl>
                                          <p:spTgt spid="983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8312"/>
                                        </p:tgtEl>
                                        <p:attrNameLst>
                                          <p:attrName>style.visibility</p:attrName>
                                        </p:attrNameLst>
                                      </p:cBhvr>
                                      <p:to>
                                        <p:strVal val="visible"/>
                                      </p:to>
                                    </p:set>
                                    <p:animEffect transition="in" filter="wipe(left)">
                                      <p:cBhvr>
                                        <p:cTn id="37" dur="500"/>
                                        <p:tgtEl>
                                          <p:spTgt spid="98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10" grpId="0" bldLvl="0" animBg="1"/>
      <p:bldP spid="98312" grpId="0" bldLvl="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684213" y="549275"/>
            <a:ext cx="1079500" cy="519113"/>
          </a:xfrm>
          <a:prstGeom prst="rect">
            <a:avLst/>
          </a:prstGeom>
          <a:noFill/>
          <a:ln w="9525" algn="ctr">
            <a:noFill/>
            <a:miter lim="800000"/>
            <a:headEnd/>
            <a:tailEnd/>
          </a:ln>
          <a:effectLst/>
        </p:spPr>
        <p:txBody>
          <a:bodyPr>
            <a:spAutoFit/>
          </a:bodyPr>
          <a:lstStyle/>
          <a:p>
            <a:pPr>
              <a:spcBef>
                <a:spcPct val="50000"/>
              </a:spcBef>
            </a:pPr>
            <a:r>
              <a:rPr lang="zh-CN" altLang="en-US" sz="2800" b="1" dirty="0">
                <a:solidFill>
                  <a:srgbClr val="000090"/>
                </a:solidFill>
                <a:ea typeface="华文中宋" pitchFamily="2" charset="-122"/>
              </a:rPr>
              <a:t>建模</a:t>
            </a:r>
          </a:p>
        </p:txBody>
      </p:sp>
      <p:sp>
        <p:nvSpPr>
          <p:cNvPr id="62467" name="Text Box 3"/>
          <p:cNvSpPr txBox="1">
            <a:spLocks noChangeArrowheads="1"/>
          </p:cNvSpPr>
          <p:nvPr/>
        </p:nvSpPr>
        <p:spPr bwMode="auto">
          <a:xfrm>
            <a:off x="971550" y="1412875"/>
            <a:ext cx="7416800" cy="519113"/>
          </a:xfrm>
          <a:prstGeom prst="rect">
            <a:avLst/>
          </a:prstGeom>
          <a:noFill/>
          <a:ln w="9525" algn="ctr">
            <a:noFill/>
            <a:miter lim="800000"/>
            <a:headEnd/>
            <a:tailEnd/>
          </a:ln>
          <a:effectLst/>
        </p:spPr>
        <p:txBody>
          <a:bodyPr>
            <a:spAutoFit/>
          </a:bodyPr>
          <a:lstStyle/>
          <a:p>
            <a:pPr>
              <a:spcBef>
                <a:spcPct val="50000"/>
              </a:spcBef>
            </a:pPr>
            <a:r>
              <a:rPr lang="zh-CN" altLang="en-US" sz="2800">
                <a:ea typeface="华文中宋" pitchFamily="2" charset="-122"/>
              </a:rPr>
              <a:t>设     时刻每克白铅中含铅</a:t>
            </a:r>
            <a:r>
              <a:rPr lang="en-US" altLang="zh-CN" sz="2800">
                <a:ea typeface="华文中宋" pitchFamily="2" charset="-122"/>
              </a:rPr>
              <a:t>210</a:t>
            </a:r>
            <a:r>
              <a:rPr lang="zh-CN" altLang="en-US" sz="2800">
                <a:ea typeface="华文中宋" pitchFamily="2" charset="-122"/>
              </a:rPr>
              <a:t>的数量为        ，</a:t>
            </a:r>
          </a:p>
        </p:txBody>
      </p:sp>
      <p:graphicFrame>
        <p:nvGraphicFramePr>
          <p:cNvPr id="62468" name="Object 4"/>
          <p:cNvGraphicFramePr>
            <a:graphicFrameLocks noChangeAspect="1"/>
          </p:cNvGraphicFramePr>
          <p:nvPr/>
        </p:nvGraphicFramePr>
        <p:xfrm>
          <a:off x="1570038" y="1511300"/>
          <a:ext cx="303212" cy="407988"/>
        </p:xfrm>
        <a:graphic>
          <a:graphicData uri="http://schemas.openxmlformats.org/presentationml/2006/ole">
            <mc:AlternateContent xmlns:mc="http://schemas.openxmlformats.org/markup-compatibility/2006">
              <mc:Choice xmlns:v="urn:schemas-microsoft-com:vml" Requires="v">
                <p:oleObj spid="_x0000_s304136" name="公式" r:id="rId3" imgW="88739" imgH="152124" progId="Equation.3">
                  <p:embed/>
                </p:oleObj>
              </mc:Choice>
              <mc:Fallback>
                <p:oleObj name="公式" r:id="rId3" imgW="88739" imgH="152124" progId="Equation.3">
                  <p:embed/>
                  <p:pic>
                    <p:nvPicPr>
                      <p:cNvPr id="6246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0038" y="1511300"/>
                        <a:ext cx="303212" cy="40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469" name="Object 5"/>
          <p:cNvGraphicFramePr>
            <a:graphicFrameLocks noChangeAspect="1"/>
          </p:cNvGraphicFramePr>
          <p:nvPr/>
        </p:nvGraphicFramePr>
        <p:xfrm>
          <a:off x="7092950" y="1484313"/>
          <a:ext cx="828675" cy="452437"/>
        </p:xfrm>
        <a:graphic>
          <a:graphicData uri="http://schemas.openxmlformats.org/presentationml/2006/ole">
            <mc:AlternateContent xmlns:mc="http://schemas.openxmlformats.org/markup-compatibility/2006">
              <mc:Choice xmlns:v="urn:schemas-microsoft-com:vml" Requires="v">
                <p:oleObj spid="_x0000_s304137" name="公式" r:id="rId5" imgW="291771" imgH="203139" progId="Equation.3">
                  <p:embed/>
                </p:oleObj>
              </mc:Choice>
              <mc:Fallback>
                <p:oleObj name="公式" r:id="rId5" imgW="291771" imgH="203139" progId="Equation.3">
                  <p:embed/>
                  <p:pic>
                    <p:nvPicPr>
                      <p:cNvPr id="6246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92950" y="1484313"/>
                        <a:ext cx="828675" cy="452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471" name="Object 7"/>
          <p:cNvGraphicFramePr>
            <a:graphicFrameLocks noChangeAspect="1"/>
          </p:cNvGraphicFramePr>
          <p:nvPr/>
        </p:nvGraphicFramePr>
        <p:xfrm>
          <a:off x="1042988" y="2133600"/>
          <a:ext cx="504825" cy="508000"/>
        </p:xfrm>
        <a:graphic>
          <a:graphicData uri="http://schemas.openxmlformats.org/presentationml/2006/ole">
            <mc:AlternateContent xmlns:mc="http://schemas.openxmlformats.org/markup-compatibility/2006">
              <mc:Choice xmlns:v="urn:schemas-microsoft-com:vml" Requires="v">
                <p:oleObj spid="_x0000_s304138" name="公式" r:id="rId7" imgW="177708" imgH="228325" progId="Equation.3">
                  <p:embed/>
                </p:oleObj>
              </mc:Choice>
              <mc:Fallback>
                <p:oleObj name="公式" r:id="rId7" imgW="177708" imgH="228325" progId="Equation.3">
                  <p:embed/>
                  <p:pic>
                    <p:nvPicPr>
                      <p:cNvPr id="62471"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2133600"/>
                        <a:ext cx="504825"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472" name="Text Box 8"/>
          <p:cNvSpPr txBox="1">
            <a:spLocks noChangeArrowheads="1"/>
          </p:cNvSpPr>
          <p:nvPr/>
        </p:nvSpPr>
        <p:spPr bwMode="auto">
          <a:xfrm>
            <a:off x="1547813" y="2133600"/>
            <a:ext cx="6985000" cy="519113"/>
          </a:xfrm>
          <a:prstGeom prst="rect">
            <a:avLst/>
          </a:prstGeom>
          <a:noFill/>
          <a:ln w="9525" algn="ctr">
            <a:noFill/>
            <a:miter lim="800000"/>
            <a:headEnd/>
            <a:tailEnd/>
          </a:ln>
          <a:effectLst/>
        </p:spPr>
        <p:txBody>
          <a:bodyPr>
            <a:spAutoFit/>
          </a:bodyPr>
          <a:lstStyle/>
          <a:p>
            <a:pPr>
              <a:spcBef>
                <a:spcPct val="50000"/>
              </a:spcBef>
            </a:pPr>
            <a:r>
              <a:rPr lang="zh-CN" altLang="en-US" sz="2800">
                <a:ea typeface="华文中宋" pitchFamily="2" charset="-122"/>
              </a:rPr>
              <a:t>为制造时刻     每克白铅中含铅</a:t>
            </a:r>
            <a:r>
              <a:rPr lang="en-US" altLang="zh-CN" sz="2800">
                <a:ea typeface="华文中宋" pitchFamily="2" charset="-122"/>
              </a:rPr>
              <a:t>210</a:t>
            </a:r>
            <a:r>
              <a:rPr lang="zh-CN" altLang="en-US" sz="2800">
                <a:ea typeface="华文中宋" pitchFamily="2" charset="-122"/>
              </a:rPr>
              <a:t>的数量。</a:t>
            </a:r>
          </a:p>
        </p:txBody>
      </p:sp>
      <p:graphicFrame>
        <p:nvGraphicFramePr>
          <p:cNvPr id="62473" name="Object 9"/>
          <p:cNvGraphicFramePr>
            <a:graphicFrameLocks noChangeAspect="1"/>
          </p:cNvGraphicFramePr>
          <p:nvPr/>
        </p:nvGraphicFramePr>
        <p:xfrm>
          <a:off x="3406775" y="2103438"/>
          <a:ext cx="476250" cy="611187"/>
        </p:xfrm>
        <a:graphic>
          <a:graphicData uri="http://schemas.openxmlformats.org/presentationml/2006/ole">
            <mc:AlternateContent xmlns:mc="http://schemas.openxmlformats.org/markup-compatibility/2006">
              <mc:Choice xmlns:v="urn:schemas-microsoft-com:vml" Requires="v">
                <p:oleObj spid="_x0000_s304139" name="公式" r:id="rId9" imgW="139447" imgH="228738" progId="Equation.3">
                  <p:embed/>
                </p:oleObj>
              </mc:Choice>
              <mc:Fallback>
                <p:oleObj name="公式" r:id="rId9" imgW="139447" imgH="228738" progId="Equation.3">
                  <p:embed/>
                  <p:pic>
                    <p:nvPicPr>
                      <p:cNvPr id="62473"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06775" y="2103438"/>
                        <a:ext cx="476250" cy="611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474" name="Text Box 10"/>
          <p:cNvSpPr txBox="1">
            <a:spLocks noChangeArrowheads="1"/>
          </p:cNvSpPr>
          <p:nvPr/>
        </p:nvSpPr>
        <p:spPr bwMode="auto">
          <a:xfrm>
            <a:off x="1547813" y="2852738"/>
            <a:ext cx="6769100" cy="519112"/>
          </a:xfrm>
          <a:prstGeom prst="rect">
            <a:avLst/>
          </a:prstGeom>
          <a:noFill/>
          <a:ln w="9525" algn="ctr">
            <a:noFill/>
            <a:miter lim="800000"/>
            <a:headEnd/>
            <a:tailEnd/>
          </a:ln>
          <a:effectLst/>
        </p:spPr>
        <p:txBody>
          <a:bodyPr>
            <a:spAutoFit/>
          </a:bodyPr>
          <a:lstStyle/>
          <a:p>
            <a:pPr>
              <a:spcBef>
                <a:spcPct val="50000"/>
              </a:spcBef>
            </a:pPr>
            <a:r>
              <a:rPr lang="zh-CN" altLang="en-US" sz="2800">
                <a:ea typeface="华文中宋" pitchFamily="2" charset="-122"/>
              </a:rPr>
              <a:t>为铅</a:t>
            </a:r>
            <a:r>
              <a:rPr lang="en-US" altLang="zh-CN" sz="2800">
                <a:ea typeface="华文中宋" pitchFamily="2" charset="-122"/>
              </a:rPr>
              <a:t>210</a:t>
            </a:r>
            <a:r>
              <a:rPr lang="zh-CN" altLang="en-US" sz="2800">
                <a:ea typeface="华文中宋" pitchFamily="2" charset="-122"/>
              </a:rPr>
              <a:t>的衰变常数。则油画中铅</a:t>
            </a:r>
            <a:r>
              <a:rPr lang="en-US" altLang="zh-CN" sz="2800">
                <a:ea typeface="华文中宋" pitchFamily="2" charset="-122"/>
              </a:rPr>
              <a:t>210</a:t>
            </a:r>
            <a:r>
              <a:rPr lang="zh-CN" altLang="en-US" sz="2800">
                <a:ea typeface="华文中宋" pitchFamily="2" charset="-122"/>
              </a:rPr>
              <a:t>含量</a:t>
            </a:r>
          </a:p>
        </p:txBody>
      </p:sp>
      <p:graphicFrame>
        <p:nvGraphicFramePr>
          <p:cNvPr id="62475" name="Object 11"/>
          <p:cNvGraphicFramePr>
            <a:graphicFrameLocks noChangeAspect="1"/>
          </p:cNvGraphicFramePr>
          <p:nvPr/>
        </p:nvGraphicFramePr>
        <p:xfrm>
          <a:off x="1042988" y="2852738"/>
          <a:ext cx="476250" cy="476250"/>
        </p:xfrm>
        <a:graphic>
          <a:graphicData uri="http://schemas.openxmlformats.org/presentationml/2006/ole">
            <mc:AlternateContent xmlns:mc="http://schemas.openxmlformats.org/markup-compatibility/2006">
              <mc:Choice xmlns:v="urn:schemas-microsoft-com:vml" Requires="v">
                <p:oleObj spid="_x0000_s304140" name="公式" r:id="rId11" imgW="139279" imgH="177815" progId="Equation.3">
                  <p:embed/>
                </p:oleObj>
              </mc:Choice>
              <mc:Fallback>
                <p:oleObj name="公式" r:id="rId11" imgW="139279" imgH="177815" progId="Equation.3">
                  <p:embed/>
                  <p:pic>
                    <p:nvPicPr>
                      <p:cNvPr id="62475"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42988" y="2852738"/>
                        <a:ext cx="476250"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476" name="Object 12"/>
          <p:cNvGraphicFramePr>
            <a:graphicFrameLocks noChangeAspect="1"/>
          </p:cNvGraphicFramePr>
          <p:nvPr/>
        </p:nvGraphicFramePr>
        <p:xfrm>
          <a:off x="2339975" y="3789363"/>
          <a:ext cx="3074988" cy="1768475"/>
        </p:xfrm>
        <a:graphic>
          <a:graphicData uri="http://schemas.openxmlformats.org/presentationml/2006/ole">
            <mc:AlternateContent xmlns:mc="http://schemas.openxmlformats.org/markup-compatibility/2006">
              <mc:Choice xmlns:v="urn:schemas-microsoft-com:vml" Requires="v">
                <p:oleObj spid="_x0000_s304141" name="公式" r:id="rId13" imgW="901723" imgH="660308" progId="Equation.3">
                  <p:embed/>
                </p:oleObj>
              </mc:Choice>
              <mc:Fallback>
                <p:oleObj name="公式" r:id="rId13" imgW="901723" imgH="660308" progId="Equation.3">
                  <p:embed/>
                  <p:pic>
                    <p:nvPicPr>
                      <p:cNvPr id="62476"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39975" y="3789363"/>
                        <a:ext cx="3074988" cy="176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7440504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683568" y="549275"/>
            <a:ext cx="1080145" cy="519113"/>
          </a:xfrm>
          <a:prstGeom prst="rect">
            <a:avLst/>
          </a:prstGeom>
          <a:noFill/>
          <a:ln w="9525" algn="ctr">
            <a:noFill/>
            <a:miter lim="800000"/>
            <a:headEnd/>
            <a:tailEnd/>
          </a:ln>
          <a:effectLst/>
        </p:spPr>
        <p:txBody>
          <a:bodyPr wrap="square">
            <a:spAutoFit/>
          </a:bodyPr>
          <a:lstStyle/>
          <a:p>
            <a:pPr>
              <a:spcBef>
                <a:spcPct val="50000"/>
              </a:spcBef>
            </a:pPr>
            <a:r>
              <a:rPr lang="zh-CN" altLang="en-US" sz="2800" b="1" dirty="0">
                <a:solidFill>
                  <a:srgbClr val="000090"/>
                </a:solidFill>
                <a:ea typeface="华文中宋" pitchFamily="2" charset="-122"/>
              </a:rPr>
              <a:t>求解</a:t>
            </a:r>
          </a:p>
        </p:txBody>
      </p:sp>
      <p:graphicFrame>
        <p:nvGraphicFramePr>
          <p:cNvPr id="61443" name="Object 3"/>
          <p:cNvGraphicFramePr>
            <a:graphicFrameLocks noChangeAspect="1"/>
          </p:cNvGraphicFramePr>
          <p:nvPr/>
        </p:nvGraphicFramePr>
        <p:xfrm>
          <a:off x="1116013" y="765175"/>
          <a:ext cx="6842125" cy="1295400"/>
        </p:xfrm>
        <a:graphic>
          <a:graphicData uri="http://schemas.openxmlformats.org/presentationml/2006/ole">
            <mc:AlternateContent xmlns:mc="http://schemas.openxmlformats.org/markup-compatibility/2006">
              <mc:Choice xmlns:v="urn:schemas-microsoft-com:vml" Requires="v">
                <p:oleObj spid="_x0000_s305158" name="公式" r:id="rId3" imgW="1955570" imgH="393539" progId="Equation.3">
                  <p:embed/>
                </p:oleObj>
              </mc:Choice>
              <mc:Fallback>
                <p:oleObj name="公式" r:id="rId3" imgW="1955570" imgH="393539" progId="Equation.3">
                  <p:embed/>
                  <p:pic>
                    <p:nvPicPr>
                      <p:cNvPr id="6144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765175"/>
                        <a:ext cx="6842125"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44" name="Object 4"/>
          <p:cNvGraphicFramePr>
            <a:graphicFrameLocks noChangeAspect="1"/>
          </p:cNvGraphicFramePr>
          <p:nvPr/>
        </p:nvGraphicFramePr>
        <p:xfrm>
          <a:off x="1276350" y="1989138"/>
          <a:ext cx="6842125" cy="793750"/>
        </p:xfrm>
        <a:graphic>
          <a:graphicData uri="http://schemas.openxmlformats.org/presentationml/2006/ole">
            <mc:AlternateContent xmlns:mc="http://schemas.openxmlformats.org/markup-compatibility/2006">
              <mc:Choice xmlns:v="urn:schemas-microsoft-com:vml" Requires="v">
                <p:oleObj spid="_x0000_s305159" name="公式" r:id="rId5" imgW="1955570" imgH="241415" progId="Equation.3">
                  <p:embed/>
                </p:oleObj>
              </mc:Choice>
              <mc:Fallback>
                <p:oleObj name="公式" r:id="rId5" imgW="1955570" imgH="241415" progId="Equation.3">
                  <p:embed/>
                  <p:pic>
                    <p:nvPicPr>
                      <p:cNvPr id="61444"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6350" y="1989138"/>
                        <a:ext cx="6842125" cy="793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45" name="Object 5"/>
          <p:cNvGraphicFramePr>
            <a:graphicFrameLocks noChangeAspect="1"/>
          </p:cNvGraphicFramePr>
          <p:nvPr/>
        </p:nvGraphicFramePr>
        <p:xfrm>
          <a:off x="1187450" y="2854325"/>
          <a:ext cx="1728788" cy="628650"/>
        </p:xfrm>
        <a:graphic>
          <a:graphicData uri="http://schemas.openxmlformats.org/presentationml/2006/ole">
            <mc:AlternateContent xmlns:mc="http://schemas.openxmlformats.org/markup-compatibility/2006">
              <mc:Choice xmlns:v="urn:schemas-microsoft-com:vml" Requires="v">
                <p:oleObj spid="_x0000_s305160" name="公式" r:id="rId7" imgW="558555" imgH="203261" progId="Equation.3">
                  <p:embed/>
                </p:oleObj>
              </mc:Choice>
              <mc:Fallback>
                <p:oleObj name="公式" r:id="rId7" imgW="558555" imgH="203261" progId="Equation.3">
                  <p:embed/>
                  <p:pic>
                    <p:nvPicPr>
                      <p:cNvPr id="61445"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450" y="2854325"/>
                        <a:ext cx="1728788"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7" dir="2700000" algn="ctr" rotWithShape="0">
                                <a:schemeClr val="bg2">
                                  <a:alpha val="74997"/>
                                </a:schemeClr>
                              </a:outerShdw>
                            </a:effectLst>
                          </a14:hiddenEffects>
                        </a:ext>
                      </a:extLst>
                    </p:spPr>
                  </p:pic>
                </p:oleObj>
              </mc:Fallback>
            </mc:AlternateContent>
          </a:graphicData>
        </a:graphic>
      </p:graphicFrame>
      <p:sp>
        <p:nvSpPr>
          <p:cNvPr id="61446" name="Text Box 6"/>
          <p:cNvSpPr txBox="1">
            <a:spLocks noChangeArrowheads="1"/>
          </p:cNvSpPr>
          <p:nvPr/>
        </p:nvSpPr>
        <p:spPr bwMode="auto">
          <a:xfrm>
            <a:off x="2843213" y="2925763"/>
            <a:ext cx="2233612" cy="519112"/>
          </a:xfrm>
          <a:prstGeom prst="rect">
            <a:avLst/>
          </a:prstGeom>
          <a:noFill/>
          <a:ln w="9525" algn="ctr">
            <a:noFill/>
            <a:miter lim="800000"/>
            <a:headEnd/>
            <a:tailEnd/>
          </a:ln>
          <a:effectLst/>
        </p:spPr>
        <p:txBody>
          <a:bodyPr>
            <a:spAutoFit/>
          </a:bodyPr>
          <a:lstStyle/>
          <a:p>
            <a:pPr>
              <a:spcBef>
                <a:spcPct val="50000"/>
              </a:spcBef>
            </a:pPr>
            <a:r>
              <a:rPr lang="zh-CN" altLang="en-US" sz="2800">
                <a:ea typeface="华文中宋" pitchFamily="2" charset="-122"/>
              </a:rPr>
              <a:t>均可测出。</a:t>
            </a:r>
          </a:p>
        </p:txBody>
      </p:sp>
      <p:sp>
        <p:nvSpPr>
          <p:cNvPr id="61447" name="Rectangle 7"/>
          <p:cNvSpPr>
            <a:spLocks noChangeArrowheads="1"/>
          </p:cNvSpPr>
          <p:nvPr/>
        </p:nvSpPr>
        <p:spPr bwMode="auto">
          <a:xfrm>
            <a:off x="971550" y="3575050"/>
            <a:ext cx="7810500" cy="946150"/>
          </a:xfrm>
          <a:prstGeom prst="rect">
            <a:avLst/>
          </a:prstGeom>
          <a:noFill/>
          <a:ln w="9525" algn="ctr">
            <a:noFill/>
            <a:miter lim="800000"/>
            <a:headEnd/>
            <a:tailEnd/>
          </a:ln>
          <a:effectLst/>
        </p:spPr>
        <p:txBody>
          <a:bodyPr>
            <a:spAutoFit/>
          </a:bodyPr>
          <a:lstStyle/>
          <a:p>
            <a:pPr>
              <a:spcBef>
                <a:spcPct val="50000"/>
              </a:spcBef>
            </a:pPr>
            <a:r>
              <a:rPr lang="zh-CN" altLang="en-US" sz="2800">
                <a:ea typeface="华文中宋" pitchFamily="2" charset="-122"/>
              </a:rPr>
              <a:t>可算出白铅中铅的衰变率        ，再于当时的矿物比较，以鉴别真伪。</a:t>
            </a:r>
          </a:p>
        </p:txBody>
      </p:sp>
      <p:graphicFrame>
        <p:nvGraphicFramePr>
          <p:cNvPr id="61448" name="Object 8"/>
          <p:cNvGraphicFramePr>
            <a:graphicFrameLocks noChangeAspect="1"/>
          </p:cNvGraphicFramePr>
          <p:nvPr/>
        </p:nvGraphicFramePr>
        <p:xfrm>
          <a:off x="5003800" y="3575050"/>
          <a:ext cx="647700" cy="577850"/>
        </p:xfrm>
        <a:graphic>
          <a:graphicData uri="http://schemas.openxmlformats.org/presentationml/2006/ole">
            <mc:AlternateContent xmlns:mc="http://schemas.openxmlformats.org/markup-compatibility/2006">
              <mc:Choice xmlns:v="urn:schemas-microsoft-com:vml" Requires="v">
                <p:oleObj spid="_x0000_s305161" name="公式" r:id="rId9" imgW="241269" imgH="228600" progId="Equation.3">
                  <p:embed/>
                </p:oleObj>
              </mc:Choice>
              <mc:Fallback>
                <p:oleObj name="公式" r:id="rId9" imgW="241269" imgH="228600" progId="Equation.3">
                  <p:embed/>
                  <p:pic>
                    <p:nvPicPr>
                      <p:cNvPr id="61448"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03800" y="3575050"/>
                        <a:ext cx="647700" cy="577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49" name="Text Box 9"/>
          <p:cNvSpPr txBox="1">
            <a:spLocks noChangeArrowheads="1"/>
          </p:cNvSpPr>
          <p:nvPr/>
        </p:nvSpPr>
        <p:spPr bwMode="auto">
          <a:xfrm>
            <a:off x="971550" y="4725988"/>
            <a:ext cx="7777163" cy="1373187"/>
          </a:xfrm>
          <a:prstGeom prst="rect">
            <a:avLst/>
          </a:prstGeom>
          <a:noFill/>
          <a:ln w="9525" algn="ctr">
            <a:noFill/>
            <a:miter lim="800000"/>
            <a:headEnd/>
            <a:tailEnd/>
          </a:ln>
          <a:effectLst/>
        </p:spPr>
        <p:txBody>
          <a:bodyPr>
            <a:spAutoFit/>
          </a:bodyPr>
          <a:lstStyle/>
          <a:p>
            <a:pPr>
              <a:spcBef>
                <a:spcPct val="50000"/>
              </a:spcBef>
            </a:pPr>
            <a:r>
              <a:rPr lang="zh-CN" altLang="en-US" sz="2800">
                <a:ea typeface="华文中宋" pitchFamily="2" charset="-122"/>
              </a:rPr>
              <a:t>矿石中铀的最大含量可能 </a:t>
            </a:r>
            <a:r>
              <a:rPr lang="en-US" altLang="zh-CN" sz="2800">
                <a:latin typeface="Times New Roman" pitchFamily="18" charset="0"/>
                <a:ea typeface="华文中宋" pitchFamily="2" charset="-122"/>
              </a:rPr>
              <a:t>2~3%</a:t>
            </a:r>
            <a:r>
              <a:rPr lang="zh-CN" altLang="en-US" sz="2800">
                <a:latin typeface="Times New Roman" pitchFamily="18" charset="0"/>
                <a:ea typeface="华文中宋" pitchFamily="2" charset="-122"/>
              </a:rPr>
              <a:t>，</a:t>
            </a:r>
            <a:r>
              <a:rPr lang="zh-CN" altLang="en-US" sz="2800">
                <a:ea typeface="华文中宋" pitchFamily="2" charset="-122"/>
              </a:rPr>
              <a:t>若白铅中铅</a:t>
            </a:r>
            <a:r>
              <a:rPr lang="en-US" altLang="zh-CN" sz="2800">
                <a:latin typeface="Times New Roman" pitchFamily="18" charset="0"/>
                <a:ea typeface="华文中宋" pitchFamily="2" charset="-122"/>
              </a:rPr>
              <a:t>210</a:t>
            </a:r>
            <a:r>
              <a:rPr lang="zh-CN" altLang="en-US" sz="2800">
                <a:latin typeface="Times New Roman" pitchFamily="18" charset="0"/>
                <a:ea typeface="华文中宋" pitchFamily="2" charset="-122"/>
              </a:rPr>
              <a:t>每分钟衰变超过</a:t>
            </a:r>
            <a:r>
              <a:rPr lang="en-US" altLang="zh-CN" sz="2800">
                <a:latin typeface="Times New Roman" pitchFamily="18" charset="0"/>
                <a:ea typeface="华文中宋" pitchFamily="2" charset="-122"/>
              </a:rPr>
              <a:t>3 </a:t>
            </a:r>
            <a:r>
              <a:rPr lang="zh-CN" altLang="en-US" sz="2800">
                <a:latin typeface="Times New Roman" pitchFamily="18" charset="0"/>
                <a:ea typeface="华文中宋" pitchFamily="2" charset="-122"/>
              </a:rPr>
              <a:t>万个原子，则</a:t>
            </a:r>
            <a:r>
              <a:rPr lang="zh-CN" altLang="en-US" sz="2800">
                <a:ea typeface="华文中宋" pitchFamily="2" charset="-122"/>
              </a:rPr>
              <a:t>矿石中含铀量超过 </a:t>
            </a:r>
            <a:r>
              <a:rPr lang="en-US" altLang="zh-CN" sz="2800">
                <a:latin typeface="Times New Roman" pitchFamily="18" charset="0"/>
                <a:ea typeface="华文中宋" pitchFamily="2" charset="-122"/>
              </a:rPr>
              <a:t>4%</a:t>
            </a:r>
            <a:r>
              <a:rPr lang="zh-CN" altLang="en-US" sz="2800">
                <a:latin typeface="Times New Roman" pitchFamily="18" charset="0"/>
                <a:ea typeface="华文中宋" pitchFamily="2" charset="-122"/>
              </a:rPr>
              <a:t>。</a:t>
            </a:r>
          </a:p>
        </p:txBody>
      </p:sp>
    </p:spTree>
    <p:extLst>
      <p:ext uri="{BB962C8B-B14F-4D97-AF65-F5344CB8AC3E}">
        <p14:creationId xmlns:p14="http://schemas.microsoft.com/office/powerpoint/2010/main" val="89518553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684213" y="549275"/>
            <a:ext cx="3095625" cy="519113"/>
          </a:xfrm>
          <a:prstGeom prst="rect">
            <a:avLst/>
          </a:prstGeom>
          <a:noFill/>
          <a:ln w="9525" algn="ctr">
            <a:noFill/>
            <a:miter lim="800000"/>
            <a:headEnd/>
            <a:tailEnd/>
          </a:ln>
          <a:effectLst/>
        </p:spPr>
        <p:txBody>
          <a:bodyPr>
            <a:spAutoFit/>
          </a:bodyPr>
          <a:lstStyle/>
          <a:p>
            <a:pPr>
              <a:spcBef>
                <a:spcPct val="50000"/>
              </a:spcBef>
            </a:pPr>
            <a:r>
              <a:rPr lang="zh-CN" altLang="en-US" sz="2800" b="1" dirty="0">
                <a:solidFill>
                  <a:srgbClr val="000090"/>
                </a:solidFill>
                <a:ea typeface="华文中宋" pitchFamily="2" charset="-122"/>
              </a:rPr>
              <a:t>测定结果与分析</a:t>
            </a:r>
          </a:p>
        </p:txBody>
      </p:sp>
      <p:graphicFrame>
        <p:nvGraphicFramePr>
          <p:cNvPr id="64554" name="Group 42"/>
          <p:cNvGraphicFramePr>
            <a:graphicFrameLocks noGrp="1"/>
          </p:cNvGraphicFramePr>
          <p:nvPr/>
        </p:nvGraphicFramePr>
        <p:xfrm>
          <a:off x="684213" y="1412777"/>
          <a:ext cx="7991475" cy="4509263"/>
        </p:xfrm>
        <a:graphic>
          <a:graphicData uri="http://schemas.openxmlformats.org/drawingml/2006/table">
            <a:tbl>
              <a:tblPr/>
              <a:tblGrid>
                <a:gridCol w="2663825">
                  <a:extLst>
                    <a:ext uri="{9D8B030D-6E8A-4147-A177-3AD203B41FA5}">
                      <a16:colId xmlns:a16="http://schemas.microsoft.com/office/drawing/2014/main" val="20000"/>
                    </a:ext>
                  </a:extLst>
                </a:gridCol>
                <a:gridCol w="2663825">
                  <a:extLst>
                    <a:ext uri="{9D8B030D-6E8A-4147-A177-3AD203B41FA5}">
                      <a16:colId xmlns:a16="http://schemas.microsoft.com/office/drawing/2014/main" val="20001"/>
                    </a:ext>
                  </a:extLst>
                </a:gridCol>
                <a:gridCol w="2663825">
                  <a:extLst>
                    <a:ext uri="{9D8B030D-6E8A-4147-A177-3AD203B41FA5}">
                      <a16:colId xmlns:a16="http://schemas.microsoft.com/office/drawing/2014/main" val="20002"/>
                    </a:ext>
                  </a:extLst>
                </a:gridCol>
              </a:tblGrid>
              <a:tr h="720824">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2400" b="1" i="0" u="none" strike="noStrike" cap="none" normalizeH="0" baseline="0" dirty="0">
                          <a:ln>
                            <a:noFill/>
                          </a:ln>
                          <a:solidFill>
                            <a:schemeClr val="tx1"/>
                          </a:solidFill>
                          <a:effectLst/>
                          <a:latin typeface="Arial" pitchFamily="34" charset="0"/>
                          <a:ea typeface="宋体" pitchFamily="2" charset="-122"/>
                        </a:rPr>
                        <a:t>画名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2400" b="1" i="0" u="none" strike="noStrike" cap="none" normalizeH="0" baseline="0" dirty="0">
                          <a:ln>
                            <a:noFill/>
                          </a:ln>
                          <a:solidFill>
                            <a:schemeClr val="tx1"/>
                          </a:solidFill>
                          <a:effectLst/>
                          <a:latin typeface="Arial" pitchFamily="34" charset="0"/>
                          <a:ea typeface="宋体" pitchFamily="2" charset="-122"/>
                        </a:rPr>
                        <a:t>钋</a:t>
                      </a:r>
                      <a:r>
                        <a:rPr kumimoji="0" lang="en-US" altLang="zh-CN" sz="2400" b="1" i="0" u="none" strike="noStrike" cap="none" normalizeH="0" baseline="0" dirty="0">
                          <a:ln>
                            <a:noFill/>
                          </a:ln>
                          <a:solidFill>
                            <a:schemeClr val="tx1"/>
                          </a:solidFill>
                          <a:effectLst/>
                          <a:latin typeface="Arial" pitchFamily="34" charset="0"/>
                          <a:ea typeface="宋体" pitchFamily="2" charset="-122"/>
                        </a:rPr>
                        <a:t>210</a:t>
                      </a:r>
                      <a:r>
                        <a:rPr kumimoji="0" lang="zh-CN" altLang="en-US" sz="2400" b="1" i="0" u="none" strike="noStrike" cap="none" normalizeH="0" baseline="0" dirty="0">
                          <a:ln>
                            <a:noFill/>
                          </a:ln>
                          <a:solidFill>
                            <a:schemeClr val="tx1"/>
                          </a:solidFill>
                          <a:effectLst/>
                          <a:latin typeface="Arial" pitchFamily="34" charset="0"/>
                          <a:ea typeface="宋体" pitchFamily="2" charset="-122"/>
                        </a:rPr>
                        <a:t>衰变原子数</a:t>
                      </a:r>
                      <a:endParaRPr kumimoji="0" lang="en-US" altLang="zh-CN" sz="2400" b="1" i="0" u="none" strike="noStrike" cap="none" normalizeH="0" baseline="0" dirty="0">
                        <a:ln>
                          <a:noFill/>
                        </a:ln>
                        <a:solidFill>
                          <a:schemeClr val="tx1"/>
                        </a:solidFill>
                        <a:effectLst/>
                        <a:latin typeface="Arial" pitchFamily="34"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l-GR" altLang="zh-CN" sz="2400" b="1" i="0" u="none" strike="noStrike" cap="none" normalizeH="0" baseline="0" dirty="0">
                          <a:ln>
                            <a:noFill/>
                          </a:ln>
                          <a:solidFill>
                            <a:schemeClr val="tx1"/>
                          </a:solidFill>
                          <a:effectLst/>
                          <a:latin typeface="Batang"/>
                          <a:ea typeface="Batang"/>
                        </a:rPr>
                        <a:t>λ</a:t>
                      </a:r>
                      <a:r>
                        <a:rPr kumimoji="0" lang="en-US" altLang="zh-CN" sz="2400" b="1" i="0" u="none" strike="noStrike" cap="none" normalizeH="0" baseline="0" dirty="0">
                          <a:ln>
                            <a:noFill/>
                          </a:ln>
                          <a:solidFill>
                            <a:schemeClr val="tx1"/>
                          </a:solidFill>
                          <a:effectLst/>
                          <a:latin typeface="Batang"/>
                          <a:ea typeface="Batang"/>
                        </a:rPr>
                        <a:t>y(t)</a:t>
                      </a:r>
                      <a:endParaRPr kumimoji="0" lang="zh-CN" altLang="en-US" sz="2400" b="1"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2400" b="1" i="0" u="none" strike="noStrike" cap="none" normalizeH="0" baseline="0" dirty="0">
                          <a:ln>
                            <a:noFill/>
                          </a:ln>
                          <a:solidFill>
                            <a:schemeClr val="tx1"/>
                          </a:solidFill>
                          <a:effectLst/>
                          <a:latin typeface="Arial" pitchFamily="34" charset="0"/>
                          <a:ea typeface="宋体" pitchFamily="2" charset="-122"/>
                        </a:rPr>
                        <a:t>镭</a:t>
                      </a:r>
                      <a:r>
                        <a:rPr kumimoji="0" lang="en-US" altLang="zh-CN" sz="2400" b="1" i="0" u="none" strike="noStrike" cap="none" normalizeH="0" baseline="0" dirty="0">
                          <a:ln>
                            <a:noFill/>
                          </a:ln>
                          <a:solidFill>
                            <a:schemeClr val="tx1"/>
                          </a:solidFill>
                          <a:effectLst/>
                          <a:latin typeface="Arial" pitchFamily="34" charset="0"/>
                          <a:ea typeface="宋体" pitchFamily="2" charset="-122"/>
                        </a:rPr>
                        <a:t>226</a:t>
                      </a:r>
                      <a:r>
                        <a:rPr kumimoji="0" lang="zh-CN" altLang="en-US" sz="2400" b="1" i="0" u="none" strike="noStrike" cap="none" normalizeH="0" baseline="0" dirty="0">
                          <a:ln>
                            <a:noFill/>
                          </a:ln>
                          <a:solidFill>
                            <a:schemeClr val="tx1"/>
                          </a:solidFill>
                          <a:effectLst/>
                          <a:latin typeface="Arial" pitchFamily="34" charset="0"/>
                          <a:ea typeface="宋体" pitchFamily="2" charset="-122"/>
                        </a:rPr>
                        <a:t>衰变原子数</a:t>
                      </a:r>
                      <a:endParaRPr kumimoji="0" lang="en-US" altLang="zh-CN" sz="2400" b="1" i="0" u="none" strike="noStrike" cap="none" normalizeH="0" baseline="0" dirty="0">
                        <a:ln>
                          <a:noFill/>
                        </a:ln>
                        <a:solidFill>
                          <a:schemeClr val="tx1"/>
                        </a:solidFill>
                        <a:effectLst/>
                        <a:latin typeface="Arial" pitchFamily="34"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400" b="1" i="0" u="none" strike="noStrike" cap="none" normalizeH="0" baseline="0" dirty="0">
                          <a:ln>
                            <a:noFill/>
                          </a:ln>
                          <a:solidFill>
                            <a:schemeClr val="tx1"/>
                          </a:solidFill>
                          <a:effectLst/>
                          <a:latin typeface="Arial" pitchFamily="34" charset="0"/>
                          <a:ea typeface="宋体" pitchFamily="2" charset="-122"/>
                        </a:rPr>
                        <a:t>r</a:t>
                      </a:r>
                      <a:endParaRPr kumimoji="0" lang="zh-CN" altLang="en-US" sz="2400" b="1"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1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Emmaus</a:t>
                      </a:r>
                      <a:r>
                        <a:rPr kumimoji="0" lang="zh-CN" altLang="en-US" sz="2400" b="0" i="0" u="none" strike="noStrike" cap="none" normalizeH="0" baseline="0">
                          <a:ln>
                            <a:noFill/>
                          </a:ln>
                          <a:solidFill>
                            <a:schemeClr val="tx1"/>
                          </a:solidFill>
                          <a:effectLst/>
                          <a:latin typeface="Arial" pitchFamily="34" charset="0"/>
                          <a:ea typeface="宋体" pitchFamily="2" charset="-122"/>
                        </a:rPr>
                        <a:t>的信徒们</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宋体" pitchFamily="2" charset="-122"/>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宋体" pitchFamily="2" charset="-122"/>
                        </a:rPr>
                        <a:t>0.82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16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洗足</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宋体" pitchFamily="2" charset="-122"/>
                        </a:rPr>
                        <a:t>12.6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宋体" pitchFamily="2" charset="-122"/>
                        </a:rPr>
                        <a:t>0.26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32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读乐谱的妇人</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宋体" pitchFamily="2" charset="-122"/>
                        </a:rPr>
                        <a:t>10.3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宋体" pitchFamily="2" charset="-122"/>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32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弹曼陀林的妇人</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宋体" pitchFamily="2" charset="-122"/>
                        </a:rPr>
                        <a:t>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宋体" pitchFamily="2" charset="-122"/>
                        </a:rPr>
                        <a:t>0.17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0007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做花边的人</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宋体" pitchFamily="2" charset="-122"/>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032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欢笑的女孩</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宋体" pitchFamily="2" charset="-122"/>
                        </a:rPr>
                        <a:t>5.2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rPr>
                        <a:t>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62536298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Text Box 3"/>
          <p:cNvSpPr txBox="1">
            <a:spLocks noChangeArrowheads="1"/>
          </p:cNvSpPr>
          <p:nvPr/>
        </p:nvSpPr>
        <p:spPr bwMode="auto">
          <a:xfrm>
            <a:off x="1042988" y="404813"/>
            <a:ext cx="3744912" cy="519112"/>
          </a:xfrm>
          <a:prstGeom prst="rect">
            <a:avLst/>
          </a:prstGeom>
          <a:noFill/>
          <a:ln w="9525" algn="ctr">
            <a:noFill/>
            <a:miter lim="800000"/>
            <a:headEnd/>
            <a:tailEnd/>
          </a:ln>
          <a:effectLst/>
        </p:spPr>
        <p:txBody>
          <a:bodyPr>
            <a:spAutoFit/>
          </a:bodyPr>
          <a:lstStyle/>
          <a:p>
            <a:pPr>
              <a:spcBef>
                <a:spcPct val="50000"/>
              </a:spcBef>
            </a:pPr>
            <a:r>
              <a:rPr lang="zh-CN" altLang="en-US" sz="2800">
                <a:ea typeface="华文中宋" pitchFamily="2" charset="-122"/>
              </a:rPr>
              <a:t>若第一幅画是真品，</a:t>
            </a:r>
          </a:p>
        </p:txBody>
      </p:sp>
      <p:graphicFrame>
        <p:nvGraphicFramePr>
          <p:cNvPr id="65540" name="Object 4"/>
          <p:cNvGraphicFramePr>
            <a:graphicFrameLocks noChangeAspect="1"/>
          </p:cNvGraphicFramePr>
          <p:nvPr/>
        </p:nvGraphicFramePr>
        <p:xfrm>
          <a:off x="4572000" y="188913"/>
          <a:ext cx="1871663" cy="947737"/>
        </p:xfrm>
        <a:graphic>
          <a:graphicData uri="http://schemas.openxmlformats.org/presentationml/2006/ole">
            <mc:AlternateContent xmlns:mc="http://schemas.openxmlformats.org/markup-compatibility/2006">
              <mc:Choice xmlns:v="urn:schemas-microsoft-com:vml" Requires="v">
                <p:oleObj spid="_x0000_s306186" name="公式" r:id="rId3" imgW="520547" imgH="228600" progId="Equation.3">
                  <p:embed/>
                </p:oleObj>
              </mc:Choice>
              <mc:Fallback>
                <p:oleObj name="公式" r:id="rId3" imgW="520547" imgH="228600" progId="Equation.3">
                  <p:embed/>
                  <p:pic>
                    <p:nvPicPr>
                      <p:cNvPr id="6554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88913"/>
                        <a:ext cx="1871663" cy="947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42" name="Object 6"/>
          <p:cNvGraphicFramePr>
            <a:graphicFrameLocks noChangeAspect="1"/>
          </p:cNvGraphicFramePr>
          <p:nvPr/>
        </p:nvGraphicFramePr>
        <p:xfrm>
          <a:off x="1204913" y="1196975"/>
          <a:ext cx="6842125" cy="793750"/>
        </p:xfrm>
        <a:graphic>
          <a:graphicData uri="http://schemas.openxmlformats.org/presentationml/2006/ole">
            <mc:AlternateContent xmlns:mc="http://schemas.openxmlformats.org/markup-compatibility/2006">
              <mc:Choice xmlns:v="urn:schemas-microsoft-com:vml" Requires="v">
                <p:oleObj spid="_x0000_s306187" name="公式" r:id="rId5" imgW="1955570" imgH="241415" progId="Equation.3">
                  <p:embed/>
                </p:oleObj>
              </mc:Choice>
              <mc:Fallback>
                <p:oleObj name="公式" r:id="rId5" imgW="1955570" imgH="241415" progId="Equation.3">
                  <p:embed/>
                  <p:pic>
                    <p:nvPicPr>
                      <p:cNvPr id="65542"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4913" y="1196975"/>
                        <a:ext cx="6842125" cy="793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43" name="Object 7"/>
          <p:cNvGraphicFramePr>
            <a:graphicFrameLocks noChangeAspect="1"/>
          </p:cNvGraphicFramePr>
          <p:nvPr/>
        </p:nvGraphicFramePr>
        <p:xfrm>
          <a:off x="2124075" y="2062163"/>
          <a:ext cx="5286375" cy="752475"/>
        </p:xfrm>
        <a:graphic>
          <a:graphicData uri="http://schemas.openxmlformats.org/presentationml/2006/ole">
            <mc:AlternateContent xmlns:mc="http://schemas.openxmlformats.org/markup-compatibility/2006">
              <mc:Choice xmlns:v="urn:schemas-microsoft-com:vml" Requires="v">
                <p:oleObj spid="_x0000_s306188" name="公式" r:id="rId7" imgW="1510772" imgH="228738" progId="Equation.3">
                  <p:embed/>
                </p:oleObj>
              </mc:Choice>
              <mc:Fallback>
                <p:oleObj name="公式" r:id="rId7" imgW="1510772" imgH="228738" progId="Equation.3">
                  <p:embed/>
                  <p:pic>
                    <p:nvPicPr>
                      <p:cNvPr id="65543"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4075" y="2062163"/>
                        <a:ext cx="5286375"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44" name="Object 8"/>
          <p:cNvGraphicFramePr>
            <a:graphicFrameLocks noChangeAspect="1"/>
          </p:cNvGraphicFramePr>
          <p:nvPr/>
        </p:nvGraphicFramePr>
        <p:xfrm>
          <a:off x="1116013" y="2852738"/>
          <a:ext cx="1512887" cy="1049337"/>
        </p:xfrm>
        <a:graphic>
          <a:graphicData uri="http://schemas.openxmlformats.org/presentationml/2006/ole">
            <mc:AlternateContent xmlns:mc="http://schemas.openxmlformats.org/markup-compatibility/2006">
              <mc:Choice xmlns:v="urn:schemas-microsoft-com:vml" Requires="v">
                <p:oleObj spid="_x0000_s306189" name="公式" r:id="rId9" imgW="533216" imgH="393302" progId="Equation.3">
                  <p:embed/>
                </p:oleObj>
              </mc:Choice>
              <mc:Fallback>
                <p:oleObj name="公式" r:id="rId9" imgW="533216" imgH="393302" progId="Equation.3">
                  <p:embed/>
                  <p:pic>
                    <p:nvPicPr>
                      <p:cNvPr id="65544"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6013" y="2852738"/>
                        <a:ext cx="1512887" cy="1049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45" name="Object 9"/>
          <p:cNvGraphicFramePr>
            <a:graphicFrameLocks noChangeAspect="1"/>
          </p:cNvGraphicFramePr>
          <p:nvPr/>
        </p:nvGraphicFramePr>
        <p:xfrm>
          <a:off x="3348038" y="2924175"/>
          <a:ext cx="3910012" cy="752475"/>
        </p:xfrm>
        <a:graphic>
          <a:graphicData uri="http://schemas.openxmlformats.org/presentationml/2006/ole">
            <mc:AlternateContent xmlns:mc="http://schemas.openxmlformats.org/markup-compatibility/2006">
              <mc:Choice xmlns:v="urn:schemas-microsoft-com:vml" Requires="v">
                <p:oleObj spid="_x0000_s306190" name="公式" r:id="rId11" imgW="1117233" imgH="228738" progId="Equation.3">
                  <p:embed/>
                </p:oleObj>
              </mc:Choice>
              <mc:Fallback>
                <p:oleObj name="公式" r:id="rId11" imgW="1117233" imgH="228738" progId="Equation.3">
                  <p:embed/>
                  <p:pic>
                    <p:nvPicPr>
                      <p:cNvPr id="65545"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48038" y="2924175"/>
                        <a:ext cx="3910012"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46" name="Object 10"/>
          <p:cNvGraphicFramePr>
            <a:graphicFrameLocks noChangeAspect="1"/>
          </p:cNvGraphicFramePr>
          <p:nvPr/>
        </p:nvGraphicFramePr>
        <p:xfrm>
          <a:off x="1116013" y="3860800"/>
          <a:ext cx="5761037" cy="754063"/>
        </p:xfrm>
        <a:graphic>
          <a:graphicData uri="http://schemas.openxmlformats.org/presentationml/2006/ole">
            <mc:AlternateContent xmlns:mc="http://schemas.openxmlformats.org/markup-compatibility/2006">
              <mc:Choice xmlns:v="urn:schemas-microsoft-com:vml" Requires="v">
                <p:oleObj spid="_x0000_s306191" name="公式" r:id="rId13" imgW="1917539" imgH="266769" progId="Equation.3">
                  <p:embed/>
                </p:oleObj>
              </mc:Choice>
              <mc:Fallback>
                <p:oleObj name="公式" r:id="rId13" imgW="1917539" imgH="266769" progId="Equation.3">
                  <p:embed/>
                  <p:pic>
                    <p:nvPicPr>
                      <p:cNvPr id="65546"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16013" y="3860800"/>
                        <a:ext cx="5761037" cy="754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47" name="Object 11"/>
          <p:cNvGraphicFramePr>
            <a:graphicFrameLocks noChangeAspect="1"/>
          </p:cNvGraphicFramePr>
          <p:nvPr/>
        </p:nvGraphicFramePr>
        <p:xfrm>
          <a:off x="1908175" y="4724400"/>
          <a:ext cx="4157663" cy="579438"/>
        </p:xfrm>
        <a:graphic>
          <a:graphicData uri="http://schemas.openxmlformats.org/presentationml/2006/ole">
            <mc:AlternateContent xmlns:mc="http://schemas.openxmlformats.org/markup-compatibility/2006">
              <mc:Choice xmlns:v="urn:schemas-microsoft-com:vml" Requires="v">
                <p:oleObj spid="_x0000_s306192" name="公式" r:id="rId15" imgW="1548421" imgH="215931" progId="Equation.3">
                  <p:embed/>
                </p:oleObj>
              </mc:Choice>
              <mc:Fallback>
                <p:oleObj name="公式" r:id="rId15" imgW="1548421" imgH="215931" progId="Equation.3">
                  <p:embed/>
                  <p:pic>
                    <p:nvPicPr>
                      <p:cNvPr id="65547"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08175" y="4724400"/>
                        <a:ext cx="41576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7" dir="2700000" algn="ctr" rotWithShape="0">
                                <a:schemeClr val="bg2">
                                  <a:alpha val="74997"/>
                                </a:schemeClr>
                              </a:outerShdw>
                            </a:effectLst>
                          </a14:hiddenEffects>
                        </a:ext>
                      </a:extLst>
                    </p:spPr>
                  </p:pic>
                </p:oleObj>
              </mc:Fallback>
            </mc:AlternateContent>
          </a:graphicData>
        </a:graphic>
      </p:graphicFrame>
      <p:graphicFrame>
        <p:nvGraphicFramePr>
          <p:cNvPr id="65549" name="Object 13"/>
          <p:cNvGraphicFramePr>
            <a:graphicFrameLocks noChangeAspect="1"/>
          </p:cNvGraphicFramePr>
          <p:nvPr/>
        </p:nvGraphicFramePr>
        <p:xfrm>
          <a:off x="1908175" y="5300663"/>
          <a:ext cx="4157663" cy="579437"/>
        </p:xfrm>
        <a:graphic>
          <a:graphicData uri="http://schemas.openxmlformats.org/presentationml/2006/ole">
            <mc:AlternateContent xmlns:mc="http://schemas.openxmlformats.org/markup-compatibility/2006">
              <mc:Choice xmlns:v="urn:schemas-microsoft-com:vml" Requires="v">
                <p:oleObj spid="_x0000_s306193" name="公式" r:id="rId17" imgW="1548421" imgH="215931" progId="Equation.3">
                  <p:embed/>
                </p:oleObj>
              </mc:Choice>
              <mc:Fallback>
                <p:oleObj name="公式" r:id="rId17" imgW="1548421" imgH="215931" progId="Equation.3">
                  <p:embed/>
                  <p:pic>
                    <p:nvPicPr>
                      <p:cNvPr id="65549" name="Object 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08175" y="5300663"/>
                        <a:ext cx="41576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7" dir="2700000" algn="ctr" rotWithShape="0">
                                <a:schemeClr val="bg2">
                                  <a:alpha val="74997"/>
                                </a:schemeClr>
                              </a:outerShdw>
                            </a:effectLst>
                          </a14:hiddenEffects>
                        </a:ext>
                      </a:extLst>
                    </p:spPr>
                  </p:pic>
                </p:oleObj>
              </mc:Fallback>
            </mc:AlternateContent>
          </a:graphicData>
        </a:graphic>
      </p:graphicFrame>
      <p:sp>
        <p:nvSpPr>
          <p:cNvPr id="65550" name="Rectangle 14"/>
          <p:cNvSpPr>
            <a:spLocks noChangeArrowheads="1"/>
          </p:cNvSpPr>
          <p:nvPr/>
        </p:nvSpPr>
        <p:spPr bwMode="auto">
          <a:xfrm>
            <a:off x="1296988" y="5949950"/>
            <a:ext cx="6804025" cy="519113"/>
          </a:xfrm>
          <a:prstGeom prst="rect">
            <a:avLst/>
          </a:prstGeom>
          <a:noFill/>
          <a:ln w="9525" algn="ctr">
            <a:noFill/>
            <a:miter lim="800000"/>
            <a:headEnd/>
            <a:tailEnd/>
          </a:ln>
          <a:effectLst/>
        </p:spPr>
        <p:txBody>
          <a:bodyPr>
            <a:spAutoFit/>
          </a:bodyPr>
          <a:lstStyle/>
          <a:p>
            <a:r>
              <a:rPr lang="zh-CN" altLang="en-US" sz="2800">
                <a:ea typeface="华文中宋" pitchFamily="2" charset="-122"/>
              </a:rPr>
              <a:t>铅</a:t>
            </a:r>
            <a:r>
              <a:rPr lang="en-US" altLang="zh-CN" sz="2800">
                <a:ea typeface="华文中宋" pitchFamily="2" charset="-122"/>
              </a:rPr>
              <a:t>210</a:t>
            </a:r>
            <a:r>
              <a:rPr lang="zh-CN" altLang="en-US" sz="2800">
                <a:ea typeface="华文中宋" pitchFamily="2" charset="-122"/>
              </a:rPr>
              <a:t>每分钟每克衰变不合理，为赝品。</a:t>
            </a:r>
          </a:p>
        </p:txBody>
      </p:sp>
    </p:spTree>
    <p:extLst>
      <p:ext uri="{BB962C8B-B14F-4D97-AF65-F5344CB8AC3E}">
        <p14:creationId xmlns:p14="http://schemas.microsoft.com/office/powerpoint/2010/main" val="357409829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73" name="Rectangle 13"/>
          <p:cNvSpPr>
            <a:spLocks noChangeArrowheads="1"/>
          </p:cNvSpPr>
          <p:nvPr/>
        </p:nvSpPr>
        <p:spPr bwMode="auto">
          <a:xfrm>
            <a:off x="1042988" y="1125538"/>
            <a:ext cx="7058025" cy="946150"/>
          </a:xfrm>
          <a:prstGeom prst="rect">
            <a:avLst/>
          </a:prstGeom>
          <a:noFill/>
          <a:ln w="9525" algn="ctr">
            <a:noFill/>
            <a:miter lim="800000"/>
            <a:headEnd/>
            <a:tailEnd/>
          </a:ln>
          <a:effectLst/>
        </p:spPr>
        <p:txBody>
          <a:bodyPr>
            <a:spAutoFit/>
          </a:bodyPr>
          <a:lstStyle/>
          <a:p>
            <a:r>
              <a:rPr lang="zh-CN" altLang="en-US" sz="2800">
                <a:ea typeface="华文中宋" pitchFamily="2" charset="-122"/>
              </a:rPr>
              <a:t>同理可检验第</a:t>
            </a:r>
            <a:r>
              <a:rPr lang="en-US" altLang="zh-CN" sz="2800">
                <a:ea typeface="华文中宋" pitchFamily="2" charset="-122"/>
              </a:rPr>
              <a:t>2</a:t>
            </a:r>
            <a:r>
              <a:rPr lang="zh-CN" altLang="en-US" sz="2800">
                <a:ea typeface="华文中宋" pitchFamily="2" charset="-122"/>
              </a:rPr>
              <a:t>，</a:t>
            </a:r>
            <a:r>
              <a:rPr lang="en-US" altLang="zh-CN" sz="2800">
                <a:ea typeface="华文中宋" pitchFamily="2" charset="-122"/>
              </a:rPr>
              <a:t>3</a:t>
            </a:r>
            <a:r>
              <a:rPr lang="zh-CN" altLang="en-US" sz="2800">
                <a:ea typeface="华文中宋" pitchFamily="2" charset="-122"/>
              </a:rPr>
              <a:t>，</a:t>
            </a:r>
            <a:r>
              <a:rPr lang="en-US" altLang="zh-CN" sz="2800">
                <a:ea typeface="华文中宋" pitchFamily="2" charset="-122"/>
              </a:rPr>
              <a:t>4</a:t>
            </a:r>
            <a:r>
              <a:rPr lang="zh-CN" altLang="en-US" sz="2800">
                <a:ea typeface="华文中宋" pitchFamily="2" charset="-122"/>
              </a:rPr>
              <a:t>幅画亦为赝品，</a:t>
            </a:r>
          </a:p>
          <a:p>
            <a:r>
              <a:rPr lang="zh-CN" altLang="en-US" sz="2800">
                <a:ea typeface="华文中宋" pitchFamily="2" charset="-122"/>
              </a:rPr>
              <a:t>而后两幅画为真品。</a:t>
            </a:r>
          </a:p>
        </p:txBody>
      </p:sp>
    </p:spTree>
    <p:extLst>
      <p:ext uri="{BB962C8B-B14F-4D97-AF65-F5344CB8AC3E}">
        <p14:creationId xmlns:p14="http://schemas.microsoft.com/office/powerpoint/2010/main" val="407695980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274320" y="620688"/>
            <a:ext cx="8595360" cy="5615520"/>
          </a:xfrm>
        </p:spPr>
        <p:txBody>
          <a:bodyPr>
            <a:normAutofit lnSpcReduction="10000"/>
          </a:bodyPr>
          <a:lstStyle/>
          <a:p>
            <a:r>
              <a:rPr kumimoji="1" lang="zh-CN" altLang="en-US" sz="3200" dirty="0">
                <a:solidFill>
                  <a:srgbClr val="0000FF"/>
                </a:solidFill>
              </a:rPr>
              <a:t>例</a:t>
            </a:r>
            <a:r>
              <a:rPr kumimoji="1" lang="en-US" altLang="zh-CN" sz="3200" dirty="0">
                <a:solidFill>
                  <a:srgbClr val="0000FF"/>
                </a:solidFill>
              </a:rPr>
              <a:t>4  </a:t>
            </a:r>
            <a:r>
              <a:rPr lang="zh-CN" altLang="en-US" sz="3200" dirty="0">
                <a:solidFill>
                  <a:srgbClr val="0000FF"/>
                </a:solidFill>
              </a:rPr>
              <a:t>为什么反恐这么难？</a:t>
            </a:r>
            <a:endParaRPr lang="en-US" altLang="zh-CN" sz="3200" dirty="0">
              <a:solidFill>
                <a:srgbClr val="0000FF"/>
              </a:solidFill>
            </a:endParaRPr>
          </a:p>
          <a:p>
            <a:r>
              <a:rPr lang="zh-CN" altLang="en-US" sz="3200" dirty="0"/>
              <a:t>自从“ </a:t>
            </a:r>
            <a:r>
              <a:rPr lang="en-US" altLang="zh-CN" sz="3200" dirty="0"/>
              <a:t>911 </a:t>
            </a:r>
            <a:r>
              <a:rPr lang="zh-CN" altLang="en-US" sz="3200" dirty="0"/>
              <a:t>事件”之后，全世界都因为恐怖组织随时可能发起的恐怖袭击而感到恐怖。许多国家派出维护正义与和平的精锐部队，希望借助强大的军事力量把恐怖组织赶出地球，就像美军在阿富汗做的那样。然而历经十多年，烧钱无数，死人无数，胜仗无数，也没有谁根除了恐怖组织。</a:t>
            </a:r>
          </a:p>
          <a:p>
            <a:r>
              <a:rPr lang="zh-CN" altLang="en-US" sz="3200" dirty="0"/>
              <a:t>为什么恐怖组织可以像小强一样坚强，永远不死？美国海军研究所建立了一个数学模型试图解决这个问题。</a:t>
            </a:r>
            <a:endParaRPr kumimoji="1" lang="zh-CN" altLang="en-US" sz="3200" dirty="0"/>
          </a:p>
        </p:txBody>
      </p:sp>
    </p:spTree>
    <p:extLst>
      <p:ext uri="{BB962C8B-B14F-4D97-AF65-F5344CB8AC3E}">
        <p14:creationId xmlns:p14="http://schemas.microsoft.com/office/powerpoint/2010/main" val="61557814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274320" y="836712"/>
            <a:ext cx="8595360" cy="5399496"/>
          </a:xfrm>
        </p:spPr>
        <p:txBody>
          <a:bodyPr>
            <a:normAutofit/>
          </a:bodyPr>
          <a:lstStyle/>
          <a:p>
            <a:r>
              <a:rPr lang="zh-CN" altLang="en-US" sz="2800" dirty="0">
                <a:solidFill>
                  <a:srgbClr val="0000FF"/>
                </a:solidFill>
              </a:rPr>
              <a:t>设</a:t>
            </a:r>
            <a:r>
              <a:rPr lang="zh-CN" altLang="en-US" sz="2800" dirty="0"/>
              <a:t>恐怖分子的数量分为 </a:t>
            </a:r>
            <a:r>
              <a:rPr lang="en-US" altLang="zh-CN" sz="2800" dirty="0">
                <a:solidFill>
                  <a:srgbClr val="FF0000"/>
                </a:solidFill>
                <a:latin typeface="Kai"/>
                <a:ea typeface="Kai"/>
                <a:cs typeface="Kai"/>
              </a:rPr>
              <a:t>I </a:t>
            </a:r>
          </a:p>
          <a:p>
            <a:r>
              <a:rPr lang="zh-CN" altLang="en-US" sz="2800" dirty="0"/>
              <a:t>政府军：</a:t>
            </a:r>
            <a:r>
              <a:rPr lang="en-US" altLang="zh-CN" sz="2800" dirty="0">
                <a:solidFill>
                  <a:srgbClr val="FF0000"/>
                </a:solidFill>
              </a:rPr>
              <a:t>G</a:t>
            </a:r>
            <a:r>
              <a:rPr lang="zh-CN" altLang="en-US" sz="2800" dirty="0"/>
              <a:t>，</a:t>
            </a:r>
            <a:endParaRPr lang="en-US" altLang="zh-CN" sz="2800" dirty="0"/>
          </a:p>
          <a:p>
            <a:r>
              <a:rPr lang="zh-CN" altLang="en-US" sz="2800" dirty="0"/>
              <a:t>总市民的数量： </a:t>
            </a:r>
            <a:r>
              <a:rPr lang="en-US" altLang="zh-CN" sz="2800" dirty="0">
                <a:solidFill>
                  <a:srgbClr val="FF0000"/>
                </a:solidFill>
              </a:rPr>
              <a:t>P</a:t>
            </a:r>
            <a:r>
              <a:rPr lang="en-US" altLang="zh-CN" sz="2800" dirty="0"/>
              <a:t> </a:t>
            </a:r>
            <a:r>
              <a:rPr lang="zh-CN" altLang="en-US" sz="2800" dirty="0"/>
              <a:t>，</a:t>
            </a:r>
            <a:endParaRPr lang="en-US" altLang="zh-CN" sz="2800" dirty="0"/>
          </a:p>
          <a:p>
            <a:r>
              <a:rPr lang="zh-CN" altLang="en-US" sz="2800" dirty="0"/>
              <a:t>设 </a:t>
            </a:r>
            <a:r>
              <a:rPr lang="en-US" altLang="zh-CN" sz="2800" dirty="0" err="1">
                <a:solidFill>
                  <a:srgbClr val="FF0000"/>
                </a:solidFill>
              </a:rPr>
              <a:t>θ</a:t>
            </a:r>
            <a:r>
              <a:rPr lang="en-US" altLang="zh-CN" sz="2800" dirty="0">
                <a:solidFill>
                  <a:srgbClr val="FF0000"/>
                </a:solidFill>
              </a:rPr>
              <a:t> </a:t>
            </a:r>
            <a:r>
              <a:rPr lang="zh-CN" altLang="en-US" sz="2800" dirty="0"/>
              <a:t>是加入恐怖分子的人数除以误伤的民众人数。</a:t>
            </a:r>
            <a:r>
              <a:rPr lang="zh-CN" altLang="en-US" sz="2800" dirty="0">
                <a:solidFill>
                  <a:srgbClr val="000090"/>
                </a:solidFill>
              </a:rPr>
              <a:t>那么恐怖组织和政府军两方人数的关系可以列成微分方程组：</a:t>
            </a:r>
            <a:endParaRPr kumimoji="1" lang="zh-CN" altLang="en-US" sz="2800" dirty="0">
              <a:solidFill>
                <a:srgbClr val="000090"/>
              </a:solidFill>
            </a:endParaRPr>
          </a:p>
        </p:txBody>
      </p:sp>
      <p:pic>
        <p:nvPicPr>
          <p:cNvPr id="5" name="图片 4"/>
          <p:cNvPicPr>
            <a:picLocks noChangeAspect="1"/>
          </p:cNvPicPr>
          <p:nvPr/>
        </p:nvPicPr>
        <p:blipFill>
          <a:blip r:embed="rId3"/>
          <a:stretch>
            <a:fillRect/>
          </a:stretch>
        </p:blipFill>
        <p:spPr>
          <a:xfrm>
            <a:off x="395536" y="4149080"/>
            <a:ext cx="8196910" cy="1727448"/>
          </a:xfrm>
          <a:prstGeom prst="rect">
            <a:avLst/>
          </a:prstGeom>
        </p:spPr>
      </p:pic>
    </p:spTree>
    <p:extLst>
      <p:ext uri="{BB962C8B-B14F-4D97-AF65-F5344CB8AC3E}">
        <p14:creationId xmlns:p14="http://schemas.microsoft.com/office/powerpoint/2010/main" val="337889479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sz="quarter" idx="13"/>
          </p:nvPr>
        </p:nvSpPr>
        <p:spPr/>
        <p:txBody>
          <a:bodyPr>
            <a:normAutofit fontScale="85000" lnSpcReduction="10000"/>
          </a:bodyPr>
          <a:lstStyle/>
          <a:p>
            <a:r>
              <a:rPr lang="zh-CN" altLang="en-US" sz="3200" dirty="0"/>
              <a:t>模型里最重要的结论只有一条：</a:t>
            </a:r>
            <a:endParaRPr lang="en-US" altLang="zh-CN" sz="3200" dirty="0"/>
          </a:p>
          <a:p>
            <a:pPr>
              <a:lnSpc>
                <a:spcPct val="150000"/>
              </a:lnSpc>
            </a:pPr>
            <a:r>
              <a:rPr lang="zh-CN" altLang="en-US" sz="3000" b="1" dirty="0"/>
              <a:t>政府无法根除恐怖分子，是因为随着恐怖分子人数减少，政府军无法获得有效情报，也就无法对恐怖分子进行进一步杀伤。当然，在某些参数条件下，是可以将恐怖分子的势力减少到“几乎等价于完全消灭”的程度的。</a:t>
            </a:r>
            <a:endParaRPr lang="en-US" altLang="zh-CN" sz="3000" b="1" dirty="0"/>
          </a:p>
          <a:p>
            <a:pPr>
              <a:lnSpc>
                <a:spcPct val="150000"/>
              </a:lnSpc>
            </a:pPr>
            <a:endParaRPr kumimoji="1" lang="en-US" altLang="zh-CN" sz="3000" b="1" dirty="0"/>
          </a:p>
          <a:p>
            <a:pPr>
              <a:lnSpc>
                <a:spcPct val="170000"/>
              </a:lnSpc>
            </a:pPr>
            <a:r>
              <a:rPr lang="zh-CN" altLang="en-US" sz="3200" b="1" dirty="0">
                <a:solidFill>
                  <a:srgbClr val="C00000"/>
                </a:solidFill>
              </a:rPr>
              <a:t>思考</a:t>
            </a:r>
            <a:r>
              <a:rPr lang="en-US" altLang="zh-CN" sz="3200" b="1" dirty="0">
                <a:solidFill>
                  <a:srgbClr val="C00000"/>
                </a:solidFill>
              </a:rPr>
              <a:t>:  </a:t>
            </a:r>
            <a:r>
              <a:rPr lang="zh-CN" altLang="en-US" sz="3200" b="1" dirty="0">
                <a:solidFill>
                  <a:srgbClr val="C00000"/>
                </a:solidFill>
              </a:rPr>
              <a:t>如何进行模型计算</a:t>
            </a:r>
            <a:r>
              <a:rPr lang="en-US" altLang="zh-CN" sz="3200" b="1" dirty="0">
                <a:solidFill>
                  <a:srgbClr val="C00000"/>
                </a:solidFill>
              </a:rPr>
              <a:t>? </a:t>
            </a:r>
            <a:r>
              <a:rPr lang="zh-CN" altLang="en-US" sz="3200" b="1" dirty="0">
                <a:solidFill>
                  <a:srgbClr val="C00000"/>
                </a:solidFill>
              </a:rPr>
              <a:t>利用这个模型或者新建一个模型研究目前的</a:t>
            </a:r>
            <a:r>
              <a:rPr lang="en-US" altLang="zh-CN" sz="3200" b="1" dirty="0">
                <a:solidFill>
                  <a:srgbClr val="C00000"/>
                </a:solidFill>
              </a:rPr>
              <a:t>IS</a:t>
            </a:r>
            <a:r>
              <a:rPr lang="zh-CN" altLang="en-US" sz="3200" b="1" dirty="0">
                <a:solidFill>
                  <a:srgbClr val="C00000"/>
                </a:solidFill>
              </a:rPr>
              <a:t>恐怖组织被根除的可能性</a:t>
            </a:r>
            <a:r>
              <a:rPr lang="en-US" altLang="zh-CN" sz="3200" b="1" dirty="0">
                <a:solidFill>
                  <a:srgbClr val="C00000"/>
                </a:solidFill>
              </a:rPr>
              <a:t>.</a:t>
            </a:r>
            <a:endParaRPr kumimoji="1" lang="zh-CN" altLang="en-US" sz="3200" b="1" dirty="0">
              <a:solidFill>
                <a:srgbClr val="C00000"/>
              </a:solidFill>
            </a:endParaRPr>
          </a:p>
        </p:txBody>
      </p:sp>
    </p:spTree>
    <p:extLst>
      <p:ext uri="{BB962C8B-B14F-4D97-AF65-F5344CB8AC3E}">
        <p14:creationId xmlns:p14="http://schemas.microsoft.com/office/powerpoint/2010/main" val="355946216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type="body" idx="4294967295"/>
          </p:nvPr>
        </p:nvSpPr>
        <p:spPr>
          <a:xfrm>
            <a:off x="468313" y="404813"/>
            <a:ext cx="8229600" cy="5761037"/>
          </a:xfrm>
        </p:spPr>
        <p:txBody>
          <a:bodyPr>
            <a:normAutofit/>
          </a:bodyPr>
          <a:lstStyle/>
          <a:p>
            <a:pPr marL="0" indent="0">
              <a:lnSpc>
                <a:spcPct val="90000"/>
              </a:lnSpc>
              <a:buFont typeface="Wingdings" pitchFamily="2" charset="2"/>
              <a:buNone/>
            </a:pPr>
            <a:r>
              <a:rPr lang="zh-CN" altLang="en-US" sz="2800" b="1" dirty="0">
                <a:solidFill>
                  <a:srgbClr val="000090"/>
                </a:solidFill>
                <a:latin typeface="华文楷体" pitchFamily="2" charset="-122"/>
                <a:ea typeface="华文楷体" pitchFamily="2" charset="-122"/>
              </a:rPr>
              <a:t>例</a:t>
            </a:r>
            <a:r>
              <a:rPr lang="en-US" altLang="zh-CN" sz="2800" b="1" dirty="0">
                <a:solidFill>
                  <a:srgbClr val="000090"/>
                </a:solidFill>
                <a:latin typeface="华文楷体" pitchFamily="2" charset="-122"/>
                <a:ea typeface="华文楷体" pitchFamily="2" charset="-122"/>
              </a:rPr>
              <a:t>5</a:t>
            </a:r>
            <a:r>
              <a:rPr lang="en-US" altLang="zh-CN" sz="2800" b="1" dirty="0">
                <a:latin typeface="华文楷体" pitchFamily="2" charset="-122"/>
                <a:ea typeface="华文楷体" pitchFamily="2" charset="-122"/>
              </a:rPr>
              <a:t>. </a:t>
            </a:r>
            <a:r>
              <a:rPr lang="zh-CN" altLang="en-US" sz="2800" b="1" dirty="0">
                <a:solidFill>
                  <a:srgbClr val="000090"/>
                </a:solidFill>
                <a:latin typeface="华文楷体" pitchFamily="2" charset="-122"/>
                <a:ea typeface="华文楷体" pitchFamily="2" charset="-122"/>
              </a:rPr>
              <a:t>生物种群竞争模型</a:t>
            </a:r>
          </a:p>
          <a:p>
            <a:pPr marL="0" indent="0">
              <a:lnSpc>
                <a:spcPct val="90000"/>
              </a:lnSpc>
              <a:buFont typeface="Wingdings" pitchFamily="2" charset="2"/>
              <a:buNone/>
            </a:pPr>
            <a:r>
              <a:rPr lang="zh-CN" altLang="en-US" sz="2800" b="1" dirty="0">
                <a:solidFill>
                  <a:srgbClr val="0070C0"/>
                </a:solidFill>
                <a:latin typeface="华文楷体" pitchFamily="2" charset="-122"/>
                <a:ea typeface="华文楷体" pitchFamily="2" charset="-122"/>
              </a:rPr>
              <a:t>考虑甲、乙两个生物种群在争夺同一食物来源和生活空间而进行的生存竞争时的</a:t>
            </a:r>
            <a:r>
              <a:rPr lang="zh-CN" altLang="en-US" sz="2800" b="1" dirty="0">
                <a:solidFill>
                  <a:srgbClr val="C00000"/>
                </a:solidFill>
                <a:latin typeface="华文楷体" pitchFamily="2" charset="-122"/>
                <a:ea typeface="华文楷体" pitchFamily="2" charset="-122"/>
              </a:rPr>
              <a:t>变化规律</a:t>
            </a:r>
            <a:r>
              <a:rPr lang="zh-CN" altLang="en-US" sz="2800" b="1" dirty="0">
                <a:latin typeface="华文楷体" pitchFamily="2" charset="-122"/>
                <a:ea typeface="华文楷体" pitchFamily="2" charset="-122"/>
              </a:rPr>
              <a:t>。</a:t>
            </a:r>
          </a:p>
          <a:p>
            <a:pPr marL="0" indent="0">
              <a:lnSpc>
                <a:spcPct val="90000"/>
              </a:lnSpc>
              <a:buFont typeface="Wingdings" pitchFamily="2" charset="2"/>
              <a:buNone/>
            </a:pPr>
            <a:r>
              <a:rPr lang="zh-CN" altLang="en-US" sz="2800" b="1" dirty="0">
                <a:latin typeface="华文楷体" pitchFamily="2" charset="-122"/>
                <a:ea typeface="华文楷体" pitchFamily="2" charset="-122"/>
              </a:rPr>
              <a:t> 用 </a:t>
            </a:r>
            <a:r>
              <a:rPr lang="en-US" altLang="zh-CN" sz="2800" b="1" dirty="0">
                <a:latin typeface="华文楷体" pitchFamily="2" charset="-122"/>
                <a:ea typeface="华文楷体" pitchFamily="2" charset="-122"/>
              </a:rPr>
              <a:t>N</a:t>
            </a:r>
            <a:r>
              <a:rPr lang="en-US" altLang="zh-CN" sz="2800" b="1" baseline="-25000" dirty="0">
                <a:latin typeface="华文楷体" pitchFamily="2" charset="-122"/>
                <a:ea typeface="华文楷体" pitchFamily="2" charset="-122"/>
              </a:rPr>
              <a:t>1  </a:t>
            </a:r>
            <a:r>
              <a:rPr lang="en-US" altLang="zh-CN" sz="2800" b="1" dirty="0">
                <a:latin typeface="华文楷体" pitchFamily="2" charset="-122"/>
                <a:ea typeface="华文楷体" pitchFamily="2" charset="-122"/>
              </a:rPr>
              <a:t>(t)</a:t>
            </a:r>
            <a:r>
              <a:rPr lang="zh-CN" altLang="en-US" sz="2800" b="1" dirty="0">
                <a:latin typeface="华文楷体" pitchFamily="2" charset="-122"/>
                <a:ea typeface="华文楷体" pitchFamily="2" charset="-122"/>
              </a:rPr>
              <a:t>和</a:t>
            </a:r>
            <a:r>
              <a:rPr lang="zh-CN" altLang="en-US" sz="2800" b="1" baseline="-25000" dirty="0">
                <a:latin typeface="华文楷体" pitchFamily="2" charset="-122"/>
                <a:ea typeface="华文楷体" pitchFamily="2" charset="-122"/>
              </a:rPr>
              <a:t> </a:t>
            </a:r>
            <a:r>
              <a:rPr lang="en-US" altLang="zh-CN" sz="2800" b="1" dirty="0">
                <a:latin typeface="华文楷体" pitchFamily="2" charset="-122"/>
                <a:ea typeface="华文楷体" pitchFamily="2" charset="-122"/>
              </a:rPr>
              <a:t>N</a:t>
            </a:r>
            <a:r>
              <a:rPr lang="en-US" altLang="zh-CN" sz="2800" b="1" baseline="-25000" dirty="0">
                <a:latin typeface="华文楷体" pitchFamily="2" charset="-122"/>
                <a:ea typeface="华文楷体" pitchFamily="2" charset="-122"/>
              </a:rPr>
              <a:t>2 </a:t>
            </a:r>
            <a:r>
              <a:rPr lang="en-US" altLang="zh-CN" sz="2800" b="1" dirty="0">
                <a:latin typeface="华文楷体" pitchFamily="2" charset="-122"/>
                <a:ea typeface="华文楷体" pitchFamily="2" charset="-122"/>
              </a:rPr>
              <a:t>(t)</a:t>
            </a:r>
            <a:r>
              <a:rPr lang="zh-CN" altLang="en-US" sz="2800" b="1" dirty="0">
                <a:latin typeface="华文楷体" pitchFamily="2" charset="-122"/>
                <a:ea typeface="华文楷体" pitchFamily="2" charset="-122"/>
              </a:rPr>
              <a:t>分别表示在时刻</a:t>
            </a:r>
            <a:r>
              <a:rPr lang="en-US" altLang="zh-CN" sz="2800" b="1" dirty="0">
                <a:latin typeface="华文楷体" pitchFamily="2" charset="-122"/>
                <a:ea typeface="华文楷体" pitchFamily="2" charset="-122"/>
              </a:rPr>
              <a:t>t </a:t>
            </a:r>
            <a:r>
              <a:rPr lang="zh-CN" altLang="en-US" sz="2800" b="1" dirty="0">
                <a:latin typeface="华文楷体" pitchFamily="2" charset="-122"/>
                <a:ea typeface="华文楷体" pitchFamily="2" charset="-122"/>
              </a:rPr>
              <a:t>甲、乙两个种群数量。</a:t>
            </a:r>
          </a:p>
          <a:p>
            <a:pPr marL="0" indent="0">
              <a:lnSpc>
                <a:spcPct val="90000"/>
              </a:lnSpc>
              <a:buFont typeface="Wingdings" pitchFamily="2" charset="2"/>
              <a:buNone/>
            </a:pPr>
            <a:r>
              <a:rPr lang="zh-CN" altLang="en-US" sz="2800" b="1" dirty="0">
                <a:latin typeface="华文楷体" pitchFamily="2" charset="-122"/>
                <a:ea typeface="华文楷体" pitchFamily="2" charset="-122"/>
              </a:rPr>
              <a:t>假设种群甲单独存在时，受到食物和生活空间的限制，遵循种群变化的</a:t>
            </a:r>
            <a:r>
              <a:rPr lang="en-US" altLang="zh-CN" sz="2800" b="1" dirty="0">
                <a:latin typeface="华文楷体" pitchFamily="2" charset="-122"/>
                <a:ea typeface="华文楷体" pitchFamily="2" charset="-122"/>
              </a:rPr>
              <a:t>Logistic</a:t>
            </a:r>
            <a:r>
              <a:rPr lang="zh-CN" altLang="en-US" sz="2800" b="1" dirty="0">
                <a:latin typeface="华文楷体" pitchFamily="2" charset="-122"/>
                <a:ea typeface="华文楷体" pitchFamily="2" charset="-122"/>
              </a:rPr>
              <a:t>规律，即种群平均增长率为 </a:t>
            </a:r>
            <a:r>
              <a:rPr lang="en-US" altLang="zh-CN" sz="2800" b="1" dirty="0">
                <a:latin typeface="华文楷体" pitchFamily="2" charset="-122"/>
                <a:ea typeface="华文楷体" pitchFamily="2" charset="-122"/>
              </a:rPr>
              <a:t>r=r</a:t>
            </a:r>
            <a:r>
              <a:rPr lang="en-US" altLang="zh-CN" sz="2800" b="1" baseline="-25000" dirty="0">
                <a:latin typeface="华文楷体" pitchFamily="2" charset="-122"/>
                <a:ea typeface="华文楷体" pitchFamily="2" charset="-122"/>
              </a:rPr>
              <a:t>1</a:t>
            </a:r>
            <a:r>
              <a:rPr lang="en-US" altLang="zh-CN" sz="2800" b="1" dirty="0">
                <a:latin typeface="华文楷体" pitchFamily="2" charset="-122"/>
                <a:ea typeface="华文楷体" pitchFamily="2" charset="-122"/>
              </a:rPr>
              <a:t> (1-N</a:t>
            </a:r>
            <a:r>
              <a:rPr lang="en-US" altLang="zh-CN" sz="2800" b="1" baseline="-25000" dirty="0">
                <a:latin typeface="华文楷体" pitchFamily="2" charset="-122"/>
                <a:ea typeface="华文楷体" pitchFamily="2" charset="-122"/>
              </a:rPr>
              <a:t>1</a:t>
            </a:r>
            <a:r>
              <a:rPr lang="en-US" altLang="zh-CN" sz="2800" b="1" dirty="0">
                <a:latin typeface="华文楷体" pitchFamily="2" charset="-122"/>
                <a:ea typeface="华文楷体" pitchFamily="2" charset="-122"/>
              </a:rPr>
              <a:t>/K</a:t>
            </a:r>
            <a:r>
              <a:rPr lang="en-US" altLang="zh-CN" sz="2800" b="1" baseline="-25000" dirty="0">
                <a:latin typeface="华文楷体" pitchFamily="2" charset="-122"/>
                <a:ea typeface="华文楷体" pitchFamily="2" charset="-122"/>
              </a:rPr>
              <a:t>1</a:t>
            </a:r>
            <a:r>
              <a:rPr lang="en-US" altLang="zh-CN" sz="2800" b="1" dirty="0">
                <a:latin typeface="华文楷体" pitchFamily="2" charset="-122"/>
                <a:ea typeface="华文楷体" pitchFamily="2" charset="-122"/>
              </a:rPr>
              <a:t>) </a:t>
            </a:r>
          </a:p>
          <a:p>
            <a:pPr marL="0" indent="0">
              <a:lnSpc>
                <a:spcPct val="90000"/>
              </a:lnSpc>
              <a:buFont typeface="Wingdings" pitchFamily="2" charset="2"/>
              <a:buNone/>
            </a:pPr>
            <a:r>
              <a:rPr lang="zh-CN" altLang="en-US" sz="2800" b="1" dirty="0">
                <a:latin typeface="华文楷体" pitchFamily="2" charset="-122"/>
                <a:ea typeface="华文楷体" pitchFamily="2" charset="-122"/>
              </a:rPr>
              <a:t>增加一个竞争对手，假设所导致的平均增长率的降低量正比于竞争对手的数量</a:t>
            </a:r>
            <a:r>
              <a:rPr lang="en-US" altLang="zh-CN" sz="2800" b="1" dirty="0">
                <a:latin typeface="华文楷体" pitchFamily="2" charset="-122"/>
                <a:ea typeface="华文楷体" pitchFamily="2" charset="-122"/>
              </a:rPr>
              <a:t>,</a:t>
            </a:r>
            <a:r>
              <a:rPr lang="zh-CN" altLang="en-US" sz="2800" b="1" dirty="0">
                <a:latin typeface="华文楷体" pitchFamily="2" charset="-122"/>
                <a:ea typeface="华文楷体" pitchFamily="2" charset="-122"/>
              </a:rPr>
              <a:t>则种群甲的平均增长率为 </a:t>
            </a:r>
            <a:r>
              <a:rPr lang="en-US" altLang="zh-CN" sz="2800" b="1" dirty="0">
                <a:latin typeface="华文楷体" pitchFamily="2" charset="-122"/>
                <a:ea typeface="华文楷体" pitchFamily="2" charset="-122"/>
              </a:rPr>
              <a:t>r=b</a:t>
            </a:r>
            <a:r>
              <a:rPr lang="en-US" altLang="zh-CN" sz="2800" b="1" baseline="-25000" dirty="0">
                <a:latin typeface="华文楷体" pitchFamily="2" charset="-122"/>
                <a:ea typeface="华文楷体" pitchFamily="2" charset="-122"/>
              </a:rPr>
              <a:t>1</a:t>
            </a:r>
            <a:r>
              <a:rPr lang="en-US" altLang="zh-CN" sz="2800" b="1" dirty="0">
                <a:latin typeface="华文楷体" pitchFamily="2" charset="-122"/>
                <a:ea typeface="华文楷体" pitchFamily="2" charset="-122"/>
              </a:rPr>
              <a:t>-a</a:t>
            </a:r>
            <a:r>
              <a:rPr lang="en-US" altLang="zh-CN" sz="2800" b="1" baseline="-25000" dirty="0">
                <a:latin typeface="华文楷体" pitchFamily="2" charset="-122"/>
                <a:ea typeface="华文楷体" pitchFamily="2" charset="-122"/>
              </a:rPr>
              <a:t>11</a:t>
            </a:r>
            <a:r>
              <a:rPr lang="en-US" altLang="zh-CN" sz="2800" b="1" dirty="0">
                <a:latin typeface="华文楷体" pitchFamily="2" charset="-122"/>
                <a:ea typeface="华文楷体" pitchFamily="2" charset="-122"/>
              </a:rPr>
              <a:t>N</a:t>
            </a:r>
            <a:r>
              <a:rPr lang="en-US" altLang="zh-CN" sz="2800" b="1" baseline="-25000" dirty="0">
                <a:latin typeface="华文楷体" pitchFamily="2" charset="-122"/>
                <a:ea typeface="华文楷体" pitchFamily="2" charset="-122"/>
              </a:rPr>
              <a:t>1</a:t>
            </a:r>
            <a:r>
              <a:rPr lang="en-US" altLang="zh-CN" sz="2800" b="1" dirty="0">
                <a:latin typeface="华文楷体" pitchFamily="2" charset="-122"/>
                <a:ea typeface="华文楷体" pitchFamily="2" charset="-122"/>
              </a:rPr>
              <a:t>-a</a:t>
            </a:r>
            <a:r>
              <a:rPr lang="en-US" altLang="zh-CN" sz="2800" b="1" baseline="-25000" dirty="0">
                <a:latin typeface="华文楷体" pitchFamily="2" charset="-122"/>
                <a:ea typeface="华文楷体" pitchFamily="2" charset="-122"/>
              </a:rPr>
              <a:t>12</a:t>
            </a:r>
            <a:r>
              <a:rPr lang="en-US" altLang="zh-CN" sz="2800" b="1" dirty="0">
                <a:latin typeface="华文楷体" pitchFamily="2" charset="-122"/>
                <a:ea typeface="华文楷体" pitchFamily="2" charset="-122"/>
              </a:rPr>
              <a:t>N</a:t>
            </a:r>
            <a:r>
              <a:rPr lang="en-US" altLang="zh-CN" sz="2800" b="1" baseline="-25000" dirty="0">
                <a:latin typeface="华文楷体" pitchFamily="2" charset="-122"/>
                <a:ea typeface="华文楷体" pitchFamily="2" charset="-122"/>
              </a:rPr>
              <a:t>2</a:t>
            </a:r>
          </a:p>
          <a:p>
            <a:pPr marL="0" indent="0">
              <a:lnSpc>
                <a:spcPct val="90000"/>
              </a:lnSpc>
              <a:buFont typeface="Wingdings" pitchFamily="2" charset="2"/>
              <a:buNone/>
            </a:pPr>
            <a:r>
              <a:rPr lang="zh-CN" altLang="en-US" sz="2800" b="1" dirty="0">
                <a:latin typeface="华文楷体" pitchFamily="2" charset="-122"/>
                <a:ea typeface="华文楷体" pitchFamily="2" charset="-122"/>
              </a:rPr>
              <a:t>系数</a:t>
            </a:r>
            <a:r>
              <a:rPr lang="en-US" altLang="zh-CN" sz="2800" b="1" dirty="0">
                <a:latin typeface="华文楷体" pitchFamily="2" charset="-122"/>
                <a:ea typeface="华文楷体" pitchFamily="2" charset="-122"/>
              </a:rPr>
              <a:t>a</a:t>
            </a:r>
            <a:r>
              <a:rPr lang="en-US" altLang="zh-CN" sz="2800" b="1" baseline="-25000" dirty="0">
                <a:latin typeface="华文楷体" pitchFamily="2" charset="-122"/>
                <a:ea typeface="华文楷体" pitchFamily="2" charset="-122"/>
              </a:rPr>
              <a:t>12</a:t>
            </a:r>
            <a:r>
              <a:rPr lang="en-US" altLang="zh-CN" sz="2800" b="1" dirty="0">
                <a:latin typeface="华文楷体" pitchFamily="2" charset="-122"/>
                <a:ea typeface="华文楷体" pitchFamily="2" charset="-122"/>
              </a:rPr>
              <a:t>N</a:t>
            </a:r>
            <a:r>
              <a:rPr lang="zh-CN" altLang="en-US" sz="2800" b="1" dirty="0">
                <a:latin typeface="华文楷体" pitchFamily="2" charset="-122"/>
                <a:ea typeface="华文楷体" pitchFamily="2" charset="-122"/>
              </a:rPr>
              <a:t>表示种群乙对种群甲的竞争力。</a:t>
            </a:r>
          </a:p>
        </p:txBody>
      </p:sp>
    </p:spTree>
    <p:extLst>
      <p:ext uri="{BB962C8B-B14F-4D97-AF65-F5344CB8AC3E}">
        <p14:creationId xmlns:p14="http://schemas.microsoft.com/office/powerpoint/2010/main" val="47884887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type="body" idx="4294967295"/>
          </p:nvPr>
        </p:nvSpPr>
        <p:spPr>
          <a:xfrm>
            <a:off x="428625" y="571500"/>
            <a:ext cx="8229600" cy="5256213"/>
          </a:xfrm>
        </p:spPr>
        <p:txBody>
          <a:bodyPr>
            <a:normAutofit/>
          </a:bodyPr>
          <a:lstStyle/>
          <a:p>
            <a:pPr marL="0" indent="0">
              <a:buFont typeface="Wingdings" pitchFamily="2" charset="2"/>
              <a:buNone/>
            </a:pPr>
            <a:r>
              <a:rPr lang="zh-CN" altLang="en-US" sz="2800" b="1" dirty="0">
                <a:latin typeface="华文楷体" pitchFamily="2" charset="-122"/>
                <a:ea typeface="华文楷体" pitchFamily="2" charset="-122"/>
              </a:rPr>
              <a:t>对种群乙也作同样的假设。</a:t>
            </a:r>
          </a:p>
          <a:p>
            <a:pPr marL="0" indent="0">
              <a:buFont typeface="Wingdings" pitchFamily="2" charset="2"/>
              <a:buNone/>
            </a:pPr>
            <a:r>
              <a:rPr lang="zh-CN" altLang="en-US" sz="2800" b="1" dirty="0">
                <a:latin typeface="华文楷体" pitchFamily="2" charset="-122"/>
                <a:ea typeface="华文楷体" pitchFamily="2" charset="-122"/>
              </a:rPr>
              <a:t>于是得到最简单的两种群竞争模型。</a:t>
            </a:r>
            <a:endParaRPr lang="en-US" altLang="zh-CN" sz="2800" b="1" dirty="0">
              <a:latin typeface="华文楷体" pitchFamily="2" charset="-122"/>
              <a:ea typeface="华文楷体" pitchFamily="2" charset="-122"/>
            </a:endParaRPr>
          </a:p>
          <a:p>
            <a:pPr marL="0" indent="0">
              <a:buFont typeface="Wingdings" pitchFamily="2" charset="2"/>
              <a:buNone/>
            </a:pPr>
            <a:endParaRPr lang="zh-CN" altLang="en-US" sz="2800" b="1" dirty="0">
              <a:latin typeface="华文楷体" pitchFamily="2" charset="-122"/>
              <a:ea typeface="华文楷体" pitchFamily="2" charset="-122"/>
            </a:endParaRPr>
          </a:p>
          <a:p>
            <a:pPr marL="0" indent="0">
              <a:buFont typeface="Wingdings" pitchFamily="2" charset="2"/>
              <a:buNone/>
            </a:pPr>
            <a:r>
              <a:rPr lang="en-US" altLang="zh-CN" sz="2800" b="1" dirty="0">
                <a:solidFill>
                  <a:srgbClr val="000090"/>
                </a:solidFill>
                <a:latin typeface="华文楷体" pitchFamily="2" charset="-122"/>
                <a:ea typeface="华文楷体" pitchFamily="2" charset="-122"/>
              </a:rPr>
              <a:t>dN</a:t>
            </a:r>
            <a:r>
              <a:rPr lang="en-US" altLang="zh-CN" sz="2800" b="1" baseline="-25000" dirty="0">
                <a:solidFill>
                  <a:srgbClr val="000090"/>
                </a:solidFill>
                <a:latin typeface="华文楷体" pitchFamily="2" charset="-122"/>
                <a:ea typeface="华文楷体" pitchFamily="2" charset="-122"/>
              </a:rPr>
              <a:t>1</a:t>
            </a:r>
            <a:r>
              <a:rPr lang="en-US" altLang="zh-CN" sz="2800" b="1" dirty="0">
                <a:solidFill>
                  <a:srgbClr val="000090"/>
                </a:solidFill>
                <a:latin typeface="华文楷体" pitchFamily="2" charset="-122"/>
                <a:ea typeface="华文楷体" pitchFamily="2" charset="-122"/>
              </a:rPr>
              <a:t>/</a:t>
            </a:r>
            <a:r>
              <a:rPr lang="en-US" altLang="zh-CN" sz="2800" b="1" dirty="0" err="1">
                <a:solidFill>
                  <a:srgbClr val="000090"/>
                </a:solidFill>
                <a:latin typeface="华文楷体" pitchFamily="2" charset="-122"/>
                <a:ea typeface="华文楷体" pitchFamily="2" charset="-122"/>
              </a:rPr>
              <a:t>dt</a:t>
            </a:r>
            <a:r>
              <a:rPr lang="en-US" altLang="zh-CN" sz="2800" b="1" dirty="0">
                <a:solidFill>
                  <a:srgbClr val="000090"/>
                </a:solidFill>
                <a:latin typeface="华文楷体" pitchFamily="2" charset="-122"/>
                <a:ea typeface="华文楷体" pitchFamily="2" charset="-122"/>
              </a:rPr>
              <a:t>=N</a:t>
            </a:r>
            <a:r>
              <a:rPr lang="en-US" altLang="zh-CN" sz="2800" b="1" baseline="-25000" dirty="0">
                <a:solidFill>
                  <a:srgbClr val="000090"/>
                </a:solidFill>
                <a:latin typeface="华文楷体" pitchFamily="2" charset="-122"/>
                <a:ea typeface="华文楷体" pitchFamily="2" charset="-122"/>
              </a:rPr>
              <a:t>1</a:t>
            </a:r>
            <a:r>
              <a:rPr lang="en-US" altLang="zh-CN" sz="2800" b="1" dirty="0">
                <a:solidFill>
                  <a:srgbClr val="000090"/>
                </a:solidFill>
                <a:latin typeface="华文楷体" pitchFamily="2" charset="-122"/>
                <a:ea typeface="华文楷体" pitchFamily="2" charset="-122"/>
              </a:rPr>
              <a:t> (b</a:t>
            </a:r>
            <a:r>
              <a:rPr lang="en-US" altLang="zh-CN" sz="2800" b="1" baseline="-25000" dirty="0">
                <a:solidFill>
                  <a:srgbClr val="000090"/>
                </a:solidFill>
                <a:latin typeface="华文楷体" pitchFamily="2" charset="-122"/>
                <a:ea typeface="华文楷体" pitchFamily="2" charset="-122"/>
              </a:rPr>
              <a:t>1</a:t>
            </a:r>
            <a:r>
              <a:rPr lang="en-US" altLang="zh-CN" sz="2800" b="1" dirty="0">
                <a:solidFill>
                  <a:srgbClr val="000090"/>
                </a:solidFill>
                <a:latin typeface="华文楷体" pitchFamily="2" charset="-122"/>
                <a:ea typeface="华文楷体" pitchFamily="2" charset="-122"/>
              </a:rPr>
              <a:t>-a</a:t>
            </a:r>
            <a:r>
              <a:rPr lang="en-US" altLang="zh-CN" sz="2800" b="1" baseline="-25000" dirty="0">
                <a:solidFill>
                  <a:srgbClr val="000090"/>
                </a:solidFill>
                <a:latin typeface="华文楷体" pitchFamily="2" charset="-122"/>
                <a:ea typeface="华文楷体" pitchFamily="2" charset="-122"/>
              </a:rPr>
              <a:t>11</a:t>
            </a:r>
            <a:r>
              <a:rPr lang="en-US" altLang="zh-CN" sz="2800" b="1" dirty="0">
                <a:solidFill>
                  <a:srgbClr val="000090"/>
                </a:solidFill>
                <a:latin typeface="华文楷体" pitchFamily="2" charset="-122"/>
                <a:ea typeface="华文楷体" pitchFamily="2" charset="-122"/>
              </a:rPr>
              <a:t>N</a:t>
            </a:r>
            <a:r>
              <a:rPr lang="en-US" altLang="zh-CN" sz="2800" b="1" baseline="-25000" dirty="0">
                <a:solidFill>
                  <a:srgbClr val="000090"/>
                </a:solidFill>
                <a:latin typeface="华文楷体" pitchFamily="2" charset="-122"/>
                <a:ea typeface="华文楷体" pitchFamily="2" charset="-122"/>
              </a:rPr>
              <a:t>1</a:t>
            </a:r>
            <a:r>
              <a:rPr lang="en-US" altLang="zh-CN" sz="2800" b="1" dirty="0">
                <a:solidFill>
                  <a:srgbClr val="000090"/>
                </a:solidFill>
                <a:latin typeface="华文楷体" pitchFamily="2" charset="-122"/>
                <a:ea typeface="华文楷体" pitchFamily="2" charset="-122"/>
              </a:rPr>
              <a:t>-a</a:t>
            </a:r>
            <a:r>
              <a:rPr lang="en-US" altLang="zh-CN" sz="2800" b="1" baseline="-25000" dirty="0">
                <a:solidFill>
                  <a:srgbClr val="000090"/>
                </a:solidFill>
                <a:latin typeface="华文楷体" pitchFamily="2" charset="-122"/>
                <a:ea typeface="华文楷体" pitchFamily="2" charset="-122"/>
              </a:rPr>
              <a:t>12</a:t>
            </a:r>
            <a:r>
              <a:rPr lang="en-US" altLang="zh-CN" sz="2800" b="1" dirty="0">
                <a:solidFill>
                  <a:srgbClr val="000090"/>
                </a:solidFill>
                <a:latin typeface="华文楷体" pitchFamily="2" charset="-122"/>
                <a:ea typeface="华文楷体" pitchFamily="2" charset="-122"/>
              </a:rPr>
              <a:t>N</a:t>
            </a:r>
            <a:r>
              <a:rPr lang="en-US" altLang="zh-CN" sz="2800" b="1" baseline="-25000" dirty="0">
                <a:solidFill>
                  <a:srgbClr val="000090"/>
                </a:solidFill>
                <a:latin typeface="华文楷体" pitchFamily="2" charset="-122"/>
                <a:ea typeface="华文楷体" pitchFamily="2" charset="-122"/>
              </a:rPr>
              <a:t>2</a:t>
            </a:r>
            <a:r>
              <a:rPr lang="en-US" altLang="zh-CN" sz="2800" b="1" dirty="0">
                <a:solidFill>
                  <a:srgbClr val="000090"/>
                </a:solidFill>
                <a:latin typeface="华文楷体" pitchFamily="2" charset="-122"/>
                <a:ea typeface="华文楷体" pitchFamily="2" charset="-122"/>
              </a:rPr>
              <a:t>)</a:t>
            </a:r>
          </a:p>
          <a:p>
            <a:pPr marL="0" indent="0">
              <a:buFont typeface="Wingdings" pitchFamily="2" charset="2"/>
              <a:buNone/>
            </a:pPr>
            <a:r>
              <a:rPr lang="en-US" altLang="zh-CN" sz="2800" b="1" dirty="0">
                <a:solidFill>
                  <a:srgbClr val="000090"/>
                </a:solidFill>
                <a:latin typeface="华文楷体" pitchFamily="2" charset="-122"/>
                <a:ea typeface="华文楷体" pitchFamily="2" charset="-122"/>
              </a:rPr>
              <a:t>dN</a:t>
            </a:r>
            <a:r>
              <a:rPr lang="en-US" altLang="zh-CN" sz="2800" b="1" baseline="-25000" dirty="0">
                <a:solidFill>
                  <a:srgbClr val="000090"/>
                </a:solidFill>
                <a:latin typeface="华文楷体" pitchFamily="2" charset="-122"/>
                <a:ea typeface="华文楷体" pitchFamily="2" charset="-122"/>
              </a:rPr>
              <a:t>2</a:t>
            </a:r>
            <a:r>
              <a:rPr lang="en-US" altLang="zh-CN" sz="2800" b="1" dirty="0">
                <a:solidFill>
                  <a:srgbClr val="000090"/>
                </a:solidFill>
                <a:latin typeface="华文楷体" pitchFamily="2" charset="-122"/>
                <a:ea typeface="华文楷体" pitchFamily="2" charset="-122"/>
              </a:rPr>
              <a:t>/</a:t>
            </a:r>
            <a:r>
              <a:rPr lang="en-US" altLang="zh-CN" sz="2800" b="1" dirty="0" err="1">
                <a:solidFill>
                  <a:srgbClr val="000090"/>
                </a:solidFill>
                <a:latin typeface="华文楷体" pitchFamily="2" charset="-122"/>
                <a:ea typeface="华文楷体" pitchFamily="2" charset="-122"/>
              </a:rPr>
              <a:t>dt</a:t>
            </a:r>
            <a:r>
              <a:rPr lang="en-US" altLang="zh-CN" sz="2800" b="1" dirty="0">
                <a:solidFill>
                  <a:srgbClr val="000090"/>
                </a:solidFill>
                <a:latin typeface="华文楷体" pitchFamily="2" charset="-122"/>
                <a:ea typeface="华文楷体" pitchFamily="2" charset="-122"/>
              </a:rPr>
              <a:t>=N</a:t>
            </a:r>
            <a:r>
              <a:rPr lang="en-US" altLang="zh-CN" sz="2800" b="1" baseline="-25000" dirty="0">
                <a:solidFill>
                  <a:srgbClr val="000090"/>
                </a:solidFill>
                <a:latin typeface="华文楷体" pitchFamily="2" charset="-122"/>
                <a:ea typeface="华文楷体" pitchFamily="2" charset="-122"/>
              </a:rPr>
              <a:t>2</a:t>
            </a:r>
            <a:r>
              <a:rPr lang="en-US" altLang="zh-CN" sz="2800" b="1" dirty="0">
                <a:solidFill>
                  <a:srgbClr val="000090"/>
                </a:solidFill>
                <a:latin typeface="华文楷体" pitchFamily="2" charset="-122"/>
                <a:ea typeface="华文楷体" pitchFamily="2" charset="-122"/>
              </a:rPr>
              <a:t> (b</a:t>
            </a:r>
            <a:r>
              <a:rPr lang="en-US" altLang="zh-CN" sz="2800" b="1" baseline="-25000" dirty="0">
                <a:solidFill>
                  <a:srgbClr val="000090"/>
                </a:solidFill>
                <a:latin typeface="华文楷体" pitchFamily="2" charset="-122"/>
                <a:ea typeface="华文楷体" pitchFamily="2" charset="-122"/>
              </a:rPr>
              <a:t>1</a:t>
            </a:r>
            <a:r>
              <a:rPr lang="en-US" altLang="zh-CN" sz="2800" b="1" dirty="0">
                <a:solidFill>
                  <a:srgbClr val="000090"/>
                </a:solidFill>
                <a:latin typeface="华文楷体" pitchFamily="2" charset="-122"/>
                <a:ea typeface="华文楷体" pitchFamily="2" charset="-122"/>
              </a:rPr>
              <a:t>-a</a:t>
            </a:r>
            <a:r>
              <a:rPr lang="en-US" altLang="zh-CN" sz="2800" b="1" baseline="-25000" dirty="0">
                <a:solidFill>
                  <a:srgbClr val="000090"/>
                </a:solidFill>
                <a:latin typeface="华文楷体" pitchFamily="2" charset="-122"/>
                <a:ea typeface="华文楷体" pitchFamily="2" charset="-122"/>
              </a:rPr>
              <a:t>21</a:t>
            </a:r>
            <a:r>
              <a:rPr lang="en-US" altLang="zh-CN" sz="2800" b="1" dirty="0">
                <a:solidFill>
                  <a:srgbClr val="000090"/>
                </a:solidFill>
                <a:latin typeface="华文楷体" pitchFamily="2" charset="-122"/>
                <a:ea typeface="华文楷体" pitchFamily="2" charset="-122"/>
              </a:rPr>
              <a:t>N</a:t>
            </a:r>
            <a:r>
              <a:rPr lang="en-US" altLang="zh-CN" sz="2800" b="1" baseline="-25000" dirty="0">
                <a:solidFill>
                  <a:srgbClr val="000090"/>
                </a:solidFill>
                <a:latin typeface="华文楷体" pitchFamily="2" charset="-122"/>
                <a:ea typeface="华文楷体" pitchFamily="2" charset="-122"/>
              </a:rPr>
              <a:t>1</a:t>
            </a:r>
            <a:r>
              <a:rPr lang="en-US" altLang="zh-CN" sz="2800" b="1" dirty="0">
                <a:solidFill>
                  <a:srgbClr val="000090"/>
                </a:solidFill>
                <a:latin typeface="华文楷体" pitchFamily="2" charset="-122"/>
                <a:ea typeface="华文楷体" pitchFamily="2" charset="-122"/>
              </a:rPr>
              <a:t>-a</a:t>
            </a:r>
            <a:r>
              <a:rPr lang="en-US" altLang="zh-CN" sz="2800" b="1" baseline="-25000" dirty="0">
                <a:solidFill>
                  <a:srgbClr val="000090"/>
                </a:solidFill>
                <a:latin typeface="华文楷体" pitchFamily="2" charset="-122"/>
                <a:ea typeface="华文楷体" pitchFamily="2" charset="-122"/>
              </a:rPr>
              <a:t>22</a:t>
            </a:r>
            <a:r>
              <a:rPr lang="en-US" altLang="zh-CN" sz="2800" b="1" dirty="0">
                <a:solidFill>
                  <a:srgbClr val="000090"/>
                </a:solidFill>
                <a:latin typeface="华文楷体" pitchFamily="2" charset="-122"/>
                <a:ea typeface="华文楷体" pitchFamily="2" charset="-122"/>
              </a:rPr>
              <a:t>N</a:t>
            </a:r>
            <a:r>
              <a:rPr lang="en-US" altLang="zh-CN" sz="2800" b="1" baseline="-25000" dirty="0">
                <a:solidFill>
                  <a:srgbClr val="000090"/>
                </a:solidFill>
                <a:latin typeface="华文楷体" pitchFamily="2" charset="-122"/>
                <a:ea typeface="华文楷体" pitchFamily="2" charset="-122"/>
              </a:rPr>
              <a:t>2</a:t>
            </a:r>
            <a:r>
              <a:rPr lang="en-US" altLang="zh-CN" sz="2800" b="1" dirty="0">
                <a:solidFill>
                  <a:srgbClr val="000090"/>
                </a:solidFill>
                <a:latin typeface="华文楷体" pitchFamily="2" charset="-122"/>
                <a:ea typeface="华文楷体" pitchFamily="2" charset="-122"/>
              </a:rPr>
              <a:t>)</a:t>
            </a:r>
          </a:p>
          <a:p>
            <a:pPr marL="0" indent="0">
              <a:buFont typeface="Wingdings" pitchFamily="2" charset="2"/>
              <a:buNone/>
            </a:pPr>
            <a:endParaRPr lang="en-US" altLang="zh-CN" sz="2800" b="1" dirty="0">
              <a:latin typeface="华文楷体" pitchFamily="2" charset="-122"/>
              <a:ea typeface="华文楷体" pitchFamily="2" charset="-122"/>
            </a:endParaRPr>
          </a:p>
          <a:p>
            <a:pPr marL="0" indent="0">
              <a:buFont typeface="Wingdings" pitchFamily="2" charset="2"/>
              <a:buNone/>
            </a:pPr>
            <a:r>
              <a:rPr lang="zh-CN" altLang="en-US" sz="2800" b="1" dirty="0">
                <a:latin typeface="华文楷体" pitchFamily="2" charset="-122"/>
                <a:ea typeface="华文楷体" pitchFamily="2" charset="-122"/>
              </a:rPr>
              <a:t>同样可以建立两个种群互惠（共生）模型。</a:t>
            </a:r>
          </a:p>
        </p:txBody>
      </p:sp>
    </p:spTree>
    <p:extLst>
      <p:ext uri="{BB962C8B-B14F-4D97-AF65-F5344CB8AC3E}">
        <p14:creationId xmlns:p14="http://schemas.microsoft.com/office/powerpoint/2010/main" val="1653536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2"/>
          <p:cNvSpPr txBox="1">
            <a:spLocks noChangeArrowheads="1"/>
          </p:cNvSpPr>
          <p:nvPr/>
        </p:nvSpPr>
        <p:spPr bwMode="auto">
          <a:xfrm>
            <a:off x="684213" y="620713"/>
            <a:ext cx="3095625" cy="519112"/>
          </a:xfrm>
          <a:prstGeom prst="rect">
            <a:avLst/>
          </a:prstGeom>
          <a:noFill/>
          <a:ln w="9525">
            <a:noFill/>
            <a:miter lim="800000"/>
          </a:ln>
          <a:effectLst/>
        </p:spPr>
        <p:txBody>
          <a:bodyPr>
            <a:spAutoFit/>
          </a:bodyPr>
          <a:lstStyle/>
          <a:p>
            <a:pPr>
              <a:spcBef>
                <a:spcPct val="50000"/>
              </a:spcBef>
            </a:pPr>
            <a:r>
              <a:rPr kumimoji="0" lang="zh-CN" altLang="en-US" sz="2800">
                <a:solidFill>
                  <a:srgbClr val="000066"/>
                </a:solidFill>
                <a:latin typeface="Arial" panose="020B0604020202020204" pitchFamily="34" charset="0"/>
                <a:ea typeface="黑体" panose="02010609060101010101" pitchFamily="2" charset="-122"/>
              </a:rPr>
              <a:t>第二步解方程：</a:t>
            </a:r>
          </a:p>
        </p:txBody>
      </p:sp>
      <p:graphicFrame>
        <p:nvGraphicFramePr>
          <p:cNvPr id="99331" name="Object 3"/>
          <p:cNvGraphicFramePr>
            <a:graphicFrameLocks noChangeAspect="1"/>
          </p:cNvGraphicFramePr>
          <p:nvPr/>
        </p:nvGraphicFramePr>
        <p:xfrm>
          <a:off x="4284663" y="333375"/>
          <a:ext cx="3017837" cy="1201738"/>
        </p:xfrm>
        <a:graphic>
          <a:graphicData uri="http://schemas.openxmlformats.org/presentationml/2006/ole">
            <mc:AlternateContent xmlns:mc="http://schemas.openxmlformats.org/markup-compatibility/2006">
              <mc:Choice xmlns:v="urn:schemas-microsoft-com:vml" Requires="v">
                <p:oleObj spid="_x0000_s204066" name="公式" r:id="rId3" imgW="990600" imgH="393700" progId="Equation.3">
                  <p:embed/>
                </p:oleObj>
              </mc:Choice>
              <mc:Fallback>
                <p:oleObj name="公式" r:id="rId3" imgW="990600" imgH="393700" progId="Equation.3">
                  <p:embed/>
                  <p:pic>
                    <p:nvPicPr>
                      <p:cNvPr id="0" name="Picture 9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4663" y="333375"/>
                        <a:ext cx="3017837" cy="1201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332" name="Object 4"/>
          <p:cNvGraphicFramePr>
            <a:graphicFrameLocks noChangeAspect="1"/>
          </p:cNvGraphicFramePr>
          <p:nvPr/>
        </p:nvGraphicFramePr>
        <p:xfrm>
          <a:off x="971550" y="1989455"/>
          <a:ext cx="2978785" cy="1158875"/>
        </p:xfrm>
        <a:graphic>
          <a:graphicData uri="http://schemas.openxmlformats.org/presentationml/2006/ole">
            <mc:AlternateContent xmlns:mc="http://schemas.openxmlformats.org/markup-compatibility/2006">
              <mc:Choice xmlns:v="urn:schemas-microsoft-com:vml" Requires="v">
                <p:oleObj spid="_x0000_s204067" name="公式" r:id="rId5" imgW="1078865" imgH="419100" progId="Equation.3">
                  <p:embed/>
                </p:oleObj>
              </mc:Choice>
              <mc:Fallback>
                <p:oleObj name="公式" r:id="rId5" imgW="1078865" imgH="419100" progId="Equation.3">
                  <p:embed/>
                  <p:pic>
                    <p:nvPicPr>
                      <p:cNvPr id="0" name="Picture 9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1989455"/>
                        <a:ext cx="2978785" cy="1158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333" name="Object 5"/>
          <p:cNvGraphicFramePr>
            <a:graphicFrameLocks noChangeAspect="1"/>
          </p:cNvGraphicFramePr>
          <p:nvPr/>
        </p:nvGraphicFramePr>
        <p:xfrm>
          <a:off x="4807585" y="1838325"/>
          <a:ext cx="3267710" cy="1231900"/>
        </p:xfrm>
        <a:graphic>
          <a:graphicData uri="http://schemas.openxmlformats.org/presentationml/2006/ole">
            <mc:AlternateContent xmlns:mc="http://schemas.openxmlformats.org/markup-compatibility/2006">
              <mc:Choice xmlns:v="urn:schemas-microsoft-com:vml" Requires="v">
                <p:oleObj spid="_x0000_s204068" name="公式" r:id="rId7" imgW="1282065" imgH="482600" progId="Equation.3">
                  <p:embed/>
                </p:oleObj>
              </mc:Choice>
              <mc:Fallback>
                <p:oleObj name="公式" r:id="rId7" imgW="1282065" imgH="482600" progId="Equation.3">
                  <p:embed/>
                  <p:pic>
                    <p:nvPicPr>
                      <p:cNvPr id="0" name="Picture 9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07585" y="1838325"/>
                        <a:ext cx="3267710" cy="1231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334" name="Object 6"/>
          <p:cNvGraphicFramePr>
            <a:graphicFrameLocks noChangeAspect="1"/>
          </p:cNvGraphicFramePr>
          <p:nvPr/>
        </p:nvGraphicFramePr>
        <p:xfrm>
          <a:off x="488315" y="3251200"/>
          <a:ext cx="4199890" cy="1095375"/>
        </p:xfrm>
        <a:graphic>
          <a:graphicData uri="http://schemas.openxmlformats.org/presentationml/2006/ole">
            <mc:AlternateContent xmlns:mc="http://schemas.openxmlformats.org/markup-compatibility/2006">
              <mc:Choice xmlns:v="urn:schemas-microsoft-com:vml" Requires="v">
                <p:oleObj spid="_x0000_s204069" name="公式" r:id="rId9" imgW="1510665" imgH="393700" progId="Equation.3">
                  <p:embed/>
                </p:oleObj>
              </mc:Choice>
              <mc:Fallback>
                <p:oleObj name="公式" r:id="rId9" imgW="1510665" imgH="393700" progId="Equation.3">
                  <p:embed/>
                  <p:pic>
                    <p:nvPicPr>
                      <p:cNvPr id="0" name="Picture 9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8315" y="3251200"/>
                        <a:ext cx="4199890" cy="1095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335" name="Object 7"/>
          <p:cNvGraphicFramePr>
            <a:graphicFrameLocks noChangeAspect="1"/>
          </p:cNvGraphicFramePr>
          <p:nvPr/>
        </p:nvGraphicFramePr>
        <p:xfrm>
          <a:off x="5057775" y="3249930"/>
          <a:ext cx="3708400" cy="1096645"/>
        </p:xfrm>
        <a:graphic>
          <a:graphicData uri="http://schemas.openxmlformats.org/presentationml/2006/ole">
            <mc:AlternateContent xmlns:mc="http://schemas.openxmlformats.org/markup-compatibility/2006">
              <mc:Choice xmlns:v="urn:schemas-microsoft-com:vml" Requires="v">
                <p:oleObj spid="_x0000_s204070" name="公式" r:id="rId11" imgW="1333500" imgH="393700" progId="Equation.3">
                  <p:embed/>
                </p:oleObj>
              </mc:Choice>
              <mc:Fallback>
                <p:oleObj name="公式" r:id="rId11" imgW="1333500" imgH="393700" progId="Equation.3">
                  <p:embed/>
                  <p:pic>
                    <p:nvPicPr>
                      <p:cNvPr id="0" name="Picture 9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57775" y="3249930"/>
                        <a:ext cx="3708400" cy="10966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336" name="Object 8"/>
          <p:cNvGraphicFramePr>
            <a:graphicFrameLocks noChangeAspect="1"/>
          </p:cNvGraphicFramePr>
          <p:nvPr/>
        </p:nvGraphicFramePr>
        <p:xfrm>
          <a:off x="2546668" y="4511358"/>
          <a:ext cx="4294187" cy="1433512"/>
        </p:xfrm>
        <a:graphic>
          <a:graphicData uri="http://schemas.openxmlformats.org/presentationml/2006/ole">
            <mc:AlternateContent xmlns:mc="http://schemas.openxmlformats.org/markup-compatibility/2006">
              <mc:Choice xmlns:v="urn:schemas-microsoft-com:vml" Requires="v">
                <p:oleObj spid="_x0000_s204071" name="公式" r:id="rId13" imgW="1409065" imgH="469900" progId="Equation.3">
                  <p:embed/>
                </p:oleObj>
              </mc:Choice>
              <mc:Fallback>
                <p:oleObj name="公式" r:id="rId13" imgW="1409065" imgH="469900" progId="Equation.3">
                  <p:embed/>
                  <p:pic>
                    <p:nvPicPr>
                      <p:cNvPr id="0" name="Picture 9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46668" y="4511358"/>
                        <a:ext cx="4294187" cy="1433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9332"/>
                                        </p:tgtEl>
                                        <p:attrNameLst>
                                          <p:attrName>style.visibility</p:attrName>
                                        </p:attrNameLst>
                                      </p:cBhvr>
                                      <p:to>
                                        <p:strVal val="visible"/>
                                      </p:to>
                                    </p:set>
                                    <p:animEffect transition="in" filter="wipe(left)">
                                      <p:cBhvr>
                                        <p:cTn id="7" dur="500"/>
                                        <p:tgtEl>
                                          <p:spTgt spid="993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9333"/>
                                        </p:tgtEl>
                                        <p:attrNameLst>
                                          <p:attrName>style.visibility</p:attrName>
                                        </p:attrNameLst>
                                      </p:cBhvr>
                                      <p:to>
                                        <p:strVal val="visible"/>
                                      </p:to>
                                    </p:set>
                                    <p:animEffect transition="in" filter="wipe(left)">
                                      <p:cBhvr>
                                        <p:cTn id="12" dur="500"/>
                                        <p:tgtEl>
                                          <p:spTgt spid="993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9334"/>
                                        </p:tgtEl>
                                        <p:attrNameLst>
                                          <p:attrName>style.visibility</p:attrName>
                                        </p:attrNameLst>
                                      </p:cBhvr>
                                      <p:to>
                                        <p:strVal val="visible"/>
                                      </p:to>
                                    </p:set>
                                    <p:animEffect transition="in" filter="wipe(left)">
                                      <p:cBhvr>
                                        <p:cTn id="17" dur="500"/>
                                        <p:tgtEl>
                                          <p:spTgt spid="9933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9335"/>
                                        </p:tgtEl>
                                        <p:attrNameLst>
                                          <p:attrName>style.visibility</p:attrName>
                                        </p:attrNameLst>
                                      </p:cBhvr>
                                      <p:to>
                                        <p:strVal val="visible"/>
                                      </p:to>
                                    </p:set>
                                    <p:animEffect transition="in" filter="wipe(left)">
                                      <p:cBhvr>
                                        <p:cTn id="22" dur="500"/>
                                        <p:tgtEl>
                                          <p:spTgt spid="9933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9336"/>
                                        </p:tgtEl>
                                        <p:attrNameLst>
                                          <p:attrName>style.visibility</p:attrName>
                                        </p:attrNameLst>
                                      </p:cBhvr>
                                      <p:to>
                                        <p:strVal val="visible"/>
                                      </p:to>
                                    </p:set>
                                    <p:animEffect transition="in" filter="wipe(left)">
                                      <p:cBhvr>
                                        <p:cTn id="27" dur="500"/>
                                        <p:tgtEl>
                                          <p:spTgt spid="99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4294967295"/>
          </p:nvPr>
        </p:nvSpPr>
        <p:spPr>
          <a:xfrm>
            <a:off x="395536" y="548680"/>
            <a:ext cx="8229600" cy="5616575"/>
          </a:xfrm>
          <a:prstGeom prst="rect">
            <a:avLst/>
          </a:prstGeom>
        </p:spPr>
        <p:txBody>
          <a:bodyPr>
            <a:normAutofit/>
          </a:bodyPr>
          <a:lstStyle/>
          <a:p>
            <a:pPr marL="0" indent="0">
              <a:lnSpc>
                <a:spcPct val="90000"/>
              </a:lnSpc>
              <a:buFont typeface="Wingdings" pitchFamily="2" charset="2"/>
              <a:buNone/>
            </a:pPr>
            <a:r>
              <a:rPr lang="zh-CN" altLang="en-US" sz="2800" b="1" dirty="0">
                <a:solidFill>
                  <a:srgbClr val="000090"/>
                </a:solidFill>
                <a:latin typeface="华文楷体" pitchFamily="2" charset="-122"/>
                <a:ea typeface="华文楷体" pitchFamily="2" charset="-122"/>
              </a:rPr>
              <a:t>例</a:t>
            </a:r>
            <a:r>
              <a:rPr lang="en-US" altLang="zh-CN" sz="2800" b="1" dirty="0">
                <a:solidFill>
                  <a:srgbClr val="000090"/>
                </a:solidFill>
                <a:latin typeface="华文楷体" pitchFamily="2" charset="-122"/>
                <a:ea typeface="华文楷体" pitchFamily="2" charset="-122"/>
              </a:rPr>
              <a:t>6</a:t>
            </a:r>
            <a:r>
              <a:rPr lang="en-US" altLang="zh-CN" sz="2800" b="1" dirty="0">
                <a:latin typeface="华文楷体" pitchFamily="2" charset="-122"/>
                <a:ea typeface="华文楷体" pitchFamily="2" charset="-122"/>
              </a:rPr>
              <a:t>. </a:t>
            </a:r>
            <a:r>
              <a:rPr lang="zh-CN" altLang="en-US" sz="2800" b="1" dirty="0">
                <a:solidFill>
                  <a:srgbClr val="000090"/>
                </a:solidFill>
                <a:latin typeface="华文楷体" pitchFamily="2" charset="-122"/>
                <a:ea typeface="华文楷体" pitchFamily="2" charset="-122"/>
              </a:rPr>
              <a:t>种群捕食与食饵模型</a:t>
            </a:r>
          </a:p>
          <a:p>
            <a:pPr marL="0" indent="0">
              <a:lnSpc>
                <a:spcPct val="90000"/>
              </a:lnSpc>
              <a:buFont typeface="Wingdings" pitchFamily="2" charset="2"/>
              <a:buNone/>
            </a:pPr>
            <a:r>
              <a:rPr lang="zh-CN" altLang="en-US" sz="2800" b="1" dirty="0">
                <a:solidFill>
                  <a:srgbClr val="0070C0"/>
                </a:solidFill>
                <a:latin typeface="华文楷体" pitchFamily="2" charset="-122"/>
                <a:ea typeface="华文楷体" pitchFamily="2" charset="-122"/>
              </a:rPr>
              <a:t>种群甲依靠丰富的自然资源生长，种群乙依靠捕食种群甲为生。考虑两个种群的变化规律</a:t>
            </a:r>
            <a:r>
              <a:rPr lang="zh-CN" altLang="en-US" sz="2800" b="1" dirty="0">
                <a:latin typeface="华文楷体" pitchFamily="2" charset="-122"/>
                <a:ea typeface="华文楷体" pitchFamily="2" charset="-122"/>
              </a:rPr>
              <a:t>。</a:t>
            </a:r>
          </a:p>
          <a:p>
            <a:pPr marL="0" indent="0">
              <a:lnSpc>
                <a:spcPct val="90000"/>
              </a:lnSpc>
              <a:buFont typeface="Wingdings" pitchFamily="2" charset="2"/>
              <a:buNone/>
            </a:pPr>
            <a:r>
              <a:rPr lang="zh-CN" altLang="en-US" sz="2800" b="1" dirty="0">
                <a:latin typeface="华文楷体" pitchFamily="2" charset="-122"/>
                <a:ea typeface="华文楷体" pitchFamily="2" charset="-122"/>
              </a:rPr>
              <a:t>用 </a:t>
            </a:r>
            <a:r>
              <a:rPr lang="en-US" altLang="zh-CN" sz="2800" b="1" dirty="0">
                <a:latin typeface="华文楷体" pitchFamily="2" charset="-122"/>
                <a:ea typeface="华文楷体" pitchFamily="2" charset="-122"/>
              </a:rPr>
              <a:t>N</a:t>
            </a:r>
            <a:r>
              <a:rPr lang="en-US" altLang="zh-CN" sz="2800" b="1" baseline="-25000" dirty="0">
                <a:latin typeface="华文楷体" pitchFamily="2" charset="-122"/>
                <a:ea typeface="华文楷体" pitchFamily="2" charset="-122"/>
              </a:rPr>
              <a:t>1  </a:t>
            </a:r>
            <a:r>
              <a:rPr lang="en-US" altLang="zh-CN" sz="2800" b="1" dirty="0">
                <a:latin typeface="华文楷体" pitchFamily="2" charset="-122"/>
                <a:ea typeface="华文楷体" pitchFamily="2" charset="-122"/>
              </a:rPr>
              <a:t>(t)</a:t>
            </a:r>
            <a:r>
              <a:rPr lang="zh-CN" altLang="en-US" sz="2800" b="1" dirty="0">
                <a:latin typeface="华文楷体" pitchFamily="2" charset="-122"/>
                <a:ea typeface="华文楷体" pitchFamily="2" charset="-122"/>
              </a:rPr>
              <a:t>和</a:t>
            </a:r>
            <a:r>
              <a:rPr lang="zh-CN" altLang="en-US" sz="2800" b="1" baseline="-25000" dirty="0">
                <a:latin typeface="华文楷体" pitchFamily="2" charset="-122"/>
                <a:ea typeface="华文楷体" pitchFamily="2" charset="-122"/>
              </a:rPr>
              <a:t> </a:t>
            </a:r>
            <a:r>
              <a:rPr lang="en-US" altLang="zh-CN" sz="2800" b="1" dirty="0">
                <a:latin typeface="华文楷体" pitchFamily="2" charset="-122"/>
                <a:ea typeface="华文楷体" pitchFamily="2" charset="-122"/>
              </a:rPr>
              <a:t>N</a:t>
            </a:r>
            <a:r>
              <a:rPr lang="en-US" altLang="zh-CN" sz="2800" b="1" baseline="-25000" dirty="0">
                <a:latin typeface="华文楷体" pitchFamily="2" charset="-122"/>
                <a:ea typeface="华文楷体" pitchFamily="2" charset="-122"/>
              </a:rPr>
              <a:t>2 </a:t>
            </a:r>
            <a:r>
              <a:rPr lang="en-US" altLang="zh-CN" sz="2800" b="1" dirty="0">
                <a:latin typeface="华文楷体" pitchFamily="2" charset="-122"/>
                <a:ea typeface="华文楷体" pitchFamily="2" charset="-122"/>
              </a:rPr>
              <a:t>(t)</a:t>
            </a:r>
            <a:r>
              <a:rPr lang="zh-CN" altLang="en-US" sz="2800" b="1" dirty="0">
                <a:latin typeface="华文楷体" pitchFamily="2" charset="-122"/>
                <a:ea typeface="华文楷体" pitchFamily="2" charset="-122"/>
              </a:rPr>
              <a:t>分别表示在时刻</a:t>
            </a:r>
            <a:r>
              <a:rPr lang="en-US" altLang="zh-CN" sz="2800" b="1" dirty="0">
                <a:latin typeface="华文楷体" pitchFamily="2" charset="-122"/>
                <a:ea typeface="华文楷体" pitchFamily="2" charset="-122"/>
              </a:rPr>
              <a:t>t </a:t>
            </a:r>
            <a:r>
              <a:rPr lang="zh-CN" altLang="en-US" sz="2800" b="1" dirty="0">
                <a:latin typeface="华文楷体" pitchFamily="2" charset="-122"/>
                <a:ea typeface="华文楷体" pitchFamily="2" charset="-122"/>
              </a:rPr>
              <a:t>甲、乙两个种群数量。</a:t>
            </a:r>
          </a:p>
          <a:p>
            <a:pPr marL="0" indent="0">
              <a:lnSpc>
                <a:spcPct val="90000"/>
              </a:lnSpc>
              <a:buFont typeface="Wingdings" pitchFamily="2" charset="2"/>
              <a:buNone/>
            </a:pPr>
            <a:r>
              <a:rPr lang="zh-CN" altLang="en-US" sz="2800" b="1" dirty="0">
                <a:latin typeface="华文楷体" pitchFamily="2" charset="-122"/>
                <a:ea typeface="华文楷体" pitchFamily="2" charset="-122"/>
              </a:rPr>
              <a:t>由于自然资源丰富，所以种群甲单独存在时的平均增长率为 </a:t>
            </a:r>
            <a:r>
              <a:rPr lang="en-US" altLang="zh-CN" sz="2800" b="1" dirty="0">
                <a:latin typeface="华文楷体" pitchFamily="2" charset="-122"/>
                <a:ea typeface="华文楷体" pitchFamily="2" charset="-122"/>
              </a:rPr>
              <a:t>r =  b</a:t>
            </a:r>
            <a:r>
              <a:rPr lang="en-US" altLang="zh-CN" sz="2800" b="1" baseline="-25000" dirty="0">
                <a:latin typeface="华文楷体" pitchFamily="2" charset="-122"/>
                <a:ea typeface="华文楷体" pitchFamily="2" charset="-122"/>
              </a:rPr>
              <a:t>1</a:t>
            </a:r>
            <a:r>
              <a:rPr lang="en-US" altLang="zh-CN" sz="2800" b="1" dirty="0">
                <a:latin typeface="华文楷体" pitchFamily="2" charset="-122"/>
                <a:ea typeface="华文楷体" pitchFamily="2" charset="-122"/>
              </a:rPr>
              <a:t> </a:t>
            </a:r>
            <a:r>
              <a:rPr lang="zh-CN" altLang="en-US" sz="2800" b="1" dirty="0">
                <a:latin typeface="华文楷体" pitchFamily="2" charset="-122"/>
                <a:ea typeface="华文楷体" pitchFamily="2" charset="-122"/>
              </a:rPr>
              <a:t>。</a:t>
            </a:r>
          </a:p>
          <a:p>
            <a:pPr marL="0" indent="0">
              <a:lnSpc>
                <a:spcPct val="90000"/>
              </a:lnSpc>
              <a:buFont typeface="Wingdings" pitchFamily="2" charset="2"/>
              <a:buNone/>
            </a:pPr>
            <a:r>
              <a:rPr lang="zh-CN" altLang="en-US" sz="2800" b="1" dirty="0">
                <a:latin typeface="华文楷体" pitchFamily="2" charset="-122"/>
                <a:ea typeface="华文楷体" pitchFamily="2" charset="-122"/>
              </a:rPr>
              <a:t>存在捕食者时，假设由于被捕食造成种群甲的平均增长率的降低量正比于捕食者的数量</a:t>
            </a:r>
            <a:r>
              <a:rPr lang="en-US" altLang="zh-CN" sz="2800" b="1" dirty="0">
                <a:latin typeface="华文楷体" pitchFamily="2" charset="-122"/>
                <a:ea typeface="华文楷体" pitchFamily="2" charset="-122"/>
              </a:rPr>
              <a:t>, </a:t>
            </a:r>
            <a:r>
              <a:rPr lang="zh-CN" altLang="en-US" sz="2800" b="1" dirty="0">
                <a:latin typeface="华文楷体" pitchFamily="2" charset="-122"/>
                <a:ea typeface="华文楷体" pitchFamily="2" charset="-122"/>
              </a:rPr>
              <a:t>种群甲的平均增长率为</a:t>
            </a:r>
            <a:r>
              <a:rPr lang="en-US" altLang="zh-CN" sz="2800" b="1" dirty="0">
                <a:latin typeface="华文楷体" pitchFamily="2" charset="-122"/>
                <a:ea typeface="华文楷体" pitchFamily="2" charset="-122"/>
              </a:rPr>
              <a:t>r=b</a:t>
            </a:r>
            <a:r>
              <a:rPr lang="en-US" altLang="zh-CN" sz="2800" b="1" baseline="-25000" dirty="0">
                <a:latin typeface="华文楷体" pitchFamily="2" charset="-122"/>
                <a:ea typeface="华文楷体" pitchFamily="2" charset="-122"/>
              </a:rPr>
              <a:t>1</a:t>
            </a:r>
            <a:r>
              <a:rPr lang="en-US" altLang="zh-CN" sz="2800" b="1" dirty="0">
                <a:latin typeface="华文楷体" pitchFamily="2" charset="-122"/>
                <a:ea typeface="华文楷体" pitchFamily="2" charset="-122"/>
              </a:rPr>
              <a:t>-a</a:t>
            </a:r>
            <a:r>
              <a:rPr lang="en-US" altLang="zh-CN" sz="2800" b="1" baseline="-25000" dirty="0">
                <a:latin typeface="华文楷体" pitchFamily="2" charset="-122"/>
                <a:ea typeface="华文楷体" pitchFamily="2" charset="-122"/>
              </a:rPr>
              <a:t>12</a:t>
            </a:r>
            <a:r>
              <a:rPr lang="en-US" altLang="zh-CN" sz="2800" b="1" dirty="0">
                <a:latin typeface="华文楷体" pitchFamily="2" charset="-122"/>
                <a:ea typeface="华文楷体" pitchFamily="2" charset="-122"/>
              </a:rPr>
              <a:t>N</a:t>
            </a:r>
            <a:r>
              <a:rPr lang="en-US" altLang="zh-CN" sz="2800" b="1" baseline="-25000" dirty="0">
                <a:latin typeface="华文楷体" pitchFamily="2" charset="-122"/>
                <a:ea typeface="华文楷体" pitchFamily="2" charset="-122"/>
              </a:rPr>
              <a:t>2</a:t>
            </a:r>
          </a:p>
          <a:p>
            <a:pPr marL="0" indent="0">
              <a:lnSpc>
                <a:spcPct val="90000"/>
              </a:lnSpc>
              <a:buFont typeface="Wingdings" pitchFamily="2" charset="2"/>
              <a:buNone/>
            </a:pPr>
            <a:r>
              <a:rPr lang="zh-CN" altLang="en-US" sz="2800" b="1" dirty="0">
                <a:latin typeface="华文楷体" pitchFamily="2" charset="-122"/>
                <a:ea typeface="华文楷体" pitchFamily="2" charset="-122"/>
              </a:rPr>
              <a:t>比例系数 </a:t>
            </a:r>
            <a:r>
              <a:rPr lang="en-US" altLang="zh-CN" sz="2800" b="1" dirty="0">
                <a:latin typeface="华文楷体" pitchFamily="2" charset="-122"/>
                <a:ea typeface="华文楷体" pitchFamily="2" charset="-122"/>
              </a:rPr>
              <a:t>a</a:t>
            </a:r>
            <a:r>
              <a:rPr lang="en-US" altLang="zh-CN" sz="2800" b="1" baseline="-25000" dirty="0">
                <a:latin typeface="华文楷体" pitchFamily="2" charset="-122"/>
                <a:ea typeface="华文楷体" pitchFamily="2" charset="-122"/>
              </a:rPr>
              <a:t>12</a:t>
            </a:r>
            <a:r>
              <a:rPr lang="zh-CN" altLang="en-US" sz="2800" b="1" dirty="0">
                <a:latin typeface="华文楷体" pitchFamily="2" charset="-122"/>
                <a:ea typeface="华文楷体" pitchFamily="2" charset="-122"/>
              </a:rPr>
              <a:t>表示单个（单位）捕食者造成食饵平均增长率的减少量。</a:t>
            </a:r>
          </a:p>
        </p:txBody>
      </p:sp>
    </p:spTree>
    <p:extLst>
      <p:ext uri="{BB962C8B-B14F-4D97-AF65-F5344CB8AC3E}">
        <p14:creationId xmlns:p14="http://schemas.microsoft.com/office/powerpoint/2010/main" val="134577833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4294967295"/>
          </p:nvPr>
        </p:nvSpPr>
        <p:spPr>
          <a:xfrm>
            <a:off x="611188" y="404813"/>
            <a:ext cx="8064500" cy="5761037"/>
          </a:xfrm>
          <a:prstGeom prst="rect">
            <a:avLst/>
          </a:prstGeom>
        </p:spPr>
        <p:txBody>
          <a:bodyPr/>
          <a:lstStyle/>
          <a:p>
            <a:pPr marL="0" indent="0">
              <a:lnSpc>
                <a:spcPct val="90000"/>
              </a:lnSpc>
              <a:buFont typeface="Wingdings" pitchFamily="2" charset="2"/>
              <a:buNone/>
            </a:pPr>
            <a:r>
              <a:rPr lang="zh-CN" altLang="en-US" b="1" dirty="0">
                <a:latin typeface="华文楷体" pitchFamily="2" charset="-122"/>
                <a:ea typeface="华文楷体" pitchFamily="2" charset="-122"/>
              </a:rPr>
              <a:t>由于种群乙依靠捕食种群甲为生，所以种群乙单独存在时的增长率为 </a:t>
            </a:r>
            <a:r>
              <a:rPr lang="en-US" altLang="zh-CN" b="1" dirty="0">
                <a:latin typeface="华文楷体" pitchFamily="2" charset="-122"/>
                <a:ea typeface="华文楷体" pitchFamily="2" charset="-122"/>
              </a:rPr>
              <a:t>r = - b</a:t>
            </a:r>
            <a:r>
              <a:rPr lang="en-US" altLang="zh-CN" b="1" baseline="-25000" dirty="0">
                <a:latin typeface="华文楷体" pitchFamily="2" charset="-122"/>
                <a:ea typeface="华文楷体" pitchFamily="2" charset="-122"/>
              </a:rPr>
              <a:t>2</a:t>
            </a:r>
            <a:r>
              <a:rPr lang="en-US" altLang="zh-CN" b="1" dirty="0">
                <a:latin typeface="华文楷体" pitchFamily="2" charset="-122"/>
                <a:ea typeface="华文楷体" pitchFamily="2" charset="-122"/>
              </a:rPr>
              <a:t> </a:t>
            </a:r>
            <a:r>
              <a:rPr lang="zh-CN" altLang="en-US" b="1" dirty="0">
                <a:latin typeface="华文楷体" pitchFamily="2" charset="-122"/>
                <a:ea typeface="华文楷体" pitchFamily="2" charset="-122"/>
              </a:rPr>
              <a:t>，</a:t>
            </a:r>
          </a:p>
          <a:p>
            <a:pPr marL="0" indent="0">
              <a:lnSpc>
                <a:spcPct val="90000"/>
              </a:lnSpc>
              <a:buFont typeface="Wingdings" pitchFamily="2" charset="2"/>
              <a:buNone/>
            </a:pPr>
            <a:r>
              <a:rPr lang="zh-CN" altLang="en-US" sz="2800" b="1" dirty="0">
                <a:latin typeface="华文楷体" pitchFamily="2" charset="-122"/>
                <a:ea typeface="华文楷体" pitchFamily="2" charset="-122"/>
              </a:rPr>
              <a:t>由于捕食，假设种群乙的平均增长率的增加量正比于食饵数量，种群乙的增长率为</a:t>
            </a:r>
            <a:r>
              <a:rPr lang="en-US" altLang="zh-CN" sz="2800" b="1" dirty="0">
                <a:latin typeface="华文楷体" pitchFamily="2" charset="-122"/>
                <a:ea typeface="华文楷体" pitchFamily="2" charset="-122"/>
              </a:rPr>
              <a:t>r = - b</a:t>
            </a:r>
            <a:r>
              <a:rPr lang="en-US" altLang="zh-CN" sz="2800" b="1" baseline="-25000" dirty="0">
                <a:latin typeface="华文楷体" pitchFamily="2" charset="-122"/>
                <a:ea typeface="华文楷体" pitchFamily="2" charset="-122"/>
              </a:rPr>
              <a:t>2</a:t>
            </a:r>
            <a:r>
              <a:rPr lang="en-US" altLang="zh-CN" sz="2800" b="1" dirty="0">
                <a:latin typeface="华文楷体" pitchFamily="2" charset="-122"/>
                <a:ea typeface="华文楷体" pitchFamily="2" charset="-122"/>
              </a:rPr>
              <a:t> +a</a:t>
            </a:r>
            <a:r>
              <a:rPr lang="en-US" altLang="zh-CN" sz="2800" b="1" baseline="-25000" dirty="0">
                <a:latin typeface="华文楷体" pitchFamily="2" charset="-122"/>
                <a:ea typeface="华文楷体" pitchFamily="2" charset="-122"/>
              </a:rPr>
              <a:t>21</a:t>
            </a:r>
            <a:r>
              <a:rPr lang="en-US" altLang="zh-CN" sz="2800" b="1" dirty="0">
                <a:latin typeface="华文楷体" pitchFamily="2" charset="-122"/>
                <a:ea typeface="华文楷体" pitchFamily="2" charset="-122"/>
              </a:rPr>
              <a:t>N</a:t>
            </a:r>
            <a:r>
              <a:rPr lang="en-US" altLang="zh-CN" sz="2800" b="1" baseline="-25000" dirty="0">
                <a:latin typeface="华文楷体" pitchFamily="2" charset="-122"/>
                <a:ea typeface="华文楷体" pitchFamily="2" charset="-122"/>
              </a:rPr>
              <a:t>1</a:t>
            </a:r>
            <a:r>
              <a:rPr lang="en-US" altLang="zh-CN" sz="2800" b="1" dirty="0">
                <a:latin typeface="华文楷体" pitchFamily="2" charset="-122"/>
                <a:ea typeface="华文楷体" pitchFamily="2" charset="-122"/>
              </a:rPr>
              <a:t> </a:t>
            </a:r>
          </a:p>
          <a:p>
            <a:pPr marL="0" indent="0">
              <a:lnSpc>
                <a:spcPct val="90000"/>
              </a:lnSpc>
              <a:buFont typeface="Wingdings" pitchFamily="2" charset="2"/>
              <a:buNone/>
            </a:pPr>
            <a:r>
              <a:rPr lang="zh-CN" altLang="en-US" sz="2800" b="1" dirty="0">
                <a:latin typeface="华文楷体" pitchFamily="2" charset="-122"/>
                <a:ea typeface="华文楷体" pitchFamily="2" charset="-122"/>
              </a:rPr>
              <a:t>于是得到最简单的群捕食与食饵模型：</a:t>
            </a:r>
          </a:p>
          <a:p>
            <a:pPr marL="0" indent="0">
              <a:lnSpc>
                <a:spcPct val="90000"/>
              </a:lnSpc>
              <a:buFont typeface="Wingdings" pitchFamily="2" charset="2"/>
              <a:buNone/>
            </a:pPr>
            <a:r>
              <a:rPr lang="en-US" altLang="zh-CN" sz="2800" b="1" dirty="0">
                <a:solidFill>
                  <a:srgbClr val="000090"/>
                </a:solidFill>
                <a:latin typeface="华文楷体" pitchFamily="2" charset="-122"/>
                <a:ea typeface="华文楷体" pitchFamily="2" charset="-122"/>
              </a:rPr>
              <a:t>dN</a:t>
            </a:r>
            <a:r>
              <a:rPr lang="en-US" altLang="zh-CN" sz="2800" b="1" baseline="-25000" dirty="0">
                <a:solidFill>
                  <a:srgbClr val="000090"/>
                </a:solidFill>
                <a:latin typeface="华文楷体" pitchFamily="2" charset="-122"/>
                <a:ea typeface="华文楷体" pitchFamily="2" charset="-122"/>
              </a:rPr>
              <a:t>1</a:t>
            </a:r>
            <a:r>
              <a:rPr lang="en-US" altLang="zh-CN" sz="2800" b="1" dirty="0">
                <a:solidFill>
                  <a:srgbClr val="000090"/>
                </a:solidFill>
                <a:latin typeface="华文楷体" pitchFamily="2" charset="-122"/>
                <a:ea typeface="华文楷体" pitchFamily="2" charset="-122"/>
              </a:rPr>
              <a:t>/</a:t>
            </a:r>
            <a:r>
              <a:rPr lang="en-US" altLang="zh-CN" sz="2800" b="1" dirty="0" err="1">
                <a:solidFill>
                  <a:srgbClr val="000090"/>
                </a:solidFill>
                <a:latin typeface="华文楷体" pitchFamily="2" charset="-122"/>
                <a:ea typeface="华文楷体" pitchFamily="2" charset="-122"/>
              </a:rPr>
              <a:t>dt</a:t>
            </a:r>
            <a:r>
              <a:rPr lang="en-US" altLang="zh-CN" sz="2800" b="1" dirty="0">
                <a:solidFill>
                  <a:srgbClr val="000090"/>
                </a:solidFill>
                <a:latin typeface="华文楷体" pitchFamily="2" charset="-122"/>
                <a:ea typeface="华文楷体" pitchFamily="2" charset="-122"/>
              </a:rPr>
              <a:t>=N</a:t>
            </a:r>
            <a:r>
              <a:rPr lang="en-US" altLang="zh-CN" sz="2800" b="1" baseline="-25000" dirty="0">
                <a:solidFill>
                  <a:srgbClr val="000090"/>
                </a:solidFill>
                <a:latin typeface="华文楷体" pitchFamily="2" charset="-122"/>
                <a:ea typeface="华文楷体" pitchFamily="2" charset="-122"/>
              </a:rPr>
              <a:t>1</a:t>
            </a:r>
            <a:r>
              <a:rPr lang="en-US" altLang="zh-CN" sz="2800" b="1" dirty="0">
                <a:solidFill>
                  <a:srgbClr val="000090"/>
                </a:solidFill>
                <a:latin typeface="华文楷体" pitchFamily="2" charset="-122"/>
                <a:ea typeface="华文楷体" pitchFamily="2" charset="-122"/>
              </a:rPr>
              <a:t> (b</a:t>
            </a:r>
            <a:r>
              <a:rPr lang="en-US" altLang="zh-CN" sz="2800" b="1" baseline="-25000" dirty="0">
                <a:solidFill>
                  <a:srgbClr val="000090"/>
                </a:solidFill>
                <a:latin typeface="华文楷体" pitchFamily="2" charset="-122"/>
                <a:ea typeface="华文楷体" pitchFamily="2" charset="-122"/>
              </a:rPr>
              <a:t>1</a:t>
            </a:r>
            <a:r>
              <a:rPr lang="en-US" altLang="zh-CN" sz="2800" b="1" dirty="0">
                <a:solidFill>
                  <a:srgbClr val="000090"/>
                </a:solidFill>
                <a:latin typeface="华文楷体" pitchFamily="2" charset="-122"/>
                <a:ea typeface="华文楷体" pitchFamily="2" charset="-122"/>
              </a:rPr>
              <a:t>-a</a:t>
            </a:r>
            <a:r>
              <a:rPr lang="en-US" altLang="zh-CN" sz="2800" b="1" baseline="-25000" dirty="0">
                <a:solidFill>
                  <a:srgbClr val="000090"/>
                </a:solidFill>
                <a:latin typeface="华文楷体" pitchFamily="2" charset="-122"/>
                <a:ea typeface="华文楷体" pitchFamily="2" charset="-122"/>
              </a:rPr>
              <a:t>12</a:t>
            </a:r>
            <a:r>
              <a:rPr lang="en-US" altLang="zh-CN" sz="2800" b="1" dirty="0">
                <a:solidFill>
                  <a:srgbClr val="000090"/>
                </a:solidFill>
                <a:latin typeface="华文楷体" pitchFamily="2" charset="-122"/>
                <a:ea typeface="华文楷体" pitchFamily="2" charset="-122"/>
              </a:rPr>
              <a:t>N</a:t>
            </a:r>
            <a:r>
              <a:rPr lang="en-US" altLang="zh-CN" sz="2800" b="1" baseline="-25000" dirty="0">
                <a:solidFill>
                  <a:srgbClr val="000090"/>
                </a:solidFill>
                <a:latin typeface="华文楷体" pitchFamily="2" charset="-122"/>
                <a:ea typeface="华文楷体" pitchFamily="2" charset="-122"/>
              </a:rPr>
              <a:t>2</a:t>
            </a:r>
            <a:r>
              <a:rPr lang="en-US" altLang="zh-CN" sz="2800" b="1" dirty="0">
                <a:solidFill>
                  <a:srgbClr val="000090"/>
                </a:solidFill>
                <a:latin typeface="华文楷体" pitchFamily="2" charset="-122"/>
                <a:ea typeface="华文楷体" pitchFamily="2" charset="-122"/>
              </a:rPr>
              <a:t>) </a:t>
            </a:r>
          </a:p>
          <a:p>
            <a:pPr marL="0" indent="0">
              <a:lnSpc>
                <a:spcPct val="90000"/>
              </a:lnSpc>
              <a:buFont typeface="Wingdings" pitchFamily="2" charset="2"/>
              <a:buNone/>
            </a:pPr>
            <a:r>
              <a:rPr lang="en-US" altLang="zh-CN" sz="2800" b="1" dirty="0">
                <a:solidFill>
                  <a:srgbClr val="000090"/>
                </a:solidFill>
                <a:latin typeface="华文楷体" pitchFamily="2" charset="-122"/>
                <a:ea typeface="华文楷体" pitchFamily="2" charset="-122"/>
              </a:rPr>
              <a:t>dN</a:t>
            </a:r>
            <a:r>
              <a:rPr lang="en-US" altLang="zh-CN" sz="2800" b="1" baseline="-25000" dirty="0">
                <a:solidFill>
                  <a:srgbClr val="000090"/>
                </a:solidFill>
                <a:latin typeface="华文楷体" pitchFamily="2" charset="-122"/>
                <a:ea typeface="华文楷体" pitchFamily="2" charset="-122"/>
              </a:rPr>
              <a:t>2</a:t>
            </a:r>
            <a:r>
              <a:rPr lang="en-US" altLang="zh-CN" sz="2800" b="1" dirty="0">
                <a:solidFill>
                  <a:srgbClr val="000090"/>
                </a:solidFill>
                <a:latin typeface="华文楷体" pitchFamily="2" charset="-122"/>
                <a:ea typeface="华文楷体" pitchFamily="2" charset="-122"/>
              </a:rPr>
              <a:t>/</a:t>
            </a:r>
            <a:r>
              <a:rPr lang="en-US" altLang="zh-CN" sz="2800" b="1" dirty="0" err="1">
                <a:solidFill>
                  <a:srgbClr val="000090"/>
                </a:solidFill>
                <a:latin typeface="华文楷体" pitchFamily="2" charset="-122"/>
                <a:ea typeface="华文楷体" pitchFamily="2" charset="-122"/>
              </a:rPr>
              <a:t>dt</a:t>
            </a:r>
            <a:r>
              <a:rPr lang="en-US" altLang="zh-CN" sz="2800" b="1" dirty="0">
                <a:solidFill>
                  <a:srgbClr val="000090"/>
                </a:solidFill>
                <a:latin typeface="华文楷体" pitchFamily="2" charset="-122"/>
                <a:ea typeface="华文楷体" pitchFamily="2" charset="-122"/>
              </a:rPr>
              <a:t>= N</a:t>
            </a:r>
            <a:r>
              <a:rPr lang="en-US" altLang="zh-CN" sz="2800" b="1" baseline="-25000" dirty="0">
                <a:solidFill>
                  <a:srgbClr val="000090"/>
                </a:solidFill>
                <a:latin typeface="华文楷体" pitchFamily="2" charset="-122"/>
                <a:ea typeface="华文楷体" pitchFamily="2" charset="-122"/>
              </a:rPr>
              <a:t>2</a:t>
            </a:r>
            <a:r>
              <a:rPr lang="en-US" altLang="zh-CN" sz="2800" b="1" dirty="0">
                <a:solidFill>
                  <a:srgbClr val="000090"/>
                </a:solidFill>
                <a:latin typeface="华文楷体" pitchFamily="2" charset="-122"/>
                <a:ea typeface="华文楷体" pitchFamily="2" charset="-122"/>
              </a:rPr>
              <a:t>(- b</a:t>
            </a:r>
            <a:r>
              <a:rPr lang="en-US" altLang="zh-CN" sz="2800" b="1" baseline="-25000" dirty="0">
                <a:solidFill>
                  <a:srgbClr val="000090"/>
                </a:solidFill>
                <a:latin typeface="华文楷体" pitchFamily="2" charset="-122"/>
                <a:ea typeface="华文楷体" pitchFamily="2" charset="-122"/>
              </a:rPr>
              <a:t>2</a:t>
            </a:r>
            <a:r>
              <a:rPr lang="en-US" altLang="zh-CN" sz="2800" b="1" dirty="0">
                <a:solidFill>
                  <a:srgbClr val="000090"/>
                </a:solidFill>
                <a:latin typeface="华文楷体" pitchFamily="2" charset="-122"/>
                <a:ea typeface="华文楷体" pitchFamily="2" charset="-122"/>
              </a:rPr>
              <a:t> +a</a:t>
            </a:r>
            <a:r>
              <a:rPr lang="en-US" altLang="zh-CN" sz="2800" b="1" baseline="-25000" dirty="0">
                <a:solidFill>
                  <a:srgbClr val="000090"/>
                </a:solidFill>
                <a:latin typeface="华文楷体" pitchFamily="2" charset="-122"/>
                <a:ea typeface="华文楷体" pitchFamily="2" charset="-122"/>
              </a:rPr>
              <a:t>21</a:t>
            </a:r>
            <a:r>
              <a:rPr lang="en-US" altLang="zh-CN" sz="2800" b="1" dirty="0">
                <a:solidFill>
                  <a:srgbClr val="000090"/>
                </a:solidFill>
                <a:latin typeface="华文楷体" pitchFamily="2" charset="-122"/>
                <a:ea typeface="华文楷体" pitchFamily="2" charset="-122"/>
              </a:rPr>
              <a:t>N</a:t>
            </a:r>
            <a:r>
              <a:rPr lang="en-US" altLang="zh-CN" sz="2800" b="1" baseline="-25000" dirty="0">
                <a:solidFill>
                  <a:srgbClr val="000090"/>
                </a:solidFill>
                <a:latin typeface="华文楷体" pitchFamily="2" charset="-122"/>
                <a:ea typeface="华文楷体" pitchFamily="2" charset="-122"/>
              </a:rPr>
              <a:t>1</a:t>
            </a:r>
            <a:r>
              <a:rPr lang="en-US" altLang="zh-CN" sz="2800" b="1" dirty="0">
                <a:solidFill>
                  <a:srgbClr val="000090"/>
                </a:solidFill>
                <a:latin typeface="华文楷体" pitchFamily="2" charset="-122"/>
                <a:ea typeface="华文楷体" pitchFamily="2" charset="-122"/>
              </a:rPr>
              <a:t> ) </a:t>
            </a:r>
          </a:p>
          <a:p>
            <a:pPr marL="0" indent="0">
              <a:lnSpc>
                <a:spcPct val="90000"/>
              </a:lnSpc>
              <a:buFont typeface="Wingdings" pitchFamily="2" charset="2"/>
              <a:buNone/>
            </a:pPr>
            <a:r>
              <a:rPr lang="zh-CN" altLang="en-US" sz="2800" b="1" dirty="0">
                <a:latin typeface="华文楷体" pitchFamily="2" charset="-122"/>
                <a:ea typeface="华文楷体" pitchFamily="2" charset="-122"/>
              </a:rPr>
              <a:t>这个模型很好地解释了在第一次世界大战期间，为什么地中海的鲨鱼捕获量的百分比会惊人上升。</a:t>
            </a:r>
          </a:p>
          <a:p>
            <a:pPr marL="0" indent="0">
              <a:lnSpc>
                <a:spcPct val="90000"/>
              </a:lnSpc>
              <a:buFont typeface="Wingdings" pitchFamily="2" charset="2"/>
              <a:buNone/>
            </a:pPr>
            <a:r>
              <a:rPr lang="en-US" altLang="zh-CN" sz="2800" b="1" dirty="0" err="1">
                <a:latin typeface="华文楷体" pitchFamily="2" charset="-122"/>
                <a:ea typeface="华文楷体" pitchFamily="2" charset="-122"/>
              </a:rPr>
              <a:t>D’Ancona</a:t>
            </a:r>
            <a:r>
              <a:rPr lang="zh-CN" altLang="en-US" sz="2800" b="1" dirty="0">
                <a:latin typeface="华文楷体" pitchFamily="2" charset="-122"/>
                <a:ea typeface="华文楷体" pitchFamily="2" charset="-122"/>
              </a:rPr>
              <a:t>数据  </a:t>
            </a:r>
            <a:r>
              <a:rPr lang="zh-CN" altLang="en-US" sz="2800" b="1" dirty="0">
                <a:latin typeface="华文楷体" pitchFamily="2" charset="-122"/>
                <a:ea typeface="华文楷体" pitchFamily="2" charset="-122"/>
                <a:sym typeface="Symbol" pitchFamily="18" charset="2"/>
              </a:rPr>
              <a:t></a:t>
            </a:r>
            <a:r>
              <a:rPr lang="zh-CN" altLang="en-US" sz="2800" b="1" dirty="0">
                <a:latin typeface="华文楷体" pitchFamily="2" charset="-122"/>
                <a:ea typeface="华文楷体" pitchFamily="2" charset="-122"/>
              </a:rPr>
              <a:t>  </a:t>
            </a:r>
            <a:r>
              <a:rPr lang="en-US" altLang="zh-CN" sz="2800" b="1" dirty="0" err="1">
                <a:latin typeface="华文楷体" pitchFamily="2" charset="-122"/>
                <a:ea typeface="华文楷体" pitchFamily="2" charset="-122"/>
              </a:rPr>
              <a:t>Volterra</a:t>
            </a:r>
            <a:r>
              <a:rPr lang="zh-CN" altLang="en-US" sz="2800" b="1" dirty="0">
                <a:latin typeface="华文楷体" pitchFamily="2" charset="-122"/>
                <a:ea typeface="华文楷体" pitchFamily="2" charset="-122"/>
              </a:rPr>
              <a:t>原理：适度增加捕鱼量，会使得食用鱼（食饵）的平均数量增加，而鲨鱼的减少；降低捕鱼量，结果则相反。</a:t>
            </a:r>
          </a:p>
          <a:p>
            <a:pPr marL="0" indent="0">
              <a:lnSpc>
                <a:spcPct val="90000"/>
              </a:lnSpc>
              <a:buFont typeface="Wingdings" pitchFamily="2" charset="2"/>
              <a:buNone/>
            </a:pPr>
            <a:endParaRPr lang="en-US" altLang="zh-CN" sz="2800" b="1" dirty="0">
              <a:latin typeface="华文楷体" pitchFamily="2" charset="-122"/>
              <a:ea typeface="华文楷体" pitchFamily="2" charset="-122"/>
            </a:endParaRPr>
          </a:p>
        </p:txBody>
      </p:sp>
    </p:spTree>
    <p:extLst>
      <p:ext uri="{BB962C8B-B14F-4D97-AF65-F5344CB8AC3E}">
        <p14:creationId xmlns:p14="http://schemas.microsoft.com/office/powerpoint/2010/main" val="415269885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p:txBody>
          <a:bodyPr/>
          <a:lstStyle/>
          <a:p>
            <a:pPr marL="0" indent="0">
              <a:spcBef>
                <a:spcPct val="0"/>
              </a:spcBef>
              <a:buFont typeface="Wingdings" pitchFamily="2" charset="2"/>
              <a:buNone/>
            </a:pPr>
            <a:r>
              <a:rPr lang="zh-CN" altLang="en-US" sz="2800" b="1">
                <a:latin typeface="华文楷体" pitchFamily="2" charset="-122"/>
                <a:ea typeface="华文楷体" pitchFamily="2" charset="-122"/>
              </a:rPr>
              <a:t>但是这个系统不存在稳定的平衡态。</a:t>
            </a:r>
          </a:p>
          <a:p>
            <a:pPr marL="0" indent="0">
              <a:spcBef>
                <a:spcPct val="0"/>
              </a:spcBef>
              <a:buFont typeface="Wingdings" pitchFamily="2" charset="2"/>
              <a:buNone/>
            </a:pPr>
            <a:r>
              <a:rPr lang="en-US" altLang="zh-CN" sz="2800" b="1">
                <a:latin typeface="华文楷体" pitchFamily="2" charset="-122"/>
                <a:ea typeface="华文楷体" pitchFamily="2" charset="-122"/>
              </a:rPr>
              <a:t>dN</a:t>
            </a:r>
            <a:r>
              <a:rPr lang="en-US" altLang="zh-CN" sz="2800" b="1" baseline="-25000">
                <a:latin typeface="华文楷体" pitchFamily="2" charset="-122"/>
                <a:ea typeface="华文楷体" pitchFamily="2" charset="-122"/>
              </a:rPr>
              <a:t>1</a:t>
            </a:r>
            <a:r>
              <a:rPr lang="en-US" altLang="zh-CN" sz="2800" b="1">
                <a:latin typeface="华文楷体" pitchFamily="2" charset="-122"/>
                <a:ea typeface="华文楷体" pitchFamily="2" charset="-122"/>
              </a:rPr>
              <a:t>/dt=N</a:t>
            </a:r>
            <a:r>
              <a:rPr lang="en-US" altLang="zh-CN" sz="2800" b="1" baseline="-25000">
                <a:latin typeface="华文楷体" pitchFamily="2" charset="-122"/>
                <a:ea typeface="华文楷体" pitchFamily="2" charset="-122"/>
              </a:rPr>
              <a:t>1</a:t>
            </a:r>
            <a:r>
              <a:rPr lang="en-US" altLang="zh-CN" sz="2800" b="1">
                <a:latin typeface="华文楷体" pitchFamily="2" charset="-122"/>
                <a:ea typeface="华文楷体" pitchFamily="2" charset="-122"/>
              </a:rPr>
              <a:t> (b</a:t>
            </a:r>
            <a:r>
              <a:rPr lang="en-US" altLang="zh-CN" sz="2800" b="1" baseline="-25000">
                <a:latin typeface="华文楷体" pitchFamily="2" charset="-122"/>
                <a:ea typeface="华文楷体" pitchFamily="2" charset="-122"/>
              </a:rPr>
              <a:t>1</a:t>
            </a:r>
            <a:r>
              <a:rPr lang="en-US" altLang="zh-CN" sz="2800" b="1">
                <a:latin typeface="华文楷体" pitchFamily="2" charset="-122"/>
                <a:ea typeface="华文楷体" pitchFamily="2" charset="-122"/>
              </a:rPr>
              <a:t>-a</a:t>
            </a:r>
            <a:r>
              <a:rPr lang="en-US" altLang="zh-CN" sz="2800" b="1" baseline="-25000">
                <a:latin typeface="华文楷体" pitchFamily="2" charset="-122"/>
                <a:ea typeface="华文楷体" pitchFamily="2" charset="-122"/>
              </a:rPr>
              <a:t>12</a:t>
            </a:r>
            <a:r>
              <a:rPr lang="en-US" altLang="zh-CN" sz="2800" b="1">
                <a:latin typeface="华文楷体" pitchFamily="2" charset="-122"/>
                <a:ea typeface="华文楷体" pitchFamily="2" charset="-122"/>
              </a:rPr>
              <a:t>N</a:t>
            </a:r>
            <a:r>
              <a:rPr lang="en-US" altLang="zh-CN" sz="2800" b="1" baseline="-25000">
                <a:latin typeface="华文楷体" pitchFamily="2" charset="-122"/>
                <a:ea typeface="华文楷体" pitchFamily="2" charset="-122"/>
              </a:rPr>
              <a:t>2</a:t>
            </a:r>
            <a:r>
              <a:rPr lang="en-US" altLang="zh-CN" sz="2800" b="1">
                <a:latin typeface="华文楷体" pitchFamily="2" charset="-122"/>
                <a:ea typeface="华文楷体" pitchFamily="2" charset="-122"/>
              </a:rPr>
              <a:t>)    dN</a:t>
            </a:r>
            <a:r>
              <a:rPr lang="en-US" altLang="zh-CN" sz="2800" b="1" baseline="-25000">
                <a:latin typeface="华文楷体" pitchFamily="2" charset="-122"/>
                <a:ea typeface="华文楷体" pitchFamily="2" charset="-122"/>
              </a:rPr>
              <a:t>2</a:t>
            </a:r>
            <a:r>
              <a:rPr lang="en-US" altLang="zh-CN" sz="2800" b="1">
                <a:latin typeface="华文楷体" pitchFamily="2" charset="-122"/>
                <a:ea typeface="华文楷体" pitchFamily="2" charset="-122"/>
              </a:rPr>
              <a:t>/dt= N</a:t>
            </a:r>
            <a:r>
              <a:rPr lang="en-US" altLang="zh-CN" sz="2800" b="1" baseline="-25000">
                <a:latin typeface="华文楷体" pitchFamily="2" charset="-122"/>
                <a:ea typeface="华文楷体" pitchFamily="2" charset="-122"/>
              </a:rPr>
              <a:t>2</a:t>
            </a:r>
            <a:r>
              <a:rPr lang="en-US" altLang="zh-CN" sz="2800" b="1">
                <a:latin typeface="华文楷体" pitchFamily="2" charset="-122"/>
                <a:ea typeface="华文楷体" pitchFamily="2" charset="-122"/>
              </a:rPr>
              <a:t>(- b</a:t>
            </a:r>
            <a:r>
              <a:rPr lang="en-US" altLang="zh-CN" sz="2800" b="1" baseline="-25000">
                <a:latin typeface="华文楷体" pitchFamily="2" charset="-122"/>
                <a:ea typeface="华文楷体" pitchFamily="2" charset="-122"/>
              </a:rPr>
              <a:t>2</a:t>
            </a:r>
            <a:r>
              <a:rPr lang="en-US" altLang="zh-CN" sz="2800" b="1">
                <a:latin typeface="华文楷体" pitchFamily="2" charset="-122"/>
                <a:ea typeface="华文楷体" pitchFamily="2" charset="-122"/>
              </a:rPr>
              <a:t> +a</a:t>
            </a:r>
            <a:r>
              <a:rPr lang="en-US" altLang="zh-CN" sz="2800" b="1" baseline="-25000">
                <a:latin typeface="华文楷体" pitchFamily="2" charset="-122"/>
                <a:ea typeface="华文楷体" pitchFamily="2" charset="-122"/>
              </a:rPr>
              <a:t>21</a:t>
            </a:r>
            <a:r>
              <a:rPr lang="en-US" altLang="zh-CN" sz="2800" b="1">
                <a:latin typeface="华文楷体" pitchFamily="2" charset="-122"/>
                <a:ea typeface="华文楷体" pitchFamily="2" charset="-122"/>
              </a:rPr>
              <a:t>N</a:t>
            </a:r>
            <a:r>
              <a:rPr lang="en-US" altLang="zh-CN" sz="2800" b="1" baseline="-25000">
                <a:latin typeface="华文楷体" pitchFamily="2" charset="-122"/>
                <a:ea typeface="华文楷体" pitchFamily="2" charset="-122"/>
              </a:rPr>
              <a:t>1</a:t>
            </a:r>
            <a:r>
              <a:rPr lang="en-US" altLang="zh-CN" sz="2800" b="1">
                <a:latin typeface="华文楷体" pitchFamily="2" charset="-122"/>
                <a:ea typeface="华文楷体" pitchFamily="2" charset="-122"/>
              </a:rPr>
              <a:t> ) </a:t>
            </a:r>
          </a:p>
          <a:p>
            <a:pPr marL="0" indent="0">
              <a:spcBef>
                <a:spcPct val="0"/>
              </a:spcBef>
              <a:buFont typeface="Wingdings" pitchFamily="2" charset="2"/>
              <a:buNone/>
            </a:pPr>
            <a:r>
              <a:rPr lang="zh-CN" altLang="en-US" sz="2800" b="1">
                <a:latin typeface="华文楷体" pitchFamily="2" charset="-122"/>
                <a:ea typeface="华文楷体" pitchFamily="2" charset="-122"/>
              </a:rPr>
              <a:t>有</a:t>
            </a:r>
            <a:r>
              <a:rPr lang="en-US" altLang="zh-CN" sz="2800" b="1">
                <a:latin typeface="华文楷体" pitchFamily="2" charset="-122"/>
                <a:ea typeface="华文楷体" pitchFamily="2" charset="-122"/>
              </a:rPr>
              <a:t>2</a:t>
            </a:r>
            <a:r>
              <a:rPr lang="zh-CN" altLang="en-US" sz="2800" b="1">
                <a:latin typeface="华文楷体" pitchFamily="2" charset="-122"/>
                <a:ea typeface="华文楷体" pitchFamily="2" charset="-122"/>
              </a:rPr>
              <a:t>个平衡态</a:t>
            </a:r>
          </a:p>
          <a:p>
            <a:pPr marL="0" indent="0">
              <a:spcBef>
                <a:spcPct val="0"/>
              </a:spcBef>
              <a:buFont typeface="Wingdings" pitchFamily="2" charset="2"/>
              <a:buNone/>
            </a:pPr>
            <a:r>
              <a:rPr lang="en-US" altLang="zh-CN" sz="2800" b="1">
                <a:latin typeface="华文楷体" pitchFamily="2" charset="-122"/>
                <a:ea typeface="华文楷体" pitchFamily="2" charset="-122"/>
              </a:rPr>
              <a:t>(N</a:t>
            </a:r>
            <a:r>
              <a:rPr lang="en-US" altLang="zh-CN" sz="2800" b="1" baseline="-25000">
                <a:latin typeface="华文楷体" pitchFamily="2" charset="-122"/>
                <a:ea typeface="华文楷体" pitchFamily="2" charset="-122"/>
              </a:rPr>
              <a:t>1</a:t>
            </a:r>
            <a:r>
              <a:rPr lang="en-US" altLang="zh-CN" sz="2800" b="1">
                <a:latin typeface="华文楷体" pitchFamily="2" charset="-122"/>
                <a:ea typeface="华文楷体" pitchFamily="2" charset="-122"/>
              </a:rPr>
              <a:t>*, N</a:t>
            </a:r>
            <a:r>
              <a:rPr lang="en-US" altLang="zh-CN" sz="2800" b="1" baseline="-25000">
                <a:latin typeface="华文楷体" pitchFamily="2" charset="-122"/>
                <a:ea typeface="华文楷体" pitchFamily="2" charset="-122"/>
              </a:rPr>
              <a:t>2</a:t>
            </a:r>
            <a:r>
              <a:rPr lang="en-US" altLang="zh-CN" sz="2800" b="1">
                <a:latin typeface="华文楷体" pitchFamily="2" charset="-122"/>
                <a:ea typeface="华文楷体" pitchFamily="2" charset="-122"/>
              </a:rPr>
              <a:t>*)= (0,0) </a:t>
            </a:r>
            <a:r>
              <a:rPr lang="zh-CN" altLang="en-US" sz="2800" b="1">
                <a:latin typeface="华文楷体" pitchFamily="2" charset="-122"/>
                <a:ea typeface="华文楷体" pitchFamily="2" charset="-122"/>
              </a:rPr>
              <a:t>鞍点， </a:t>
            </a:r>
            <a:r>
              <a:rPr lang="en-US" altLang="zh-CN" sz="2800" b="1">
                <a:latin typeface="华文楷体" pitchFamily="2" charset="-122"/>
                <a:ea typeface="华文楷体" pitchFamily="2" charset="-122"/>
              </a:rPr>
              <a:t>(b</a:t>
            </a:r>
            <a:r>
              <a:rPr lang="en-US" altLang="zh-CN" sz="2800" b="1" baseline="-25000">
                <a:latin typeface="华文楷体" pitchFamily="2" charset="-122"/>
                <a:ea typeface="华文楷体" pitchFamily="2" charset="-122"/>
              </a:rPr>
              <a:t>2</a:t>
            </a:r>
            <a:r>
              <a:rPr lang="en-US" altLang="zh-CN" sz="2800" b="1">
                <a:latin typeface="华文楷体" pitchFamily="2" charset="-122"/>
                <a:ea typeface="华文楷体" pitchFamily="2" charset="-122"/>
              </a:rPr>
              <a:t> /a</a:t>
            </a:r>
            <a:r>
              <a:rPr lang="en-US" altLang="zh-CN" sz="2800" b="1" baseline="-25000">
                <a:latin typeface="华文楷体" pitchFamily="2" charset="-122"/>
                <a:ea typeface="华文楷体" pitchFamily="2" charset="-122"/>
              </a:rPr>
              <a:t>21</a:t>
            </a:r>
            <a:r>
              <a:rPr lang="en-US" altLang="zh-CN" sz="2800" b="1">
                <a:latin typeface="华文楷体" pitchFamily="2" charset="-122"/>
                <a:ea typeface="华文楷体" pitchFamily="2" charset="-122"/>
              </a:rPr>
              <a:t> , b</a:t>
            </a:r>
            <a:r>
              <a:rPr lang="en-US" altLang="zh-CN" sz="2800" b="1" baseline="-25000">
                <a:latin typeface="华文楷体" pitchFamily="2" charset="-122"/>
                <a:ea typeface="华文楷体" pitchFamily="2" charset="-122"/>
              </a:rPr>
              <a:t>1</a:t>
            </a:r>
            <a:r>
              <a:rPr lang="en-US" altLang="zh-CN" sz="2800" b="1">
                <a:latin typeface="华文楷体" pitchFamily="2" charset="-122"/>
                <a:ea typeface="华文楷体" pitchFamily="2" charset="-122"/>
              </a:rPr>
              <a:t>/a</a:t>
            </a:r>
            <a:r>
              <a:rPr lang="en-US" altLang="zh-CN" sz="2800" b="1" baseline="-25000">
                <a:latin typeface="华文楷体" pitchFamily="2" charset="-122"/>
                <a:ea typeface="华文楷体" pitchFamily="2" charset="-122"/>
              </a:rPr>
              <a:t>12</a:t>
            </a:r>
            <a:r>
              <a:rPr lang="en-US" altLang="zh-CN" sz="2800" b="1">
                <a:latin typeface="华文楷体" pitchFamily="2" charset="-122"/>
                <a:ea typeface="华文楷体" pitchFamily="2" charset="-122"/>
              </a:rPr>
              <a:t>)</a:t>
            </a:r>
            <a:r>
              <a:rPr lang="zh-CN" altLang="en-US" sz="2800" b="1">
                <a:latin typeface="华文楷体" pitchFamily="2" charset="-122"/>
                <a:ea typeface="华文楷体" pitchFamily="2" charset="-122"/>
              </a:rPr>
              <a:t>中心</a:t>
            </a:r>
          </a:p>
          <a:p>
            <a:pPr marL="0" indent="0">
              <a:spcBef>
                <a:spcPct val="0"/>
              </a:spcBef>
              <a:buFont typeface="Wingdings" pitchFamily="2" charset="2"/>
              <a:buNone/>
            </a:pPr>
            <a:r>
              <a:rPr lang="zh-CN" altLang="en-US" sz="2800" b="1">
                <a:latin typeface="华文楷体" pitchFamily="2" charset="-122"/>
                <a:ea typeface="华文楷体" pitchFamily="2" charset="-122"/>
              </a:rPr>
              <a:t>对初值的微小扰动 ，都会使得轨线发生变化。</a:t>
            </a:r>
            <a:br>
              <a:rPr lang="zh-CN" altLang="en-US" sz="2800" b="1">
                <a:latin typeface="华文楷体" pitchFamily="2" charset="-122"/>
                <a:ea typeface="华文楷体" pitchFamily="2" charset="-122"/>
              </a:rPr>
            </a:br>
            <a:r>
              <a:rPr lang="zh-CN" altLang="en-US" sz="2800" b="1">
                <a:latin typeface="华文楷体" pitchFamily="2" charset="-122"/>
                <a:ea typeface="华文楷体" pitchFamily="2" charset="-122"/>
              </a:rPr>
              <a:t>例如，取参数 </a:t>
            </a:r>
            <a:r>
              <a:rPr lang="en-US" altLang="zh-CN" sz="2800" b="1">
                <a:latin typeface="华文楷体" pitchFamily="2" charset="-122"/>
                <a:ea typeface="华文楷体" pitchFamily="2" charset="-122"/>
              </a:rPr>
              <a:t>b</a:t>
            </a:r>
            <a:r>
              <a:rPr lang="en-US" altLang="zh-CN" sz="2800" b="1" baseline="-25000">
                <a:latin typeface="华文楷体" pitchFamily="2" charset="-122"/>
                <a:ea typeface="华文楷体" pitchFamily="2" charset="-122"/>
              </a:rPr>
              <a:t>1</a:t>
            </a:r>
            <a:r>
              <a:rPr lang="en-US" altLang="zh-CN" sz="2800" b="1">
                <a:latin typeface="华文楷体" pitchFamily="2" charset="-122"/>
                <a:ea typeface="华文楷体" pitchFamily="2" charset="-122"/>
              </a:rPr>
              <a:t>=b</a:t>
            </a:r>
            <a:r>
              <a:rPr lang="en-US" altLang="zh-CN" sz="2800" b="1" baseline="-25000">
                <a:latin typeface="华文楷体" pitchFamily="2" charset="-122"/>
                <a:ea typeface="华文楷体" pitchFamily="2" charset="-122"/>
              </a:rPr>
              <a:t>2</a:t>
            </a:r>
            <a:r>
              <a:rPr lang="en-US" altLang="zh-CN" sz="2800" b="1">
                <a:latin typeface="华文楷体" pitchFamily="2" charset="-122"/>
                <a:ea typeface="华文楷体" pitchFamily="2" charset="-122"/>
              </a:rPr>
              <a:t>=a</a:t>
            </a:r>
            <a:r>
              <a:rPr lang="en-US" altLang="zh-CN" sz="2800" b="1" baseline="-25000">
                <a:latin typeface="华文楷体" pitchFamily="2" charset="-122"/>
                <a:ea typeface="华文楷体" pitchFamily="2" charset="-122"/>
              </a:rPr>
              <a:t>12</a:t>
            </a:r>
            <a:r>
              <a:rPr lang="en-US" altLang="zh-CN" sz="2800" b="1">
                <a:latin typeface="华文楷体" pitchFamily="2" charset="-122"/>
                <a:ea typeface="华文楷体" pitchFamily="2" charset="-122"/>
              </a:rPr>
              <a:t>=a</a:t>
            </a:r>
            <a:r>
              <a:rPr lang="en-US" altLang="zh-CN" sz="2800" b="1" baseline="-25000">
                <a:latin typeface="华文楷体" pitchFamily="2" charset="-122"/>
                <a:ea typeface="华文楷体" pitchFamily="2" charset="-122"/>
              </a:rPr>
              <a:t>21</a:t>
            </a:r>
            <a:r>
              <a:rPr lang="en-US" altLang="zh-CN" sz="2800" b="1">
                <a:latin typeface="华文楷体" pitchFamily="2" charset="-122"/>
                <a:ea typeface="华文楷体" pitchFamily="2" charset="-122"/>
              </a:rPr>
              <a:t>=1</a:t>
            </a:r>
            <a:r>
              <a:rPr lang="zh-CN" altLang="en-US" sz="2800" b="1">
                <a:latin typeface="华文楷体" pitchFamily="2" charset="-122"/>
                <a:ea typeface="华文楷体" pitchFamily="2" charset="-122"/>
              </a:rPr>
              <a:t>，</a:t>
            </a:r>
          </a:p>
          <a:p>
            <a:pPr marL="0" indent="0">
              <a:spcBef>
                <a:spcPct val="0"/>
              </a:spcBef>
              <a:buFont typeface="Wingdings" pitchFamily="2" charset="2"/>
              <a:buNone/>
            </a:pPr>
            <a:r>
              <a:rPr lang="zh-CN" altLang="en-US" sz="2800" b="1">
                <a:latin typeface="华文楷体" pitchFamily="2" charset="-122"/>
                <a:ea typeface="华文楷体" pitchFamily="2" charset="-122"/>
              </a:rPr>
              <a:t>初值分别取</a:t>
            </a:r>
            <a:r>
              <a:rPr lang="en-US" altLang="zh-CN" sz="2800" b="1">
                <a:latin typeface="华文楷体" pitchFamily="2" charset="-122"/>
                <a:ea typeface="华文楷体" pitchFamily="2" charset="-122"/>
              </a:rPr>
              <a:t>(0.1+1/i,0.2+1/i), </a:t>
            </a:r>
          </a:p>
          <a:p>
            <a:pPr marL="0" indent="0">
              <a:spcBef>
                <a:spcPct val="0"/>
              </a:spcBef>
              <a:buFont typeface="Wingdings" pitchFamily="2" charset="2"/>
              <a:buNone/>
            </a:pPr>
            <a:r>
              <a:rPr lang="en-US" altLang="zh-CN" sz="2800" b="1">
                <a:latin typeface="华文楷体" pitchFamily="2" charset="-122"/>
                <a:ea typeface="华文楷体" pitchFamily="2" charset="-122"/>
              </a:rPr>
              <a:t>i=1,2,3,4,5</a:t>
            </a:r>
            <a:r>
              <a:rPr lang="zh-CN" altLang="en-US" sz="2800" b="1">
                <a:latin typeface="华文楷体" pitchFamily="2" charset="-122"/>
                <a:ea typeface="华文楷体" pitchFamily="2" charset="-122"/>
              </a:rPr>
              <a:t>，在相平面上</a:t>
            </a:r>
          </a:p>
          <a:p>
            <a:pPr marL="0" indent="0">
              <a:spcBef>
                <a:spcPct val="0"/>
              </a:spcBef>
              <a:buFont typeface="Wingdings" pitchFamily="2" charset="2"/>
              <a:buNone/>
            </a:pPr>
            <a:r>
              <a:rPr lang="zh-CN" altLang="en-US" sz="2800" b="1">
                <a:latin typeface="华文楷体" pitchFamily="2" charset="-122"/>
                <a:ea typeface="华文楷体" pitchFamily="2" charset="-122"/>
              </a:rPr>
              <a:t>出现以</a:t>
            </a:r>
            <a:r>
              <a:rPr lang="en-US" altLang="zh-CN" sz="2800" b="1">
                <a:latin typeface="华文楷体" pitchFamily="2" charset="-122"/>
                <a:ea typeface="华文楷体" pitchFamily="2" charset="-122"/>
              </a:rPr>
              <a:t>(1, 1)</a:t>
            </a:r>
            <a:r>
              <a:rPr lang="zh-CN" altLang="en-US" sz="2800" b="1">
                <a:latin typeface="华文楷体" pitchFamily="2" charset="-122"/>
                <a:ea typeface="华文楷体" pitchFamily="2" charset="-122"/>
              </a:rPr>
              <a:t>为中心的</a:t>
            </a:r>
            <a:r>
              <a:rPr lang="en-US" altLang="zh-CN" sz="2800" b="1">
                <a:latin typeface="华文楷体" pitchFamily="2" charset="-122"/>
                <a:ea typeface="华文楷体" pitchFamily="2" charset="-122"/>
              </a:rPr>
              <a:t>5</a:t>
            </a:r>
            <a:r>
              <a:rPr lang="zh-CN" altLang="en-US" sz="2800" b="1">
                <a:latin typeface="华文楷体" pitchFamily="2" charset="-122"/>
                <a:ea typeface="华文楷体" pitchFamily="2" charset="-122"/>
              </a:rPr>
              <a:t>条闭轨线。</a:t>
            </a:r>
          </a:p>
        </p:txBody>
      </p:sp>
      <p:pic>
        <p:nvPicPr>
          <p:cNvPr id="71683" name="Picture 2"/>
          <p:cNvPicPr>
            <a:picLocks noChangeAspect="1" noChangeArrowheads="1"/>
          </p:cNvPicPr>
          <p:nvPr/>
        </p:nvPicPr>
        <p:blipFill>
          <a:blip r:embed="rId2"/>
          <a:srcRect/>
          <a:stretch>
            <a:fillRect/>
          </a:stretch>
        </p:blipFill>
        <p:spPr bwMode="auto">
          <a:xfrm>
            <a:off x="5435600" y="3573463"/>
            <a:ext cx="3457575" cy="2951162"/>
          </a:xfrm>
          <a:prstGeom prst="rect">
            <a:avLst/>
          </a:prstGeom>
          <a:noFill/>
          <a:ln w="9525">
            <a:noFill/>
            <a:miter lim="800000"/>
            <a:headEnd/>
            <a:tailEnd/>
          </a:ln>
        </p:spPr>
      </p:pic>
    </p:spTree>
    <p:extLst>
      <p:ext uri="{BB962C8B-B14F-4D97-AF65-F5344CB8AC3E}">
        <p14:creationId xmlns:p14="http://schemas.microsoft.com/office/powerpoint/2010/main" val="1285790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71683"/>
                                        </p:tgtEl>
                                        <p:attrNameLst>
                                          <p:attrName>style.visibility</p:attrName>
                                        </p:attrNameLst>
                                      </p:cBhvr>
                                      <p:to>
                                        <p:strVal val="visible"/>
                                      </p:to>
                                    </p:set>
                                    <p:anim calcmode="lin" valueType="num">
                                      <p:cBhvr>
                                        <p:cTn id="7" dur="1000" fill="hold"/>
                                        <p:tgtEl>
                                          <p:spTgt spid="71683"/>
                                        </p:tgtEl>
                                        <p:attrNameLst>
                                          <p:attrName>ppt_w</p:attrName>
                                        </p:attrNameLst>
                                      </p:cBhvr>
                                      <p:tavLst>
                                        <p:tav tm="0">
                                          <p:val>
                                            <p:strVal val="#ppt_w*0.70"/>
                                          </p:val>
                                        </p:tav>
                                        <p:tav tm="100000">
                                          <p:val>
                                            <p:strVal val="#ppt_w"/>
                                          </p:val>
                                        </p:tav>
                                      </p:tavLst>
                                    </p:anim>
                                    <p:anim calcmode="lin" valueType="num">
                                      <p:cBhvr>
                                        <p:cTn id="8" dur="1000" fill="hold"/>
                                        <p:tgtEl>
                                          <p:spTgt spid="71683"/>
                                        </p:tgtEl>
                                        <p:attrNameLst>
                                          <p:attrName>ppt_h</p:attrName>
                                        </p:attrNameLst>
                                      </p:cBhvr>
                                      <p:tavLst>
                                        <p:tav tm="0">
                                          <p:val>
                                            <p:strVal val="#ppt_h"/>
                                          </p:val>
                                        </p:tav>
                                        <p:tav tm="100000">
                                          <p:val>
                                            <p:strVal val="#ppt_h"/>
                                          </p:val>
                                        </p:tav>
                                      </p:tavLst>
                                    </p:anim>
                                    <p:animEffect transition="in" filter="fade">
                                      <p:cBhvr>
                                        <p:cTn id="9" dur="1000"/>
                                        <p:tgtEl>
                                          <p:spTgt spid="71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457200" y="476250"/>
            <a:ext cx="8229600" cy="5329238"/>
          </a:xfrm>
        </p:spPr>
        <p:txBody>
          <a:bodyPr/>
          <a:lstStyle/>
          <a:p>
            <a:pPr>
              <a:lnSpc>
                <a:spcPct val="110000"/>
              </a:lnSpc>
              <a:buFont typeface="Wingdings" pitchFamily="2" charset="2"/>
              <a:buNone/>
            </a:pPr>
            <a:r>
              <a:rPr lang="en-US" altLang="zh-CN" sz="2400" b="1">
                <a:latin typeface="华文楷体" pitchFamily="2" charset="-122"/>
                <a:ea typeface="华文楷体" pitchFamily="2" charset="-122"/>
              </a:rPr>
              <a:t>Matlab</a:t>
            </a:r>
            <a:r>
              <a:rPr lang="zh-CN" altLang="en-US" sz="2400" b="1">
                <a:latin typeface="华文楷体" pitchFamily="2" charset="-122"/>
                <a:ea typeface="华文楷体" pitchFamily="2" charset="-122"/>
              </a:rPr>
              <a:t>指令</a:t>
            </a:r>
          </a:p>
          <a:p>
            <a:pPr>
              <a:lnSpc>
                <a:spcPct val="110000"/>
              </a:lnSpc>
              <a:buFont typeface="Wingdings" pitchFamily="2" charset="2"/>
              <a:buNone/>
            </a:pPr>
            <a:r>
              <a:rPr lang="en-US" altLang="zh-CN" sz="2400" b="1">
                <a:latin typeface="华文楷体" pitchFamily="2" charset="-122"/>
                <a:ea typeface="华文楷体" pitchFamily="2" charset="-122"/>
              </a:rPr>
              <a:t>G=@(t,y)[y(1)*(1-y(2)); y(2)*(y(1)-1)];</a:t>
            </a:r>
          </a:p>
          <a:p>
            <a:pPr>
              <a:lnSpc>
                <a:spcPct val="110000"/>
              </a:lnSpc>
              <a:buFont typeface="Wingdings" pitchFamily="2" charset="2"/>
              <a:buNone/>
            </a:pPr>
            <a:r>
              <a:rPr lang="en-US" altLang="zh-CN" sz="2400" b="1">
                <a:latin typeface="华文楷体" pitchFamily="2" charset="-122"/>
                <a:ea typeface="华文楷体" pitchFamily="2" charset="-122"/>
              </a:rPr>
              <a:t>%</a:t>
            </a:r>
            <a:r>
              <a:rPr lang="zh-CN" altLang="en-US" sz="2400" b="1">
                <a:latin typeface="华文楷体" pitchFamily="2" charset="-122"/>
                <a:ea typeface="华文楷体" pitchFamily="2" charset="-122"/>
              </a:rPr>
              <a:t>定义方程右边的函数</a:t>
            </a:r>
          </a:p>
          <a:p>
            <a:pPr>
              <a:lnSpc>
                <a:spcPct val="110000"/>
              </a:lnSpc>
              <a:buFont typeface="Wingdings" pitchFamily="2" charset="2"/>
              <a:buNone/>
            </a:pPr>
            <a:r>
              <a:rPr lang="en-US" altLang="zh-CN" sz="2400" b="1">
                <a:latin typeface="华文楷体" pitchFamily="2" charset="-122"/>
                <a:ea typeface="华文楷体" pitchFamily="2" charset="-122"/>
              </a:rPr>
              <a:t>for i=1:5</a:t>
            </a:r>
          </a:p>
          <a:p>
            <a:pPr>
              <a:buFont typeface="Wingdings" pitchFamily="2" charset="2"/>
              <a:buNone/>
            </a:pPr>
            <a:r>
              <a:rPr lang="en-US" altLang="zh-CN" sz="2400" b="1">
                <a:latin typeface="华文楷体" pitchFamily="2" charset="-122"/>
                <a:ea typeface="华文楷体" pitchFamily="2" charset="-122"/>
              </a:rPr>
              <a:t>    [t,y]=ode45(G,[0,8],[0.1+1/i,0.2+1/i]);</a:t>
            </a:r>
          </a:p>
          <a:p>
            <a:pPr>
              <a:buFont typeface="Wingdings" pitchFamily="2" charset="2"/>
              <a:buNone/>
            </a:pPr>
            <a:r>
              <a:rPr lang="en-US" altLang="zh-CN" sz="2400" b="1">
                <a:latin typeface="华文楷体" pitchFamily="2" charset="-122"/>
                <a:ea typeface="华文楷体" pitchFamily="2" charset="-122"/>
              </a:rPr>
              <a:t>     plot(y(:,1),y(:,2)),grid,hold on</a:t>
            </a:r>
          </a:p>
          <a:p>
            <a:pPr>
              <a:buFont typeface="Wingdings" pitchFamily="2" charset="2"/>
              <a:buNone/>
            </a:pPr>
            <a:r>
              <a:rPr lang="en-US" altLang="zh-CN" sz="2400" b="1">
                <a:latin typeface="华文楷体" pitchFamily="2" charset="-122"/>
                <a:ea typeface="华文楷体" pitchFamily="2" charset="-122"/>
              </a:rPr>
              <a:t>end</a:t>
            </a:r>
          </a:p>
          <a:p>
            <a:pPr>
              <a:lnSpc>
                <a:spcPct val="110000"/>
              </a:lnSpc>
              <a:buFont typeface="Wingdings" pitchFamily="2" charset="2"/>
              <a:buNone/>
            </a:pPr>
            <a:r>
              <a:rPr lang="en-US" altLang="zh-CN" sz="2400" b="1">
                <a:latin typeface="华文楷体" pitchFamily="2" charset="-122"/>
                <a:ea typeface="华文楷体" pitchFamily="2" charset="-122"/>
              </a:rPr>
              <a:t>ode45(G,[0,12],[0.1,0.2])</a:t>
            </a:r>
          </a:p>
          <a:p>
            <a:pPr>
              <a:lnSpc>
                <a:spcPct val="110000"/>
              </a:lnSpc>
              <a:buFont typeface="Wingdings" pitchFamily="2" charset="2"/>
              <a:buNone/>
            </a:pPr>
            <a:r>
              <a:rPr lang="en-US" altLang="zh-CN" sz="2400" b="1">
                <a:latin typeface="华文楷体" pitchFamily="2" charset="-122"/>
                <a:ea typeface="华文楷体" pitchFamily="2" charset="-122"/>
              </a:rPr>
              <a:t>%</a:t>
            </a:r>
            <a:r>
              <a:rPr lang="zh-CN" altLang="en-US" sz="2400" b="1">
                <a:latin typeface="华文楷体" pitchFamily="2" charset="-122"/>
                <a:ea typeface="华文楷体" pitchFamily="2" charset="-122"/>
              </a:rPr>
              <a:t>初值</a:t>
            </a:r>
            <a:r>
              <a:rPr lang="en-US" altLang="zh-CN" sz="2400" b="1">
                <a:latin typeface="华文楷体" pitchFamily="2" charset="-122"/>
                <a:ea typeface="华文楷体" pitchFamily="2" charset="-122"/>
              </a:rPr>
              <a:t>(N</a:t>
            </a:r>
            <a:r>
              <a:rPr lang="en-US" altLang="zh-CN" sz="2400" b="1" baseline="-25000">
                <a:latin typeface="华文楷体" pitchFamily="2" charset="-122"/>
                <a:ea typeface="华文楷体" pitchFamily="2" charset="-122"/>
              </a:rPr>
              <a:t>1</a:t>
            </a:r>
            <a:r>
              <a:rPr lang="en-US" altLang="zh-CN" sz="2400" b="1">
                <a:latin typeface="华文楷体" pitchFamily="2" charset="-122"/>
                <a:ea typeface="华文楷体" pitchFamily="2" charset="-122"/>
              </a:rPr>
              <a:t>(0), N</a:t>
            </a:r>
            <a:r>
              <a:rPr lang="en-US" altLang="zh-CN" sz="2400" b="1" baseline="-25000">
                <a:latin typeface="华文楷体" pitchFamily="2" charset="-122"/>
                <a:ea typeface="华文楷体" pitchFamily="2" charset="-122"/>
              </a:rPr>
              <a:t>2</a:t>
            </a:r>
            <a:r>
              <a:rPr lang="en-US" altLang="zh-CN" sz="2400" b="1">
                <a:latin typeface="华文楷体" pitchFamily="2" charset="-122"/>
                <a:ea typeface="华文楷体" pitchFamily="2" charset="-122"/>
              </a:rPr>
              <a:t>(0))=(0.1,0.2),</a:t>
            </a:r>
          </a:p>
          <a:p>
            <a:pPr>
              <a:lnSpc>
                <a:spcPct val="110000"/>
              </a:lnSpc>
              <a:buFont typeface="Wingdings" pitchFamily="2" charset="2"/>
              <a:buNone/>
            </a:pPr>
            <a:r>
              <a:rPr lang="zh-CN" altLang="en-US" sz="2400" b="1">
                <a:latin typeface="华文楷体" pitchFamily="2" charset="-122"/>
                <a:ea typeface="华文楷体" pitchFamily="2" charset="-122"/>
              </a:rPr>
              <a:t>在时间区间</a:t>
            </a:r>
            <a:r>
              <a:rPr lang="en-US" altLang="zh-CN" sz="2400" b="1">
                <a:latin typeface="华文楷体" pitchFamily="2" charset="-122"/>
                <a:ea typeface="华文楷体" pitchFamily="2" charset="-122"/>
              </a:rPr>
              <a:t>[0,12]</a:t>
            </a:r>
            <a:r>
              <a:rPr lang="zh-CN" altLang="en-US" sz="2400" b="1">
                <a:latin typeface="华文楷体" pitchFamily="2" charset="-122"/>
                <a:ea typeface="华文楷体" pitchFamily="2" charset="-122"/>
              </a:rPr>
              <a:t>上</a:t>
            </a:r>
          </a:p>
          <a:p>
            <a:pPr>
              <a:lnSpc>
                <a:spcPct val="110000"/>
              </a:lnSpc>
              <a:buFont typeface="Wingdings" pitchFamily="2" charset="2"/>
              <a:buNone/>
            </a:pPr>
            <a:r>
              <a:rPr lang="zh-CN" altLang="en-US" sz="2400" b="1">
                <a:latin typeface="华文楷体" pitchFamily="2" charset="-122"/>
                <a:ea typeface="华文楷体" pitchFamily="2" charset="-122"/>
              </a:rPr>
              <a:t>两个种群数量出现周期变化</a:t>
            </a:r>
            <a:r>
              <a:rPr lang="en-US" altLang="zh-CN" sz="2400" b="1">
                <a:latin typeface="华文楷体" pitchFamily="2" charset="-122"/>
                <a:ea typeface="华文楷体" pitchFamily="2" charset="-122"/>
              </a:rPr>
              <a:t>.</a:t>
            </a:r>
          </a:p>
        </p:txBody>
      </p:sp>
      <p:pic>
        <p:nvPicPr>
          <p:cNvPr id="70659" name="Picture 3"/>
          <p:cNvPicPr>
            <a:picLocks noChangeAspect="1" noChangeArrowheads="1"/>
          </p:cNvPicPr>
          <p:nvPr/>
        </p:nvPicPr>
        <p:blipFill>
          <a:blip r:embed="rId2"/>
          <a:srcRect/>
          <a:stretch>
            <a:fillRect/>
          </a:stretch>
        </p:blipFill>
        <p:spPr bwMode="auto">
          <a:xfrm>
            <a:off x="5076825" y="3644900"/>
            <a:ext cx="3524250" cy="2500313"/>
          </a:xfrm>
          <a:prstGeom prst="rect">
            <a:avLst/>
          </a:prstGeom>
          <a:noFill/>
          <a:ln w="9525">
            <a:noFill/>
            <a:miter lim="800000"/>
            <a:headEnd/>
            <a:tailEnd/>
          </a:ln>
        </p:spPr>
      </p:pic>
    </p:spTree>
    <p:extLst>
      <p:ext uri="{BB962C8B-B14F-4D97-AF65-F5344CB8AC3E}">
        <p14:creationId xmlns:p14="http://schemas.microsoft.com/office/powerpoint/2010/main" val="493177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70659"/>
                                        </p:tgtEl>
                                        <p:attrNameLst>
                                          <p:attrName>style.visibility</p:attrName>
                                        </p:attrNameLst>
                                      </p:cBhvr>
                                      <p:to>
                                        <p:strVal val="visible"/>
                                      </p:to>
                                    </p:set>
                                    <p:anim calcmode="lin" valueType="num">
                                      <p:cBhvr>
                                        <p:cTn id="7" dur="1000" fill="hold"/>
                                        <p:tgtEl>
                                          <p:spTgt spid="70659"/>
                                        </p:tgtEl>
                                        <p:attrNameLst>
                                          <p:attrName>ppt_w</p:attrName>
                                        </p:attrNameLst>
                                      </p:cBhvr>
                                      <p:tavLst>
                                        <p:tav tm="0">
                                          <p:val>
                                            <p:strVal val="#ppt_w*0.70"/>
                                          </p:val>
                                        </p:tav>
                                        <p:tav tm="100000">
                                          <p:val>
                                            <p:strVal val="#ppt_w"/>
                                          </p:val>
                                        </p:tav>
                                      </p:tavLst>
                                    </p:anim>
                                    <p:anim calcmode="lin" valueType="num">
                                      <p:cBhvr>
                                        <p:cTn id="8" dur="1000" fill="hold"/>
                                        <p:tgtEl>
                                          <p:spTgt spid="70659"/>
                                        </p:tgtEl>
                                        <p:attrNameLst>
                                          <p:attrName>ppt_h</p:attrName>
                                        </p:attrNameLst>
                                      </p:cBhvr>
                                      <p:tavLst>
                                        <p:tav tm="0">
                                          <p:val>
                                            <p:strVal val="#ppt_h"/>
                                          </p:val>
                                        </p:tav>
                                        <p:tav tm="100000">
                                          <p:val>
                                            <p:strVal val="#ppt_h"/>
                                          </p:val>
                                        </p:tav>
                                      </p:tavLst>
                                    </p:anim>
                                    <p:animEffect transition="in" filter="fade">
                                      <p:cBhvr>
                                        <p:cTn id="9" dur="1000"/>
                                        <p:tgtEl>
                                          <p:spTgt spid="70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Grp="1" noChangeArrowheads="1"/>
          </p:cNvSpPr>
          <p:nvPr>
            <p:ph type="body" idx="4294967295"/>
          </p:nvPr>
        </p:nvSpPr>
        <p:spPr>
          <a:xfrm>
            <a:off x="428625" y="428625"/>
            <a:ext cx="8229600" cy="5665788"/>
          </a:xfrm>
        </p:spPr>
        <p:txBody>
          <a:bodyPr/>
          <a:lstStyle/>
          <a:p>
            <a:pPr marL="0" indent="0">
              <a:lnSpc>
                <a:spcPct val="90000"/>
              </a:lnSpc>
              <a:buFont typeface="Wingdings" pitchFamily="2" charset="2"/>
              <a:buNone/>
            </a:pPr>
            <a:r>
              <a:rPr lang="zh-CN" altLang="en-US" sz="2600" b="1">
                <a:latin typeface="华文楷体" pitchFamily="2" charset="-122"/>
                <a:ea typeface="华文楷体" pitchFamily="2" charset="-122"/>
              </a:rPr>
              <a:t>实际上，大多数捕食与食饵系统存在稳定的平衡态。</a:t>
            </a:r>
          </a:p>
          <a:p>
            <a:pPr marL="0" indent="0">
              <a:lnSpc>
                <a:spcPct val="90000"/>
              </a:lnSpc>
              <a:buFont typeface="Wingdings" pitchFamily="2" charset="2"/>
              <a:buNone/>
            </a:pPr>
            <a:r>
              <a:rPr lang="zh-CN" altLang="en-US" sz="2600" b="1">
                <a:latin typeface="华文楷体" pitchFamily="2" charset="-122"/>
                <a:ea typeface="华文楷体" pitchFamily="2" charset="-122"/>
              </a:rPr>
              <a:t>修改假设：</a:t>
            </a:r>
          </a:p>
          <a:p>
            <a:pPr marL="0" indent="0">
              <a:lnSpc>
                <a:spcPct val="90000"/>
              </a:lnSpc>
              <a:buFont typeface="Wingdings" pitchFamily="2" charset="2"/>
              <a:buNone/>
            </a:pPr>
            <a:r>
              <a:rPr lang="zh-CN" altLang="en-US" sz="2600" b="1">
                <a:solidFill>
                  <a:srgbClr val="660066"/>
                </a:solidFill>
                <a:latin typeface="华文楷体" pitchFamily="2" charset="-122"/>
                <a:ea typeface="华文楷体" pitchFamily="2" charset="-122"/>
              </a:rPr>
              <a:t>假设在捕食者与食饵没有相遇时，种群甲乙都依靠有限的自然资源生长，</a:t>
            </a:r>
            <a:r>
              <a:rPr lang="zh-CN" altLang="en-US" sz="2600" b="1">
                <a:latin typeface="华文楷体" pitchFamily="2" charset="-122"/>
                <a:ea typeface="华文楷体" pitchFamily="2" charset="-122"/>
              </a:rPr>
              <a:t>既根据</a:t>
            </a:r>
            <a:r>
              <a:rPr lang="en-US" altLang="zh-CN" sz="2600" b="1">
                <a:latin typeface="华文楷体" pitchFamily="2" charset="-122"/>
                <a:ea typeface="华文楷体" pitchFamily="2" charset="-122"/>
              </a:rPr>
              <a:t>Logistic</a:t>
            </a:r>
            <a:r>
              <a:rPr lang="zh-CN" altLang="en-US" sz="2600" b="1">
                <a:latin typeface="华文楷体" pitchFamily="2" charset="-122"/>
                <a:ea typeface="华文楷体" pitchFamily="2" charset="-122"/>
              </a:rPr>
              <a:t>规律，种群甲乙单独存在时的平均增长率分别为 </a:t>
            </a:r>
            <a:r>
              <a:rPr lang="en-US" altLang="zh-CN" sz="2600" b="1">
                <a:latin typeface="华文楷体" pitchFamily="2" charset="-122"/>
                <a:ea typeface="华文楷体" pitchFamily="2" charset="-122"/>
              </a:rPr>
              <a:t>r</a:t>
            </a:r>
            <a:r>
              <a:rPr lang="en-US" altLang="zh-CN" sz="2600" b="1" baseline="-25000">
                <a:latin typeface="华文楷体" pitchFamily="2" charset="-122"/>
                <a:ea typeface="华文楷体" pitchFamily="2" charset="-122"/>
              </a:rPr>
              <a:t>1</a:t>
            </a:r>
            <a:r>
              <a:rPr lang="en-US" altLang="zh-CN" sz="2600" b="1">
                <a:latin typeface="华文楷体" pitchFamily="2" charset="-122"/>
                <a:ea typeface="华文楷体" pitchFamily="2" charset="-122"/>
              </a:rPr>
              <a:t> (1-N</a:t>
            </a:r>
            <a:r>
              <a:rPr lang="en-US" altLang="zh-CN" sz="2600" b="1" baseline="-25000">
                <a:latin typeface="华文楷体" pitchFamily="2" charset="-122"/>
                <a:ea typeface="华文楷体" pitchFamily="2" charset="-122"/>
              </a:rPr>
              <a:t>1</a:t>
            </a:r>
            <a:r>
              <a:rPr lang="en-US" altLang="zh-CN" sz="2600" b="1">
                <a:latin typeface="华文楷体" pitchFamily="2" charset="-122"/>
                <a:ea typeface="华文楷体" pitchFamily="2" charset="-122"/>
              </a:rPr>
              <a:t>/K</a:t>
            </a:r>
            <a:r>
              <a:rPr lang="en-US" altLang="zh-CN" sz="2600" b="1" baseline="-25000">
                <a:latin typeface="华文楷体" pitchFamily="2" charset="-122"/>
                <a:ea typeface="华文楷体" pitchFamily="2" charset="-122"/>
              </a:rPr>
              <a:t>1</a:t>
            </a:r>
            <a:r>
              <a:rPr lang="en-US" altLang="zh-CN" sz="2600" b="1">
                <a:latin typeface="华文楷体" pitchFamily="2" charset="-122"/>
                <a:ea typeface="华文楷体" pitchFamily="2" charset="-122"/>
              </a:rPr>
              <a:t>) </a:t>
            </a:r>
            <a:r>
              <a:rPr lang="zh-CN" altLang="en-US" sz="2600" b="1">
                <a:latin typeface="华文楷体" pitchFamily="2" charset="-122"/>
                <a:ea typeface="华文楷体" pitchFamily="2" charset="-122"/>
              </a:rPr>
              <a:t>、  </a:t>
            </a:r>
            <a:r>
              <a:rPr lang="en-US" altLang="zh-CN" sz="2600" b="1">
                <a:latin typeface="华文楷体" pitchFamily="2" charset="-122"/>
                <a:ea typeface="华文楷体" pitchFamily="2" charset="-122"/>
              </a:rPr>
              <a:t>r</a:t>
            </a:r>
            <a:r>
              <a:rPr lang="en-US" altLang="zh-CN" sz="2600" b="1" baseline="-25000">
                <a:latin typeface="华文楷体" pitchFamily="2" charset="-122"/>
                <a:ea typeface="华文楷体" pitchFamily="2" charset="-122"/>
              </a:rPr>
              <a:t>2</a:t>
            </a:r>
            <a:r>
              <a:rPr lang="en-US" altLang="zh-CN" sz="2600" b="1">
                <a:latin typeface="华文楷体" pitchFamily="2" charset="-122"/>
                <a:ea typeface="华文楷体" pitchFamily="2" charset="-122"/>
              </a:rPr>
              <a:t> (1-N</a:t>
            </a:r>
            <a:r>
              <a:rPr lang="en-US" altLang="zh-CN" sz="2600" b="1" baseline="-25000">
                <a:latin typeface="华文楷体" pitchFamily="2" charset="-122"/>
                <a:ea typeface="华文楷体" pitchFamily="2" charset="-122"/>
              </a:rPr>
              <a:t>2</a:t>
            </a:r>
            <a:r>
              <a:rPr lang="en-US" altLang="zh-CN" sz="2600" b="1">
                <a:latin typeface="华文楷体" pitchFamily="2" charset="-122"/>
                <a:ea typeface="华文楷体" pitchFamily="2" charset="-122"/>
              </a:rPr>
              <a:t>/K</a:t>
            </a:r>
            <a:r>
              <a:rPr lang="en-US" altLang="zh-CN" sz="2600" b="1" baseline="-25000">
                <a:latin typeface="华文楷体" pitchFamily="2" charset="-122"/>
                <a:ea typeface="华文楷体" pitchFamily="2" charset="-122"/>
              </a:rPr>
              <a:t>2</a:t>
            </a:r>
            <a:r>
              <a:rPr lang="en-US" altLang="zh-CN" sz="2600" b="1">
                <a:latin typeface="华文楷体" pitchFamily="2" charset="-122"/>
                <a:ea typeface="华文楷体" pitchFamily="2" charset="-122"/>
              </a:rPr>
              <a:t>)</a:t>
            </a:r>
          </a:p>
          <a:p>
            <a:pPr marL="0" indent="0">
              <a:lnSpc>
                <a:spcPct val="90000"/>
              </a:lnSpc>
              <a:buFont typeface="Wingdings" pitchFamily="2" charset="2"/>
              <a:buNone/>
            </a:pPr>
            <a:r>
              <a:rPr lang="zh-CN" altLang="en-US" sz="2600" b="1">
                <a:solidFill>
                  <a:srgbClr val="660066"/>
                </a:solidFill>
                <a:latin typeface="华文楷体" pitchFamily="2" charset="-122"/>
                <a:ea typeface="华文楷体" pitchFamily="2" charset="-122"/>
              </a:rPr>
              <a:t>假设由于捕食造成种群甲的平均增长率降低  </a:t>
            </a:r>
            <a:r>
              <a:rPr lang="en-US" altLang="zh-CN" sz="2600" b="1">
                <a:solidFill>
                  <a:srgbClr val="660066"/>
                </a:solidFill>
                <a:latin typeface="华文楷体" pitchFamily="2" charset="-122"/>
                <a:ea typeface="华文楷体" pitchFamily="2" charset="-122"/>
              </a:rPr>
              <a:t>a</a:t>
            </a:r>
            <a:r>
              <a:rPr lang="en-US" altLang="zh-CN" sz="2600" b="1" baseline="-25000">
                <a:solidFill>
                  <a:srgbClr val="660066"/>
                </a:solidFill>
                <a:latin typeface="华文楷体" pitchFamily="2" charset="-122"/>
                <a:ea typeface="华文楷体" pitchFamily="2" charset="-122"/>
              </a:rPr>
              <a:t>1</a:t>
            </a:r>
            <a:r>
              <a:rPr lang="en-US" altLang="zh-CN" sz="2600" b="1">
                <a:solidFill>
                  <a:srgbClr val="660066"/>
                </a:solidFill>
                <a:latin typeface="华文楷体" pitchFamily="2" charset="-122"/>
                <a:ea typeface="华文楷体" pitchFamily="2" charset="-122"/>
              </a:rPr>
              <a:t>N</a:t>
            </a:r>
            <a:r>
              <a:rPr lang="en-US" altLang="zh-CN" sz="2600" b="1" baseline="-25000">
                <a:solidFill>
                  <a:srgbClr val="660066"/>
                </a:solidFill>
                <a:latin typeface="华文楷体" pitchFamily="2" charset="-122"/>
                <a:ea typeface="华文楷体" pitchFamily="2" charset="-122"/>
              </a:rPr>
              <a:t>2 ,</a:t>
            </a:r>
          </a:p>
          <a:p>
            <a:pPr marL="0" indent="0">
              <a:lnSpc>
                <a:spcPct val="90000"/>
              </a:lnSpc>
              <a:buFont typeface="Wingdings" pitchFamily="2" charset="2"/>
              <a:buNone/>
            </a:pPr>
            <a:r>
              <a:rPr lang="zh-CN" altLang="en-US" sz="2600" b="1">
                <a:solidFill>
                  <a:srgbClr val="660066"/>
                </a:solidFill>
                <a:latin typeface="华文楷体" pitchFamily="2" charset="-122"/>
                <a:ea typeface="华文楷体" pitchFamily="2" charset="-122"/>
              </a:rPr>
              <a:t>种群乙的平均增长率增加</a:t>
            </a:r>
            <a:r>
              <a:rPr lang="zh-CN" altLang="en-US" sz="2600" b="1" baseline="-25000">
                <a:solidFill>
                  <a:srgbClr val="660066"/>
                </a:solidFill>
                <a:latin typeface="华文楷体" pitchFamily="2" charset="-122"/>
                <a:ea typeface="华文楷体" pitchFamily="2" charset="-122"/>
              </a:rPr>
              <a:t> </a:t>
            </a:r>
            <a:r>
              <a:rPr lang="en-US" altLang="zh-CN" sz="2600" b="1">
                <a:solidFill>
                  <a:srgbClr val="660066"/>
                </a:solidFill>
                <a:latin typeface="华文楷体" pitchFamily="2" charset="-122"/>
                <a:ea typeface="华文楷体" pitchFamily="2" charset="-122"/>
              </a:rPr>
              <a:t>a</a:t>
            </a:r>
            <a:r>
              <a:rPr lang="en-US" altLang="zh-CN" sz="2600" b="1" baseline="-25000">
                <a:solidFill>
                  <a:srgbClr val="660066"/>
                </a:solidFill>
                <a:latin typeface="华文楷体" pitchFamily="2" charset="-122"/>
                <a:ea typeface="华文楷体" pitchFamily="2" charset="-122"/>
              </a:rPr>
              <a:t>2 </a:t>
            </a:r>
            <a:r>
              <a:rPr lang="en-US" altLang="zh-CN" sz="2600" b="1">
                <a:solidFill>
                  <a:srgbClr val="660066"/>
                </a:solidFill>
                <a:latin typeface="华文楷体" pitchFamily="2" charset="-122"/>
                <a:ea typeface="华文楷体" pitchFamily="2" charset="-122"/>
              </a:rPr>
              <a:t>N</a:t>
            </a:r>
            <a:r>
              <a:rPr lang="en-US" altLang="zh-CN" sz="2600" b="1" baseline="-25000">
                <a:solidFill>
                  <a:srgbClr val="660066"/>
                </a:solidFill>
                <a:latin typeface="华文楷体" pitchFamily="2" charset="-122"/>
                <a:ea typeface="华文楷体" pitchFamily="2" charset="-122"/>
              </a:rPr>
              <a:t>1</a:t>
            </a:r>
            <a:r>
              <a:rPr lang="en-US" altLang="zh-CN" sz="2600" b="1">
                <a:solidFill>
                  <a:srgbClr val="660066"/>
                </a:solidFill>
                <a:latin typeface="华文楷体" pitchFamily="2" charset="-122"/>
                <a:ea typeface="华文楷体" pitchFamily="2" charset="-122"/>
              </a:rPr>
              <a:t> </a:t>
            </a:r>
          </a:p>
          <a:p>
            <a:pPr marL="0" indent="0">
              <a:lnSpc>
                <a:spcPct val="90000"/>
              </a:lnSpc>
              <a:buFont typeface="Wingdings" pitchFamily="2" charset="2"/>
              <a:buNone/>
            </a:pPr>
            <a:r>
              <a:rPr lang="zh-CN" altLang="en-US" sz="2600" b="1">
                <a:latin typeface="华文楷体" pitchFamily="2" charset="-122"/>
                <a:ea typeface="华文楷体" pitchFamily="2" charset="-122"/>
              </a:rPr>
              <a:t>得到另一个群捕食与食饵模型：</a:t>
            </a:r>
          </a:p>
          <a:p>
            <a:pPr marL="0" indent="0">
              <a:lnSpc>
                <a:spcPct val="90000"/>
              </a:lnSpc>
              <a:buFont typeface="Wingdings" pitchFamily="2" charset="2"/>
              <a:buNone/>
            </a:pPr>
            <a:r>
              <a:rPr lang="en-US" altLang="zh-CN" sz="2600" b="1">
                <a:latin typeface="华文楷体" pitchFamily="2" charset="-122"/>
                <a:ea typeface="华文楷体" pitchFamily="2" charset="-122"/>
              </a:rPr>
              <a:t>dN</a:t>
            </a:r>
            <a:r>
              <a:rPr lang="en-US" altLang="zh-CN" sz="2600" b="1" baseline="-25000">
                <a:latin typeface="华文楷体" pitchFamily="2" charset="-122"/>
                <a:ea typeface="华文楷体" pitchFamily="2" charset="-122"/>
              </a:rPr>
              <a:t>1</a:t>
            </a:r>
            <a:r>
              <a:rPr lang="en-US" altLang="zh-CN" sz="2600" b="1">
                <a:latin typeface="华文楷体" pitchFamily="2" charset="-122"/>
                <a:ea typeface="华文楷体" pitchFamily="2" charset="-122"/>
              </a:rPr>
              <a:t>/dt=r</a:t>
            </a:r>
            <a:r>
              <a:rPr lang="en-US" altLang="zh-CN" sz="2600" b="1" baseline="-25000">
                <a:latin typeface="华文楷体" pitchFamily="2" charset="-122"/>
                <a:ea typeface="华文楷体" pitchFamily="2" charset="-122"/>
              </a:rPr>
              <a:t>1</a:t>
            </a:r>
            <a:r>
              <a:rPr lang="en-US" altLang="zh-CN" sz="2600" b="1">
                <a:latin typeface="华文楷体" pitchFamily="2" charset="-122"/>
                <a:ea typeface="华文楷体" pitchFamily="2" charset="-122"/>
              </a:rPr>
              <a:t> (1-N</a:t>
            </a:r>
            <a:r>
              <a:rPr lang="en-US" altLang="zh-CN" sz="2600" b="1" baseline="-25000">
                <a:latin typeface="华文楷体" pitchFamily="2" charset="-122"/>
                <a:ea typeface="华文楷体" pitchFamily="2" charset="-122"/>
              </a:rPr>
              <a:t>1</a:t>
            </a:r>
            <a:r>
              <a:rPr lang="en-US" altLang="zh-CN" sz="2600" b="1">
                <a:latin typeface="华文楷体" pitchFamily="2" charset="-122"/>
                <a:ea typeface="华文楷体" pitchFamily="2" charset="-122"/>
              </a:rPr>
              <a:t>/K</a:t>
            </a:r>
            <a:r>
              <a:rPr lang="en-US" altLang="zh-CN" sz="2600" b="1" baseline="-25000">
                <a:latin typeface="华文楷体" pitchFamily="2" charset="-122"/>
                <a:ea typeface="华文楷体" pitchFamily="2" charset="-122"/>
              </a:rPr>
              <a:t>1</a:t>
            </a:r>
            <a:r>
              <a:rPr lang="en-US" altLang="zh-CN" sz="2600" b="1">
                <a:latin typeface="华文楷体" pitchFamily="2" charset="-122"/>
                <a:ea typeface="华文楷体" pitchFamily="2" charset="-122"/>
              </a:rPr>
              <a:t>) N</a:t>
            </a:r>
            <a:r>
              <a:rPr lang="en-US" altLang="zh-CN" sz="2600" b="1" baseline="-25000">
                <a:latin typeface="华文楷体" pitchFamily="2" charset="-122"/>
                <a:ea typeface="华文楷体" pitchFamily="2" charset="-122"/>
              </a:rPr>
              <a:t>1</a:t>
            </a:r>
            <a:r>
              <a:rPr lang="en-US" altLang="zh-CN" sz="2600" b="1">
                <a:latin typeface="华文楷体" pitchFamily="2" charset="-122"/>
                <a:ea typeface="华文楷体" pitchFamily="2" charset="-122"/>
              </a:rPr>
              <a:t>  - a</a:t>
            </a:r>
            <a:r>
              <a:rPr lang="en-US" altLang="zh-CN" sz="2600" b="1" baseline="-25000">
                <a:latin typeface="华文楷体" pitchFamily="2" charset="-122"/>
                <a:ea typeface="华文楷体" pitchFamily="2" charset="-122"/>
              </a:rPr>
              <a:t>1</a:t>
            </a:r>
            <a:r>
              <a:rPr lang="en-US" altLang="zh-CN" sz="2600" b="1">
                <a:latin typeface="华文楷体" pitchFamily="2" charset="-122"/>
                <a:ea typeface="华文楷体" pitchFamily="2" charset="-122"/>
              </a:rPr>
              <a:t>N</a:t>
            </a:r>
            <a:r>
              <a:rPr lang="en-US" altLang="zh-CN" sz="2600" b="1" baseline="-25000">
                <a:latin typeface="华文楷体" pitchFamily="2" charset="-122"/>
                <a:ea typeface="华文楷体" pitchFamily="2" charset="-122"/>
              </a:rPr>
              <a:t>2</a:t>
            </a:r>
            <a:r>
              <a:rPr lang="en-US" altLang="zh-CN" sz="2600" b="1">
                <a:latin typeface="华文楷体" pitchFamily="2" charset="-122"/>
                <a:ea typeface="华文楷体" pitchFamily="2" charset="-122"/>
              </a:rPr>
              <a:t>N</a:t>
            </a:r>
            <a:r>
              <a:rPr lang="en-US" altLang="zh-CN" sz="2600" b="1" baseline="-25000">
                <a:latin typeface="华文楷体" pitchFamily="2" charset="-122"/>
                <a:ea typeface="华文楷体" pitchFamily="2" charset="-122"/>
              </a:rPr>
              <a:t>1</a:t>
            </a:r>
            <a:endParaRPr lang="en-US" altLang="zh-CN" sz="2600" b="1">
              <a:latin typeface="华文楷体" pitchFamily="2" charset="-122"/>
              <a:ea typeface="华文楷体" pitchFamily="2" charset="-122"/>
            </a:endParaRPr>
          </a:p>
          <a:p>
            <a:pPr marL="0" indent="0">
              <a:lnSpc>
                <a:spcPct val="90000"/>
              </a:lnSpc>
              <a:buFont typeface="Wingdings" pitchFamily="2" charset="2"/>
              <a:buNone/>
            </a:pPr>
            <a:r>
              <a:rPr lang="en-US" altLang="zh-CN" sz="2600" b="1">
                <a:latin typeface="华文楷体" pitchFamily="2" charset="-122"/>
                <a:ea typeface="华文楷体" pitchFamily="2" charset="-122"/>
              </a:rPr>
              <a:t>dN</a:t>
            </a:r>
            <a:r>
              <a:rPr lang="en-US" altLang="zh-CN" sz="2600" b="1" baseline="-25000">
                <a:latin typeface="华文楷体" pitchFamily="2" charset="-122"/>
                <a:ea typeface="华文楷体" pitchFamily="2" charset="-122"/>
              </a:rPr>
              <a:t>2</a:t>
            </a:r>
            <a:r>
              <a:rPr lang="en-US" altLang="zh-CN" sz="2600" b="1">
                <a:latin typeface="华文楷体" pitchFamily="2" charset="-122"/>
                <a:ea typeface="华文楷体" pitchFamily="2" charset="-122"/>
              </a:rPr>
              <a:t>/dt= r</a:t>
            </a:r>
            <a:r>
              <a:rPr lang="en-US" altLang="zh-CN" sz="2600" b="1" baseline="-25000">
                <a:latin typeface="华文楷体" pitchFamily="2" charset="-122"/>
                <a:ea typeface="华文楷体" pitchFamily="2" charset="-122"/>
              </a:rPr>
              <a:t>2</a:t>
            </a:r>
            <a:r>
              <a:rPr lang="en-US" altLang="zh-CN" sz="2600" b="1">
                <a:latin typeface="华文楷体" pitchFamily="2" charset="-122"/>
                <a:ea typeface="华文楷体" pitchFamily="2" charset="-122"/>
              </a:rPr>
              <a:t> (1-N</a:t>
            </a:r>
            <a:r>
              <a:rPr lang="en-US" altLang="zh-CN" sz="2600" b="1" baseline="-25000">
                <a:latin typeface="华文楷体" pitchFamily="2" charset="-122"/>
                <a:ea typeface="华文楷体" pitchFamily="2" charset="-122"/>
              </a:rPr>
              <a:t>2</a:t>
            </a:r>
            <a:r>
              <a:rPr lang="en-US" altLang="zh-CN" sz="2600" b="1">
                <a:latin typeface="华文楷体" pitchFamily="2" charset="-122"/>
                <a:ea typeface="华文楷体" pitchFamily="2" charset="-122"/>
              </a:rPr>
              <a:t>/K</a:t>
            </a:r>
            <a:r>
              <a:rPr lang="en-US" altLang="zh-CN" sz="2600" b="1" baseline="-25000">
                <a:latin typeface="华文楷体" pitchFamily="2" charset="-122"/>
                <a:ea typeface="华文楷体" pitchFamily="2" charset="-122"/>
              </a:rPr>
              <a:t>2</a:t>
            </a:r>
            <a:r>
              <a:rPr lang="en-US" altLang="zh-CN" sz="2600" b="1">
                <a:latin typeface="华文楷体" pitchFamily="2" charset="-122"/>
                <a:ea typeface="华文楷体" pitchFamily="2" charset="-122"/>
              </a:rPr>
              <a:t>) N</a:t>
            </a:r>
            <a:r>
              <a:rPr lang="en-US" altLang="zh-CN" sz="2600" b="1" baseline="-25000">
                <a:latin typeface="华文楷体" pitchFamily="2" charset="-122"/>
                <a:ea typeface="华文楷体" pitchFamily="2" charset="-122"/>
              </a:rPr>
              <a:t>2</a:t>
            </a:r>
            <a:r>
              <a:rPr lang="en-US" altLang="zh-CN" sz="2600" b="1">
                <a:latin typeface="华文楷体" pitchFamily="2" charset="-122"/>
                <a:ea typeface="华文楷体" pitchFamily="2" charset="-122"/>
              </a:rPr>
              <a:t>+a</a:t>
            </a:r>
            <a:r>
              <a:rPr lang="en-US" altLang="zh-CN" sz="2600" b="1" baseline="-25000">
                <a:latin typeface="华文楷体" pitchFamily="2" charset="-122"/>
                <a:ea typeface="华文楷体" pitchFamily="2" charset="-122"/>
              </a:rPr>
              <a:t>2 </a:t>
            </a:r>
            <a:r>
              <a:rPr lang="en-US" altLang="zh-CN" sz="2600" b="1">
                <a:latin typeface="华文楷体" pitchFamily="2" charset="-122"/>
                <a:ea typeface="华文楷体" pitchFamily="2" charset="-122"/>
              </a:rPr>
              <a:t>N</a:t>
            </a:r>
            <a:r>
              <a:rPr lang="en-US" altLang="zh-CN" sz="2600" b="1" baseline="-25000">
                <a:latin typeface="华文楷体" pitchFamily="2" charset="-122"/>
                <a:ea typeface="华文楷体" pitchFamily="2" charset="-122"/>
              </a:rPr>
              <a:t>1 </a:t>
            </a:r>
            <a:r>
              <a:rPr lang="en-US" altLang="zh-CN" sz="2600" b="1">
                <a:latin typeface="华文楷体" pitchFamily="2" charset="-122"/>
                <a:ea typeface="华文楷体" pitchFamily="2" charset="-122"/>
              </a:rPr>
              <a:t>N</a:t>
            </a:r>
            <a:r>
              <a:rPr lang="en-US" altLang="zh-CN" sz="2600" b="1" baseline="-25000">
                <a:latin typeface="华文楷体" pitchFamily="2" charset="-122"/>
                <a:ea typeface="华文楷体" pitchFamily="2" charset="-122"/>
              </a:rPr>
              <a:t>2</a:t>
            </a:r>
            <a:endParaRPr lang="en-US" altLang="zh-CN" sz="2600" b="1">
              <a:latin typeface="华文楷体" pitchFamily="2" charset="-122"/>
              <a:ea typeface="华文楷体" pitchFamily="2" charset="-122"/>
            </a:endParaRPr>
          </a:p>
          <a:p>
            <a:pPr marL="0" indent="0">
              <a:lnSpc>
                <a:spcPct val="90000"/>
              </a:lnSpc>
              <a:buFont typeface="Wingdings" pitchFamily="2" charset="2"/>
              <a:buNone/>
            </a:pPr>
            <a:r>
              <a:rPr lang="zh-CN" altLang="en-US" sz="2600" b="1">
                <a:latin typeface="华文楷体" pitchFamily="2" charset="-122"/>
                <a:ea typeface="华文楷体" pitchFamily="2" charset="-122"/>
              </a:rPr>
              <a:t>这个模型有</a:t>
            </a:r>
            <a:r>
              <a:rPr lang="en-US" altLang="zh-CN" sz="2600" b="1">
                <a:latin typeface="华文楷体" pitchFamily="2" charset="-122"/>
                <a:ea typeface="华文楷体" pitchFamily="2" charset="-122"/>
              </a:rPr>
              <a:t>4</a:t>
            </a:r>
            <a:r>
              <a:rPr lang="zh-CN" altLang="en-US" sz="2600" b="1">
                <a:latin typeface="华文楷体" pitchFamily="2" charset="-122"/>
                <a:ea typeface="华文楷体" pitchFamily="2" charset="-122"/>
              </a:rPr>
              <a:t>个平衡态</a:t>
            </a:r>
            <a:r>
              <a:rPr lang="en-US" altLang="zh-CN" sz="2600" b="1">
                <a:latin typeface="华文楷体" pitchFamily="2" charset="-122"/>
                <a:ea typeface="华文楷体" pitchFamily="2" charset="-122"/>
              </a:rPr>
              <a:t>(x*,y*)</a:t>
            </a:r>
            <a:r>
              <a:rPr lang="zh-CN" altLang="en-US" sz="2600" b="1">
                <a:latin typeface="华文楷体" pitchFamily="2" charset="-122"/>
                <a:ea typeface="华文楷体" pitchFamily="2" charset="-122"/>
              </a:rPr>
              <a:t>，如果正平衡态</a:t>
            </a:r>
            <a:r>
              <a:rPr lang="en-US" altLang="zh-CN" sz="2600" b="1">
                <a:latin typeface="华文楷体" pitchFamily="2" charset="-122"/>
                <a:ea typeface="华文楷体" pitchFamily="2" charset="-122"/>
              </a:rPr>
              <a:t>(x*&gt;0,y*&gt;0)</a:t>
            </a:r>
            <a:r>
              <a:rPr lang="zh-CN" altLang="en-US" sz="2600" b="1">
                <a:latin typeface="华文楷体" pitchFamily="2" charset="-122"/>
                <a:ea typeface="华文楷体" pitchFamily="2" charset="-122"/>
              </a:rPr>
              <a:t>是渐近稳定的，则这个模型的解都将随时间变化趋于正平衡态。表明捕食者与食饵可以长期共存，符合实际。</a:t>
            </a:r>
          </a:p>
        </p:txBody>
      </p:sp>
    </p:spTree>
    <p:extLst>
      <p:ext uri="{BB962C8B-B14F-4D97-AF65-F5344CB8AC3E}">
        <p14:creationId xmlns:p14="http://schemas.microsoft.com/office/powerpoint/2010/main" val="124143982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solidFill>
                  <a:srgbClr val="000090"/>
                </a:solidFill>
                <a:latin typeface="华文隶书"/>
                <a:ea typeface="华文隶书"/>
                <a:cs typeface="华文隶书"/>
              </a:rPr>
              <a:t>可以用微分方程建立模型的问题</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59414283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solidFill>
                  <a:srgbClr val="000090"/>
                </a:solidFill>
                <a:latin typeface="华文隶书"/>
                <a:ea typeface="华文隶书"/>
                <a:cs typeface="华文隶书"/>
              </a:rPr>
              <a:t>可以用微分方程建立模型的问题</a:t>
            </a:r>
          </a:p>
        </p:txBody>
      </p:sp>
      <p:sp>
        <p:nvSpPr>
          <p:cNvPr id="3" name="内容占位符 2"/>
          <p:cNvSpPr>
            <a:spLocks noGrp="1"/>
          </p:cNvSpPr>
          <p:nvPr>
            <p:ph sz="quarter" idx="13"/>
          </p:nvPr>
        </p:nvSpPr>
        <p:spPr/>
        <p:txBody>
          <a:bodyPr/>
          <a:lstStyle/>
          <a:p>
            <a:pPr marL="0" indent="0">
              <a:buNone/>
            </a:pPr>
            <a:r>
              <a:rPr lang="en-US" altLang="zh-CN" sz="2400" b="1" dirty="0">
                <a:solidFill>
                  <a:srgbClr val="0000FF"/>
                </a:solidFill>
                <a:latin typeface="隶书" pitchFamily="49" charset="-122"/>
                <a:ea typeface="隶书" pitchFamily="49" charset="-122"/>
              </a:rPr>
              <a:t>1. </a:t>
            </a:r>
            <a:r>
              <a:rPr lang="zh-CN" altLang="en-US" sz="2400" b="1" dirty="0">
                <a:solidFill>
                  <a:srgbClr val="0000FF"/>
                </a:solidFill>
                <a:latin typeface="隶书" pitchFamily="49" charset="-122"/>
                <a:ea typeface="隶书" pitchFamily="49" charset="-122"/>
              </a:rPr>
              <a:t>农作物灭虫药的使用</a:t>
            </a:r>
            <a:endParaRPr lang="en-US" altLang="zh-CN" sz="2400" b="1" dirty="0">
              <a:solidFill>
                <a:srgbClr val="0000FF"/>
              </a:solidFill>
              <a:latin typeface="隶书" pitchFamily="49" charset="-122"/>
              <a:ea typeface="隶书" pitchFamily="49" charset="-122"/>
            </a:endParaRPr>
          </a:p>
          <a:p>
            <a:pPr marL="0" indent="0">
              <a:buNone/>
            </a:pPr>
            <a:r>
              <a:rPr lang="zh-CN" altLang="en-US" sz="2400" b="1" dirty="0">
                <a:solidFill>
                  <a:srgbClr val="660066"/>
                </a:solidFill>
                <a:latin typeface="华文宋体" pitchFamily="2" charset="-122"/>
                <a:ea typeface="华文宋体" pitchFamily="2" charset="-122"/>
              </a:rPr>
              <a:t>为了减少虫害对农作物收成带来的巨大损失，农民普遍使用灭虫药。从经济学观点看，什么时候使用灭虫药和使用多少药能够让损失降低到最小是备受关注的问题。试建立数学模型描述这一问题。</a:t>
            </a:r>
            <a:endParaRPr lang="en-US" altLang="zh-CN" sz="2400" b="1" dirty="0">
              <a:solidFill>
                <a:srgbClr val="660066"/>
              </a:solidFill>
              <a:latin typeface="华文宋体" pitchFamily="2" charset="-122"/>
              <a:ea typeface="华文宋体" pitchFamily="2" charset="-122"/>
            </a:endParaRPr>
          </a:p>
          <a:p>
            <a:pPr marL="0" indent="0">
              <a:buNone/>
            </a:pPr>
            <a:endParaRPr lang="en-US" altLang="zh-CN" sz="2400" b="1" dirty="0">
              <a:solidFill>
                <a:srgbClr val="660066"/>
              </a:solidFill>
              <a:latin typeface="隶书" pitchFamily="49" charset="-122"/>
              <a:ea typeface="隶书" pitchFamily="49" charset="-122"/>
            </a:endParaRPr>
          </a:p>
          <a:p>
            <a:pPr marL="0" indent="0">
              <a:buNone/>
            </a:pPr>
            <a:r>
              <a:rPr lang="en-US" altLang="zh-CN" sz="2400" b="1" dirty="0">
                <a:solidFill>
                  <a:srgbClr val="0000FF"/>
                </a:solidFill>
                <a:latin typeface="隶书" pitchFamily="49" charset="-122"/>
                <a:ea typeface="隶书" pitchFamily="49" charset="-122"/>
              </a:rPr>
              <a:t>2.</a:t>
            </a:r>
            <a:r>
              <a:rPr lang="zh-CN" altLang="en-US" sz="2400" b="1" dirty="0">
                <a:solidFill>
                  <a:srgbClr val="0000FF"/>
                </a:solidFill>
                <a:latin typeface="楷体_GB2312" pitchFamily="49" charset="-122"/>
                <a:ea typeface="楷体_GB2312" pitchFamily="49" charset="-122"/>
              </a:rPr>
              <a:t>观众厅地面设计</a:t>
            </a:r>
            <a:endParaRPr lang="en-US" altLang="zh-CN" sz="2400" b="1" dirty="0">
              <a:solidFill>
                <a:srgbClr val="0000FF"/>
              </a:solidFill>
              <a:latin typeface="楷体_GB2312" pitchFamily="49" charset="-122"/>
              <a:ea typeface="楷体_GB2312" pitchFamily="49" charset="-122"/>
            </a:endParaRPr>
          </a:p>
          <a:p>
            <a:pPr marL="0" indent="0">
              <a:buNone/>
            </a:pPr>
            <a:r>
              <a:rPr lang="zh-CN" altLang="en-US" sz="2400" dirty="0">
                <a:latin typeface="Times New Roman" pitchFamily="18" charset="0"/>
                <a:ea typeface="华文中宋" pitchFamily="2" charset="-122"/>
              </a:rPr>
              <a:t>在影视厅或报告厅，经常会为前边观众遮挡住自己的视线而苦恼。显然，场内的观众都在朝台上看，如果场内地面不做成前低后高的坡度模式，那么前边观众必然会遮挡后面观众的视线。试建立数学模型设计良好的报告厅地面坡度曲线。</a:t>
            </a:r>
          </a:p>
          <a:p>
            <a:pPr marL="0" indent="0">
              <a:buNone/>
            </a:pPr>
            <a:endParaRPr lang="en-US" altLang="zh-CN" sz="2400" b="1" dirty="0">
              <a:solidFill>
                <a:srgbClr val="660066"/>
              </a:solidFill>
              <a:latin typeface="隶书" pitchFamily="49" charset="-122"/>
              <a:ea typeface="隶书" pitchFamily="49" charset="-122"/>
            </a:endParaRPr>
          </a:p>
          <a:p>
            <a:pPr marL="0" indent="0">
              <a:buNone/>
            </a:pPr>
            <a:endParaRPr kumimoji="1" lang="zh-CN" altLang="en-US" dirty="0"/>
          </a:p>
        </p:txBody>
      </p:sp>
    </p:spTree>
    <p:extLst>
      <p:ext uri="{BB962C8B-B14F-4D97-AF65-F5344CB8AC3E}">
        <p14:creationId xmlns:p14="http://schemas.microsoft.com/office/powerpoint/2010/main" val="286062769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p:txBody>
          <a:bodyPr/>
          <a:lstStyle/>
          <a:p>
            <a:pPr marL="0" indent="0">
              <a:buNone/>
            </a:pPr>
            <a:r>
              <a:rPr kumimoji="1" lang="en-US" altLang="zh-CN" sz="3200" b="1" dirty="0">
                <a:solidFill>
                  <a:srgbClr val="000090"/>
                </a:solidFill>
              </a:rPr>
              <a:t>3.  </a:t>
            </a:r>
            <a:r>
              <a:rPr lang="zh-CN" altLang="en-US" sz="3200" b="1" dirty="0">
                <a:solidFill>
                  <a:srgbClr val="000090"/>
                </a:solidFill>
                <a:ea typeface="隶书" pitchFamily="49" charset="-122"/>
              </a:rPr>
              <a:t>捕鱼业的持续收获</a:t>
            </a:r>
            <a:endParaRPr lang="en-US" altLang="zh-CN" sz="3200" b="1" dirty="0">
              <a:solidFill>
                <a:srgbClr val="000090"/>
              </a:solidFill>
              <a:ea typeface="隶书" pitchFamily="49" charset="-122"/>
            </a:endParaRPr>
          </a:p>
          <a:p>
            <a:pPr marL="0" indent="0">
              <a:buNone/>
            </a:pPr>
            <a:r>
              <a:rPr lang="zh-CN" altLang="en-US" sz="2400" b="1" dirty="0"/>
              <a:t>考虑一个渔场，其中鱼的数量在天然环境下按一定规律增长。制定一个长期的捕捞策略，使得在鱼的数量趋于稳定的前提下，持续产量或效率达到最大。</a:t>
            </a:r>
            <a:endParaRPr lang="en-US" altLang="zh-CN" sz="2400" b="1" dirty="0"/>
          </a:p>
          <a:p>
            <a:pPr marL="0" indent="0">
              <a:buNone/>
            </a:pPr>
            <a:endParaRPr lang="en-US" altLang="zh-CN" sz="2400" b="1" dirty="0"/>
          </a:p>
          <a:p>
            <a:pPr marL="0" indent="0">
              <a:buNone/>
            </a:pPr>
            <a:r>
              <a:rPr lang="en-US" altLang="zh-CN" sz="3200" b="1" dirty="0">
                <a:solidFill>
                  <a:srgbClr val="000090"/>
                </a:solidFill>
                <a:latin typeface="隶书" pitchFamily="49" charset="-122"/>
                <a:ea typeface="隶书" pitchFamily="49" charset="-122"/>
              </a:rPr>
              <a:t>4. </a:t>
            </a:r>
            <a:r>
              <a:rPr lang="zh-CN" altLang="en-US" sz="3200" b="1" dirty="0">
                <a:solidFill>
                  <a:srgbClr val="000090"/>
                </a:solidFill>
                <a:latin typeface="隶书" pitchFamily="49" charset="-122"/>
                <a:ea typeface="隶书" pitchFamily="49" charset="-122"/>
              </a:rPr>
              <a:t>鲑鱼的数量的周期变化</a:t>
            </a:r>
            <a:endParaRPr lang="en-US" altLang="zh-CN" sz="3200" b="1" dirty="0">
              <a:solidFill>
                <a:srgbClr val="000090"/>
              </a:solidFill>
              <a:latin typeface="隶书" pitchFamily="49" charset="-122"/>
              <a:ea typeface="隶书" pitchFamily="49" charset="-122"/>
            </a:endParaRPr>
          </a:p>
          <a:p>
            <a:r>
              <a:rPr lang="zh-CN" altLang="en-US" sz="2400" b="1" dirty="0">
                <a:latin typeface="华文宋体" pitchFamily="2" charset="-122"/>
                <a:ea typeface="华文宋体" pitchFamily="2" charset="-122"/>
              </a:rPr>
              <a:t>海洋中鱼的数量通常是按繁殖期长短呈周期变化的。以太平洋里的鲑鱼为例，其生长、繁殖的过程大致是：成年的鱼产下大量的卵，在卵成长为幼鱼和幼鱼长大过程中，相当大的部分被成年的鱼吃掉，剩下的还要被恶劣的环境淘汰一些，而成年的鱼在产卵后不久死掉。建立模型描述鲑鱼的周期演化过程。</a:t>
            </a:r>
            <a:endParaRPr lang="en-US" altLang="zh-CN" sz="2400" b="1" dirty="0">
              <a:latin typeface="华文宋体" pitchFamily="2" charset="-122"/>
              <a:ea typeface="华文宋体" pitchFamily="2" charset="-122"/>
            </a:endParaRPr>
          </a:p>
          <a:p>
            <a:pPr marL="0" indent="0">
              <a:buNone/>
            </a:pPr>
            <a:endParaRPr lang="zh-CN" altLang="en-US" sz="2000" b="1" dirty="0"/>
          </a:p>
          <a:p>
            <a:pPr marL="0" indent="0">
              <a:buNone/>
            </a:pPr>
            <a:endParaRPr kumimoji="1" lang="zh-CN" altLang="en-US" dirty="0"/>
          </a:p>
        </p:txBody>
      </p:sp>
    </p:spTree>
    <p:extLst>
      <p:ext uri="{BB962C8B-B14F-4D97-AF65-F5344CB8AC3E}">
        <p14:creationId xmlns:p14="http://schemas.microsoft.com/office/powerpoint/2010/main" val="133078962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4294967295"/>
          </p:nvPr>
        </p:nvSpPr>
        <p:spPr>
          <a:xfrm>
            <a:off x="685800" y="533400"/>
            <a:ext cx="8077200" cy="5943600"/>
          </a:xfrm>
          <a:prstGeom prst="rect">
            <a:avLst/>
          </a:prstGeom>
        </p:spPr>
        <p:txBody>
          <a:bodyPr/>
          <a:lstStyle/>
          <a:p>
            <a:pPr marL="0" indent="0">
              <a:buFont typeface="Wingdings" pitchFamily="2" charset="2"/>
              <a:buNone/>
            </a:pPr>
            <a:r>
              <a:rPr lang="en-US" altLang="zh-CN" b="1" dirty="0">
                <a:solidFill>
                  <a:srgbClr val="002060"/>
                </a:solidFill>
                <a:latin typeface="华文楷体" pitchFamily="2" charset="-122"/>
                <a:ea typeface="华文楷体" pitchFamily="2" charset="-122"/>
              </a:rPr>
              <a:t>5. </a:t>
            </a:r>
            <a:r>
              <a:rPr lang="zh-CN" altLang="en-US" b="1" dirty="0">
                <a:solidFill>
                  <a:srgbClr val="002060"/>
                </a:solidFill>
                <a:latin typeface="华文楷体" pitchFamily="2" charset="-122"/>
                <a:ea typeface="华文楷体" pitchFamily="2" charset="-122"/>
              </a:rPr>
              <a:t>饮酒驾车</a:t>
            </a:r>
            <a:r>
              <a:rPr lang="en-US" altLang="zh-CN" b="1" dirty="0">
                <a:solidFill>
                  <a:srgbClr val="002060"/>
                </a:solidFill>
                <a:latin typeface="华文楷体" pitchFamily="2" charset="-122"/>
                <a:ea typeface="华文楷体" pitchFamily="2" charset="-122"/>
              </a:rPr>
              <a:t>(2004</a:t>
            </a:r>
            <a:r>
              <a:rPr lang="zh-CN" altLang="en-US" b="1" dirty="0">
                <a:solidFill>
                  <a:srgbClr val="002060"/>
                </a:solidFill>
                <a:latin typeface="华文楷体" pitchFamily="2" charset="-122"/>
                <a:ea typeface="华文楷体" pitchFamily="2" charset="-122"/>
              </a:rPr>
              <a:t>建模竞赛</a:t>
            </a:r>
            <a:r>
              <a:rPr lang="en-US" altLang="zh-CN" b="1" dirty="0">
                <a:solidFill>
                  <a:srgbClr val="002060"/>
                </a:solidFill>
                <a:latin typeface="华文楷体" pitchFamily="2" charset="-122"/>
                <a:ea typeface="华文楷体" pitchFamily="2" charset="-122"/>
              </a:rPr>
              <a:t>C</a:t>
            </a:r>
            <a:r>
              <a:rPr lang="zh-CN" altLang="en-US" b="1" dirty="0">
                <a:solidFill>
                  <a:srgbClr val="002060"/>
                </a:solidFill>
                <a:latin typeface="华文楷体" pitchFamily="2" charset="-122"/>
                <a:ea typeface="华文楷体" pitchFamily="2" charset="-122"/>
              </a:rPr>
              <a:t>题 ）</a:t>
            </a:r>
          </a:p>
          <a:p>
            <a:pPr marL="0" indent="0">
              <a:buFont typeface="Wingdings" pitchFamily="2" charset="2"/>
              <a:buNone/>
            </a:pPr>
            <a:r>
              <a:rPr lang="zh-CN" altLang="en-US" sz="2400" b="1" dirty="0">
                <a:latin typeface="华文楷体" pitchFamily="2" charset="-122"/>
                <a:ea typeface="华文楷体" pitchFamily="2" charset="-122"/>
              </a:rPr>
              <a:t>        国家标准规定，车辆驾驶人员血液中的酒精含量大于或等于</a:t>
            </a:r>
            <a:r>
              <a:rPr lang="en-US" altLang="zh-CN" sz="2400" b="1" dirty="0">
                <a:latin typeface="华文楷体" pitchFamily="2" charset="-122"/>
                <a:ea typeface="华文楷体" pitchFamily="2" charset="-122"/>
              </a:rPr>
              <a:t>20</a:t>
            </a:r>
            <a:r>
              <a:rPr lang="zh-CN" altLang="en-US" sz="2400" b="1" dirty="0">
                <a:latin typeface="华文楷体" pitchFamily="2" charset="-122"/>
                <a:ea typeface="华文楷体" pitchFamily="2" charset="-122"/>
              </a:rPr>
              <a:t>毫克／百毫升，小于</a:t>
            </a:r>
            <a:r>
              <a:rPr lang="en-US" altLang="zh-CN" sz="2400" b="1" dirty="0">
                <a:latin typeface="华文楷体" pitchFamily="2" charset="-122"/>
                <a:ea typeface="华文楷体" pitchFamily="2" charset="-122"/>
              </a:rPr>
              <a:t>80</a:t>
            </a:r>
            <a:r>
              <a:rPr lang="zh-CN" altLang="en-US" sz="2400" b="1" dirty="0">
                <a:latin typeface="华文楷体" pitchFamily="2" charset="-122"/>
                <a:ea typeface="华文楷体" pitchFamily="2" charset="-122"/>
              </a:rPr>
              <a:t>毫克／百毫升为饮酒驾车，血液中的酒精含量大于或等于</a:t>
            </a:r>
            <a:r>
              <a:rPr lang="en-US" altLang="zh-CN" sz="2400" b="1" dirty="0">
                <a:latin typeface="华文楷体" pitchFamily="2" charset="-122"/>
                <a:ea typeface="华文楷体" pitchFamily="2" charset="-122"/>
              </a:rPr>
              <a:t>80</a:t>
            </a:r>
            <a:r>
              <a:rPr lang="zh-CN" altLang="en-US" sz="2400" b="1" dirty="0">
                <a:latin typeface="华文楷体" pitchFamily="2" charset="-122"/>
                <a:ea typeface="华文楷体" pitchFamily="2" charset="-122"/>
              </a:rPr>
              <a:t>毫克／百毫升为醉酒驾车。大李在中午</a:t>
            </a:r>
            <a:r>
              <a:rPr lang="en-US" altLang="zh-CN" sz="2400" b="1" dirty="0">
                <a:latin typeface="华文楷体" pitchFamily="2" charset="-122"/>
                <a:ea typeface="华文楷体" pitchFamily="2" charset="-122"/>
              </a:rPr>
              <a:t>12</a:t>
            </a:r>
            <a:r>
              <a:rPr lang="zh-CN" altLang="en-US" sz="2400" b="1" dirty="0">
                <a:latin typeface="华文楷体" pitchFamily="2" charset="-122"/>
                <a:ea typeface="华文楷体" pitchFamily="2" charset="-122"/>
              </a:rPr>
              <a:t>点喝了一瓶啤酒，下午</a:t>
            </a:r>
            <a:r>
              <a:rPr lang="en-US" altLang="zh-CN" sz="2400" b="1" dirty="0">
                <a:latin typeface="华文楷体" pitchFamily="2" charset="-122"/>
                <a:ea typeface="华文楷体" pitchFamily="2" charset="-122"/>
              </a:rPr>
              <a:t>6</a:t>
            </a:r>
            <a:r>
              <a:rPr lang="zh-CN" altLang="en-US" sz="2400" b="1" dirty="0">
                <a:latin typeface="华文楷体" pitchFamily="2" charset="-122"/>
                <a:ea typeface="华文楷体" pitchFamily="2" charset="-122"/>
              </a:rPr>
              <a:t>点检查时符合驾车标准，紧接着他在吃晚饭时又喝了一瓶啤酒，为了保险起见他呆到凌晨</a:t>
            </a:r>
            <a:r>
              <a:rPr lang="en-US" altLang="zh-CN" sz="2400" b="1" dirty="0">
                <a:latin typeface="华文楷体" pitchFamily="2" charset="-122"/>
                <a:ea typeface="华文楷体" pitchFamily="2" charset="-122"/>
              </a:rPr>
              <a:t>2</a:t>
            </a:r>
            <a:r>
              <a:rPr lang="zh-CN" altLang="en-US" sz="2400" b="1" dirty="0">
                <a:latin typeface="华文楷体" pitchFamily="2" charset="-122"/>
                <a:ea typeface="华文楷体" pitchFamily="2" charset="-122"/>
              </a:rPr>
              <a:t>点才驾车回家，又一次遭遇检查时却被定为饮酒驾车，这让他既懊恼又困惑，为什么喝同样多的酒，两次检查结果会不一样呢？</a:t>
            </a:r>
            <a:endParaRPr lang="en-US" altLang="zh-CN" sz="2400" b="1" dirty="0">
              <a:latin typeface="华文楷体" pitchFamily="2" charset="-122"/>
              <a:ea typeface="华文楷体" pitchFamily="2" charset="-122"/>
            </a:endParaRPr>
          </a:p>
          <a:p>
            <a:pPr marL="0" indent="0" algn="just">
              <a:buFont typeface="Wingdings" pitchFamily="2" charset="2"/>
              <a:buNone/>
            </a:pPr>
            <a:r>
              <a:rPr lang="zh-CN" altLang="en-US" sz="2400" b="1" dirty="0">
                <a:latin typeface="华文楷体" pitchFamily="2" charset="-122"/>
                <a:ea typeface="华文楷体" pitchFamily="2" charset="-122"/>
              </a:rPr>
              <a:t>        已知，人体的吸收和排泄引起血液中酒精的减少率正比于血液中酒精的浓度。请你参考下面给出的数据建立饮酒后血液中酒精浓度随时间变化的数学模型，用于讨论以下问题：</a:t>
            </a:r>
          </a:p>
          <a:p>
            <a:pPr marL="0" indent="0" algn="just">
              <a:buFont typeface="Wingdings" pitchFamily="2" charset="2"/>
              <a:buNone/>
            </a:pPr>
            <a:r>
              <a:rPr lang="en-US" altLang="zh-CN" sz="2400" b="1" dirty="0">
                <a:latin typeface="华文楷体" pitchFamily="2" charset="-122"/>
                <a:ea typeface="华文楷体" pitchFamily="2" charset="-122"/>
              </a:rPr>
              <a:t>1. </a:t>
            </a:r>
            <a:r>
              <a:rPr lang="zh-CN" altLang="en-US" sz="2400" b="1" dirty="0">
                <a:latin typeface="华文楷体" pitchFamily="2" charset="-122"/>
                <a:ea typeface="华文楷体" pitchFamily="2" charset="-122"/>
              </a:rPr>
              <a:t>对大李碰到的情况做出解释；</a:t>
            </a:r>
          </a:p>
          <a:p>
            <a:pPr marL="0" indent="0" algn="just">
              <a:buFont typeface="Wingdings" pitchFamily="2" charset="2"/>
              <a:buNone/>
            </a:pPr>
            <a:r>
              <a:rPr lang="en-US" altLang="zh-CN" sz="2400" b="1" dirty="0">
                <a:latin typeface="华文楷体" pitchFamily="2" charset="-122"/>
                <a:ea typeface="华文楷体" pitchFamily="2" charset="-122"/>
              </a:rPr>
              <a:t>2. </a:t>
            </a:r>
            <a:r>
              <a:rPr lang="zh-CN" altLang="en-US" sz="2400" b="1" dirty="0">
                <a:latin typeface="华文楷体" pitchFamily="2" charset="-122"/>
                <a:ea typeface="华文楷体" pitchFamily="2" charset="-122"/>
              </a:rPr>
              <a:t>根据你的模型论证：如果天天喝酒，是否还能开车？</a:t>
            </a:r>
          </a:p>
          <a:p>
            <a:pPr marL="0" indent="0">
              <a:buFont typeface="Wingdings" pitchFamily="2" charset="2"/>
              <a:buNone/>
            </a:pPr>
            <a:r>
              <a:rPr lang="zh-CN" altLang="en-US" sz="2400" b="1" dirty="0">
                <a:latin typeface="华文楷体" pitchFamily="2" charset="-122"/>
                <a:ea typeface="华文楷体" pitchFamily="2" charset="-122"/>
              </a:rPr>
              <a:t> </a:t>
            </a:r>
          </a:p>
        </p:txBody>
      </p:sp>
    </p:spTree>
    <p:extLst>
      <p:ext uri="{BB962C8B-B14F-4D97-AF65-F5344CB8AC3E}">
        <p14:creationId xmlns:p14="http://schemas.microsoft.com/office/powerpoint/2010/main" val="155158244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4294967295"/>
          </p:nvPr>
        </p:nvSpPr>
        <p:spPr>
          <a:xfrm>
            <a:off x="395288" y="685800"/>
            <a:ext cx="8405812" cy="5257800"/>
          </a:xfrm>
          <a:prstGeom prst="rect">
            <a:avLst/>
          </a:prstGeom>
        </p:spPr>
        <p:txBody>
          <a:bodyPr/>
          <a:lstStyle/>
          <a:p>
            <a:pPr marL="0" indent="0" algn="just">
              <a:buFont typeface="Wingdings" pitchFamily="2" charset="2"/>
              <a:buNone/>
            </a:pPr>
            <a:r>
              <a:rPr lang="zh-CN" altLang="en-US" b="1">
                <a:latin typeface="华文楷体" pitchFamily="2" charset="-122"/>
                <a:ea typeface="华文楷体" pitchFamily="2" charset="-122"/>
              </a:rPr>
              <a:t>参考数据</a:t>
            </a:r>
          </a:p>
          <a:p>
            <a:pPr marL="0" indent="0" algn="just">
              <a:buFont typeface="Wingdings" pitchFamily="2" charset="2"/>
              <a:buNone/>
            </a:pPr>
            <a:r>
              <a:rPr lang="zh-CN" altLang="en-US" b="1">
                <a:latin typeface="华文楷体" pitchFamily="2" charset="-122"/>
                <a:ea typeface="华文楷体" pitchFamily="2" charset="-122"/>
              </a:rPr>
              <a:t>体重约</a:t>
            </a:r>
            <a:r>
              <a:rPr lang="en-US" altLang="zh-CN" b="1">
                <a:latin typeface="华文楷体" pitchFamily="2" charset="-122"/>
                <a:ea typeface="华文楷体" pitchFamily="2" charset="-122"/>
              </a:rPr>
              <a:t>70kg</a:t>
            </a:r>
            <a:r>
              <a:rPr lang="zh-CN" altLang="en-US" b="1">
                <a:latin typeface="华文楷体" pitchFamily="2" charset="-122"/>
                <a:ea typeface="华文楷体" pitchFamily="2" charset="-122"/>
              </a:rPr>
              <a:t>的某人在短时间内喝下</a:t>
            </a:r>
            <a:r>
              <a:rPr lang="en-US" altLang="zh-CN" b="1">
                <a:latin typeface="华文楷体" pitchFamily="2" charset="-122"/>
                <a:ea typeface="华文楷体" pitchFamily="2" charset="-122"/>
              </a:rPr>
              <a:t>2</a:t>
            </a:r>
            <a:r>
              <a:rPr lang="zh-CN" altLang="en-US" b="1">
                <a:latin typeface="华文楷体" pitchFamily="2" charset="-122"/>
                <a:ea typeface="华文楷体" pitchFamily="2" charset="-122"/>
              </a:rPr>
              <a:t>瓶啤酒后，隔一定时间测量他的血液中酒精含量（毫克／百毫升），得到数据如下：</a:t>
            </a:r>
          </a:p>
          <a:p>
            <a:pPr marL="0" indent="0" algn="just">
              <a:buFont typeface="Wingdings" pitchFamily="2" charset="2"/>
              <a:buNone/>
            </a:pPr>
            <a:r>
              <a:rPr lang="zh-CN" altLang="en-US" sz="2200" b="1">
                <a:latin typeface="华文楷体" pitchFamily="2" charset="-122"/>
                <a:ea typeface="华文楷体" pitchFamily="2" charset="-122"/>
              </a:rPr>
              <a:t>时间</a:t>
            </a:r>
            <a:r>
              <a:rPr lang="en-US" altLang="zh-CN" sz="2200" b="1">
                <a:latin typeface="华文楷体" pitchFamily="2" charset="-122"/>
                <a:ea typeface="华文楷体" pitchFamily="2" charset="-122"/>
              </a:rPr>
              <a:t>(</a:t>
            </a:r>
            <a:r>
              <a:rPr lang="zh-CN" altLang="en-US" sz="2200" b="1">
                <a:latin typeface="华文楷体" pitchFamily="2" charset="-122"/>
                <a:ea typeface="华文楷体" pitchFamily="2" charset="-122"/>
              </a:rPr>
              <a:t>小时</a:t>
            </a:r>
            <a:r>
              <a:rPr lang="en-US" altLang="zh-CN" sz="2200" b="1">
                <a:latin typeface="华文楷体" pitchFamily="2" charset="-122"/>
                <a:ea typeface="华文楷体" pitchFamily="2" charset="-122"/>
              </a:rPr>
              <a:t>)</a:t>
            </a:r>
            <a:r>
              <a:rPr lang="en-US" altLang="zh-CN" b="1">
                <a:latin typeface="华文楷体" pitchFamily="2" charset="-122"/>
                <a:ea typeface="华文楷体" pitchFamily="2" charset="-122"/>
              </a:rPr>
              <a:t> </a:t>
            </a:r>
            <a:r>
              <a:rPr lang="en-US" altLang="zh-CN" sz="2600" b="1">
                <a:latin typeface="华文楷体" pitchFamily="2" charset="-122"/>
                <a:ea typeface="华文楷体" pitchFamily="2" charset="-122"/>
              </a:rPr>
              <a:t>0.25  0.5  0.75  1   1.5   2   2.5  3   3.5  4   4.5   5</a:t>
            </a:r>
          </a:p>
          <a:p>
            <a:pPr marL="0" indent="0" algn="just">
              <a:buFont typeface="Wingdings" pitchFamily="2" charset="2"/>
              <a:buNone/>
            </a:pPr>
            <a:r>
              <a:rPr lang="zh-CN" altLang="en-US" sz="2200" b="1">
                <a:latin typeface="华文楷体" pitchFamily="2" charset="-122"/>
                <a:ea typeface="华文楷体" pitchFamily="2" charset="-122"/>
              </a:rPr>
              <a:t>酒精含量</a:t>
            </a:r>
            <a:r>
              <a:rPr lang="zh-CN" altLang="en-US" b="1">
                <a:latin typeface="华文楷体" pitchFamily="2" charset="-122"/>
                <a:ea typeface="华文楷体" pitchFamily="2" charset="-122"/>
              </a:rPr>
              <a:t>     </a:t>
            </a:r>
            <a:r>
              <a:rPr lang="en-US" altLang="zh-CN" sz="2600" b="1">
                <a:latin typeface="华文楷体" pitchFamily="2" charset="-122"/>
                <a:ea typeface="华文楷体" pitchFamily="2" charset="-122"/>
              </a:rPr>
              <a:t>30   68    75  82   82   77  68  68  58  51  50  41</a:t>
            </a:r>
          </a:p>
          <a:p>
            <a:pPr marL="0" indent="0" algn="just">
              <a:buFont typeface="Wingdings" pitchFamily="2" charset="2"/>
              <a:buNone/>
            </a:pPr>
            <a:r>
              <a:rPr lang="zh-CN" altLang="en-US" sz="2200" b="1">
                <a:latin typeface="华文楷体" pitchFamily="2" charset="-122"/>
                <a:ea typeface="华文楷体" pitchFamily="2" charset="-122"/>
              </a:rPr>
              <a:t>时间</a:t>
            </a:r>
            <a:r>
              <a:rPr lang="en-US" altLang="zh-CN" sz="2200" b="1">
                <a:latin typeface="华文楷体" pitchFamily="2" charset="-122"/>
                <a:ea typeface="华文楷体" pitchFamily="2" charset="-122"/>
              </a:rPr>
              <a:t>(</a:t>
            </a:r>
            <a:r>
              <a:rPr lang="zh-CN" altLang="en-US" sz="2200" b="1">
                <a:latin typeface="华文楷体" pitchFamily="2" charset="-122"/>
                <a:ea typeface="华文楷体" pitchFamily="2" charset="-122"/>
              </a:rPr>
              <a:t>小时</a:t>
            </a:r>
            <a:r>
              <a:rPr lang="en-US" altLang="zh-CN" sz="2200" b="1">
                <a:latin typeface="华文楷体" pitchFamily="2" charset="-122"/>
                <a:ea typeface="华文楷体" pitchFamily="2" charset="-122"/>
              </a:rPr>
              <a:t>)</a:t>
            </a:r>
            <a:r>
              <a:rPr lang="en-US" altLang="zh-CN" sz="2600" b="1">
                <a:latin typeface="华文楷体" pitchFamily="2" charset="-122"/>
                <a:ea typeface="华文楷体" pitchFamily="2" charset="-122"/>
              </a:rPr>
              <a:t>    6   7     8    9  10  11  12  13   14  15  16   </a:t>
            </a:r>
          </a:p>
          <a:p>
            <a:pPr marL="0" indent="0" algn="just">
              <a:buFont typeface="Wingdings" pitchFamily="2" charset="2"/>
              <a:buNone/>
            </a:pPr>
            <a:r>
              <a:rPr lang="zh-CN" altLang="en-US" sz="2200" b="1">
                <a:latin typeface="华文楷体" pitchFamily="2" charset="-122"/>
                <a:ea typeface="华文楷体" pitchFamily="2" charset="-122"/>
              </a:rPr>
              <a:t>酒精含量</a:t>
            </a:r>
            <a:r>
              <a:rPr lang="zh-CN" altLang="en-US" sz="2600" b="1">
                <a:latin typeface="华文楷体" pitchFamily="2" charset="-122"/>
                <a:ea typeface="华文楷体" pitchFamily="2" charset="-122"/>
              </a:rPr>
              <a:t>      </a:t>
            </a:r>
            <a:r>
              <a:rPr lang="en-US" altLang="zh-CN" sz="2600" b="1">
                <a:latin typeface="华文楷体" pitchFamily="2" charset="-122"/>
                <a:ea typeface="华文楷体" pitchFamily="2" charset="-122"/>
              </a:rPr>
              <a:t>38  35  28  25  18  15  12  10    7    7    4</a:t>
            </a:r>
          </a:p>
          <a:p>
            <a:pPr marL="0" indent="0">
              <a:buFont typeface="Wingdings" pitchFamily="2" charset="2"/>
              <a:buNone/>
            </a:pPr>
            <a:r>
              <a:rPr lang="en-US" altLang="zh-CN" sz="2600" b="1">
                <a:latin typeface="华文楷体" pitchFamily="2" charset="-122"/>
                <a:ea typeface="华文楷体" pitchFamily="2" charset="-122"/>
              </a:rPr>
              <a:t> </a:t>
            </a:r>
          </a:p>
        </p:txBody>
      </p:sp>
    </p:spTree>
    <p:extLst>
      <p:ext uri="{BB962C8B-B14F-4D97-AF65-F5344CB8AC3E}">
        <p14:creationId xmlns:p14="http://schemas.microsoft.com/office/powerpoint/2010/main" val="1405766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354" name="Object 2"/>
          <p:cNvGraphicFramePr>
            <a:graphicFrameLocks noChangeAspect="1"/>
          </p:cNvGraphicFramePr>
          <p:nvPr/>
        </p:nvGraphicFramePr>
        <p:xfrm>
          <a:off x="1835150" y="1125538"/>
          <a:ext cx="4294188" cy="1433512"/>
        </p:xfrm>
        <a:graphic>
          <a:graphicData uri="http://schemas.openxmlformats.org/presentationml/2006/ole">
            <mc:AlternateContent xmlns:mc="http://schemas.openxmlformats.org/markup-compatibility/2006">
              <mc:Choice xmlns:v="urn:schemas-microsoft-com:vml" Requires="v">
                <p:oleObj spid="_x0000_s204904" name="公式" r:id="rId3" imgW="1409065" imgH="469900" progId="Equation.3">
                  <p:embed/>
                </p:oleObj>
              </mc:Choice>
              <mc:Fallback>
                <p:oleObj name="公式" r:id="rId3" imgW="1409065" imgH="469900" progId="Equation.3">
                  <p:embed/>
                  <p:pic>
                    <p:nvPicPr>
                      <p:cNvPr id="0" name="Picture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1125538"/>
                        <a:ext cx="4294188" cy="1433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0355" name="Text Box 3"/>
          <p:cNvSpPr txBox="1">
            <a:spLocks noChangeArrowheads="1"/>
          </p:cNvSpPr>
          <p:nvPr/>
        </p:nvSpPr>
        <p:spPr bwMode="auto">
          <a:xfrm>
            <a:off x="684213" y="476250"/>
            <a:ext cx="4535487" cy="519113"/>
          </a:xfrm>
          <a:prstGeom prst="rect">
            <a:avLst/>
          </a:prstGeom>
          <a:noFill/>
          <a:ln w="9525">
            <a:noFill/>
            <a:miter lim="800000"/>
          </a:ln>
          <a:effectLst/>
        </p:spPr>
        <p:txBody>
          <a:bodyPr>
            <a:spAutoFit/>
          </a:bodyPr>
          <a:lstStyle/>
          <a:p>
            <a:pPr>
              <a:spcBef>
                <a:spcPct val="50000"/>
              </a:spcBef>
            </a:pPr>
            <a:r>
              <a:rPr kumimoji="0" lang="zh-CN" altLang="en-US" sz="2800">
                <a:latin typeface="Arial" panose="020B0604020202020204" pitchFamily="34" charset="0"/>
                <a:ea typeface="华文中宋" panose="02010600040101010101" pitchFamily="2" charset="-122"/>
              </a:rPr>
              <a:t>水面高度与时间的函数关系</a:t>
            </a:r>
          </a:p>
        </p:txBody>
      </p:sp>
      <p:sp>
        <p:nvSpPr>
          <p:cNvPr id="100356" name="Text Box 4"/>
          <p:cNvSpPr txBox="1">
            <a:spLocks noChangeArrowheads="1"/>
          </p:cNvSpPr>
          <p:nvPr/>
        </p:nvSpPr>
        <p:spPr bwMode="auto">
          <a:xfrm>
            <a:off x="684213" y="2997200"/>
            <a:ext cx="5183187" cy="519113"/>
          </a:xfrm>
          <a:prstGeom prst="rect">
            <a:avLst/>
          </a:prstGeom>
          <a:noFill/>
          <a:ln w="9525">
            <a:noFill/>
            <a:miter lim="800000"/>
          </a:ln>
          <a:effectLst/>
        </p:spPr>
        <p:txBody>
          <a:bodyPr>
            <a:spAutoFit/>
          </a:bodyPr>
          <a:lstStyle/>
          <a:p>
            <a:pPr>
              <a:spcBef>
                <a:spcPct val="50000"/>
              </a:spcBef>
            </a:pPr>
            <a:r>
              <a:rPr kumimoji="0" lang="zh-CN" altLang="en-US" sz="2800">
                <a:latin typeface="Arial" panose="020B0604020202020204" pitchFamily="34" charset="0"/>
                <a:ea typeface="华文中宋" panose="02010600040101010101" pitchFamily="2" charset="-122"/>
              </a:rPr>
              <a:t>水流空所需时间为（令  </a:t>
            </a:r>
            <a:r>
              <a:rPr kumimoji="0" lang="en-US" altLang="zh-CN" sz="2800">
                <a:latin typeface="Arial" panose="020B0604020202020204" pitchFamily="34" charset="0"/>
                <a:ea typeface="华文中宋" panose="02010600040101010101" pitchFamily="2" charset="-122"/>
              </a:rPr>
              <a:t>h=0 </a:t>
            </a:r>
            <a:r>
              <a:rPr kumimoji="0" lang="zh-CN" altLang="en-US" sz="2800">
                <a:latin typeface="Arial" panose="020B0604020202020204" pitchFamily="34" charset="0"/>
                <a:ea typeface="华文中宋" panose="02010600040101010101" pitchFamily="2" charset="-122"/>
              </a:rPr>
              <a:t>）</a:t>
            </a:r>
          </a:p>
        </p:txBody>
      </p:sp>
      <p:graphicFrame>
        <p:nvGraphicFramePr>
          <p:cNvPr id="100357" name="Object 5"/>
          <p:cNvGraphicFramePr>
            <a:graphicFrameLocks noChangeAspect="1"/>
          </p:cNvGraphicFramePr>
          <p:nvPr/>
        </p:nvGraphicFramePr>
        <p:xfrm>
          <a:off x="1619250" y="3933825"/>
          <a:ext cx="2474913" cy="1433513"/>
        </p:xfrm>
        <a:graphic>
          <a:graphicData uri="http://schemas.openxmlformats.org/presentationml/2006/ole">
            <mc:AlternateContent xmlns:mc="http://schemas.openxmlformats.org/markup-compatibility/2006">
              <mc:Choice xmlns:v="urn:schemas-microsoft-com:vml" Requires="v">
                <p:oleObj spid="_x0000_s204905" name="公式" r:id="rId5" imgW="812165" imgH="469900" progId="Equation.3">
                  <p:embed/>
                </p:oleObj>
              </mc:Choice>
              <mc:Fallback>
                <p:oleObj name="公式" r:id="rId5" imgW="812165" imgH="469900" progId="Equation.3">
                  <p:embed/>
                  <p:pic>
                    <p:nvPicPr>
                      <p:cNvPr id="0" name="Picture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3933825"/>
                        <a:ext cx="2474913" cy="1433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355"/>
                                        </p:tgtEl>
                                        <p:attrNameLst>
                                          <p:attrName>style.visibility</p:attrName>
                                        </p:attrNameLst>
                                      </p:cBhvr>
                                      <p:to>
                                        <p:strVal val="visible"/>
                                      </p:to>
                                    </p:set>
                                    <p:animEffect transition="in" filter="wipe(left)">
                                      <p:cBhvr>
                                        <p:cTn id="7" dur="500"/>
                                        <p:tgtEl>
                                          <p:spTgt spid="1003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0354"/>
                                        </p:tgtEl>
                                        <p:attrNameLst>
                                          <p:attrName>style.visibility</p:attrName>
                                        </p:attrNameLst>
                                      </p:cBhvr>
                                      <p:to>
                                        <p:strVal val="visible"/>
                                      </p:to>
                                    </p:set>
                                    <p:animEffect transition="in" filter="wipe(left)">
                                      <p:cBhvr>
                                        <p:cTn id="12" dur="500"/>
                                        <p:tgtEl>
                                          <p:spTgt spid="10035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0356"/>
                                        </p:tgtEl>
                                        <p:attrNameLst>
                                          <p:attrName>style.visibility</p:attrName>
                                        </p:attrNameLst>
                                      </p:cBhvr>
                                      <p:to>
                                        <p:strVal val="visible"/>
                                      </p:to>
                                    </p:set>
                                    <p:animEffect transition="in" filter="wipe(left)">
                                      <p:cBhvr>
                                        <p:cTn id="17" dur="500"/>
                                        <p:tgtEl>
                                          <p:spTgt spid="10035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0357"/>
                                        </p:tgtEl>
                                        <p:attrNameLst>
                                          <p:attrName>style.visibility</p:attrName>
                                        </p:attrNameLst>
                                      </p:cBhvr>
                                      <p:to>
                                        <p:strVal val="visible"/>
                                      </p:to>
                                    </p:set>
                                    <p:animEffect transition="in" filter="wipe(left)">
                                      <p:cBhvr>
                                        <p:cTn id="22" dur="500"/>
                                        <p:tgtEl>
                                          <p:spTgt spid="1003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ldLvl="0" animBg="1"/>
      <p:bldP spid="100356" grpId="0" bldLvl="0"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4294967295"/>
          </p:nvPr>
        </p:nvSpPr>
        <p:spPr>
          <a:xfrm>
            <a:off x="457200" y="692150"/>
            <a:ext cx="8229600" cy="5175250"/>
          </a:xfrm>
          <a:prstGeom prst="rect">
            <a:avLst/>
          </a:prstGeom>
        </p:spPr>
        <p:txBody>
          <a:bodyPr>
            <a:normAutofit/>
          </a:bodyPr>
          <a:lstStyle/>
          <a:p>
            <a:pPr marL="0" indent="0">
              <a:buFont typeface="Wingdings" pitchFamily="2" charset="2"/>
              <a:buNone/>
            </a:pPr>
            <a:r>
              <a:rPr lang="en-US" altLang="zh-CN" sz="2800" b="1" dirty="0">
                <a:solidFill>
                  <a:srgbClr val="002060"/>
                </a:solidFill>
                <a:latin typeface="华文楷体" pitchFamily="2" charset="-122"/>
                <a:ea typeface="华文楷体" pitchFamily="2" charset="-122"/>
              </a:rPr>
              <a:t>6. MCM1997A</a:t>
            </a:r>
            <a:r>
              <a:rPr lang="zh-CN" altLang="en-US" sz="2800" b="1" dirty="0">
                <a:solidFill>
                  <a:srgbClr val="002060"/>
                </a:solidFill>
                <a:latin typeface="华文楷体" pitchFamily="2" charset="-122"/>
                <a:ea typeface="华文楷体" pitchFamily="2" charset="-122"/>
              </a:rPr>
              <a:t>题恐龙捕食问题*</a:t>
            </a:r>
          </a:p>
          <a:p>
            <a:pPr marL="0" indent="0">
              <a:buFont typeface="Wingdings" pitchFamily="2" charset="2"/>
              <a:buNone/>
            </a:pPr>
            <a:r>
              <a:rPr lang="zh-CN" altLang="en-US" sz="2800" dirty="0">
                <a:latin typeface="华文楷体" pitchFamily="2" charset="-122"/>
                <a:ea typeface="华文楷体" pitchFamily="2" charset="-122"/>
              </a:rPr>
              <a:t>假设有一种独居的猎食其他动物的野兽，试设计它潜近猎物并追猎一个单只食草动物的策略，以及被追击动物逃跑策略的数学模型。</a:t>
            </a:r>
          </a:p>
          <a:p>
            <a:pPr marL="0" indent="0">
              <a:buFont typeface="Wingdings" pitchFamily="2" charset="2"/>
              <a:buNone/>
            </a:pPr>
            <a:endParaRPr lang="en-US" altLang="zh-CN" sz="2800" dirty="0">
              <a:latin typeface="华文楷体" pitchFamily="2" charset="-122"/>
              <a:ea typeface="华文楷体" pitchFamily="2" charset="-122"/>
            </a:endParaRPr>
          </a:p>
          <a:p>
            <a:pPr marL="0" indent="0">
              <a:buFont typeface="Wingdings" pitchFamily="2" charset="2"/>
              <a:buNone/>
            </a:pPr>
            <a:r>
              <a:rPr lang="en-US" altLang="zh-CN" sz="2800" b="1" dirty="0">
                <a:solidFill>
                  <a:srgbClr val="002060"/>
                </a:solidFill>
                <a:latin typeface="华文楷体" pitchFamily="2" charset="-122"/>
                <a:ea typeface="华文楷体" pitchFamily="2" charset="-122"/>
              </a:rPr>
              <a:t>7.  MCM1999C</a:t>
            </a:r>
            <a:r>
              <a:rPr lang="zh-CN" altLang="en-US" sz="2800" b="1" dirty="0">
                <a:solidFill>
                  <a:srgbClr val="002060"/>
                </a:solidFill>
                <a:latin typeface="华文楷体" pitchFamily="2" charset="-122"/>
                <a:ea typeface="华文楷体" pitchFamily="2" charset="-122"/>
              </a:rPr>
              <a:t>题大地污染问题*</a:t>
            </a:r>
          </a:p>
          <a:p>
            <a:pPr marL="0" indent="0">
              <a:buFont typeface="Wingdings" pitchFamily="2" charset="2"/>
              <a:buNone/>
            </a:pPr>
            <a:r>
              <a:rPr lang="zh-CN" altLang="en-US" sz="2800" dirty="0">
                <a:latin typeface="华文楷体" pitchFamily="2" charset="-122"/>
                <a:ea typeface="华文楷体" pitchFamily="2" charset="-122"/>
              </a:rPr>
              <a:t>试建立一个数学模型来决定一组给定数据资料表示的区域和时间内是否有任何污染物的产生，若有试识别新的污染物并估计污染源的位置和时间</a:t>
            </a:r>
          </a:p>
        </p:txBody>
      </p:sp>
    </p:spTree>
    <p:extLst>
      <p:ext uri="{BB962C8B-B14F-4D97-AF65-F5344CB8AC3E}">
        <p14:creationId xmlns:p14="http://schemas.microsoft.com/office/powerpoint/2010/main" val="485362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body" idx="4294967295"/>
          </p:nvPr>
        </p:nvSpPr>
        <p:spPr>
          <a:xfrm>
            <a:off x="684213" y="692697"/>
            <a:ext cx="7848600" cy="5184228"/>
          </a:xfrm>
          <a:prstGeom prst="rect">
            <a:avLst/>
          </a:prstGeom>
        </p:spPr>
        <p:txBody>
          <a:bodyPr>
            <a:normAutofit fontScale="92500" lnSpcReduction="10000"/>
          </a:bodyPr>
          <a:lstStyle/>
          <a:p>
            <a:pPr marL="0" indent="0">
              <a:lnSpc>
                <a:spcPct val="90000"/>
              </a:lnSpc>
              <a:buFont typeface="Wingdings" panose="05000000000000000000" pitchFamily="2" charset="2"/>
              <a:buNone/>
            </a:pPr>
            <a:r>
              <a:rPr lang="zh-CN" altLang="en-US" sz="3200" b="1" dirty="0">
                <a:solidFill>
                  <a:srgbClr val="000090"/>
                </a:solidFill>
                <a:latin typeface="华文楷体" panose="02010600040101010101" pitchFamily="2" charset="-122"/>
                <a:ea typeface="华文楷体" panose="02010600040101010101" pitchFamily="2" charset="-122"/>
              </a:rPr>
              <a:t>建模方法 </a:t>
            </a:r>
            <a:r>
              <a:rPr lang="en-US" altLang="zh-CN" sz="3200" b="1" dirty="0">
                <a:solidFill>
                  <a:srgbClr val="000090"/>
                </a:solidFill>
                <a:latin typeface="华文楷体" panose="02010600040101010101" pitchFamily="2" charset="-122"/>
                <a:ea typeface="华文楷体" panose="02010600040101010101" pitchFamily="2" charset="-122"/>
              </a:rPr>
              <a:t>1.  </a:t>
            </a:r>
            <a:r>
              <a:rPr lang="zh-CN" altLang="en-US" sz="3200" b="1" dirty="0">
                <a:solidFill>
                  <a:srgbClr val="000090"/>
                </a:solidFill>
                <a:latin typeface="华文楷体" panose="02010600040101010101" pitchFamily="2" charset="-122"/>
                <a:ea typeface="华文楷体" panose="02010600040101010101" pitchFamily="2" charset="-122"/>
              </a:rPr>
              <a:t>微元法</a:t>
            </a:r>
            <a:endParaRPr lang="en-US" altLang="zh-CN" sz="3200" b="1" dirty="0">
              <a:solidFill>
                <a:srgbClr val="000090"/>
              </a:solidFill>
              <a:latin typeface="华文楷体" panose="02010600040101010101" pitchFamily="2" charset="-122"/>
              <a:ea typeface="华文楷体" panose="02010600040101010101" pitchFamily="2" charset="-122"/>
            </a:endParaRPr>
          </a:p>
          <a:p>
            <a:pPr marL="0" indent="0">
              <a:lnSpc>
                <a:spcPct val="90000"/>
              </a:lnSpc>
              <a:buFont typeface="Wingdings" panose="05000000000000000000" pitchFamily="2" charset="2"/>
              <a:buNone/>
            </a:pPr>
            <a:endParaRPr lang="zh-CN" altLang="en-US" sz="3200" b="1" dirty="0">
              <a:solidFill>
                <a:srgbClr val="000090"/>
              </a:solidFill>
              <a:latin typeface="华文楷体" panose="02010600040101010101" pitchFamily="2" charset="-122"/>
              <a:ea typeface="华文楷体" panose="02010600040101010101" pitchFamily="2" charset="-122"/>
            </a:endParaRPr>
          </a:p>
          <a:p>
            <a:pPr marL="0" indent="0">
              <a:lnSpc>
                <a:spcPct val="90000"/>
              </a:lnSpc>
              <a:buFont typeface="Wingdings" panose="05000000000000000000" pitchFamily="2" charset="2"/>
              <a:buNone/>
            </a:pPr>
            <a:r>
              <a:rPr lang="zh-CN" altLang="en-US" sz="3200" b="1" dirty="0">
                <a:latin typeface="华文楷体" panose="02010600040101010101" pitchFamily="2" charset="-122"/>
                <a:ea typeface="华文楷体" panose="02010600040101010101" pitchFamily="2" charset="-122"/>
              </a:rPr>
              <a:t>    在自变量的微小的区间内以简单的线性近似形式描述有关变量之间的平衡关系</a:t>
            </a:r>
            <a:r>
              <a:rPr lang="en-US" altLang="zh-CN" sz="3200" b="1" dirty="0">
                <a:latin typeface="华文楷体" panose="02010600040101010101" pitchFamily="2" charset="-122"/>
                <a:ea typeface="华文楷体" panose="02010600040101010101" pitchFamily="2" charset="-122"/>
              </a:rPr>
              <a:t>,   </a:t>
            </a:r>
            <a:r>
              <a:rPr lang="zh-CN" altLang="en-US" sz="3200" b="1" dirty="0">
                <a:latin typeface="华文楷体" panose="02010600040101010101" pitchFamily="2" charset="-122"/>
                <a:ea typeface="华文楷体" panose="02010600040101010101" pitchFamily="2" charset="-122"/>
              </a:rPr>
              <a:t>得到</a:t>
            </a:r>
            <a:r>
              <a:rPr lang="zh-CN" altLang="en-US" sz="3200" b="1" dirty="0">
                <a:solidFill>
                  <a:srgbClr val="FF0000"/>
                </a:solidFill>
                <a:latin typeface="华文楷体" panose="02010600040101010101" pitchFamily="2" charset="-122"/>
                <a:ea typeface="华文楷体" panose="02010600040101010101" pitchFamily="2" charset="-122"/>
              </a:rPr>
              <a:t>差分方程</a:t>
            </a:r>
            <a:r>
              <a:rPr lang="zh-CN" altLang="en-US" sz="3200" b="1" dirty="0">
                <a:latin typeface="华文楷体" panose="02010600040101010101" pitchFamily="2" charset="-122"/>
                <a:ea typeface="华文楷体" panose="02010600040101010101" pitchFamily="2" charset="-122"/>
              </a:rPr>
              <a:t>，再利用微分学的思想，通过取极限</a:t>
            </a:r>
            <a:r>
              <a:rPr lang="en-US" altLang="zh-CN" sz="3200" b="1" dirty="0">
                <a:latin typeface="华文楷体" panose="02010600040101010101" pitchFamily="2" charset="-122"/>
                <a:ea typeface="华文楷体" panose="02010600040101010101" pitchFamily="2" charset="-122"/>
              </a:rPr>
              <a:t>,   </a:t>
            </a:r>
            <a:r>
              <a:rPr lang="zh-CN" altLang="en-US" sz="3200" b="1" dirty="0">
                <a:latin typeface="华文楷体" panose="02010600040101010101" pitchFamily="2" charset="-122"/>
                <a:ea typeface="华文楷体" panose="02010600040101010101" pitchFamily="2" charset="-122"/>
              </a:rPr>
              <a:t>得到以</a:t>
            </a:r>
            <a:r>
              <a:rPr lang="zh-CN" altLang="en-US" sz="3200" b="1" dirty="0">
                <a:solidFill>
                  <a:srgbClr val="FF0000"/>
                </a:solidFill>
                <a:latin typeface="华文楷体" panose="02010600040101010101" pitchFamily="2" charset="-122"/>
                <a:ea typeface="华文楷体" panose="02010600040101010101" pitchFamily="2" charset="-122"/>
              </a:rPr>
              <a:t>微分方程</a:t>
            </a:r>
            <a:r>
              <a:rPr lang="zh-CN" altLang="en-US" sz="3200" b="1" dirty="0">
                <a:latin typeface="华文楷体" panose="02010600040101010101" pitchFamily="2" charset="-122"/>
                <a:ea typeface="华文楷体" panose="02010600040101010101" pitchFamily="2" charset="-122"/>
              </a:rPr>
              <a:t>的形式描述的数学模型。</a:t>
            </a:r>
            <a:endParaRPr lang="en-US" altLang="zh-CN" sz="3200" b="1" dirty="0">
              <a:latin typeface="华文楷体" panose="02010600040101010101" pitchFamily="2" charset="-122"/>
              <a:ea typeface="华文楷体" panose="02010600040101010101" pitchFamily="2" charset="-122"/>
            </a:endParaRPr>
          </a:p>
          <a:p>
            <a:pPr marL="0" indent="0">
              <a:lnSpc>
                <a:spcPct val="90000"/>
              </a:lnSpc>
              <a:buNone/>
            </a:pPr>
            <a:endParaRPr lang="en-US" altLang="zh-CN" sz="3200" b="1" dirty="0"/>
          </a:p>
          <a:p>
            <a:pPr marL="0" indent="0">
              <a:lnSpc>
                <a:spcPct val="90000"/>
              </a:lnSpc>
              <a:buNone/>
            </a:pPr>
            <a:r>
              <a:rPr lang="en-US" altLang="zh-CN" sz="3200" b="1" dirty="0"/>
              <a:t>     </a:t>
            </a:r>
            <a:r>
              <a:rPr lang="zh-CN" altLang="en-US" sz="3200" b="1" dirty="0">
                <a:latin typeface="华文楷体" panose="02010600040101010101" pitchFamily="2" charset="-122"/>
                <a:ea typeface="华文楷体" panose="02010600040101010101" pitchFamily="2" charset="-122"/>
              </a:rPr>
              <a:t>微元法是微分方程建模的主要工具之一。它的特点是在一个局部分析模型，这样，</a:t>
            </a:r>
            <a:r>
              <a:rPr lang="zh-CN" altLang="en-US" sz="3200" b="1" dirty="0">
                <a:solidFill>
                  <a:srgbClr val="000090"/>
                </a:solidFill>
                <a:latin typeface="华文楷体" panose="02010600040101010101" pitchFamily="2" charset="-122"/>
                <a:ea typeface="华文楷体" panose="02010600040101010101" pitchFamily="2" charset="-122"/>
              </a:rPr>
              <a:t>在局部利用不变代变</a:t>
            </a:r>
            <a:r>
              <a:rPr lang="zh-CN" altLang="en-US" sz="3200" b="1" dirty="0">
                <a:latin typeface="华文楷体" panose="02010600040101010101" pitchFamily="2" charset="-122"/>
                <a:ea typeface="华文楷体" panose="02010600040101010101" pitchFamily="2" charset="-122"/>
              </a:rPr>
              <a:t>（差一个高阶无穷小），就可以利用初等分析的方法建立局部模型，然后通过取极限得到微分方程模型。</a:t>
            </a:r>
            <a:endParaRPr lang="en-US" altLang="zh-CN" sz="3200" b="1" dirty="0">
              <a:latin typeface="华文楷体" panose="02010600040101010101" pitchFamily="2" charset="-122"/>
              <a:ea typeface="华文楷体" panose="02010600040101010101" pitchFamily="2" charset="-122"/>
            </a:endParaRPr>
          </a:p>
          <a:p>
            <a:pPr marL="0" indent="0">
              <a:lnSpc>
                <a:spcPct val="90000"/>
              </a:lnSpc>
              <a:buFont typeface="Wingdings" panose="05000000000000000000" pitchFamily="2" charset="2"/>
              <a:buNone/>
            </a:pPr>
            <a:endParaRPr lang="zh-CN" altLang="en-US" sz="3200" b="1" dirty="0">
              <a:latin typeface="华文楷体" panose="02010600040101010101" pitchFamily="2" charset="-122"/>
              <a:ea typeface="华文楷体" panose="0201060004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419100" y="685800"/>
            <a:ext cx="8545513" cy="5753100"/>
          </a:xfrm>
        </p:spPr>
        <p:txBody>
          <a:bodyPr/>
          <a:lstStyle/>
          <a:p>
            <a:pPr eaLnBrk="1" hangingPunct="1">
              <a:buFont typeface="Wingdings" panose="05000000000000000000" pitchFamily="2" charset="2"/>
              <a:buNone/>
            </a:pPr>
            <a:r>
              <a:rPr lang="zh-CN" altLang="en-US" sz="2800" b="1">
                <a:latin typeface="华文楷体" panose="02010600040101010101" pitchFamily="2" charset="-122"/>
                <a:ea typeface="华文楷体" panose="02010600040101010101" pitchFamily="2" charset="-122"/>
              </a:rPr>
              <a:t>例</a:t>
            </a:r>
            <a:r>
              <a:rPr lang="en-US" altLang="zh-CN" sz="2800" b="1">
                <a:latin typeface="华文楷体" panose="02010600040101010101" pitchFamily="2" charset="-122"/>
                <a:ea typeface="华文楷体" panose="02010600040101010101" pitchFamily="2" charset="-122"/>
              </a:rPr>
              <a:t>2. </a:t>
            </a:r>
            <a:r>
              <a:rPr lang="zh-CN" altLang="en-US" sz="2800" b="1">
                <a:latin typeface="华文楷体" panose="02010600040101010101" pitchFamily="2" charset="-122"/>
                <a:ea typeface="华文楷体" panose="02010600040101010101" pitchFamily="2" charset="-122"/>
              </a:rPr>
              <a:t>人口的自然增长</a:t>
            </a:r>
            <a:r>
              <a:rPr lang="en-US" altLang="zh-CN" sz="2800" b="1">
                <a:latin typeface="华文楷体" panose="02010600040101010101" pitchFamily="2" charset="-122"/>
                <a:ea typeface="华文楷体" panose="02010600040101010101" pitchFamily="2" charset="-122"/>
              </a:rPr>
              <a:t>. </a:t>
            </a:r>
          </a:p>
          <a:p>
            <a:pPr eaLnBrk="1" hangingPunct="1">
              <a:buFont typeface="Wingdings" panose="05000000000000000000" pitchFamily="2" charset="2"/>
              <a:buNone/>
            </a:pPr>
            <a:r>
              <a:rPr lang="en-US" altLang="zh-CN" sz="2800" b="1">
                <a:latin typeface="华文楷体" panose="02010600040101010101" pitchFamily="2" charset="-122"/>
                <a:ea typeface="华文楷体" panose="02010600040101010101" pitchFamily="2" charset="-122"/>
              </a:rPr>
              <a:t> </a:t>
            </a:r>
            <a:r>
              <a:rPr lang="zh-CN" altLang="en-US" sz="2800" b="1">
                <a:latin typeface="华文楷体" panose="02010600040101010101" pitchFamily="2" charset="-122"/>
                <a:ea typeface="华文楷体" panose="02010600040101010101" pitchFamily="2" charset="-122"/>
              </a:rPr>
              <a:t>建模描述一个地区内人口的自然增殖的过程。</a:t>
            </a:r>
          </a:p>
          <a:p>
            <a:pPr eaLnBrk="1" hangingPunct="1">
              <a:buFont typeface="Wingdings" panose="05000000000000000000" pitchFamily="2" charset="2"/>
              <a:buNone/>
            </a:pPr>
            <a:r>
              <a:rPr lang="zh-CN" altLang="en-US" sz="2800" b="1">
                <a:latin typeface="华文楷体" panose="02010600040101010101" pitchFamily="2" charset="-122"/>
                <a:ea typeface="华文楷体" panose="02010600040101010101" pitchFamily="2" charset="-122"/>
              </a:rPr>
              <a:t>即考虑由于人口的生育和死亡所引起的人群数量变化的过程。</a:t>
            </a:r>
          </a:p>
          <a:p>
            <a:pPr eaLnBrk="1" hangingPunct="1">
              <a:buFont typeface="Wingdings" panose="05000000000000000000" pitchFamily="2" charset="2"/>
              <a:buNone/>
            </a:pPr>
            <a:r>
              <a:rPr lang="zh-CN" altLang="en-US" sz="2800" b="1">
                <a:latin typeface="华文楷体" panose="02010600040101010101" pitchFamily="2" charset="-122"/>
                <a:ea typeface="华文楷体" panose="02010600040101010101" pitchFamily="2" charset="-122"/>
              </a:rPr>
              <a:t>假设</a:t>
            </a:r>
            <a:r>
              <a:rPr lang="en-US" altLang="zh-CN" sz="2800" b="1">
                <a:latin typeface="华文楷体" panose="02010600040101010101" pitchFamily="2" charset="-122"/>
                <a:ea typeface="华文楷体" panose="02010600040101010101" pitchFamily="2" charset="-122"/>
              </a:rPr>
              <a:t>1. </a:t>
            </a:r>
            <a:r>
              <a:rPr lang="zh-CN" altLang="en-US" sz="2800" b="1">
                <a:latin typeface="华文楷体" panose="02010600040101010101" pitchFamily="2" charset="-122"/>
                <a:ea typeface="华文楷体" panose="02010600040101010101" pitchFamily="2" charset="-122"/>
              </a:rPr>
              <a:t>人群个体同质。令</a:t>
            </a:r>
            <a:r>
              <a:rPr lang="en-US" altLang="zh-CN" sz="2800" b="1">
                <a:latin typeface="华文楷体" panose="02010600040101010101" pitchFamily="2" charset="-122"/>
                <a:ea typeface="华文楷体" panose="02010600040101010101" pitchFamily="2" charset="-122"/>
              </a:rPr>
              <a:t>N(t)</a:t>
            </a:r>
            <a:r>
              <a:rPr lang="zh-CN" altLang="en-US" sz="2800" b="1">
                <a:latin typeface="华文楷体" panose="02010600040101010101" pitchFamily="2" charset="-122"/>
                <a:ea typeface="华文楷体" panose="02010600040101010101" pitchFamily="2" charset="-122"/>
              </a:rPr>
              <a:t>表示</a:t>
            </a:r>
            <a:r>
              <a:rPr lang="en-US" altLang="zh-CN" sz="2800" b="1">
                <a:latin typeface="华文楷体" panose="02010600040101010101" pitchFamily="2" charset="-122"/>
                <a:ea typeface="华文楷体" panose="02010600040101010101" pitchFamily="2" charset="-122"/>
              </a:rPr>
              <a:t>t</a:t>
            </a:r>
            <a:r>
              <a:rPr lang="zh-CN" altLang="en-US" sz="2800" b="1">
                <a:latin typeface="华文楷体" panose="02010600040101010101" pitchFamily="2" charset="-122"/>
                <a:ea typeface="华文楷体" panose="02010600040101010101" pitchFamily="2" charset="-122"/>
              </a:rPr>
              <a:t>时刻的人口数。</a:t>
            </a:r>
          </a:p>
          <a:p>
            <a:pPr eaLnBrk="1" hangingPunct="1">
              <a:buFont typeface="Wingdings" panose="05000000000000000000" pitchFamily="2" charset="2"/>
              <a:buNone/>
            </a:pPr>
            <a:r>
              <a:rPr lang="zh-CN" altLang="en-US" sz="2800" b="1">
                <a:latin typeface="华文楷体" panose="02010600040101010101" pitchFamily="2" charset="-122"/>
                <a:ea typeface="华文楷体" panose="02010600040101010101" pitchFamily="2" charset="-122"/>
              </a:rPr>
              <a:t>假设</a:t>
            </a:r>
            <a:r>
              <a:rPr lang="en-US" altLang="zh-CN" sz="2800" b="1">
                <a:latin typeface="华文楷体" panose="02010600040101010101" pitchFamily="2" charset="-122"/>
                <a:ea typeface="华文楷体" panose="02010600040101010101" pitchFamily="2" charset="-122"/>
              </a:rPr>
              <a:t>2.  </a:t>
            </a:r>
            <a:r>
              <a:rPr lang="zh-CN" altLang="en-US" sz="2800" b="1">
                <a:latin typeface="华文楷体" panose="02010600040101010101" pitchFamily="2" charset="-122"/>
                <a:ea typeface="华文楷体" panose="02010600040101010101" pitchFamily="2" charset="-122"/>
              </a:rPr>
              <a:t>群体规模大。 </a:t>
            </a:r>
            <a:r>
              <a:rPr lang="en-US" altLang="zh-CN" sz="2800" b="1">
                <a:latin typeface="华文楷体" panose="02010600040101010101" pitchFamily="2" charset="-122"/>
                <a:ea typeface="华文楷体" panose="02010600040101010101" pitchFamily="2" charset="-122"/>
              </a:rPr>
              <a:t>N(t) </a:t>
            </a:r>
            <a:r>
              <a:rPr lang="zh-CN" altLang="en-US" sz="2800" b="1">
                <a:latin typeface="华文楷体" panose="02010600040101010101" pitchFamily="2" charset="-122"/>
                <a:ea typeface="华文楷体" panose="02010600040101010101" pitchFamily="2" charset="-122"/>
              </a:rPr>
              <a:t>连续可微</a:t>
            </a:r>
            <a:r>
              <a:rPr lang="en-US" altLang="zh-CN" sz="2800" b="1">
                <a:latin typeface="华文楷体" panose="02010600040101010101" pitchFamily="2" charset="-122"/>
                <a:ea typeface="华文楷体" panose="02010600040101010101" pitchFamily="2" charset="-122"/>
              </a:rPr>
              <a:t>. </a:t>
            </a:r>
          </a:p>
          <a:p>
            <a:pPr eaLnBrk="1" hangingPunct="1">
              <a:buFont typeface="Wingdings" panose="05000000000000000000" pitchFamily="2" charset="2"/>
              <a:buNone/>
            </a:pPr>
            <a:r>
              <a:rPr lang="zh-CN" altLang="en-US" sz="2800" b="1">
                <a:latin typeface="华文楷体" panose="02010600040101010101" pitchFamily="2" charset="-122"/>
                <a:ea typeface="华文楷体" panose="02010600040101010101" pitchFamily="2" charset="-122"/>
                <a:sym typeface="Math1" pitchFamily="2" charset="2"/>
              </a:rPr>
              <a:t>假设</a:t>
            </a:r>
            <a:r>
              <a:rPr lang="en-US" altLang="zh-CN" sz="2800" b="1">
                <a:latin typeface="华文楷体" panose="02010600040101010101" pitchFamily="2" charset="-122"/>
                <a:ea typeface="华文楷体" panose="02010600040101010101" pitchFamily="2" charset="-122"/>
                <a:sym typeface="Math1" pitchFamily="2" charset="2"/>
              </a:rPr>
              <a:t>3. </a:t>
            </a:r>
            <a:r>
              <a:rPr lang="zh-CN" altLang="en-US" sz="2800" b="1">
                <a:latin typeface="华文楷体" panose="02010600040101010101" pitchFamily="2" charset="-122"/>
                <a:ea typeface="华文楷体" panose="02010600040101010101" pitchFamily="2" charset="-122"/>
                <a:sym typeface="Math1" pitchFamily="2" charset="2"/>
              </a:rPr>
              <a:t>群体封闭，只考虑生育和死亡对人口的影响。</a:t>
            </a:r>
          </a:p>
        </p:txBody>
      </p:sp>
      <p:graphicFrame>
        <p:nvGraphicFramePr>
          <p:cNvPr id="1026"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05833" name="Equation" r:id="rId3" imgW="2743200" imgH="5181600" progId="Equation.3">
                  <p:embed/>
                </p:oleObj>
              </mc:Choice>
              <mc:Fallback>
                <p:oleObj name="Equation" r:id="rId3" imgW="2743200" imgH="5181600" progId="Equation.3">
                  <p:embed/>
                  <p:pic>
                    <p:nvPicPr>
                      <p:cNvPr id="0" name="Object 3"/>
                      <p:cNvPicPr>
                        <a:picLocks noChangeAspect="1"/>
                      </p:cNvPicPr>
                      <p:nvPr/>
                    </p:nvPicPr>
                    <p:blipFill>
                      <a:blip r:embed="rId4"/>
                      <a:stretch>
                        <a:fillRect/>
                      </a:stretch>
                    </p:blipFill>
                    <p:spPr>
                      <a:xfrm>
                        <a:off x="4514850" y="3321050"/>
                        <a:ext cx="114300" cy="21590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9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9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685800" y="990600"/>
            <a:ext cx="7543800" cy="5105400"/>
          </a:xfrm>
        </p:spPr>
        <p:txBody>
          <a:bodyPr/>
          <a:lstStyle/>
          <a:p>
            <a:pPr eaLnBrk="1" hangingPunct="1">
              <a:buFont typeface="Wingdings" panose="05000000000000000000" pitchFamily="2" charset="2"/>
              <a:buNone/>
            </a:pPr>
            <a:r>
              <a:rPr lang="zh-CN" altLang="en-US" b="1" dirty="0">
                <a:solidFill>
                  <a:srgbClr val="FF0000"/>
                </a:solidFill>
                <a:latin typeface="华文楷体" panose="02010600040101010101" pitchFamily="2" charset="-122"/>
                <a:ea typeface="华文楷体" panose="02010600040101010101" pitchFamily="2" charset="-122"/>
              </a:rPr>
              <a:t>平衡关系</a:t>
            </a:r>
            <a:r>
              <a:rPr lang="zh-CN" altLang="en-US" b="1" dirty="0">
                <a:latin typeface="华文楷体" panose="02010600040101010101" pitchFamily="2" charset="-122"/>
                <a:ea typeface="华文楷体" panose="02010600040101010101" pitchFamily="2" charset="-122"/>
              </a:rPr>
              <a:t>：人口数在区间</a:t>
            </a:r>
            <a:r>
              <a:rPr lang="en-US" altLang="zh-CN" b="1" dirty="0">
                <a:latin typeface="华文楷体" panose="02010600040101010101" pitchFamily="2" charset="-122"/>
                <a:ea typeface="华文楷体" panose="02010600040101010101" pitchFamily="2" charset="-122"/>
              </a:rPr>
              <a:t>[t</a:t>
            </a:r>
            <a:r>
              <a:rPr lang="zh-CN" altLang="en-US" b="1" dirty="0">
                <a:latin typeface="华文楷体" panose="02010600040101010101" pitchFamily="2" charset="-122"/>
                <a:ea typeface="华文楷体" panose="02010600040101010101" pitchFamily="2" charset="-122"/>
              </a:rPr>
              <a:t>，</a:t>
            </a:r>
            <a:r>
              <a:rPr lang="en-US" altLang="zh-CN" b="1" dirty="0">
                <a:latin typeface="华文楷体" panose="02010600040101010101" pitchFamily="2" charset="-122"/>
                <a:ea typeface="华文楷体" panose="02010600040101010101" pitchFamily="2" charset="-122"/>
              </a:rPr>
              <a:t>t+ </a:t>
            </a:r>
            <a:r>
              <a:rPr lang="en-US" altLang="zh-CN" b="1" dirty="0">
                <a:latin typeface="华文楷体" panose="02010600040101010101" pitchFamily="2" charset="-122"/>
                <a:ea typeface="华文楷体" panose="02010600040101010101" pitchFamily="2" charset="-122"/>
                <a:sym typeface="Wingdings 3" panose="05040102010807070707" pitchFamily="18" charset="2"/>
              </a:rPr>
              <a:t>t</a:t>
            </a:r>
            <a:r>
              <a:rPr lang="en-US" altLang="zh-CN" b="1" dirty="0">
                <a:latin typeface="华文楷体" panose="02010600040101010101" pitchFamily="2" charset="-122"/>
                <a:ea typeface="华文楷体" panose="02010600040101010101" pitchFamily="2" charset="-122"/>
              </a:rPr>
              <a:t> </a:t>
            </a:r>
            <a:r>
              <a:rPr lang="en-US" altLang="zh-CN" b="1" dirty="0">
                <a:latin typeface="华文楷体" panose="02010600040101010101" pitchFamily="2" charset="-122"/>
                <a:ea typeface="华文楷体" panose="02010600040101010101" pitchFamily="2" charset="-122"/>
                <a:sym typeface="Math1" pitchFamily="2" charset="2"/>
              </a:rPr>
              <a:t>]</a:t>
            </a:r>
            <a:r>
              <a:rPr lang="zh-CN" altLang="en-US" b="1" dirty="0">
                <a:latin typeface="华文楷体" panose="02010600040101010101" pitchFamily="2" charset="-122"/>
                <a:ea typeface="华文楷体" panose="02010600040101010101" pitchFamily="2" charset="-122"/>
                <a:sym typeface="Math1" pitchFamily="2" charset="2"/>
              </a:rPr>
              <a:t>内的改变量等于这段时间内出生的个体数与死亡的个体数之差。</a:t>
            </a:r>
          </a:p>
          <a:p>
            <a:pPr eaLnBrk="1" hangingPunct="1">
              <a:buFont typeface="Wingdings" panose="05000000000000000000" pitchFamily="2" charset="2"/>
              <a:buNone/>
            </a:pPr>
            <a:r>
              <a:rPr lang="zh-CN" altLang="en-US" b="1" dirty="0">
                <a:latin typeface="华文楷体" panose="02010600040101010101" pitchFamily="2" charset="-122"/>
                <a:ea typeface="华文楷体" panose="02010600040101010101" pitchFamily="2" charset="-122"/>
              </a:rPr>
              <a:t>令</a:t>
            </a:r>
            <a:r>
              <a:rPr lang="en-US" altLang="zh-CN" b="1" dirty="0">
                <a:latin typeface="华文楷体" panose="02010600040101010101" pitchFamily="2" charset="-122"/>
                <a:ea typeface="华文楷体" panose="02010600040101010101" pitchFamily="2" charset="-122"/>
              </a:rPr>
              <a:t>B(t, </a:t>
            </a:r>
            <a:r>
              <a:rPr lang="en-US" altLang="zh-CN" b="1" dirty="0">
                <a:latin typeface="华文楷体" panose="02010600040101010101" pitchFamily="2" charset="-122"/>
                <a:ea typeface="华文楷体" panose="02010600040101010101" pitchFamily="2" charset="-122"/>
                <a:sym typeface="Wingdings 3" panose="05040102010807070707" pitchFamily="18" charset="2"/>
              </a:rPr>
              <a:t>t</a:t>
            </a:r>
            <a:r>
              <a:rPr lang="en-US" altLang="zh-CN" b="1" dirty="0">
                <a:latin typeface="华文楷体" panose="02010600040101010101" pitchFamily="2" charset="-122"/>
                <a:ea typeface="华文楷体" panose="02010600040101010101" pitchFamily="2" charset="-122"/>
              </a:rPr>
              <a:t>, N), D(t, </a:t>
            </a:r>
            <a:r>
              <a:rPr lang="en-US" altLang="zh-CN" b="1" dirty="0">
                <a:latin typeface="华文楷体" panose="02010600040101010101" pitchFamily="2" charset="-122"/>
                <a:ea typeface="华文楷体" panose="02010600040101010101" pitchFamily="2" charset="-122"/>
                <a:sym typeface="Wingdings 3" panose="05040102010807070707" pitchFamily="18" charset="2"/>
              </a:rPr>
              <a:t>t</a:t>
            </a:r>
            <a:r>
              <a:rPr lang="en-US" altLang="zh-CN" b="1" dirty="0">
                <a:latin typeface="华文楷体" panose="02010600040101010101" pitchFamily="2" charset="-122"/>
                <a:ea typeface="华文楷体" panose="02010600040101010101" pitchFamily="2" charset="-122"/>
              </a:rPr>
              <a:t> , N) </a:t>
            </a:r>
            <a:r>
              <a:rPr lang="zh-CN" altLang="en-US" b="1" dirty="0">
                <a:latin typeface="华文楷体" panose="02010600040101010101" pitchFamily="2" charset="-122"/>
                <a:ea typeface="华文楷体" panose="02010600040101010101" pitchFamily="2" charset="-122"/>
              </a:rPr>
              <a:t>分别表示在时间区间</a:t>
            </a:r>
            <a:r>
              <a:rPr lang="en-US" altLang="zh-CN" b="1" dirty="0">
                <a:latin typeface="华文楷体" panose="02010600040101010101" pitchFamily="2" charset="-122"/>
                <a:ea typeface="华文楷体" panose="02010600040101010101" pitchFamily="2" charset="-122"/>
              </a:rPr>
              <a:t>[t</a:t>
            </a:r>
            <a:r>
              <a:rPr lang="zh-CN" altLang="en-US" b="1" dirty="0">
                <a:latin typeface="华文楷体" panose="02010600040101010101" pitchFamily="2" charset="-122"/>
                <a:ea typeface="华文楷体" panose="02010600040101010101" pitchFamily="2" charset="-122"/>
              </a:rPr>
              <a:t>，</a:t>
            </a:r>
            <a:r>
              <a:rPr lang="en-US" altLang="zh-CN" b="1" dirty="0">
                <a:latin typeface="华文楷体" panose="02010600040101010101" pitchFamily="2" charset="-122"/>
                <a:ea typeface="华文楷体" panose="02010600040101010101" pitchFamily="2" charset="-122"/>
              </a:rPr>
              <a:t>t+ </a:t>
            </a:r>
            <a:r>
              <a:rPr lang="en-US" altLang="zh-CN" b="1" dirty="0">
                <a:latin typeface="华文楷体" panose="02010600040101010101" pitchFamily="2" charset="-122"/>
                <a:ea typeface="华文楷体" panose="02010600040101010101" pitchFamily="2" charset="-122"/>
                <a:sym typeface="Wingdings 3" panose="05040102010807070707" pitchFamily="18" charset="2"/>
              </a:rPr>
              <a:t>t</a:t>
            </a:r>
            <a:r>
              <a:rPr lang="en-US" altLang="zh-CN" b="1" dirty="0">
                <a:latin typeface="华文楷体" panose="02010600040101010101" pitchFamily="2" charset="-122"/>
                <a:ea typeface="华文楷体" panose="02010600040101010101" pitchFamily="2" charset="-122"/>
              </a:rPr>
              <a:t> </a:t>
            </a:r>
            <a:r>
              <a:rPr lang="en-US" altLang="zh-CN" b="1" dirty="0">
                <a:latin typeface="华文楷体" panose="02010600040101010101" pitchFamily="2" charset="-122"/>
                <a:ea typeface="华文楷体" panose="02010600040101010101" pitchFamily="2" charset="-122"/>
                <a:sym typeface="Math1" pitchFamily="2" charset="2"/>
              </a:rPr>
              <a:t>]</a:t>
            </a:r>
            <a:r>
              <a:rPr lang="zh-CN" altLang="en-US" b="1" dirty="0">
                <a:latin typeface="华文楷体" panose="02010600040101010101" pitchFamily="2" charset="-122"/>
                <a:ea typeface="华文楷体" panose="02010600040101010101" pitchFamily="2" charset="-122"/>
                <a:sym typeface="Math1" pitchFamily="2" charset="2"/>
              </a:rPr>
              <a:t>内</a:t>
            </a:r>
            <a:r>
              <a:rPr lang="zh-CN" altLang="en-US" b="1" dirty="0">
                <a:latin typeface="华文楷体" panose="02010600040101010101" pitchFamily="2" charset="-122"/>
                <a:ea typeface="华文楷体" panose="02010600040101010101" pitchFamily="2" charset="-122"/>
              </a:rPr>
              <a:t>生育数和死亡数</a:t>
            </a:r>
            <a:r>
              <a:rPr lang="en-US" altLang="zh-CN" b="1" dirty="0">
                <a:latin typeface="华文楷体" panose="02010600040101010101" pitchFamily="2" charset="-122"/>
                <a:ea typeface="华文楷体" panose="02010600040101010101" pitchFamily="2" charset="-122"/>
              </a:rPr>
              <a:t>,   </a:t>
            </a:r>
            <a:r>
              <a:rPr lang="zh-CN" altLang="en-US" b="1" dirty="0">
                <a:latin typeface="华文楷体" panose="02010600040101010101" pitchFamily="2" charset="-122"/>
                <a:ea typeface="华文楷体" panose="02010600040101010101" pitchFamily="2" charset="-122"/>
              </a:rPr>
              <a:t>则有</a:t>
            </a:r>
          </a:p>
          <a:p>
            <a:pPr eaLnBrk="1" hangingPunct="1">
              <a:buFont typeface="Wingdings" panose="05000000000000000000" pitchFamily="2" charset="2"/>
              <a:buNone/>
            </a:pPr>
            <a:r>
              <a:rPr lang="zh-CN" altLang="en-US" b="1" dirty="0">
                <a:latin typeface="华文楷体" panose="02010600040101010101" pitchFamily="2" charset="-122"/>
                <a:ea typeface="华文楷体" panose="02010600040101010101" pitchFamily="2" charset="-122"/>
              </a:rPr>
              <a:t>  </a:t>
            </a:r>
            <a:r>
              <a:rPr lang="en-US" altLang="zh-CN" b="1" dirty="0">
                <a:latin typeface="华文楷体" panose="02010600040101010101" pitchFamily="2" charset="-122"/>
                <a:ea typeface="华文楷体" panose="02010600040101010101" pitchFamily="2" charset="-122"/>
              </a:rPr>
              <a:t>N(t+</a:t>
            </a:r>
            <a:r>
              <a:rPr lang="en-US" altLang="zh-CN" b="1" dirty="0">
                <a:latin typeface="华文楷体" panose="02010600040101010101" pitchFamily="2" charset="-122"/>
                <a:ea typeface="华文楷体" panose="02010600040101010101" pitchFamily="2" charset="-122"/>
                <a:sym typeface="Symbol" panose="05050102010706020507" pitchFamily="18" charset="2"/>
              </a:rPr>
              <a:t></a:t>
            </a:r>
            <a:r>
              <a:rPr lang="en-US" altLang="zh-CN" b="1" dirty="0">
                <a:latin typeface="华文楷体" panose="02010600040101010101" pitchFamily="2" charset="-122"/>
                <a:ea typeface="华文楷体" panose="02010600040101010101" pitchFamily="2" charset="-122"/>
              </a:rPr>
              <a:t>t)-N(t)=B(t, </a:t>
            </a:r>
            <a:r>
              <a:rPr lang="en-US" altLang="zh-CN" b="1" dirty="0">
                <a:latin typeface="华文楷体" panose="02010600040101010101" pitchFamily="2" charset="-122"/>
                <a:ea typeface="华文楷体" panose="02010600040101010101" pitchFamily="2" charset="-122"/>
                <a:sym typeface="Symbol" panose="05050102010706020507" pitchFamily="18" charset="2"/>
              </a:rPr>
              <a:t></a:t>
            </a:r>
            <a:r>
              <a:rPr lang="en-US" altLang="zh-CN" b="1" dirty="0">
                <a:latin typeface="华文楷体" panose="02010600040101010101" pitchFamily="2" charset="-122"/>
                <a:ea typeface="华文楷体" panose="02010600040101010101" pitchFamily="2" charset="-122"/>
              </a:rPr>
              <a:t> </a:t>
            </a:r>
            <a:r>
              <a:rPr lang="en-US" altLang="zh-CN" b="1" dirty="0" err="1">
                <a:latin typeface="华文楷体" panose="02010600040101010101" pitchFamily="2" charset="-122"/>
                <a:ea typeface="华文楷体" panose="02010600040101010101" pitchFamily="2" charset="-122"/>
              </a:rPr>
              <a:t>t,N</a:t>
            </a:r>
            <a:r>
              <a:rPr lang="en-US" altLang="zh-CN" b="1" dirty="0">
                <a:latin typeface="华文楷体" panose="02010600040101010101" pitchFamily="2" charset="-122"/>
                <a:ea typeface="华文楷体" panose="02010600040101010101" pitchFamily="2" charset="-122"/>
              </a:rPr>
              <a:t>)-D(t, </a:t>
            </a:r>
            <a:r>
              <a:rPr lang="en-US" altLang="zh-CN" b="1" dirty="0">
                <a:latin typeface="华文楷体" panose="02010600040101010101" pitchFamily="2" charset="-122"/>
                <a:ea typeface="华文楷体" panose="02010600040101010101" pitchFamily="2" charset="-122"/>
                <a:sym typeface="Symbol" panose="05050102010706020507" pitchFamily="18" charset="2"/>
              </a:rPr>
              <a:t></a:t>
            </a:r>
            <a:r>
              <a:rPr lang="en-US" altLang="zh-CN" b="1" dirty="0">
                <a:latin typeface="华文楷体" panose="02010600040101010101" pitchFamily="2" charset="-122"/>
                <a:ea typeface="华文楷体" panose="02010600040101010101" pitchFamily="2" charset="-122"/>
              </a:rPr>
              <a:t> </a:t>
            </a:r>
            <a:r>
              <a:rPr lang="en-US" altLang="zh-CN" b="1" dirty="0" err="1">
                <a:latin typeface="华文楷体" panose="02010600040101010101" pitchFamily="2" charset="-122"/>
                <a:ea typeface="华文楷体" panose="02010600040101010101" pitchFamily="2" charset="-122"/>
              </a:rPr>
              <a:t>t,N</a:t>
            </a:r>
            <a:r>
              <a:rPr lang="en-US" altLang="zh-CN" b="1" dirty="0">
                <a:latin typeface="华文楷体" panose="02010600040101010101" pitchFamily="2" charset="-122"/>
                <a:ea typeface="华文楷体" panose="0201060004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xfrm>
            <a:off x="457200" y="533400"/>
            <a:ext cx="8229600" cy="5181600"/>
          </a:xfrm>
        </p:spPr>
        <p:txBody>
          <a:bodyPr/>
          <a:lstStyle/>
          <a:p>
            <a:pPr eaLnBrk="1" hangingPunct="1">
              <a:buFont typeface="Wingdings" panose="05000000000000000000" pitchFamily="2" charset="2"/>
              <a:buNone/>
            </a:pPr>
            <a:r>
              <a:rPr lang="zh-CN" altLang="en-US" b="1">
                <a:latin typeface="华文楷体" panose="02010600040101010101" pitchFamily="2" charset="-122"/>
                <a:ea typeface="华文楷体" panose="02010600040101010101" pitchFamily="2" charset="-122"/>
              </a:rPr>
              <a:t>假设</a:t>
            </a:r>
            <a:r>
              <a:rPr lang="en-US" altLang="zh-CN" b="1">
                <a:latin typeface="华文楷体" panose="02010600040101010101" pitchFamily="2" charset="-122"/>
                <a:ea typeface="华文楷体" panose="02010600040101010101" pitchFamily="2" charset="-122"/>
              </a:rPr>
              <a:t>4. </a:t>
            </a:r>
            <a:r>
              <a:rPr lang="zh-CN" altLang="en-US" b="1">
                <a:latin typeface="华文楷体" panose="02010600040101010101" pitchFamily="2" charset="-122"/>
                <a:ea typeface="华文楷体" panose="02010600040101010101" pitchFamily="2" charset="-122"/>
              </a:rPr>
              <a:t>从单位时间内大群体的平均效应考虑生育和死亡对人口的影响。（生育率和死亡率）</a:t>
            </a:r>
          </a:p>
          <a:p>
            <a:pPr eaLnBrk="1" hangingPunct="1">
              <a:buFont typeface="Wingdings" panose="05000000000000000000" pitchFamily="2" charset="2"/>
              <a:buNone/>
            </a:pPr>
            <a:r>
              <a:rPr lang="zh-CN" altLang="en-US" b="1">
                <a:latin typeface="华文楷体" panose="02010600040101010101" pitchFamily="2" charset="-122"/>
                <a:ea typeface="华文楷体" panose="02010600040101010101" pitchFamily="2" charset="-122"/>
              </a:rPr>
              <a:t>    记生育率</a:t>
            </a:r>
            <a:r>
              <a:rPr lang="en-US" altLang="zh-CN" b="1">
                <a:latin typeface="华文楷体" panose="02010600040101010101" pitchFamily="2" charset="-122"/>
                <a:ea typeface="华文楷体" panose="02010600040101010101" pitchFamily="2" charset="-122"/>
              </a:rPr>
              <a:t>b(t, </a:t>
            </a:r>
            <a:r>
              <a:rPr lang="en-US" altLang="zh-CN" b="1">
                <a:latin typeface="华文楷体" panose="02010600040101010101" pitchFamily="2" charset="-122"/>
                <a:ea typeface="华文楷体" panose="02010600040101010101" pitchFamily="2" charset="-122"/>
                <a:sym typeface="Math1" pitchFamily="2" charset="2"/>
              </a:rPr>
              <a:t>N</a:t>
            </a:r>
            <a:r>
              <a:rPr lang="en-US" altLang="zh-CN" b="1">
                <a:latin typeface="华文楷体" panose="02010600040101010101" pitchFamily="2" charset="-122"/>
                <a:ea typeface="华文楷体" panose="02010600040101010101" pitchFamily="2" charset="-122"/>
              </a:rPr>
              <a:t>) = B(t, </a:t>
            </a:r>
            <a:r>
              <a:rPr lang="en-US" altLang="zh-CN" b="1">
                <a:latin typeface="华文楷体" panose="02010600040101010101" pitchFamily="2" charset="-122"/>
                <a:ea typeface="华文楷体" panose="02010600040101010101" pitchFamily="2" charset="-122"/>
                <a:sym typeface="Wingdings 3" panose="05040102010807070707" pitchFamily="18" charset="2"/>
              </a:rPr>
              <a:t>t</a:t>
            </a:r>
            <a:r>
              <a:rPr lang="en-US" altLang="zh-CN" b="1">
                <a:latin typeface="华文楷体" panose="02010600040101010101" pitchFamily="2" charset="-122"/>
                <a:ea typeface="华文楷体" panose="02010600040101010101" pitchFamily="2" charset="-122"/>
                <a:sym typeface="Math1" pitchFamily="2" charset="2"/>
              </a:rPr>
              <a:t>, N</a:t>
            </a:r>
            <a:r>
              <a:rPr lang="en-US" altLang="zh-CN" b="1">
                <a:latin typeface="华文楷体" panose="02010600040101010101" pitchFamily="2" charset="-122"/>
                <a:ea typeface="华文楷体" panose="02010600040101010101" pitchFamily="2" charset="-122"/>
              </a:rPr>
              <a:t>)/N/ </a:t>
            </a:r>
            <a:r>
              <a:rPr lang="en-US" altLang="zh-CN" b="1">
                <a:latin typeface="华文楷体" panose="02010600040101010101" pitchFamily="2" charset="-122"/>
                <a:ea typeface="华文楷体" panose="02010600040101010101" pitchFamily="2" charset="-122"/>
                <a:sym typeface="Wingdings 3" panose="05040102010807070707" pitchFamily="18" charset="2"/>
              </a:rPr>
              <a:t>t</a:t>
            </a:r>
            <a:endParaRPr lang="en-US" altLang="zh-CN" b="1">
              <a:latin typeface="华文楷体" panose="02010600040101010101" pitchFamily="2" charset="-122"/>
              <a:ea typeface="华文楷体" panose="02010600040101010101" pitchFamily="2" charset="-122"/>
            </a:endParaRPr>
          </a:p>
          <a:p>
            <a:pPr eaLnBrk="1" hangingPunct="1">
              <a:buFont typeface="Wingdings" panose="05000000000000000000" pitchFamily="2" charset="2"/>
              <a:buNone/>
            </a:pPr>
            <a:r>
              <a:rPr lang="en-US" altLang="zh-CN" b="1">
                <a:latin typeface="华文楷体" panose="02010600040101010101" pitchFamily="2" charset="-122"/>
                <a:ea typeface="华文楷体" panose="02010600040101010101" pitchFamily="2" charset="-122"/>
              </a:rPr>
              <a:t>    </a:t>
            </a:r>
            <a:r>
              <a:rPr lang="zh-CN" altLang="en-US" b="1">
                <a:latin typeface="华文楷体" panose="02010600040101010101" pitchFamily="2" charset="-122"/>
                <a:ea typeface="华文楷体" panose="02010600040101010101" pitchFamily="2" charset="-122"/>
              </a:rPr>
              <a:t>死亡率</a:t>
            </a:r>
            <a:r>
              <a:rPr lang="en-US" altLang="zh-CN" b="1">
                <a:latin typeface="华文楷体" panose="02010600040101010101" pitchFamily="2" charset="-122"/>
                <a:ea typeface="华文楷体" panose="02010600040101010101" pitchFamily="2" charset="-122"/>
              </a:rPr>
              <a:t>d(t, </a:t>
            </a:r>
            <a:r>
              <a:rPr lang="en-US" altLang="zh-CN" b="1">
                <a:latin typeface="华文楷体" panose="02010600040101010101" pitchFamily="2" charset="-122"/>
                <a:ea typeface="华文楷体" panose="02010600040101010101" pitchFamily="2" charset="-122"/>
                <a:sym typeface="Math1" pitchFamily="2" charset="2"/>
              </a:rPr>
              <a:t>N</a:t>
            </a:r>
            <a:r>
              <a:rPr lang="en-US" altLang="zh-CN" b="1">
                <a:latin typeface="华文楷体" panose="02010600040101010101" pitchFamily="2" charset="-122"/>
                <a:ea typeface="华文楷体" panose="02010600040101010101" pitchFamily="2" charset="-122"/>
              </a:rPr>
              <a:t>) = D(t, </a:t>
            </a:r>
            <a:r>
              <a:rPr lang="en-US" altLang="zh-CN" b="1">
                <a:latin typeface="华文楷体" panose="02010600040101010101" pitchFamily="2" charset="-122"/>
                <a:ea typeface="华文楷体" panose="02010600040101010101" pitchFamily="2" charset="-122"/>
                <a:sym typeface="Wingdings 3" panose="05040102010807070707" pitchFamily="18" charset="2"/>
              </a:rPr>
              <a:t>t</a:t>
            </a:r>
            <a:r>
              <a:rPr lang="en-US" altLang="zh-CN" b="1">
                <a:latin typeface="华文楷体" panose="02010600040101010101" pitchFamily="2" charset="-122"/>
                <a:ea typeface="华文楷体" panose="02010600040101010101" pitchFamily="2" charset="-122"/>
                <a:sym typeface="Math1" pitchFamily="2" charset="2"/>
              </a:rPr>
              <a:t>, N</a:t>
            </a:r>
            <a:r>
              <a:rPr lang="en-US" altLang="zh-CN" b="1">
                <a:latin typeface="华文楷体" panose="02010600040101010101" pitchFamily="2" charset="-122"/>
                <a:ea typeface="华文楷体" panose="02010600040101010101" pitchFamily="2" charset="-122"/>
              </a:rPr>
              <a:t>)/N /</a:t>
            </a:r>
            <a:r>
              <a:rPr lang="en-US" altLang="zh-CN" b="1">
                <a:latin typeface="华文楷体" panose="02010600040101010101" pitchFamily="2" charset="-122"/>
                <a:ea typeface="华文楷体" panose="02010600040101010101" pitchFamily="2" charset="-122"/>
                <a:sym typeface="Wingdings 3" panose="05040102010807070707" pitchFamily="18" charset="2"/>
              </a:rPr>
              <a:t>t</a:t>
            </a:r>
            <a:endParaRPr lang="en-US" altLang="zh-CN" b="1">
              <a:latin typeface="华文楷体" panose="02010600040101010101" pitchFamily="2" charset="-122"/>
              <a:ea typeface="华文楷体" panose="02010600040101010101" pitchFamily="2" charset="-122"/>
            </a:endParaRPr>
          </a:p>
          <a:p>
            <a:pPr eaLnBrk="1" hangingPunct="1">
              <a:buFont typeface="Wingdings" panose="05000000000000000000" pitchFamily="2" charset="2"/>
              <a:buNone/>
            </a:pPr>
            <a:r>
              <a:rPr lang="zh-CN" altLang="en-US" b="1">
                <a:latin typeface="华文楷体" panose="02010600040101010101" pitchFamily="2" charset="-122"/>
                <a:ea typeface="华文楷体" panose="02010600040101010101" pitchFamily="2" charset="-122"/>
              </a:rPr>
              <a:t>记增长率为</a:t>
            </a:r>
          </a:p>
          <a:p>
            <a:pPr eaLnBrk="1" hangingPunct="1">
              <a:buFont typeface="Wingdings" panose="05000000000000000000" pitchFamily="2" charset="2"/>
              <a:buNone/>
            </a:pPr>
            <a:r>
              <a:rPr lang="zh-CN" altLang="en-US" b="1">
                <a:latin typeface="华文楷体" panose="02010600040101010101" pitchFamily="2" charset="-122"/>
                <a:ea typeface="华文楷体" panose="02010600040101010101" pitchFamily="2" charset="-122"/>
              </a:rPr>
              <a:t> </a:t>
            </a:r>
            <a:r>
              <a:rPr lang="en-US" altLang="zh-CN" b="1">
                <a:latin typeface="华文楷体" panose="02010600040101010101" pitchFamily="2" charset="-122"/>
                <a:ea typeface="华文楷体" panose="02010600040101010101" pitchFamily="2" charset="-122"/>
              </a:rPr>
              <a:t>r(t, N)= b(t, N)-d(t, N) </a:t>
            </a:r>
          </a:p>
          <a:p>
            <a:pPr eaLnBrk="1" hangingPunct="1">
              <a:buFont typeface="Wingdings" panose="05000000000000000000" pitchFamily="2" charset="2"/>
              <a:buNone/>
            </a:pPr>
            <a:r>
              <a:rPr lang="zh-CN" altLang="en-US" b="1">
                <a:latin typeface="华文楷体" panose="02010600040101010101" pitchFamily="2" charset="-122"/>
                <a:ea typeface="华文楷体" panose="02010600040101010101" pitchFamily="2" charset="-122"/>
              </a:rPr>
              <a:t>则有（差分方程）</a:t>
            </a:r>
          </a:p>
          <a:p>
            <a:pPr eaLnBrk="1" hangingPunct="1">
              <a:buFont typeface="Wingdings" panose="05000000000000000000" pitchFamily="2" charset="2"/>
              <a:buNone/>
            </a:pPr>
            <a:r>
              <a:rPr lang="zh-CN" altLang="en-US" b="1">
                <a:latin typeface="华文楷体" panose="02010600040101010101" pitchFamily="2" charset="-122"/>
                <a:ea typeface="华文楷体" panose="02010600040101010101" pitchFamily="2" charset="-122"/>
              </a:rPr>
              <a:t>        </a:t>
            </a:r>
            <a:r>
              <a:rPr lang="en-US" altLang="zh-CN" b="1">
                <a:latin typeface="华文楷体" panose="02010600040101010101" pitchFamily="2" charset="-122"/>
                <a:ea typeface="华文楷体" panose="02010600040101010101" pitchFamily="2" charset="-122"/>
              </a:rPr>
              <a:t>N(t+</a:t>
            </a:r>
            <a:r>
              <a:rPr lang="en-US" altLang="zh-CN" b="1">
                <a:latin typeface="华文楷体" panose="02010600040101010101" pitchFamily="2" charset="-122"/>
                <a:ea typeface="华文楷体" panose="02010600040101010101" pitchFamily="2" charset="-122"/>
                <a:sym typeface="Symbol" panose="05050102010706020507" pitchFamily="18" charset="2"/>
              </a:rPr>
              <a:t></a:t>
            </a:r>
            <a:r>
              <a:rPr lang="en-US" altLang="zh-CN" b="1">
                <a:latin typeface="华文楷体" panose="02010600040101010101" pitchFamily="2" charset="-122"/>
                <a:ea typeface="华文楷体" panose="02010600040101010101" pitchFamily="2" charset="-122"/>
              </a:rPr>
              <a:t>t)-N(t)=r(t, N(t))N(t) </a:t>
            </a:r>
            <a:r>
              <a:rPr lang="en-US" altLang="zh-CN" b="1">
                <a:latin typeface="华文楷体" panose="02010600040101010101" pitchFamily="2" charset="-122"/>
                <a:ea typeface="华文楷体" panose="02010600040101010101" pitchFamily="2" charset="-122"/>
                <a:sym typeface="Symbol" panose="05050102010706020507" pitchFamily="18" charset="2"/>
              </a:rPr>
              <a:t></a:t>
            </a:r>
            <a:r>
              <a:rPr lang="en-US" altLang="zh-CN" b="1">
                <a:latin typeface="华文楷体" panose="02010600040101010101" pitchFamily="2" charset="-122"/>
                <a:ea typeface="华文楷体" panose="02010600040101010101" pitchFamily="2" charset="-122"/>
              </a:rPr>
              <a:t> t</a:t>
            </a:r>
          </a:p>
        </p:txBody>
      </p:sp>
      <p:graphicFrame>
        <p:nvGraphicFramePr>
          <p:cNvPr id="2050"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075" name="Equation" r:id="rId3" imgW="2743200" imgH="5181600" progId="Equation.3">
                  <p:embed/>
                </p:oleObj>
              </mc:Choice>
              <mc:Fallback>
                <p:oleObj name="Equation" r:id="rId3" imgW="2743200" imgH="5181600" progId="Equation.3">
                  <p:embed/>
                  <p:pic>
                    <p:nvPicPr>
                      <p:cNvPr id="0" name="Object 3"/>
                      <p:cNvPicPr>
                        <a:picLocks noChangeAspect="1"/>
                      </p:cNvPicPr>
                      <p:nvPr/>
                    </p:nvPicPr>
                    <p:blipFill>
                      <a:blip r:embed="rId4"/>
                      <a:stretch>
                        <a:fillRect/>
                      </a:stretch>
                    </p:blipFill>
                    <p:spPr>
                      <a:xfrm>
                        <a:off x="4514850" y="3321050"/>
                        <a:ext cx="114300" cy="215900"/>
                      </a:xfrm>
                      <a:prstGeom prst="rect">
                        <a:avLst/>
                      </a:prstGeom>
                      <a:noFill/>
                      <a:ln w="9525">
                        <a:noFill/>
                      </a:ln>
                    </p:spPr>
                  </p:pic>
                </p:oleObj>
              </mc:Fallback>
            </mc:AlternateContent>
          </a:graphicData>
        </a:graphic>
      </p:graphicFrame>
      <p:graphicFrame>
        <p:nvGraphicFramePr>
          <p:cNvPr id="2051" name="Object 4"/>
          <p:cNvGraphicFramePr>
            <a:graphicFrameLocks noChangeAspect="1"/>
          </p:cNvGraphicFramePr>
          <p:nvPr/>
        </p:nvGraphicFramePr>
        <p:xfrm>
          <a:off x="5140325" y="4557713"/>
          <a:ext cx="311150" cy="485775"/>
        </p:xfrm>
        <a:graphic>
          <a:graphicData uri="http://schemas.openxmlformats.org/presentationml/2006/ole">
            <mc:AlternateContent xmlns:mc="http://schemas.openxmlformats.org/markup-compatibility/2006">
              <mc:Choice xmlns:v="urn:schemas-microsoft-com:vml" Requires="v">
                <p:oleObj spid="_x0000_s2076" name="Equation" r:id="rId5" imgW="2743200" imgH="5181600" progId="Equation.3">
                  <p:embed/>
                </p:oleObj>
              </mc:Choice>
              <mc:Fallback>
                <p:oleObj name="Equation" r:id="rId5" imgW="2743200" imgH="5181600" progId="Equation.3">
                  <p:embed/>
                  <p:pic>
                    <p:nvPicPr>
                      <p:cNvPr id="0" name="Object 4"/>
                      <p:cNvPicPr>
                        <a:picLocks noChangeAspect="1"/>
                      </p:cNvPicPr>
                      <p:nvPr/>
                    </p:nvPicPr>
                    <p:blipFill>
                      <a:blip r:embed="rId4"/>
                      <a:stretch>
                        <a:fillRect/>
                      </a:stretch>
                    </p:blipFill>
                    <p:spPr>
                      <a:xfrm>
                        <a:off x="5140325" y="4557713"/>
                        <a:ext cx="311150" cy="485775"/>
                      </a:xfrm>
                      <a:prstGeom prst="rect">
                        <a:avLst/>
                      </a:prstGeom>
                      <a:noFill/>
                      <a:ln w="9525">
                        <a:noFill/>
                      </a:ln>
                    </p:spPr>
                  </p:pic>
                </p:oleObj>
              </mc:Fallback>
            </mc:AlternateContent>
          </a:graphicData>
        </a:graphic>
      </p:graphicFrame>
      <p:graphicFrame>
        <p:nvGraphicFramePr>
          <p:cNvPr id="2052" name="Object 5"/>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077" name="Equation" r:id="rId6" imgW="2743200" imgH="5181600" progId="Equation.3">
                  <p:embed/>
                </p:oleObj>
              </mc:Choice>
              <mc:Fallback>
                <p:oleObj name="Equation" r:id="rId6" imgW="2743200" imgH="5181600" progId="Equation.3">
                  <p:embed/>
                  <p:pic>
                    <p:nvPicPr>
                      <p:cNvPr id="0" name="Object 5"/>
                      <p:cNvPicPr>
                        <a:picLocks noChangeAspect="1"/>
                      </p:cNvPicPr>
                      <p:nvPr/>
                    </p:nvPicPr>
                    <p:blipFill>
                      <a:blip r:embed="rId4"/>
                      <a:stretch>
                        <a:fillRect/>
                      </a:stretch>
                    </p:blipFill>
                    <p:spPr>
                      <a:xfrm>
                        <a:off x="4514850" y="3321050"/>
                        <a:ext cx="114300" cy="21590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685800" y="620713"/>
            <a:ext cx="7924800" cy="5627687"/>
          </a:xfrm>
        </p:spPr>
        <p:txBody>
          <a:bodyPr/>
          <a:lstStyle/>
          <a:p>
            <a:pPr eaLnBrk="1" hangingPunct="1">
              <a:buFont typeface="Wingdings" panose="05000000000000000000" pitchFamily="2" charset="2"/>
              <a:buNone/>
            </a:pPr>
            <a:r>
              <a:rPr lang="zh-CN" altLang="en-US" b="1">
                <a:latin typeface="华文楷体" panose="02010600040101010101" pitchFamily="2" charset="-122"/>
                <a:ea typeface="华文楷体" panose="02010600040101010101" pitchFamily="2" charset="-122"/>
                <a:sym typeface="Math1" pitchFamily="2" charset="2"/>
              </a:rPr>
              <a:t>两边除以</a:t>
            </a:r>
            <a:r>
              <a:rPr lang="zh-CN" altLang="en-US" b="1">
                <a:latin typeface="华文楷体" panose="02010600040101010101" pitchFamily="2" charset="-122"/>
                <a:ea typeface="华文楷体" panose="02010600040101010101" pitchFamily="2" charset="-122"/>
                <a:sym typeface="Wingdings 3" panose="05040102010807070707" pitchFamily="18" charset="2"/>
              </a:rPr>
              <a:t></a:t>
            </a:r>
            <a:r>
              <a:rPr lang="en-US" altLang="zh-CN" b="1">
                <a:latin typeface="华文楷体" panose="02010600040101010101" pitchFamily="2" charset="-122"/>
                <a:ea typeface="华文楷体" panose="02010600040101010101" pitchFamily="2" charset="-122"/>
                <a:sym typeface="Wingdings 3" panose="05040102010807070707" pitchFamily="18" charset="2"/>
              </a:rPr>
              <a:t>t</a:t>
            </a:r>
            <a:r>
              <a:rPr lang="en-US" altLang="zh-CN" b="1">
                <a:latin typeface="华文楷体" panose="02010600040101010101" pitchFamily="2" charset="-122"/>
                <a:ea typeface="华文楷体" panose="02010600040101010101" pitchFamily="2" charset="-122"/>
                <a:sym typeface="Math1" pitchFamily="2" charset="2"/>
              </a:rPr>
              <a:t>,   </a:t>
            </a:r>
            <a:r>
              <a:rPr lang="zh-CN" altLang="en-US" b="1">
                <a:latin typeface="华文楷体" panose="02010600040101010101" pitchFamily="2" charset="-122"/>
                <a:ea typeface="华文楷体" panose="02010600040101010101" pitchFamily="2" charset="-122"/>
                <a:sym typeface="Math1" pitchFamily="2" charset="2"/>
              </a:rPr>
              <a:t>并令</a:t>
            </a:r>
            <a:r>
              <a:rPr lang="zh-CN" altLang="en-US" b="1">
                <a:latin typeface="华文楷体" panose="02010600040101010101" pitchFamily="2" charset="-122"/>
                <a:ea typeface="华文楷体" panose="02010600040101010101" pitchFamily="2" charset="-122"/>
                <a:sym typeface="Wingdings 3" panose="05040102010807070707" pitchFamily="18" charset="2"/>
              </a:rPr>
              <a:t></a:t>
            </a:r>
            <a:r>
              <a:rPr lang="en-US" altLang="zh-CN" b="1">
                <a:latin typeface="华文楷体" panose="02010600040101010101" pitchFamily="2" charset="-122"/>
                <a:ea typeface="华文楷体" panose="02010600040101010101" pitchFamily="2" charset="-122"/>
                <a:sym typeface="Wingdings 3" panose="05040102010807070707" pitchFamily="18" charset="2"/>
              </a:rPr>
              <a:t>t </a:t>
            </a:r>
            <a:r>
              <a:rPr lang="en-US" altLang="zh-CN" b="1">
                <a:latin typeface="华文楷体" panose="02010600040101010101" pitchFamily="2" charset="-122"/>
                <a:ea typeface="华文楷体" panose="02010600040101010101" pitchFamily="2" charset="-122"/>
                <a:sym typeface="Math1" pitchFamily="2" charset="2"/>
              </a:rPr>
              <a:t>→0,  </a:t>
            </a:r>
          </a:p>
          <a:p>
            <a:pPr eaLnBrk="1" hangingPunct="1">
              <a:buFont typeface="Wingdings" panose="05000000000000000000" pitchFamily="2" charset="2"/>
              <a:buNone/>
            </a:pPr>
            <a:r>
              <a:rPr lang="zh-CN" altLang="en-US" b="1">
                <a:latin typeface="华文楷体" panose="02010600040101010101" pitchFamily="2" charset="-122"/>
                <a:ea typeface="华文楷体" panose="02010600040101010101" pitchFamily="2" charset="-122"/>
                <a:sym typeface="Math1" pitchFamily="2" charset="2"/>
              </a:rPr>
              <a:t>得到（微分方程）模型：</a:t>
            </a:r>
          </a:p>
          <a:p>
            <a:pPr eaLnBrk="1" hangingPunct="1">
              <a:buFont typeface="Wingdings" panose="05000000000000000000" pitchFamily="2" charset="2"/>
              <a:buNone/>
            </a:pPr>
            <a:r>
              <a:rPr lang="zh-CN" altLang="en-US" b="1">
                <a:latin typeface="华文楷体" panose="02010600040101010101" pitchFamily="2" charset="-122"/>
                <a:ea typeface="华文楷体" panose="02010600040101010101" pitchFamily="2" charset="-122"/>
                <a:sym typeface="Math1" pitchFamily="2" charset="2"/>
              </a:rPr>
              <a:t>    </a:t>
            </a:r>
            <a:r>
              <a:rPr lang="en-US" altLang="zh-CN" b="1">
                <a:latin typeface="华文楷体" panose="02010600040101010101" pitchFamily="2" charset="-122"/>
                <a:ea typeface="华文楷体" panose="02010600040101010101" pitchFamily="2" charset="-122"/>
                <a:sym typeface="Math1" pitchFamily="2" charset="2"/>
              </a:rPr>
              <a:t>dN/dt=r(t, N)N</a:t>
            </a:r>
          </a:p>
          <a:p>
            <a:pPr eaLnBrk="1" hangingPunct="1">
              <a:buFont typeface="Wingdings" panose="05000000000000000000" pitchFamily="2" charset="2"/>
              <a:buNone/>
            </a:pPr>
            <a:r>
              <a:rPr lang="en-US" altLang="zh-CN" b="1">
                <a:latin typeface="华文楷体" panose="02010600040101010101" pitchFamily="2" charset="-122"/>
                <a:ea typeface="华文楷体" panose="02010600040101010101" pitchFamily="2" charset="-122"/>
              </a:rPr>
              <a:t>    N(0)=N</a:t>
            </a:r>
            <a:r>
              <a:rPr lang="en-US" altLang="zh-CN" b="1" baseline="-25000">
                <a:latin typeface="华文楷体" panose="02010600040101010101" pitchFamily="2" charset="-122"/>
                <a:ea typeface="华文楷体" panose="02010600040101010101" pitchFamily="2" charset="-122"/>
              </a:rPr>
              <a:t>0</a:t>
            </a:r>
            <a:endParaRPr lang="en-US" altLang="zh-CN" b="1">
              <a:latin typeface="华文楷体" panose="02010600040101010101" pitchFamily="2" charset="-122"/>
              <a:ea typeface="华文楷体" panose="02010600040101010101" pitchFamily="2" charset="-122"/>
              <a:sym typeface="Math1" pitchFamily="2" charset="2"/>
            </a:endParaRPr>
          </a:p>
          <a:p>
            <a:pPr eaLnBrk="1" hangingPunct="1">
              <a:buFont typeface="Wingdings" panose="05000000000000000000" pitchFamily="2" charset="2"/>
              <a:buNone/>
            </a:pPr>
            <a:r>
              <a:rPr lang="en-US" altLang="zh-CN" b="1">
                <a:latin typeface="华文楷体" panose="02010600040101010101" pitchFamily="2" charset="-122"/>
                <a:ea typeface="华文楷体" panose="02010600040101010101" pitchFamily="2" charset="-122"/>
                <a:sym typeface="Math1" pitchFamily="2" charset="2"/>
              </a:rPr>
              <a:t> </a:t>
            </a:r>
            <a:r>
              <a:rPr lang="zh-CN" altLang="en-US" b="1">
                <a:latin typeface="华文楷体" panose="02010600040101010101" pitchFamily="2" charset="-122"/>
                <a:ea typeface="华文楷体" panose="02010600040101010101" pitchFamily="2" charset="-122"/>
                <a:sym typeface="Math1" pitchFamily="2" charset="2"/>
              </a:rPr>
              <a:t>假设</a:t>
            </a:r>
            <a:r>
              <a:rPr lang="en-US" altLang="zh-CN" b="1">
                <a:latin typeface="华文楷体" panose="02010600040101010101" pitchFamily="2" charset="-122"/>
                <a:ea typeface="华文楷体" panose="02010600040101010101" pitchFamily="2" charset="-122"/>
                <a:sym typeface="Math1" pitchFamily="2" charset="2"/>
              </a:rPr>
              <a:t>5. </a:t>
            </a:r>
            <a:r>
              <a:rPr lang="zh-CN" altLang="en-US" b="1">
                <a:latin typeface="华文楷体" panose="02010600040101010101" pitchFamily="2" charset="-122"/>
                <a:ea typeface="华文楷体" panose="02010600040101010101" pitchFamily="2" charset="-122"/>
                <a:sym typeface="Math1" pitchFamily="2" charset="2"/>
              </a:rPr>
              <a:t>群体增长恒定。（</a:t>
            </a:r>
            <a:r>
              <a:rPr lang="en-US" altLang="zh-CN" b="1">
                <a:latin typeface="华文楷体" panose="02010600040101010101" pitchFamily="2" charset="-122"/>
                <a:ea typeface="华文楷体" panose="02010600040101010101" pitchFamily="2" charset="-122"/>
                <a:sym typeface="Math1" pitchFamily="2" charset="2"/>
              </a:rPr>
              <a:t>r</a:t>
            </a:r>
            <a:r>
              <a:rPr lang="zh-CN" altLang="en-US" b="1">
                <a:latin typeface="华文楷体" panose="02010600040101010101" pitchFamily="2" charset="-122"/>
                <a:ea typeface="华文楷体" panose="02010600040101010101" pitchFamily="2" charset="-122"/>
                <a:sym typeface="Math1" pitchFamily="2" charset="2"/>
              </a:rPr>
              <a:t>与 </a:t>
            </a:r>
            <a:r>
              <a:rPr lang="en-US" altLang="zh-CN" b="1">
                <a:latin typeface="华文楷体" panose="02010600040101010101" pitchFamily="2" charset="-122"/>
                <a:ea typeface="华文楷体" panose="02010600040101010101" pitchFamily="2" charset="-122"/>
                <a:sym typeface="Math1" pitchFamily="2" charset="2"/>
              </a:rPr>
              <a:t>t </a:t>
            </a:r>
            <a:r>
              <a:rPr lang="zh-CN" altLang="en-US" b="1">
                <a:latin typeface="华文楷体" panose="02010600040101010101" pitchFamily="2" charset="-122"/>
                <a:ea typeface="华文楷体" panose="02010600040101010101" pitchFamily="2" charset="-122"/>
                <a:sym typeface="Math1" pitchFamily="2" charset="2"/>
              </a:rPr>
              <a:t>无关）</a:t>
            </a:r>
          </a:p>
          <a:p>
            <a:pPr eaLnBrk="1" hangingPunct="1">
              <a:buFont typeface="Wingdings" panose="05000000000000000000" pitchFamily="2" charset="2"/>
              <a:buNone/>
            </a:pPr>
            <a:r>
              <a:rPr lang="zh-CN" altLang="en-US" b="1">
                <a:latin typeface="华文楷体" panose="02010600040101010101" pitchFamily="2" charset="-122"/>
                <a:ea typeface="华文楷体" panose="02010600040101010101" pitchFamily="2" charset="-122"/>
                <a:sym typeface="Math1" pitchFamily="2" charset="2"/>
              </a:rPr>
              <a:t>           </a:t>
            </a:r>
            <a:r>
              <a:rPr lang="en-US" altLang="zh-CN" b="1">
                <a:latin typeface="华文楷体" panose="02010600040101010101" pitchFamily="2" charset="-122"/>
                <a:ea typeface="华文楷体" panose="02010600040101010101" pitchFamily="2" charset="-122"/>
                <a:sym typeface="Math1" pitchFamily="2" charset="2"/>
              </a:rPr>
              <a:t>dN/dt=r(N) N</a:t>
            </a:r>
          </a:p>
          <a:p>
            <a:pPr eaLnBrk="1" hangingPunct="1">
              <a:buFont typeface="Wingdings" panose="05000000000000000000" pitchFamily="2" charset="2"/>
              <a:buNone/>
            </a:pPr>
            <a:r>
              <a:rPr lang="zh-CN" altLang="en-US" b="1">
                <a:latin typeface="华文楷体" panose="02010600040101010101" pitchFamily="2" charset="-122"/>
                <a:ea typeface="华文楷体" panose="02010600040101010101" pitchFamily="2" charset="-122"/>
                <a:sym typeface="Math1" pitchFamily="2" charset="2"/>
              </a:rPr>
              <a:t>假设</a:t>
            </a:r>
            <a:r>
              <a:rPr lang="en-US" altLang="zh-CN" b="1">
                <a:latin typeface="华文楷体" panose="02010600040101010101" pitchFamily="2" charset="-122"/>
                <a:ea typeface="华文楷体" panose="02010600040101010101" pitchFamily="2" charset="-122"/>
                <a:sym typeface="Math1" pitchFamily="2" charset="2"/>
              </a:rPr>
              <a:t>6. </a:t>
            </a:r>
            <a:r>
              <a:rPr lang="zh-CN" altLang="en-US" b="1">
                <a:latin typeface="华文楷体" panose="02010600040101010101" pitchFamily="2" charset="-122"/>
                <a:ea typeface="华文楷体" panose="02010600040101010101" pitchFamily="2" charset="-122"/>
                <a:sym typeface="Math1" pitchFamily="2" charset="2"/>
              </a:rPr>
              <a:t>个体增长独立。（</a:t>
            </a:r>
            <a:r>
              <a:rPr lang="en-US" altLang="zh-CN" b="1">
                <a:latin typeface="华文楷体" panose="02010600040101010101" pitchFamily="2" charset="-122"/>
                <a:ea typeface="华文楷体" panose="02010600040101010101" pitchFamily="2" charset="-122"/>
                <a:sym typeface="Math1" pitchFamily="2" charset="2"/>
              </a:rPr>
              <a:t>r </a:t>
            </a:r>
            <a:r>
              <a:rPr lang="zh-CN" altLang="en-US" b="1">
                <a:latin typeface="华文楷体" panose="02010600040101010101" pitchFamily="2" charset="-122"/>
                <a:ea typeface="华文楷体" panose="02010600040101010101" pitchFamily="2" charset="-122"/>
                <a:sym typeface="Math1" pitchFamily="2" charset="2"/>
              </a:rPr>
              <a:t>与 </a:t>
            </a:r>
            <a:r>
              <a:rPr lang="en-US" altLang="zh-CN" b="1">
                <a:latin typeface="华文楷体" panose="02010600040101010101" pitchFamily="2" charset="-122"/>
                <a:ea typeface="华文楷体" panose="02010600040101010101" pitchFamily="2" charset="-122"/>
                <a:sym typeface="Math1" pitchFamily="2" charset="2"/>
              </a:rPr>
              <a:t>N </a:t>
            </a:r>
            <a:r>
              <a:rPr lang="zh-CN" altLang="en-US" b="1">
                <a:latin typeface="华文楷体" panose="02010600040101010101" pitchFamily="2" charset="-122"/>
                <a:ea typeface="华文楷体" panose="02010600040101010101" pitchFamily="2" charset="-122"/>
                <a:sym typeface="Math1" pitchFamily="2" charset="2"/>
              </a:rPr>
              <a:t>无关）</a:t>
            </a:r>
          </a:p>
          <a:p>
            <a:pPr eaLnBrk="1" hangingPunct="1">
              <a:buFont typeface="Wingdings" panose="05000000000000000000" pitchFamily="2" charset="2"/>
              <a:buNone/>
            </a:pPr>
            <a:r>
              <a:rPr lang="zh-CN" altLang="en-US" b="1">
                <a:latin typeface="华文楷体" panose="02010600040101010101" pitchFamily="2" charset="-122"/>
                <a:ea typeface="华文楷体" panose="02010600040101010101" pitchFamily="2" charset="-122"/>
                <a:sym typeface="Math1" pitchFamily="2" charset="2"/>
              </a:rPr>
              <a:t>            </a:t>
            </a:r>
            <a:r>
              <a:rPr lang="en-US" altLang="zh-CN" b="1">
                <a:latin typeface="华文楷体" panose="02010600040101010101" pitchFamily="2" charset="-122"/>
                <a:ea typeface="华文楷体" panose="02010600040101010101" pitchFamily="2" charset="-122"/>
                <a:sym typeface="Math1" pitchFamily="2" charset="2"/>
              </a:rPr>
              <a:t>dN/dt=r N</a:t>
            </a:r>
          </a:p>
          <a:p>
            <a:pPr eaLnBrk="1" hangingPunct="1">
              <a:buFont typeface="Wingdings" panose="05000000000000000000" pitchFamily="2" charset="2"/>
              <a:buNone/>
            </a:pPr>
            <a:r>
              <a:rPr lang="zh-CN" altLang="en-US" b="1">
                <a:latin typeface="华文楷体" panose="02010600040101010101" pitchFamily="2" charset="-122"/>
                <a:ea typeface="华文楷体" panose="02010600040101010101" pitchFamily="2" charset="-122"/>
                <a:sym typeface="Math1" pitchFamily="2" charset="2"/>
              </a:rPr>
              <a:t>（称</a:t>
            </a:r>
            <a:r>
              <a:rPr lang="en-US" altLang="zh-CN" b="1">
                <a:latin typeface="华文楷体" panose="02010600040101010101" pitchFamily="2" charset="-122"/>
                <a:ea typeface="华文楷体" panose="02010600040101010101" pitchFamily="2" charset="-122"/>
                <a:sym typeface="Math1" pitchFamily="2" charset="2"/>
              </a:rPr>
              <a:t>dN/dt/ N</a:t>
            </a:r>
            <a:r>
              <a:rPr lang="zh-CN" altLang="en-US" b="1">
                <a:latin typeface="华文楷体" panose="02010600040101010101" pitchFamily="2" charset="-122"/>
                <a:ea typeface="华文楷体" panose="02010600040101010101" pitchFamily="2" charset="-122"/>
                <a:sym typeface="Math1" pitchFamily="2" charset="2"/>
              </a:rPr>
              <a:t>为种群的平均增长率）</a:t>
            </a:r>
          </a:p>
        </p:txBody>
      </p:sp>
      <p:graphicFrame>
        <p:nvGraphicFramePr>
          <p:cNvPr id="3074"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083" name="Equation" r:id="rId3" imgW="2743200" imgH="5181600" progId="Equation.3">
                  <p:embed/>
                </p:oleObj>
              </mc:Choice>
              <mc:Fallback>
                <p:oleObj name="Equation" r:id="rId3" imgW="2743200" imgH="5181600" progId="Equation.3">
                  <p:embed/>
                  <p:pic>
                    <p:nvPicPr>
                      <p:cNvPr id="0" name="Object 3"/>
                      <p:cNvPicPr>
                        <a:picLocks noChangeAspect="1"/>
                      </p:cNvPicPr>
                      <p:nvPr/>
                    </p:nvPicPr>
                    <p:blipFill>
                      <a:blip r:embed="rId4"/>
                      <a:stretch>
                        <a:fillRect/>
                      </a:stretch>
                    </p:blipFill>
                    <p:spPr>
                      <a:xfrm>
                        <a:off x="4514850" y="3321050"/>
                        <a:ext cx="114300" cy="21590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7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7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7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F1B3F2-2B84-4DA1-93E1-6D41995D2D6D}"/>
              </a:ext>
            </a:extLst>
          </p:cNvPr>
          <p:cNvSpPr>
            <a:spLocks noGrp="1"/>
          </p:cNvSpPr>
          <p:nvPr>
            <p:ph type="title"/>
          </p:nvPr>
        </p:nvSpPr>
        <p:spPr/>
        <p:txBody>
          <a:bodyPr/>
          <a:lstStyle/>
          <a:p>
            <a:r>
              <a:rPr lang="zh-CN" altLang="en-US" dirty="0"/>
              <a:t>第三章 纲要</a:t>
            </a:r>
          </a:p>
        </p:txBody>
      </p:sp>
      <p:sp>
        <p:nvSpPr>
          <p:cNvPr id="3" name="内容占位符 2">
            <a:extLst>
              <a:ext uri="{FF2B5EF4-FFF2-40B4-BE49-F238E27FC236}">
                <a16:creationId xmlns:a16="http://schemas.microsoft.com/office/drawing/2014/main" id="{2D142307-B142-4843-B987-6540CDE94657}"/>
              </a:ext>
            </a:extLst>
          </p:cNvPr>
          <p:cNvSpPr>
            <a:spLocks noGrp="1"/>
          </p:cNvSpPr>
          <p:nvPr>
            <p:ph idx="1"/>
          </p:nvPr>
        </p:nvSpPr>
        <p:spPr>
          <a:xfrm>
            <a:off x="457200" y="980728"/>
            <a:ext cx="8229600" cy="5150197"/>
          </a:xfrm>
        </p:spPr>
        <p:txBody>
          <a:bodyPr/>
          <a:lstStyle/>
          <a:p>
            <a:pPr marL="0" indent="0">
              <a:buNone/>
              <a:defRPr/>
            </a:pPr>
            <a:r>
              <a:rPr lang="en-US" altLang="zh-CN" sz="2400" dirty="0">
                <a:solidFill>
                  <a:srgbClr val="7030A0"/>
                </a:solidFill>
              </a:rPr>
              <a:t>3.1 </a:t>
            </a:r>
            <a:r>
              <a:rPr lang="zh-CN" altLang="en-US" sz="2400" dirty="0">
                <a:solidFill>
                  <a:srgbClr val="7030A0"/>
                </a:solidFill>
              </a:rPr>
              <a:t>量纲分析与轮廓模型</a:t>
            </a:r>
            <a:endParaRPr lang="en-US" altLang="zh-CN" sz="2400" dirty="0">
              <a:solidFill>
                <a:srgbClr val="7030A0"/>
              </a:solidFill>
            </a:endParaRPr>
          </a:p>
          <a:p>
            <a:pPr marL="0" indent="0">
              <a:buFontTx/>
              <a:buNone/>
              <a:defRPr/>
            </a:pPr>
            <a:r>
              <a:rPr lang="en-US" altLang="zh-CN" sz="2400" dirty="0"/>
              <a:t>3.2 </a:t>
            </a:r>
            <a:r>
              <a:rPr lang="zh-CN" altLang="en-US" sz="2400" dirty="0">
                <a:solidFill>
                  <a:srgbClr val="7030A0"/>
                </a:solidFill>
              </a:rPr>
              <a:t>数据分析：</a:t>
            </a:r>
            <a:endParaRPr lang="en-US" altLang="zh-CN" sz="2400" dirty="0">
              <a:solidFill>
                <a:srgbClr val="7030A0"/>
              </a:solidFill>
            </a:endParaRPr>
          </a:p>
          <a:p>
            <a:pPr lvl="1">
              <a:defRPr/>
            </a:pPr>
            <a:r>
              <a:rPr lang="zh-CN" altLang="en-US" sz="2400" spc="30" dirty="0">
                <a:solidFill>
                  <a:srgbClr val="7030A0"/>
                </a:solidFill>
              </a:rPr>
              <a:t>回归分析与拟合模型</a:t>
            </a:r>
            <a:endParaRPr lang="en-US" altLang="zh-CN" sz="2400" spc="30" dirty="0">
              <a:solidFill>
                <a:srgbClr val="7030A0"/>
              </a:solidFill>
            </a:endParaRPr>
          </a:p>
          <a:p>
            <a:pPr lvl="1">
              <a:defRPr/>
            </a:pPr>
            <a:r>
              <a:rPr lang="zh-CN" altLang="en-US" sz="2400" dirty="0">
                <a:solidFill>
                  <a:srgbClr val="7030A0"/>
                </a:solidFill>
              </a:rPr>
              <a:t>插值模型</a:t>
            </a:r>
            <a:endParaRPr lang="en-US" altLang="zh-CN" sz="2400" dirty="0">
              <a:solidFill>
                <a:srgbClr val="7030A0"/>
              </a:solidFill>
            </a:endParaRPr>
          </a:p>
          <a:p>
            <a:pPr marL="0" indent="0">
              <a:buNone/>
              <a:defRPr/>
            </a:pPr>
            <a:r>
              <a:rPr lang="en-US" altLang="zh-CN" sz="2400" dirty="0"/>
              <a:t>3.3 </a:t>
            </a:r>
            <a:r>
              <a:rPr lang="zh-CN" altLang="en-US" sz="2400" dirty="0">
                <a:solidFill>
                  <a:srgbClr val="FF0000"/>
                </a:solidFill>
              </a:rPr>
              <a:t>平衡原理与机理模型</a:t>
            </a:r>
            <a:endParaRPr lang="en-US" altLang="zh-CN" sz="2400" dirty="0">
              <a:solidFill>
                <a:srgbClr val="FF0000"/>
              </a:solidFill>
            </a:endParaRPr>
          </a:p>
          <a:p>
            <a:pPr lvl="1">
              <a:defRPr/>
            </a:pPr>
            <a:r>
              <a:rPr lang="zh-CN" altLang="en-US" sz="2400" spc="30" dirty="0">
                <a:solidFill>
                  <a:srgbClr val="7030A0"/>
                </a:solidFill>
              </a:rPr>
              <a:t>差分方程</a:t>
            </a:r>
            <a:endParaRPr lang="en-US" altLang="zh-CN" sz="2400" spc="30" dirty="0">
              <a:solidFill>
                <a:srgbClr val="7030A0"/>
              </a:solidFill>
            </a:endParaRPr>
          </a:p>
          <a:p>
            <a:pPr lvl="1">
              <a:defRPr/>
            </a:pPr>
            <a:r>
              <a:rPr lang="zh-CN" altLang="en-US" sz="2400" dirty="0">
                <a:solidFill>
                  <a:srgbClr val="FF0000"/>
                </a:solidFill>
              </a:rPr>
              <a:t>微分方程</a:t>
            </a:r>
            <a:endParaRPr lang="en-US" altLang="zh-CN" sz="2400" dirty="0">
              <a:solidFill>
                <a:srgbClr val="FF0000"/>
              </a:solidFill>
            </a:endParaRPr>
          </a:p>
          <a:p>
            <a:pPr marL="0" indent="0">
              <a:buNone/>
              <a:defRPr/>
            </a:pPr>
            <a:r>
              <a:rPr lang="en-US" altLang="zh-CN" sz="2400" dirty="0"/>
              <a:t>3.4 </a:t>
            </a:r>
            <a:r>
              <a:rPr lang="zh-CN" altLang="en-US" sz="2400" dirty="0"/>
              <a:t>优化问题与规划模型</a:t>
            </a:r>
            <a:endParaRPr lang="en-US" altLang="zh-CN" sz="2400" dirty="0"/>
          </a:p>
          <a:p>
            <a:pPr marL="0" indent="0">
              <a:buNone/>
              <a:defRPr/>
            </a:pPr>
            <a:r>
              <a:rPr lang="en-US" altLang="zh-CN" sz="2400" dirty="0"/>
              <a:t>3.5 </a:t>
            </a:r>
            <a:r>
              <a:rPr lang="zh-CN" altLang="en-US" sz="2400" dirty="0"/>
              <a:t>系统动态的仿真模型</a:t>
            </a:r>
            <a:endParaRPr lang="en-US" altLang="zh-CN" sz="2400" dirty="0"/>
          </a:p>
          <a:p>
            <a:pPr marL="0" indent="0">
              <a:buNone/>
              <a:defRPr/>
            </a:pPr>
            <a:r>
              <a:rPr lang="en-US" altLang="zh-CN" sz="2400" dirty="0"/>
              <a:t>3.6 </a:t>
            </a:r>
            <a:r>
              <a:rPr lang="zh-CN" altLang="en-US" sz="2400" dirty="0"/>
              <a:t>随机现象模拟与蒙特卡罗模型</a:t>
            </a:r>
            <a:endParaRPr lang="en-US" altLang="zh-CN" sz="2400" dirty="0"/>
          </a:p>
          <a:p>
            <a:pPr marL="0" indent="0">
              <a:buNone/>
              <a:defRPr/>
            </a:pPr>
            <a:r>
              <a:rPr lang="en-US" altLang="zh-CN" sz="2400" dirty="0"/>
              <a:t>3.7 </a:t>
            </a:r>
            <a:r>
              <a:rPr lang="zh-CN" altLang="en-US" sz="2400" dirty="0"/>
              <a:t>复杂决策系统与层次分析模型</a:t>
            </a:r>
          </a:p>
          <a:p>
            <a:endParaRPr lang="zh-CN" altLang="en-US" dirty="0"/>
          </a:p>
        </p:txBody>
      </p:sp>
    </p:spTree>
    <p:extLst>
      <p:ext uri="{BB962C8B-B14F-4D97-AF65-F5344CB8AC3E}">
        <p14:creationId xmlns:p14="http://schemas.microsoft.com/office/powerpoint/2010/main" val="2088156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457200" y="692150"/>
            <a:ext cx="8382000" cy="5784850"/>
          </a:xfrm>
        </p:spPr>
        <p:txBody>
          <a:bodyPr/>
          <a:lstStyle/>
          <a:p>
            <a:pPr eaLnBrk="1" hangingPunct="1">
              <a:lnSpc>
                <a:spcPct val="90000"/>
              </a:lnSpc>
              <a:buFont typeface="Wingdings" panose="05000000000000000000" pitchFamily="2" charset="2"/>
              <a:buNone/>
            </a:pPr>
            <a:r>
              <a:rPr lang="zh-CN" altLang="en-US" b="1">
                <a:latin typeface="华文楷体" panose="02010600040101010101" pitchFamily="2" charset="-122"/>
                <a:ea typeface="华文楷体" panose="02010600040101010101" pitchFamily="2" charset="-122"/>
              </a:rPr>
              <a:t>即人口增长的指数模型</a:t>
            </a:r>
          </a:p>
          <a:p>
            <a:pPr eaLnBrk="1" hangingPunct="1">
              <a:lnSpc>
                <a:spcPct val="90000"/>
              </a:lnSpc>
              <a:buFont typeface="Wingdings" panose="05000000000000000000" pitchFamily="2" charset="2"/>
              <a:buNone/>
            </a:pPr>
            <a:r>
              <a:rPr lang="en-US" altLang="zh-CN" b="1">
                <a:latin typeface="华文楷体" panose="02010600040101010101" pitchFamily="2" charset="-122"/>
                <a:ea typeface="华文楷体" panose="02010600040101010101" pitchFamily="2" charset="-122"/>
              </a:rPr>
              <a:t>(</a:t>
            </a:r>
            <a:r>
              <a:rPr lang="en-US" altLang="zh-CN" b="1">
                <a:latin typeface="华文楷体" panose="02010600040101010101" pitchFamily="2" charset="-122"/>
                <a:ea typeface="华文楷体" panose="02010600040101010101" pitchFamily="2" charset="-122"/>
                <a:sym typeface="Math1" pitchFamily="2" charset="2"/>
              </a:rPr>
              <a:t>Maithus </a:t>
            </a:r>
            <a:r>
              <a:rPr lang="zh-CN" altLang="en-US" b="1">
                <a:latin typeface="华文楷体" panose="02010600040101010101" pitchFamily="2" charset="-122"/>
                <a:ea typeface="华文楷体" panose="02010600040101010101" pitchFamily="2" charset="-122"/>
                <a:sym typeface="Math1" pitchFamily="2" charset="2"/>
              </a:rPr>
              <a:t>模型</a:t>
            </a:r>
            <a:r>
              <a:rPr lang="en-US" altLang="zh-CN" b="1">
                <a:latin typeface="华文楷体" panose="02010600040101010101" pitchFamily="2" charset="-122"/>
                <a:ea typeface="华文楷体" panose="02010600040101010101" pitchFamily="2" charset="-122"/>
                <a:sym typeface="Math1" pitchFamily="2" charset="2"/>
              </a:rPr>
              <a:t>)</a:t>
            </a:r>
            <a:r>
              <a:rPr lang="en-US" altLang="zh-CN" b="1">
                <a:latin typeface="华文楷体" panose="02010600040101010101" pitchFamily="2" charset="-122"/>
                <a:ea typeface="华文楷体" panose="02010600040101010101" pitchFamily="2" charset="-122"/>
              </a:rPr>
              <a:t>          </a:t>
            </a:r>
            <a:r>
              <a:rPr lang="en-US" altLang="zh-CN" sz="3400" b="1">
                <a:latin typeface="华文楷体" panose="02010600040101010101" pitchFamily="2" charset="-122"/>
                <a:ea typeface="华文楷体" panose="02010600040101010101" pitchFamily="2" charset="-122"/>
              </a:rPr>
              <a:t>N(t)=N</a:t>
            </a:r>
            <a:r>
              <a:rPr lang="en-US" altLang="zh-CN" sz="3400" b="1" baseline="-25000">
                <a:latin typeface="华文楷体" panose="02010600040101010101" pitchFamily="2" charset="-122"/>
                <a:ea typeface="华文楷体" panose="02010600040101010101" pitchFamily="2" charset="-122"/>
              </a:rPr>
              <a:t>0</a:t>
            </a:r>
            <a:r>
              <a:rPr lang="en-US" altLang="zh-CN" sz="3400" b="1">
                <a:latin typeface="华文楷体" panose="02010600040101010101" pitchFamily="2" charset="-122"/>
                <a:ea typeface="华文楷体" panose="02010600040101010101" pitchFamily="2" charset="-122"/>
              </a:rPr>
              <a:t>e</a:t>
            </a:r>
            <a:r>
              <a:rPr lang="en-US" altLang="zh-CN" sz="3400" b="1" baseline="30000">
                <a:latin typeface="华文楷体" panose="02010600040101010101" pitchFamily="2" charset="-122"/>
                <a:ea typeface="华文楷体" panose="02010600040101010101" pitchFamily="2" charset="-122"/>
              </a:rPr>
              <a:t>rt</a:t>
            </a:r>
            <a:endParaRPr lang="en-US" altLang="zh-CN" sz="3400" b="1">
              <a:latin typeface="华文楷体" panose="02010600040101010101" pitchFamily="2" charset="-122"/>
              <a:ea typeface="华文楷体" panose="02010600040101010101" pitchFamily="2" charset="-122"/>
            </a:endParaRPr>
          </a:p>
          <a:p>
            <a:pPr eaLnBrk="1" hangingPunct="1">
              <a:lnSpc>
                <a:spcPct val="90000"/>
              </a:lnSpc>
              <a:buFont typeface="Wingdings" panose="05000000000000000000" pitchFamily="2" charset="2"/>
              <a:buNone/>
            </a:pPr>
            <a:r>
              <a:rPr lang="zh-CN" altLang="en-US" b="1">
                <a:latin typeface="华文楷体" panose="02010600040101010101" pitchFamily="2" charset="-122"/>
                <a:ea typeface="华文楷体" panose="02010600040101010101" pitchFamily="2" charset="-122"/>
              </a:rPr>
              <a:t>在离散时间点</a:t>
            </a:r>
            <a:r>
              <a:rPr lang="en-US" altLang="zh-CN" b="1">
                <a:latin typeface="华文楷体" panose="02010600040101010101" pitchFamily="2" charset="-122"/>
                <a:ea typeface="华文楷体" panose="02010600040101010101" pitchFamily="2" charset="-122"/>
              </a:rPr>
              <a:t>k=0, 1, 2, …, </a:t>
            </a:r>
            <a:r>
              <a:rPr lang="zh-CN" altLang="en-US" b="1">
                <a:latin typeface="华文楷体" panose="02010600040101010101" pitchFamily="2" charset="-122"/>
                <a:ea typeface="华文楷体" panose="02010600040101010101" pitchFamily="2" charset="-122"/>
              </a:rPr>
              <a:t>上有</a:t>
            </a:r>
          </a:p>
          <a:p>
            <a:pPr eaLnBrk="1" hangingPunct="1">
              <a:lnSpc>
                <a:spcPct val="90000"/>
              </a:lnSpc>
              <a:buFont typeface="Wingdings" panose="05000000000000000000" pitchFamily="2" charset="2"/>
              <a:buNone/>
            </a:pPr>
            <a:r>
              <a:rPr lang="zh-CN" altLang="en-US" b="1">
                <a:latin typeface="华文楷体" panose="02010600040101010101" pitchFamily="2" charset="-122"/>
                <a:ea typeface="华文楷体" panose="02010600040101010101" pitchFamily="2" charset="-122"/>
              </a:rPr>
              <a:t>        </a:t>
            </a:r>
            <a:r>
              <a:rPr lang="en-US" altLang="zh-CN" b="1">
                <a:latin typeface="华文楷体" panose="02010600040101010101" pitchFamily="2" charset="-122"/>
                <a:ea typeface="华文楷体" panose="02010600040101010101" pitchFamily="2" charset="-122"/>
              </a:rPr>
              <a:t>N(k+1) = e</a:t>
            </a:r>
            <a:r>
              <a:rPr lang="en-US" altLang="zh-CN" b="1" baseline="30000">
                <a:latin typeface="华文楷体" panose="02010600040101010101" pitchFamily="2" charset="-122"/>
                <a:ea typeface="华文楷体" panose="02010600040101010101" pitchFamily="2" charset="-122"/>
              </a:rPr>
              <a:t>r </a:t>
            </a:r>
            <a:r>
              <a:rPr lang="en-US" altLang="zh-CN" b="1">
                <a:latin typeface="华文楷体" panose="02010600040101010101" pitchFamily="2" charset="-122"/>
                <a:ea typeface="华文楷体" panose="02010600040101010101" pitchFamily="2" charset="-122"/>
              </a:rPr>
              <a:t>N(k ) </a:t>
            </a:r>
            <a:endParaRPr lang="en-US" altLang="zh-CN" b="1">
              <a:latin typeface="华文楷体" panose="02010600040101010101" pitchFamily="2" charset="-122"/>
              <a:ea typeface="华文楷体" panose="02010600040101010101" pitchFamily="2" charset="-122"/>
              <a:sym typeface="Math1" pitchFamily="2" charset="2"/>
            </a:endParaRPr>
          </a:p>
          <a:p>
            <a:pPr eaLnBrk="1" hangingPunct="1">
              <a:lnSpc>
                <a:spcPct val="90000"/>
              </a:lnSpc>
              <a:buFont typeface="Wingdings" panose="05000000000000000000" pitchFamily="2" charset="2"/>
              <a:buNone/>
            </a:pPr>
            <a:r>
              <a:rPr lang="en-US" altLang="zh-CN" b="1">
                <a:latin typeface="华文楷体" panose="02010600040101010101" pitchFamily="2" charset="-122"/>
                <a:ea typeface="华文楷体" panose="02010600040101010101" pitchFamily="2" charset="-122"/>
                <a:sym typeface="Math1" pitchFamily="2" charset="2"/>
              </a:rPr>
              <a:t>Maithus:  “</a:t>
            </a:r>
            <a:r>
              <a:rPr lang="zh-CN" altLang="en-US" b="1">
                <a:latin typeface="华文楷体" panose="02010600040101010101" pitchFamily="2" charset="-122"/>
                <a:ea typeface="华文楷体" panose="02010600040101010101" pitchFamily="2" charset="-122"/>
                <a:sym typeface="Math1" pitchFamily="2" charset="2"/>
              </a:rPr>
              <a:t>若我的两个假设是成立的</a:t>
            </a:r>
            <a:r>
              <a:rPr lang="en-US" altLang="zh-CN" b="1">
                <a:latin typeface="华文楷体" panose="02010600040101010101" pitchFamily="2" charset="-122"/>
                <a:ea typeface="华文楷体" panose="02010600040101010101" pitchFamily="2" charset="-122"/>
                <a:sym typeface="Math1" pitchFamily="2" charset="2"/>
              </a:rPr>
              <a:t>,</a:t>
            </a:r>
            <a:r>
              <a:rPr lang="zh-CN" altLang="en-US" b="1">
                <a:latin typeface="华文楷体" panose="02010600040101010101" pitchFamily="2" charset="-122"/>
                <a:ea typeface="华文楷体" panose="02010600040101010101" pitchFamily="2" charset="-122"/>
                <a:sym typeface="Math1" pitchFamily="2" charset="2"/>
              </a:rPr>
              <a:t>那么</a:t>
            </a:r>
            <a:r>
              <a:rPr lang="en-US" altLang="zh-CN" b="1">
                <a:latin typeface="华文楷体" panose="02010600040101010101" pitchFamily="2" charset="-122"/>
                <a:ea typeface="华文楷体" panose="02010600040101010101" pitchFamily="2" charset="-122"/>
                <a:sym typeface="Math1" pitchFamily="2" charset="2"/>
              </a:rPr>
              <a:t>,</a:t>
            </a:r>
            <a:r>
              <a:rPr lang="zh-CN" altLang="en-US" b="1">
                <a:latin typeface="华文楷体" panose="02010600040101010101" pitchFamily="2" charset="-122"/>
                <a:ea typeface="华文楷体" panose="02010600040101010101" pitchFamily="2" charset="-122"/>
                <a:sym typeface="Math1" pitchFamily="2" charset="2"/>
              </a:rPr>
              <a:t>我认为人口繁殖的能量是无限地大于自然界为人类提供资料的能量的。人口如果不受控制，它会以几何比率增长。而生活资料只能以算术比率增长。只要稍微看一下数字，就将明确第一种能量比之第二种能量是无比巨大的。”</a:t>
            </a:r>
            <a:r>
              <a:rPr lang="en-US" altLang="zh-CN" b="1">
                <a:latin typeface="华文楷体" panose="02010600040101010101" pitchFamily="2" charset="-122"/>
                <a:ea typeface="华文楷体" panose="02010600040101010101" pitchFamily="2" charset="-122"/>
                <a:sym typeface="Math1" pitchFamily="2" charset="2"/>
              </a:rPr>
              <a:t>《</a:t>
            </a:r>
            <a:r>
              <a:rPr lang="zh-CN" altLang="en-US" b="1">
                <a:latin typeface="华文楷体" panose="02010600040101010101" pitchFamily="2" charset="-122"/>
                <a:ea typeface="华文楷体" panose="02010600040101010101" pitchFamily="2" charset="-122"/>
                <a:sym typeface="Math1" pitchFamily="2" charset="2"/>
              </a:rPr>
              <a:t>论人口原理</a:t>
            </a:r>
            <a:r>
              <a:rPr lang="en-US" altLang="zh-CN" b="1">
                <a:latin typeface="华文楷体" panose="02010600040101010101" pitchFamily="2" charset="-122"/>
                <a:ea typeface="华文楷体" panose="02010600040101010101" pitchFamily="2" charset="-122"/>
                <a:sym typeface="Math1" pitchFamily="2" charset="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9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xfrm>
            <a:off x="381000" y="381000"/>
            <a:ext cx="8439150" cy="6019800"/>
          </a:xfrm>
        </p:spPr>
        <p:txBody>
          <a:bodyPr/>
          <a:lstStyle/>
          <a:p>
            <a:pPr eaLnBrk="1" hangingPunct="1">
              <a:buFont typeface="Wingdings" panose="05000000000000000000" pitchFamily="2" charset="2"/>
              <a:buNone/>
            </a:pPr>
            <a:r>
              <a:rPr lang="zh-CN" altLang="en-US" b="1" dirty="0">
                <a:latin typeface="华文楷体" panose="02010600040101010101" pitchFamily="2" charset="-122"/>
                <a:ea typeface="华文楷体" panose="02010600040101010101" pitchFamily="2" charset="-122"/>
              </a:rPr>
              <a:t>总结对人口指数增长模型的假设</a:t>
            </a:r>
            <a:r>
              <a:rPr lang="en-US" altLang="zh-CN" b="1" dirty="0">
                <a:latin typeface="华文楷体" panose="02010600040101010101" pitchFamily="2" charset="-122"/>
                <a:ea typeface="华文楷体" panose="02010600040101010101" pitchFamily="2" charset="-122"/>
              </a:rPr>
              <a:t>,  </a:t>
            </a:r>
          </a:p>
          <a:p>
            <a:pPr eaLnBrk="1" hangingPunct="1">
              <a:buFont typeface="Wingdings" panose="05000000000000000000" pitchFamily="2" charset="2"/>
              <a:buNone/>
            </a:pPr>
            <a:r>
              <a:rPr lang="en-US" altLang="zh-CN" b="1" dirty="0">
                <a:latin typeface="华文楷体" panose="02010600040101010101" pitchFamily="2" charset="-122"/>
                <a:ea typeface="华文楷体" panose="02010600040101010101" pitchFamily="2" charset="-122"/>
              </a:rPr>
              <a:t>1. </a:t>
            </a:r>
            <a:r>
              <a:rPr lang="zh-CN" altLang="en-US" b="1" dirty="0">
                <a:latin typeface="华文楷体" panose="02010600040101010101" pitchFamily="2" charset="-122"/>
                <a:ea typeface="华文楷体" panose="02010600040101010101" pitchFamily="2" charset="-122"/>
              </a:rPr>
              <a:t>人群个体同质。</a:t>
            </a:r>
          </a:p>
          <a:p>
            <a:pPr eaLnBrk="1" hangingPunct="1">
              <a:buFont typeface="Wingdings" panose="05000000000000000000" pitchFamily="2" charset="2"/>
              <a:buNone/>
            </a:pPr>
            <a:r>
              <a:rPr lang="en-US" altLang="zh-CN" b="1" dirty="0">
                <a:latin typeface="华文楷体" panose="02010600040101010101" pitchFamily="2" charset="-122"/>
                <a:ea typeface="华文楷体" panose="02010600040101010101" pitchFamily="2" charset="-122"/>
              </a:rPr>
              <a:t>2. </a:t>
            </a:r>
            <a:r>
              <a:rPr lang="zh-CN" altLang="en-US" b="1" dirty="0">
                <a:latin typeface="华文楷体" panose="02010600040101010101" pitchFamily="2" charset="-122"/>
                <a:ea typeface="华文楷体" panose="02010600040101010101" pitchFamily="2" charset="-122"/>
              </a:rPr>
              <a:t>群体规模大。</a:t>
            </a:r>
          </a:p>
          <a:p>
            <a:pPr eaLnBrk="1" hangingPunct="1">
              <a:buFont typeface="Wingdings" panose="05000000000000000000" pitchFamily="2" charset="2"/>
              <a:buNone/>
            </a:pPr>
            <a:r>
              <a:rPr lang="en-US" altLang="zh-CN" b="1" dirty="0">
                <a:latin typeface="华文楷体" panose="02010600040101010101" pitchFamily="2" charset="-122"/>
                <a:ea typeface="华文楷体" panose="02010600040101010101" pitchFamily="2" charset="-122"/>
              </a:rPr>
              <a:t>3. </a:t>
            </a:r>
            <a:r>
              <a:rPr lang="zh-CN" altLang="en-US" b="1" dirty="0">
                <a:latin typeface="华文楷体" panose="02010600040101010101" pitchFamily="2" charset="-122"/>
                <a:ea typeface="华文楷体" panose="02010600040101010101" pitchFamily="2" charset="-122"/>
                <a:sym typeface="Math1" pitchFamily="2" charset="2"/>
              </a:rPr>
              <a:t>群体封闭，只考虑生育和死亡对人口的影响。</a:t>
            </a:r>
          </a:p>
          <a:p>
            <a:pPr eaLnBrk="1" hangingPunct="1">
              <a:buFont typeface="Wingdings" panose="05000000000000000000" pitchFamily="2" charset="2"/>
              <a:buNone/>
            </a:pPr>
            <a:r>
              <a:rPr lang="en-US" altLang="zh-CN" b="1" dirty="0">
                <a:latin typeface="华文楷体" panose="02010600040101010101" pitchFamily="2" charset="-122"/>
                <a:ea typeface="华文楷体" panose="02010600040101010101" pitchFamily="2" charset="-122"/>
                <a:sym typeface="Math1" pitchFamily="2" charset="2"/>
              </a:rPr>
              <a:t>4. </a:t>
            </a:r>
            <a:r>
              <a:rPr lang="zh-CN" altLang="en-US" b="1" dirty="0">
                <a:latin typeface="华文楷体" panose="02010600040101010101" pitchFamily="2" charset="-122"/>
                <a:ea typeface="华文楷体" panose="02010600040101010101" pitchFamily="2" charset="-122"/>
              </a:rPr>
              <a:t>从单位时间内大群体的平均效应考虑生育和死亡对人口的影响。（生育率和死亡率）</a:t>
            </a:r>
          </a:p>
          <a:p>
            <a:pPr eaLnBrk="1" hangingPunct="1">
              <a:buFont typeface="Wingdings" panose="05000000000000000000" pitchFamily="2" charset="2"/>
              <a:buNone/>
            </a:pPr>
            <a:r>
              <a:rPr lang="en-US" altLang="zh-CN" b="1" dirty="0">
                <a:latin typeface="华文楷体" panose="02010600040101010101" pitchFamily="2" charset="-122"/>
                <a:ea typeface="华文楷体" panose="02010600040101010101" pitchFamily="2" charset="-122"/>
              </a:rPr>
              <a:t>5. </a:t>
            </a:r>
            <a:r>
              <a:rPr lang="zh-CN" altLang="en-US" b="1" dirty="0">
                <a:latin typeface="华文楷体" panose="02010600040101010101" pitchFamily="2" charset="-122"/>
                <a:ea typeface="华文楷体" panose="02010600040101010101" pitchFamily="2" charset="-122"/>
              </a:rPr>
              <a:t>群体增长恒定。</a:t>
            </a:r>
          </a:p>
          <a:p>
            <a:pPr eaLnBrk="1" hangingPunct="1">
              <a:buFont typeface="Wingdings" panose="05000000000000000000" pitchFamily="2" charset="2"/>
              <a:buNone/>
            </a:pPr>
            <a:r>
              <a:rPr lang="en-US" altLang="zh-CN" b="1" dirty="0">
                <a:solidFill>
                  <a:srgbClr val="FF0000"/>
                </a:solidFill>
                <a:latin typeface="华文楷体" panose="02010600040101010101" pitchFamily="2" charset="-122"/>
                <a:ea typeface="华文楷体" panose="02010600040101010101" pitchFamily="2" charset="-122"/>
              </a:rPr>
              <a:t>6. </a:t>
            </a:r>
            <a:r>
              <a:rPr lang="zh-CN" altLang="en-US" b="1" dirty="0">
                <a:solidFill>
                  <a:srgbClr val="FF0000"/>
                </a:solidFill>
                <a:latin typeface="华文楷体" panose="02010600040101010101" pitchFamily="2" charset="-122"/>
                <a:ea typeface="华文楷体" panose="02010600040101010101" pitchFamily="2" charset="-122"/>
              </a:rPr>
              <a:t>个体增长不受到群体和环境的影响。</a:t>
            </a:r>
          </a:p>
          <a:p>
            <a:pPr eaLnBrk="1" hangingPunct="1">
              <a:buFont typeface="Wingdings" panose="05000000000000000000" pitchFamily="2" charset="2"/>
              <a:buNone/>
            </a:pPr>
            <a:r>
              <a:rPr lang="zh-CN" altLang="en-US" b="1" dirty="0">
                <a:latin typeface="华文楷体" panose="02010600040101010101" pitchFamily="2" charset="-122"/>
                <a:ea typeface="华文楷体" panose="02010600040101010101" pitchFamily="2" charset="-122"/>
              </a:rPr>
              <a:t>由这些假设可分析这个模型的作用</a:t>
            </a:r>
            <a:r>
              <a:rPr lang="en-US" altLang="zh-CN" sz="2600" b="1" dirty="0">
                <a:latin typeface="华文楷体" panose="02010600040101010101" pitchFamily="2" charset="-122"/>
                <a:ea typeface="华文楷体" panose="0201060004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1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1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21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21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21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xfrm>
            <a:off x="381000" y="381000"/>
            <a:ext cx="8305800" cy="5638800"/>
          </a:xfrm>
        </p:spPr>
        <p:txBody>
          <a:bodyPr/>
          <a:lstStyle/>
          <a:p>
            <a:pPr marL="0" indent="0" eaLnBrk="1" hangingPunct="1">
              <a:spcBef>
                <a:spcPct val="0"/>
              </a:spcBef>
              <a:buFont typeface="Wingdings" panose="05000000000000000000" pitchFamily="2" charset="2"/>
              <a:buNone/>
            </a:pPr>
            <a:r>
              <a:rPr lang="zh-CN" altLang="en-US" sz="2800" b="1">
                <a:latin typeface="华文楷体" panose="02010600040101010101" pitchFamily="2" charset="-122"/>
                <a:ea typeface="华文楷体" panose="02010600040101010101" pitchFamily="2" charset="-122"/>
              </a:rPr>
              <a:t>实际数据检验表明，人口的指数增长模型不能很好地描述较长时期人口数量变化过程。</a:t>
            </a:r>
          </a:p>
          <a:p>
            <a:pPr marL="0" indent="0" eaLnBrk="1" hangingPunct="1">
              <a:spcBef>
                <a:spcPct val="0"/>
              </a:spcBef>
              <a:buFont typeface="Wingdings" panose="05000000000000000000" pitchFamily="2" charset="2"/>
              <a:buNone/>
            </a:pPr>
            <a:r>
              <a:rPr lang="zh-CN" altLang="en-US" sz="2800" b="1">
                <a:latin typeface="华文楷体" panose="02010600040101010101" pitchFamily="2" charset="-122"/>
                <a:ea typeface="华文楷体" panose="02010600040101010101" pitchFamily="2" charset="-122"/>
              </a:rPr>
              <a:t>例如，美国人口数据：</a:t>
            </a:r>
          </a:p>
          <a:p>
            <a:pPr marL="0" indent="0" eaLnBrk="1" hangingPunct="1">
              <a:spcBef>
                <a:spcPct val="0"/>
              </a:spcBef>
              <a:buFont typeface="Wingdings" panose="05000000000000000000" pitchFamily="2" charset="2"/>
              <a:buNone/>
            </a:pPr>
            <a:r>
              <a:rPr lang="en-US" altLang="zh-CN" sz="2800" b="1">
                <a:latin typeface="华文楷体" panose="02010600040101010101" pitchFamily="2" charset="-122"/>
                <a:ea typeface="华文楷体" panose="02010600040101010101" pitchFamily="2" charset="-122"/>
              </a:rPr>
              <a:t>1790    1800  1810  1820  1830  1840  1850</a:t>
            </a:r>
          </a:p>
          <a:p>
            <a:pPr marL="0" indent="0" eaLnBrk="1" hangingPunct="1">
              <a:spcBef>
                <a:spcPct val="0"/>
              </a:spcBef>
              <a:buFont typeface="Wingdings" panose="05000000000000000000" pitchFamily="2" charset="2"/>
              <a:buNone/>
            </a:pPr>
            <a:r>
              <a:rPr lang="en-US" altLang="zh-CN" sz="2800" b="1">
                <a:latin typeface="华文楷体" panose="02010600040101010101" pitchFamily="2" charset="-122"/>
                <a:ea typeface="华文楷体" panose="02010600040101010101" pitchFamily="2" charset="-122"/>
              </a:rPr>
              <a:t>3.9        5.3     7.2     9.6     12.9   17.1   23.2</a:t>
            </a:r>
          </a:p>
          <a:p>
            <a:pPr marL="0" indent="0" eaLnBrk="1" hangingPunct="1">
              <a:spcBef>
                <a:spcPct val="0"/>
              </a:spcBef>
              <a:buFont typeface="Wingdings" panose="05000000000000000000" pitchFamily="2" charset="2"/>
              <a:buNone/>
            </a:pPr>
            <a:r>
              <a:rPr lang="en-US" altLang="zh-CN" sz="2800" b="1">
                <a:latin typeface="华文楷体" panose="02010600040101010101" pitchFamily="2" charset="-122"/>
                <a:ea typeface="华文楷体" panose="02010600040101010101" pitchFamily="2" charset="-122"/>
              </a:rPr>
              <a:t>1860  1870  1880  1890  1900  1910   1920 </a:t>
            </a:r>
          </a:p>
          <a:p>
            <a:pPr marL="0" indent="0" eaLnBrk="1" hangingPunct="1">
              <a:spcBef>
                <a:spcPct val="0"/>
              </a:spcBef>
              <a:buFont typeface="Wingdings" panose="05000000000000000000" pitchFamily="2" charset="2"/>
              <a:buNone/>
            </a:pPr>
            <a:r>
              <a:rPr lang="en-US" altLang="zh-CN" sz="2800" b="1">
                <a:latin typeface="华文楷体" panose="02010600040101010101" pitchFamily="2" charset="-122"/>
                <a:ea typeface="华文楷体" panose="02010600040101010101" pitchFamily="2" charset="-122"/>
              </a:rPr>
              <a:t>31.4    38.6   50.2   62.9   76.0   92.0   106.5</a:t>
            </a:r>
          </a:p>
          <a:p>
            <a:pPr marL="0" indent="0" eaLnBrk="1" hangingPunct="1">
              <a:spcBef>
                <a:spcPct val="0"/>
              </a:spcBef>
              <a:buFont typeface="Wingdings" panose="05000000000000000000" pitchFamily="2" charset="2"/>
              <a:buNone/>
            </a:pPr>
            <a:r>
              <a:rPr lang="en-US" altLang="zh-CN" sz="2800" b="1">
                <a:latin typeface="华文楷体" panose="02010600040101010101" pitchFamily="2" charset="-122"/>
                <a:ea typeface="华文楷体" panose="02010600040101010101" pitchFamily="2" charset="-122"/>
              </a:rPr>
              <a:t>1930  1940  1950  1960  1970  1980  1990  2000</a:t>
            </a:r>
          </a:p>
          <a:p>
            <a:pPr marL="0" indent="0" eaLnBrk="1" hangingPunct="1">
              <a:spcBef>
                <a:spcPct val="0"/>
              </a:spcBef>
              <a:buFont typeface="Wingdings" panose="05000000000000000000" pitchFamily="2" charset="2"/>
              <a:buNone/>
            </a:pPr>
            <a:r>
              <a:rPr lang="en-US" altLang="zh-CN" sz="2800" b="1">
                <a:latin typeface="华文楷体" panose="02010600040101010101" pitchFamily="2" charset="-122"/>
                <a:ea typeface="华文楷体" panose="02010600040101010101" pitchFamily="2" charset="-122"/>
              </a:rPr>
              <a:t>123    132    151     179    204    227   251     281</a:t>
            </a:r>
          </a:p>
        </p:txBody>
      </p:sp>
      <p:pic>
        <p:nvPicPr>
          <p:cNvPr id="10244" name="Picture 4"/>
          <p:cNvPicPr>
            <a:picLocks noChangeAspect="1" noChangeArrowheads="1"/>
          </p:cNvPicPr>
          <p:nvPr/>
        </p:nvPicPr>
        <p:blipFill>
          <a:blip r:embed="rId2"/>
          <a:srcRect/>
          <a:stretch>
            <a:fillRect/>
          </a:stretch>
        </p:blipFill>
        <p:spPr bwMode="auto">
          <a:xfrm>
            <a:off x="5651500" y="4221163"/>
            <a:ext cx="3103563" cy="23288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4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4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4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242">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24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539750" y="333375"/>
            <a:ext cx="7315200" cy="5257800"/>
          </a:xfrm>
        </p:spPr>
        <p:txBody>
          <a:bodyPr/>
          <a:lstStyle/>
          <a:p>
            <a:pPr marL="0" indent="0" eaLnBrk="1" hangingPunct="1">
              <a:lnSpc>
                <a:spcPct val="105000"/>
              </a:lnSpc>
              <a:buFont typeface="Wingdings" panose="05000000000000000000" pitchFamily="2" charset="2"/>
              <a:buNone/>
            </a:pPr>
            <a:r>
              <a:rPr lang="zh-CN" altLang="en-US" b="1">
                <a:solidFill>
                  <a:srgbClr val="660066"/>
                </a:solidFill>
                <a:latin typeface="华文楷体" panose="02010600040101010101" pitchFamily="2" charset="-122"/>
                <a:ea typeface="华文楷体" panose="02010600040101010101" pitchFamily="2" charset="-122"/>
              </a:rPr>
              <a:t>修改假设</a:t>
            </a:r>
            <a:r>
              <a:rPr lang="en-US" altLang="zh-CN" b="1">
                <a:solidFill>
                  <a:srgbClr val="660066"/>
                </a:solidFill>
                <a:latin typeface="华文楷体" panose="02010600040101010101" pitchFamily="2" charset="-122"/>
                <a:ea typeface="华文楷体" panose="02010600040101010101" pitchFamily="2" charset="-122"/>
              </a:rPr>
              <a:t>6</a:t>
            </a:r>
            <a:r>
              <a:rPr lang="zh-CN" altLang="en-US" b="1">
                <a:solidFill>
                  <a:srgbClr val="660066"/>
                </a:solidFill>
                <a:latin typeface="华文楷体" panose="02010600040101010101" pitchFamily="2" charset="-122"/>
                <a:ea typeface="华文楷体" panose="02010600040101010101" pitchFamily="2" charset="-122"/>
              </a:rPr>
              <a:t>：</a:t>
            </a:r>
            <a:r>
              <a:rPr lang="en-US" altLang="zh-CN" b="1">
                <a:solidFill>
                  <a:srgbClr val="660066"/>
                </a:solidFill>
                <a:latin typeface="华文楷体" panose="02010600040101010101" pitchFamily="2" charset="-122"/>
                <a:ea typeface="华文楷体" panose="02010600040101010101" pitchFamily="2" charset="-122"/>
              </a:rPr>
              <a:t>r(N)=r (1-N/K)</a:t>
            </a:r>
            <a:r>
              <a:rPr lang="en-US" altLang="zh-CN" b="1">
                <a:latin typeface="华文楷体" panose="02010600040101010101" pitchFamily="2" charset="-122"/>
                <a:ea typeface="华文楷体" panose="02010600040101010101" pitchFamily="2" charset="-122"/>
              </a:rPr>
              <a:t>   </a:t>
            </a:r>
          </a:p>
          <a:p>
            <a:pPr marL="0" indent="0" eaLnBrk="1" hangingPunct="1">
              <a:lnSpc>
                <a:spcPct val="105000"/>
              </a:lnSpc>
              <a:buFont typeface="Wingdings" panose="05000000000000000000" pitchFamily="2" charset="2"/>
              <a:buNone/>
            </a:pPr>
            <a:r>
              <a:rPr lang="en-US" altLang="zh-CN" b="1">
                <a:latin typeface="华文楷体" panose="02010600040101010101" pitchFamily="2" charset="-122"/>
                <a:ea typeface="华文楷体" panose="02010600040101010101" pitchFamily="2" charset="-122"/>
              </a:rPr>
              <a:t>K</a:t>
            </a:r>
            <a:r>
              <a:rPr lang="zh-CN" altLang="en-US" b="1">
                <a:latin typeface="华文楷体" panose="02010600040101010101" pitchFamily="2" charset="-122"/>
                <a:ea typeface="华文楷体" panose="02010600040101010101" pitchFamily="2" charset="-122"/>
              </a:rPr>
              <a:t>表示环境载量，反映资源环境对人口增长的制约作用。</a:t>
            </a:r>
          </a:p>
          <a:p>
            <a:pPr marL="0" indent="0" eaLnBrk="1" hangingPunct="1">
              <a:lnSpc>
                <a:spcPct val="105000"/>
              </a:lnSpc>
              <a:buFont typeface="Wingdings" panose="05000000000000000000" pitchFamily="2" charset="2"/>
              <a:buNone/>
            </a:pPr>
            <a:r>
              <a:rPr lang="zh-CN" altLang="en-US" b="1">
                <a:latin typeface="华文楷体" panose="02010600040101010101" pitchFamily="2" charset="-122"/>
                <a:ea typeface="华文楷体" panose="02010600040101010101" pitchFamily="2" charset="-122"/>
              </a:rPr>
              <a:t>人口增长的</a:t>
            </a:r>
            <a:r>
              <a:rPr lang="en-US" altLang="zh-CN" b="1">
                <a:latin typeface="华文楷体" panose="02010600040101010101" pitchFamily="2" charset="-122"/>
                <a:ea typeface="华文楷体" panose="02010600040101010101" pitchFamily="2" charset="-122"/>
              </a:rPr>
              <a:t>Logistic</a:t>
            </a:r>
            <a:r>
              <a:rPr lang="zh-CN" altLang="en-US" b="1">
                <a:latin typeface="华文楷体" panose="02010600040101010101" pitchFamily="2" charset="-122"/>
                <a:ea typeface="华文楷体" panose="02010600040101010101" pitchFamily="2" charset="-122"/>
              </a:rPr>
              <a:t>模型：</a:t>
            </a:r>
          </a:p>
          <a:p>
            <a:pPr marL="0" indent="0" eaLnBrk="1" hangingPunct="1">
              <a:lnSpc>
                <a:spcPct val="105000"/>
              </a:lnSpc>
              <a:buFont typeface="Wingdings" panose="05000000000000000000" pitchFamily="2" charset="2"/>
              <a:buNone/>
            </a:pPr>
            <a:r>
              <a:rPr lang="en-US" altLang="zh-CN" b="1">
                <a:latin typeface="华文楷体" panose="02010600040101010101" pitchFamily="2" charset="-122"/>
                <a:ea typeface="华文楷体" panose="02010600040101010101" pitchFamily="2" charset="-122"/>
                <a:sym typeface="Math1" pitchFamily="2" charset="2"/>
              </a:rPr>
              <a:t>dN/dt=r(1-N/K) N        N(0)=N0</a:t>
            </a:r>
          </a:p>
          <a:p>
            <a:pPr marL="0" indent="0" eaLnBrk="1" hangingPunct="1">
              <a:lnSpc>
                <a:spcPct val="105000"/>
              </a:lnSpc>
              <a:buFont typeface="Wingdings" panose="05000000000000000000" pitchFamily="2" charset="2"/>
              <a:buNone/>
            </a:pPr>
            <a:r>
              <a:rPr lang="zh-CN" altLang="en-US" b="1">
                <a:latin typeface="华文楷体" panose="02010600040101010101" pitchFamily="2" charset="-122"/>
                <a:ea typeface="华文楷体" panose="02010600040101010101" pitchFamily="2" charset="-122"/>
                <a:sym typeface="Math1" pitchFamily="2" charset="2"/>
              </a:rPr>
              <a:t>运用分离变量方法求解</a:t>
            </a:r>
            <a:endParaRPr lang="zh-CN" altLang="en-US" b="1">
              <a:latin typeface="华文楷体" panose="02010600040101010101" pitchFamily="2" charset="-122"/>
              <a:ea typeface="华文楷体" panose="02010600040101010101" pitchFamily="2" charset="-122"/>
            </a:endParaRPr>
          </a:p>
        </p:txBody>
      </p:sp>
      <p:sp>
        <p:nvSpPr>
          <p:cNvPr id="4100" name="Rectangle 3"/>
          <p:cNvSpPr>
            <a:spLocks noChangeArrowheads="1"/>
          </p:cNvSpPr>
          <p:nvPr/>
        </p:nvSpPr>
        <p:spPr bwMode="auto">
          <a:xfrm>
            <a:off x="0" y="3213100"/>
            <a:ext cx="9144000" cy="0"/>
          </a:xfrm>
          <a:prstGeom prst="rect">
            <a:avLst/>
          </a:prstGeom>
          <a:noFill/>
          <a:ln w="9525">
            <a:noFill/>
            <a:miter lim="800000"/>
          </a:ln>
        </p:spPr>
        <p:txBody>
          <a:bodyPr wrap="none" anchor="ctr">
            <a:spAutoFit/>
          </a:bodyPr>
          <a:lstStyle/>
          <a:p>
            <a:endParaRPr lang="zh-CN" altLang="en-US"/>
          </a:p>
        </p:txBody>
      </p:sp>
      <p:graphicFrame>
        <p:nvGraphicFramePr>
          <p:cNvPr id="12292" name="Object 4"/>
          <p:cNvGraphicFramePr>
            <a:graphicFrameLocks noChangeAspect="1"/>
          </p:cNvGraphicFramePr>
          <p:nvPr/>
        </p:nvGraphicFramePr>
        <p:xfrm>
          <a:off x="611188" y="3860800"/>
          <a:ext cx="4392612" cy="1044575"/>
        </p:xfrm>
        <a:graphic>
          <a:graphicData uri="http://schemas.openxmlformats.org/presentationml/2006/ole">
            <mc:AlternateContent xmlns:mc="http://schemas.openxmlformats.org/markup-compatibility/2006">
              <mc:Choice xmlns:v="urn:schemas-microsoft-com:vml" Requires="v">
                <p:oleObj spid="_x0000_s4107" r:id="rId4" imgW="43586400" imgH="10363200" progId="">
                  <p:embed/>
                </p:oleObj>
              </mc:Choice>
              <mc:Fallback>
                <p:oleObj r:id="rId4" imgW="43586400" imgH="10363200" progId="">
                  <p:embed/>
                  <p:pic>
                    <p:nvPicPr>
                      <p:cNvPr id="0" name="Object 4"/>
                      <p:cNvPicPr>
                        <a:picLocks noChangeAspect="1"/>
                      </p:cNvPicPr>
                      <p:nvPr/>
                    </p:nvPicPr>
                    <p:blipFill>
                      <a:blip r:embed="rId5"/>
                      <a:stretch>
                        <a:fillRect/>
                      </a:stretch>
                    </p:blipFill>
                    <p:spPr>
                      <a:xfrm>
                        <a:off x="611188" y="3860800"/>
                        <a:ext cx="4392612" cy="1044575"/>
                      </a:xfrm>
                      <a:prstGeom prst="rect">
                        <a:avLst/>
                      </a:prstGeom>
                      <a:noFill/>
                      <a:ln w="9525">
                        <a:noFill/>
                      </a:ln>
                    </p:spPr>
                  </p:pic>
                </p:oleObj>
              </mc:Fallback>
            </mc:AlternateContent>
          </a:graphicData>
        </a:graphic>
      </p:graphicFrame>
      <p:pic>
        <p:nvPicPr>
          <p:cNvPr id="12296" name="Picture 8"/>
          <p:cNvPicPr>
            <a:picLocks noChangeAspect="1" noChangeArrowheads="1"/>
          </p:cNvPicPr>
          <p:nvPr/>
        </p:nvPicPr>
        <p:blipFill>
          <a:blip r:embed="rId6"/>
          <a:srcRect/>
          <a:stretch>
            <a:fillRect/>
          </a:stretch>
        </p:blipFill>
        <p:spPr bwMode="auto">
          <a:xfrm>
            <a:off x="5076825" y="3716338"/>
            <a:ext cx="3743325" cy="27368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9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29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55" presetClass="entr" presetSubtype="0" fill="hold" nodeType="clickEffect">
                                  <p:stCondLst>
                                    <p:cond delay="0"/>
                                  </p:stCondLst>
                                  <p:childTnLst>
                                    <p:set>
                                      <p:cBhvr>
                                        <p:cTn id="26" dur="1" fill="hold">
                                          <p:stCondLst>
                                            <p:cond delay="0"/>
                                          </p:stCondLst>
                                        </p:cTn>
                                        <p:tgtEl>
                                          <p:spTgt spid="12292"/>
                                        </p:tgtEl>
                                        <p:attrNameLst>
                                          <p:attrName>style.visibility</p:attrName>
                                        </p:attrNameLst>
                                      </p:cBhvr>
                                      <p:to>
                                        <p:strVal val="visible"/>
                                      </p:to>
                                    </p:set>
                                    <p:anim calcmode="lin" valueType="num">
                                      <p:cBhvr>
                                        <p:cTn id="27" dur="1000" fill="hold"/>
                                        <p:tgtEl>
                                          <p:spTgt spid="12292"/>
                                        </p:tgtEl>
                                        <p:attrNameLst>
                                          <p:attrName>ppt_w</p:attrName>
                                        </p:attrNameLst>
                                      </p:cBhvr>
                                      <p:tavLst>
                                        <p:tav tm="0">
                                          <p:val>
                                            <p:strVal val="#ppt_w*0.70"/>
                                          </p:val>
                                        </p:tav>
                                        <p:tav tm="100000">
                                          <p:val>
                                            <p:strVal val="#ppt_w"/>
                                          </p:val>
                                        </p:tav>
                                      </p:tavLst>
                                    </p:anim>
                                    <p:anim calcmode="lin" valueType="num">
                                      <p:cBhvr>
                                        <p:cTn id="28" dur="1000" fill="hold"/>
                                        <p:tgtEl>
                                          <p:spTgt spid="12292"/>
                                        </p:tgtEl>
                                        <p:attrNameLst>
                                          <p:attrName>ppt_h</p:attrName>
                                        </p:attrNameLst>
                                      </p:cBhvr>
                                      <p:tavLst>
                                        <p:tav tm="0">
                                          <p:val>
                                            <p:strVal val="#ppt_h"/>
                                          </p:val>
                                        </p:tav>
                                        <p:tav tm="100000">
                                          <p:val>
                                            <p:strVal val="#ppt_h"/>
                                          </p:val>
                                        </p:tav>
                                      </p:tavLst>
                                    </p:anim>
                                    <p:animEffect transition="in" filter="fade">
                                      <p:cBhvr>
                                        <p:cTn id="29" dur="1000"/>
                                        <p:tgtEl>
                                          <p:spTgt spid="12292"/>
                                        </p:tgtEl>
                                      </p:cBhvr>
                                    </p:animEffect>
                                  </p:childTnLst>
                                </p:cTn>
                              </p:par>
                            </p:childTnLst>
                          </p:cTn>
                        </p:par>
                      </p:childTnLst>
                    </p:cTn>
                  </p:par>
                  <p:par>
                    <p:cTn id="30" fill="hold">
                      <p:stCondLst>
                        <p:cond delay="indefinite"/>
                      </p:stCondLst>
                      <p:childTnLst>
                        <p:par>
                          <p:cTn id="31" fill="hold">
                            <p:stCondLst>
                              <p:cond delay="0"/>
                            </p:stCondLst>
                            <p:childTnLst>
                              <p:par>
                                <p:cTn id="32" presetID="55" presetClass="entr" presetSubtype="0" fill="hold" nodeType="clickEffect">
                                  <p:stCondLst>
                                    <p:cond delay="0"/>
                                  </p:stCondLst>
                                  <p:childTnLst>
                                    <p:set>
                                      <p:cBhvr>
                                        <p:cTn id="33" dur="1" fill="hold">
                                          <p:stCondLst>
                                            <p:cond delay="0"/>
                                          </p:stCondLst>
                                        </p:cTn>
                                        <p:tgtEl>
                                          <p:spTgt spid="12296"/>
                                        </p:tgtEl>
                                        <p:attrNameLst>
                                          <p:attrName>style.visibility</p:attrName>
                                        </p:attrNameLst>
                                      </p:cBhvr>
                                      <p:to>
                                        <p:strVal val="visible"/>
                                      </p:to>
                                    </p:set>
                                    <p:anim calcmode="lin" valueType="num">
                                      <p:cBhvr>
                                        <p:cTn id="34" dur="1000" fill="hold"/>
                                        <p:tgtEl>
                                          <p:spTgt spid="12296"/>
                                        </p:tgtEl>
                                        <p:attrNameLst>
                                          <p:attrName>ppt_w</p:attrName>
                                        </p:attrNameLst>
                                      </p:cBhvr>
                                      <p:tavLst>
                                        <p:tav tm="0">
                                          <p:val>
                                            <p:strVal val="#ppt_w*0.70"/>
                                          </p:val>
                                        </p:tav>
                                        <p:tav tm="100000">
                                          <p:val>
                                            <p:strVal val="#ppt_w"/>
                                          </p:val>
                                        </p:tav>
                                      </p:tavLst>
                                    </p:anim>
                                    <p:anim calcmode="lin" valueType="num">
                                      <p:cBhvr>
                                        <p:cTn id="35" dur="1000" fill="hold"/>
                                        <p:tgtEl>
                                          <p:spTgt spid="12296"/>
                                        </p:tgtEl>
                                        <p:attrNameLst>
                                          <p:attrName>ppt_h</p:attrName>
                                        </p:attrNameLst>
                                      </p:cBhvr>
                                      <p:tavLst>
                                        <p:tav tm="0">
                                          <p:val>
                                            <p:strVal val="#ppt_h"/>
                                          </p:val>
                                        </p:tav>
                                        <p:tav tm="100000">
                                          <p:val>
                                            <p:strVal val="#ppt_h"/>
                                          </p:val>
                                        </p:tav>
                                      </p:tavLst>
                                    </p:anim>
                                    <p:animEffect transition="in" filter="fade">
                                      <p:cBhvr>
                                        <p:cTn id="36" dur="1000"/>
                                        <p:tgtEl>
                                          <p:spTgt spid="12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标题 1"/>
          <p:cNvSpPr>
            <a:spLocks noGrp="1"/>
          </p:cNvSpPr>
          <p:nvPr>
            <p:ph type="title"/>
          </p:nvPr>
        </p:nvSpPr>
        <p:spPr/>
        <p:txBody>
          <a:bodyPr vert="horz" wrap="square" lIns="91440" tIns="45720" rIns="91440" bIns="45720" anchor="t"/>
          <a:lstStyle/>
          <a:p>
            <a:r>
              <a:rPr lang="zh-CN" altLang="en-US" sz="3200" b="1" dirty="0"/>
              <a:t>常微分方程定性理论初步</a:t>
            </a:r>
            <a:r>
              <a:rPr lang="en-US" altLang="zh-CN" sz="3200" b="1" dirty="0"/>
              <a:t>-</a:t>
            </a:r>
            <a:r>
              <a:rPr lang="zh-CN" altLang="en-US" sz="3200" b="1" dirty="0"/>
              <a:t>特征值方法</a:t>
            </a:r>
          </a:p>
        </p:txBody>
      </p:sp>
      <p:sp>
        <p:nvSpPr>
          <p:cNvPr id="9222" name="内容占位符 2"/>
          <p:cNvSpPr>
            <a:spLocks noGrp="1"/>
          </p:cNvSpPr>
          <p:nvPr>
            <p:ph idx="1"/>
          </p:nvPr>
        </p:nvSpPr>
        <p:spPr>
          <a:xfrm>
            <a:off x="323850" y="908050"/>
            <a:ext cx="8569325" cy="5399088"/>
          </a:xfrm>
        </p:spPr>
        <p:txBody>
          <a:bodyPr vert="horz" wrap="square" lIns="91440" tIns="45720" rIns="91440" bIns="45720" anchor="t"/>
          <a:lstStyle/>
          <a:p>
            <a:pPr marL="0" indent="0">
              <a:buNone/>
            </a:pPr>
            <a:r>
              <a:rPr lang="zh-CN" altLang="en-US" sz="2800" b="1" dirty="0">
                <a:latin typeface="华文楷体" panose="02010600040101010101" pitchFamily="2" charset="-122"/>
                <a:ea typeface="华文楷体" panose="02010600040101010101" pitchFamily="2" charset="-122"/>
              </a:rPr>
              <a:t>定性理论是从方程结构出发，分析解的性质，例如有界性、周期性、渐近性等变化特征。</a:t>
            </a:r>
            <a:endParaRPr lang="en-US" altLang="zh-CN" sz="2800" b="1" dirty="0">
              <a:latin typeface="华文楷体" panose="02010600040101010101" pitchFamily="2" charset="-122"/>
              <a:ea typeface="华文楷体" panose="02010600040101010101" pitchFamily="2" charset="-122"/>
            </a:endParaRPr>
          </a:p>
          <a:p>
            <a:pPr marL="0" indent="0">
              <a:buNone/>
            </a:pPr>
            <a:r>
              <a:rPr lang="zh-CN" altLang="en-US" sz="2800" b="1" dirty="0">
                <a:solidFill>
                  <a:srgbClr val="C00000"/>
                </a:solidFill>
                <a:latin typeface="华文楷体" panose="02010600040101010101" pitchFamily="2" charset="-122"/>
                <a:ea typeface="华文楷体" panose="02010600040101010101" pitchFamily="2" charset="-122"/>
              </a:rPr>
              <a:t>可以证明常系数线性方程组由系数矩阵的特征值可以完全确定解的性质。</a:t>
            </a:r>
            <a:endParaRPr lang="en-US" altLang="zh-CN" sz="2800" b="1" dirty="0">
              <a:solidFill>
                <a:srgbClr val="C00000"/>
              </a:solidFill>
              <a:latin typeface="华文楷体" panose="02010600040101010101" pitchFamily="2" charset="-122"/>
              <a:ea typeface="华文楷体" panose="02010600040101010101" pitchFamily="2" charset="-122"/>
            </a:endParaRPr>
          </a:p>
          <a:p>
            <a:pPr marL="0" indent="0">
              <a:buNone/>
            </a:pPr>
            <a:r>
              <a:rPr lang="zh-CN" altLang="en-US" sz="2800" b="1" dirty="0">
                <a:latin typeface="华文楷体" panose="02010600040101010101" pitchFamily="2" charset="-122"/>
                <a:ea typeface="华文楷体" panose="02010600040101010101" pitchFamily="2" charset="-122"/>
              </a:rPr>
              <a:t>从一阶齐次</a:t>
            </a:r>
            <a:r>
              <a:rPr lang="zh-CN" altLang="en-US" sz="2800" b="1" dirty="0">
                <a:latin typeface="华文楷体" panose="02010600040101010101" pitchFamily="2" charset="-122"/>
                <a:ea typeface="华文楷体" panose="02010600040101010101" pitchFamily="2" charset="-122"/>
                <a:sym typeface="Symbol" panose="05050102010706020507" pitchFamily="18" charset="2"/>
              </a:rPr>
              <a:t>线性</a:t>
            </a:r>
            <a:r>
              <a:rPr lang="zh-CN" altLang="en-US" sz="2800" b="1" dirty="0">
                <a:latin typeface="华文楷体" panose="02010600040101010101" pitchFamily="2" charset="-122"/>
                <a:ea typeface="华文楷体" panose="02010600040101010101" pitchFamily="2" charset="-122"/>
              </a:rPr>
              <a:t>常系数微分方程</a:t>
            </a:r>
            <a:r>
              <a:rPr lang="en-US" altLang="zh-CN" sz="2800" b="1" dirty="0">
                <a:latin typeface="华文楷体" panose="02010600040101010101" pitchFamily="2" charset="-122"/>
                <a:ea typeface="华文楷体" panose="02010600040101010101" pitchFamily="2" charset="-122"/>
              </a:rPr>
              <a:t>dx/dt=</a:t>
            </a:r>
            <a:r>
              <a:rPr lang="en-US" altLang="zh-CN" sz="2800" b="1" dirty="0">
                <a:latin typeface="华文楷体" panose="02010600040101010101" pitchFamily="2" charset="-122"/>
                <a:ea typeface="华文楷体" panose="02010600040101010101" pitchFamily="2" charset="-122"/>
                <a:sym typeface="Symbol" panose="05050102010706020507" pitchFamily="18" charset="2"/>
              </a:rPr>
              <a:t>x</a:t>
            </a:r>
            <a:r>
              <a:rPr lang="en-US" altLang="zh-CN" sz="2800" b="1" dirty="0">
                <a:latin typeface="华文楷体" panose="02010600040101010101" pitchFamily="2" charset="-122"/>
                <a:ea typeface="华文楷体" panose="02010600040101010101" pitchFamily="2" charset="-122"/>
              </a:rPr>
              <a:t> </a:t>
            </a:r>
            <a:r>
              <a:rPr lang="zh-CN" altLang="en-US" sz="2800" b="1" dirty="0">
                <a:latin typeface="华文楷体" panose="02010600040101010101" pitchFamily="2" charset="-122"/>
                <a:ea typeface="华文楷体" panose="02010600040101010101" pitchFamily="2" charset="-122"/>
              </a:rPr>
              <a:t>， 解的表达式 </a:t>
            </a:r>
            <a:r>
              <a:rPr lang="en-US" altLang="zh-CN" sz="2800" b="1" dirty="0">
                <a:latin typeface="华文楷体" panose="02010600040101010101" pitchFamily="2" charset="-122"/>
                <a:ea typeface="华文楷体" panose="02010600040101010101" pitchFamily="2" charset="-122"/>
              </a:rPr>
              <a:t>x(t) =x(0)e</a:t>
            </a:r>
            <a:r>
              <a:rPr lang="en-US" altLang="zh-CN" sz="2800" b="1" baseline="34000" dirty="0">
                <a:latin typeface="华文楷体" panose="02010600040101010101" pitchFamily="2" charset="-122"/>
                <a:ea typeface="华文楷体" panose="02010600040101010101" pitchFamily="2" charset="-122"/>
                <a:sym typeface="Symbol" panose="05050102010706020507" pitchFamily="18" charset="2"/>
              </a:rPr>
              <a:t>t</a:t>
            </a:r>
            <a:r>
              <a:rPr lang="en-US" altLang="zh-CN" sz="2800" b="1" dirty="0">
                <a:latin typeface="华文楷体" panose="02010600040101010101" pitchFamily="2" charset="-122"/>
                <a:ea typeface="华文楷体" panose="02010600040101010101" pitchFamily="2" charset="-122"/>
              </a:rPr>
              <a:t> </a:t>
            </a:r>
            <a:r>
              <a:rPr lang="zh-CN" altLang="en-US" sz="2800" b="1" dirty="0">
                <a:latin typeface="华文楷体" panose="02010600040101010101" pitchFamily="2" charset="-122"/>
                <a:ea typeface="华文楷体" panose="02010600040101010101" pitchFamily="2" charset="-122"/>
              </a:rPr>
              <a:t>，可知由</a:t>
            </a:r>
            <a:r>
              <a:rPr lang="en-US" altLang="zh-CN" sz="2800" b="1" dirty="0">
                <a:latin typeface="华文楷体" panose="02010600040101010101" pitchFamily="2" charset="-122"/>
                <a:ea typeface="华文楷体" panose="02010600040101010101" pitchFamily="2" charset="-122"/>
                <a:sym typeface="Symbol" panose="05050102010706020507" pitchFamily="18" charset="2"/>
              </a:rPr>
              <a:t></a:t>
            </a:r>
            <a:r>
              <a:rPr lang="zh-CN" altLang="en-US" sz="2800" b="1" dirty="0">
                <a:latin typeface="华文楷体" panose="02010600040101010101" pitchFamily="2" charset="-122"/>
                <a:ea typeface="华文楷体" panose="02010600040101010101" pitchFamily="2" charset="-122"/>
                <a:sym typeface="Symbol" panose="05050102010706020507" pitchFamily="18" charset="2"/>
              </a:rPr>
              <a:t>是否大于</a:t>
            </a:r>
            <a:r>
              <a:rPr lang="en-US" altLang="zh-CN" sz="2800" b="1" dirty="0">
                <a:latin typeface="华文楷体" panose="02010600040101010101" pitchFamily="2" charset="-122"/>
                <a:ea typeface="华文楷体" panose="02010600040101010101" pitchFamily="2" charset="-122"/>
                <a:sym typeface="Symbol" panose="05050102010706020507" pitchFamily="18" charset="2"/>
              </a:rPr>
              <a:t>0</a:t>
            </a:r>
            <a:r>
              <a:rPr lang="zh-CN" altLang="en-US" sz="2800" b="1" dirty="0">
                <a:latin typeface="华文楷体" panose="02010600040101010101" pitchFamily="2" charset="-122"/>
                <a:ea typeface="华文楷体" panose="02010600040101010101" pitchFamily="2" charset="-122"/>
                <a:sym typeface="Symbol" panose="05050102010706020507" pitchFamily="18" charset="2"/>
              </a:rPr>
              <a:t>，决定了解的变化趋势。</a:t>
            </a:r>
            <a:endParaRPr lang="en-US" altLang="zh-CN" sz="2800" b="1" dirty="0">
              <a:latin typeface="华文楷体" panose="02010600040101010101" pitchFamily="2" charset="-122"/>
              <a:ea typeface="华文楷体" panose="02010600040101010101" pitchFamily="2" charset="-122"/>
              <a:sym typeface="Symbol" panose="05050102010706020507" pitchFamily="18" charset="2"/>
            </a:endParaRPr>
          </a:p>
          <a:p>
            <a:pPr marL="0" indent="0">
              <a:buNone/>
            </a:pPr>
            <a:r>
              <a:rPr lang="zh-CN" altLang="en-US" sz="2800" b="1" dirty="0">
                <a:latin typeface="华文楷体" panose="02010600040101010101" pitchFamily="2" charset="-122"/>
                <a:ea typeface="华文楷体" panose="02010600040101010101" pitchFamily="2" charset="-122"/>
                <a:sym typeface="Symbol" panose="05050102010706020507" pitchFamily="18" charset="2"/>
              </a:rPr>
              <a:t>对一阶齐次线性</a:t>
            </a:r>
            <a:r>
              <a:rPr lang="zh-CN" altLang="en-US" sz="2800" b="1" dirty="0">
                <a:latin typeface="华文楷体" panose="02010600040101010101" pitchFamily="2" charset="-122"/>
                <a:ea typeface="华文楷体" panose="02010600040101010101" pitchFamily="2" charset="-122"/>
              </a:rPr>
              <a:t>常系数微分方程</a:t>
            </a:r>
            <a:r>
              <a:rPr lang="zh-CN" altLang="en-US" sz="2800" b="1" dirty="0">
                <a:latin typeface="华文楷体" panose="02010600040101010101" pitchFamily="2" charset="-122"/>
                <a:ea typeface="华文楷体" panose="02010600040101010101" pitchFamily="2" charset="-122"/>
                <a:sym typeface="Symbol" panose="05050102010706020507" pitchFamily="18" charset="2"/>
              </a:rPr>
              <a:t>组</a:t>
            </a:r>
            <a:endParaRPr lang="en-US" altLang="zh-CN" sz="2800" b="1" dirty="0">
              <a:latin typeface="华文楷体" panose="02010600040101010101" pitchFamily="2" charset="-122"/>
              <a:ea typeface="华文楷体" panose="02010600040101010101" pitchFamily="2" charset="-122"/>
              <a:sym typeface="Symbol" panose="05050102010706020507" pitchFamily="18" charset="2"/>
            </a:endParaRPr>
          </a:p>
          <a:p>
            <a:pPr marL="0" indent="0">
              <a:buNone/>
            </a:pPr>
            <a:r>
              <a:rPr lang="zh-CN" altLang="en-US" sz="2800" b="1" dirty="0">
                <a:latin typeface="华文楷体" panose="02010600040101010101" pitchFamily="2" charset="-122"/>
                <a:ea typeface="华文楷体" panose="02010600040101010101" pitchFamily="2" charset="-122"/>
                <a:sym typeface="Symbol" panose="05050102010706020507" pitchFamily="18" charset="2"/>
              </a:rPr>
              <a:t>考虑形如</a:t>
            </a:r>
            <a:endParaRPr lang="en-US" altLang="zh-CN" sz="2800" b="1" dirty="0">
              <a:latin typeface="华文楷体" panose="02010600040101010101" pitchFamily="2" charset="-122"/>
              <a:ea typeface="华文楷体" panose="02010600040101010101" pitchFamily="2" charset="-122"/>
              <a:sym typeface="Symbol" panose="05050102010706020507" pitchFamily="18" charset="2"/>
            </a:endParaRPr>
          </a:p>
          <a:p>
            <a:pPr marL="0" indent="0">
              <a:buNone/>
            </a:pPr>
            <a:r>
              <a:rPr lang="zh-CN" altLang="en-US" sz="2800" b="1" dirty="0">
                <a:latin typeface="华文楷体" panose="02010600040101010101" pitchFamily="2" charset="-122"/>
                <a:ea typeface="华文楷体" panose="02010600040101010101" pitchFamily="2" charset="-122"/>
                <a:sym typeface="Symbol" panose="05050102010706020507" pitchFamily="18" charset="2"/>
              </a:rPr>
              <a:t>的解，代入方程得到</a:t>
            </a:r>
            <a:r>
              <a:rPr lang="zh-CN" altLang="en-US" sz="2800" dirty="0"/>
              <a:t> </a:t>
            </a:r>
            <a:endParaRPr lang="en-US" altLang="zh-CN" sz="2800" dirty="0"/>
          </a:p>
          <a:p>
            <a:pPr marL="0" indent="0">
              <a:buNone/>
            </a:pPr>
            <a:r>
              <a:rPr lang="zh-CN" altLang="en-US" sz="2800" b="1" dirty="0">
                <a:latin typeface="华文楷体" panose="02010600040101010101" pitchFamily="2" charset="-122"/>
                <a:ea typeface="华文楷体" panose="02010600040101010101" pitchFamily="2" charset="-122"/>
              </a:rPr>
              <a:t>所以当</a:t>
            </a:r>
            <a:r>
              <a:rPr lang="en-US" altLang="zh-CN" sz="2800" b="1" dirty="0">
                <a:latin typeface="华文楷体" panose="02010600040101010101" pitchFamily="2" charset="-122"/>
                <a:ea typeface="华文楷体" panose="02010600040101010101" pitchFamily="2" charset="-122"/>
              </a:rPr>
              <a:t>A</a:t>
            </a:r>
            <a:r>
              <a:rPr lang="zh-CN" altLang="en-US" sz="2800" b="1" dirty="0">
                <a:latin typeface="华文楷体" panose="02010600040101010101" pitchFamily="2" charset="-122"/>
                <a:ea typeface="华文楷体" panose="02010600040101010101" pitchFamily="2" charset="-122"/>
              </a:rPr>
              <a:t>的所有特征值实部</a:t>
            </a:r>
            <a:r>
              <a:rPr lang="en-US" altLang="zh-CN" sz="2800" b="1" dirty="0">
                <a:latin typeface="华文楷体" panose="02010600040101010101" pitchFamily="2" charset="-122"/>
                <a:ea typeface="华文楷体" panose="02010600040101010101" pitchFamily="2" charset="-122"/>
              </a:rPr>
              <a:t>&lt;0</a:t>
            </a:r>
            <a:r>
              <a:rPr lang="zh-CN" altLang="en-US" sz="2800" b="1" dirty="0">
                <a:latin typeface="华文楷体" panose="02010600040101010101" pitchFamily="2" charset="-122"/>
                <a:ea typeface="华文楷体" panose="02010600040101010101" pitchFamily="2" charset="-122"/>
              </a:rPr>
              <a:t>时</a:t>
            </a:r>
            <a:r>
              <a:rPr lang="en-US" altLang="zh-CN" sz="2800" b="1" dirty="0">
                <a:latin typeface="华文楷体" panose="02010600040101010101" pitchFamily="2" charset="-122"/>
                <a:ea typeface="华文楷体" panose="02010600040101010101" pitchFamily="2" charset="-122"/>
              </a:rPr>
              <a:t>,</a:t>
            </a:r>
            <a:r>
              <a:rPr lang="zh-CN" altLang="en-US" sz="2800" b="1" dirty="0">
                <a:latin typeface="华文楷体" panose="02010600040101010101" pitchFamily="2" charset="-122"/>
                <a:ea typeface="华文楷体" panose="02010600040101010101" pitchFamily="2" charset="-122"/>
              </a:rPr>
              <a:t>  解单调下降趋于零。</a:t>
            </a:r>
          </a:p>
        </p:txBody>
      </p:sp>
      <p:graphicFrame>
        <p:nvGraphicFramePr>
          <p:cNvPr id="82946" name="Object 2"/>
          <p:cNvGraphicFramePr/>
          <p:nvPr/>
        </p:nvGraphicFramePr>
        <p:xfrm>
          <a:off x="6084888" y="3860800"/>
          <a:ext cx="1330325" cy="782638"/>
        </p:xfrm>
        <a:graphic>
          <a:graphicData uri="http://schemas.openxmlformats.org/presentationml/2006/ole">
            <mc:AlternateContent xmlns:mc="http://schemas.openxmlformats.org/markup-compatibility/2006">
              <mc:Choice xmlns:v="urn:schemas-microsoft-com:vml" Requires="v">
                <p:oleObj spid="_x0000_s206873" r:id="rId3" imgW="558800" imgH="393700" progId="Equation.3">
                  <p:embed/>
                </p:oleObj>
              </mc:Choice>
              <mc:Fallback>
                <p:oleObj r:id="rId3" imgW="558800" imgH="393700" progId="Equation.3">
                  <p:embed/>
                  <p:pic>
                    <p:nvPicPr>
                      <p:cNvPr id="0" name="图片 3078"/>
                      <p:cNvPicPr/>
                      <p:nvPr/>
                    </p:nvPicPr>
                    <p:blipFill>
                      <a:blip r:embed="rId4"/>
                      <a:stretch>
                        <a:fillRect/>
                      </a:stretch>
                    </p:blipFill>
                    <p:spPr>
                      <a:xfrm>
                        <a:off x="6084888" y="3860800"/>
                        <a:ext cx="1330325" cy="782638"/>
                      </a:xfrm>
                      <a:prstGeom prst="rect">
                        <a:avLst/>
                      </a:prstGeom>
                      <a:solidFill>
                        <a:schemeClr val="folHlink"/>
                      </a:solidFill>
                      <a:ln w="38100">
                        <a:noFill/>
                        <a:miter/>
                      </a:ln>
                    </p:spPr>
                  </p:pic>
                </p:oleObj>
              </mc:Fallback>
            </mc:AlternateContent>
          </a:graphicData>
        </a:graphic>
      </p:graphicFrame>
      <p:graphicFrame>
        <p:nvGraphicFramePr>
          <p:cNvPr id="82950" name="Object 6"/>
          <p:cNvGraphicFramePr/>
          <p:nvPr/>
        </p:nvGraphicFramePr>
        <p:xfrm>
          <a:off x="3851275" y="5229225"/>
          <a:ext cx="1438275" cy="392113"/>
        </p:xfrm>
        <a:graphic>
          <a:graphicData uri="http://schemas.openxmlformats.org/presentationml/2006/ole">
            <mc:AlternateContent xmlns:mc="http://schemas.openxmlformats.org/markup-compatibility/2006">
              <mc:Choice xmlns:v="urn:schemas-microsoft-com:vml" Requires="v">
                <p:oleObj spid="_x0000_s206874" r:id="rId5" imgW="545465" imgH="177800" progId="Equation.3">
                  <p:embed/>
                </p:oleObj>
              </mc:Choice>
              <mc:Fallback>
                <p:oleObj r:id="rId5" imgW="545465" imgH="177800" progId="Equation.3">
                  <p:embed/>
                  <p:pic>
                    <p:nvPicPr>
                      <p:cNvPr id="0" name="图片 3079"/>
                      <p:cNvPicPr/>
                      <p:nvPr/>
                    </p:nvPicPr>
                    <p:blipFill>
                      <a:blip r:embed="rId6"/>
                      <a:stretch>
                        <a:fillRect/>
                      </a:stretch>
                    </p:blipFill>
                    <p:spPr>
                      <a:xfrm>
                        <a:off x="3851275" y="5229225"/>
                        <a:ext cx="1438275" cy="392113"/>
                      </a:xfrm>
                      <a:prstGeom prst="rect">
                        <a:avLst/>
                      </a:prstGeom>
                      <a:solidFill>
                        <a:schemeClr val="folHlink"/>
                      </a:solidFill>
                      <a:ln w="38100">
                        <a:noFill/>
                        <a:miter/>
                      </a:ln>
                    </p:spPr>
                  </p:pic>
                </p:oleObj>
              </mc:Fallback>
            </mc:AlternateContent>
          </a:graphicData>
        </a:graphic>
      </p:graphicFrame>
      <p:graphicFrame>
        <p:nvGraphicFramePr>
          <p:cNvPr id="82951" name="Object 7"/>
          <p:cNvGraphicFramePr/>
          <p:nvPr>
            <p:extLst>
              <p:ext uri="{D42A27DB-BD31-4B8C-83A1-F6EECF244321}">
                <p14:modId xmlns:p14="http://schemas.microsoft.com/office/powerpoint/2010/main" val="992657265"/>
              </p:ext>
            </p:extLst>
          </p:nvPr>
        </p:nvGraphicFramePr>
        <p:xfrm>
          <a:off x="1979712" y="4643438"/>
          <a:ext cx="1773238" cy="503238"/>
        </p:xfrm>
        <a:graphic>
          <a:graphicData uri="http://schemas.openxmlformats.org/presentationml/2006/ole">
            <mc:AlternateContent xmlns:mc="http://schemas.openxmlformats.org/markup-compatibility/2006">
              <mc:Choice xmlns:v="urn:schemas-microsoft-com:vml" Requires="v">
                <p:oleObj spid="_x0000_s206875" r:id="rId7" imgW="673100" imgH="228600" progId="Equation.3">
                  <p:embed/>
                </p:oleObj>
              </mc:Choice>
              <mc:Fallback>
                <p:oleObj r:id="rId7" imgW="673100" imgH="228600" progId="Equation.3">
                  <p:embed/>
                  <p:pic>
                    <p:nvPicPr>
                      <p:cNvPr id="0" name="图片 3080"/>
                      <p:cNvPicPr/>
                      <p:nvPr/>
                    </p:nvPicPr>
                    <p:blipFill>
                      <a:blip r:embed="rId8"/>
                      <a:stretch>
                        <a:fillRect/>
                      </a:stretch>
                    </p:blipFill>
                    <p:spPr>
                      <a:xfrm>
                        <a:off x="1979712" y="4643438"/>
                        <a:ext cx="1773238" cy="503238"/>
                      </a:xfrm>
                      <a:prstGeom prst="rect">
                        <a:avLst/>
                      </a:prstGeom>
                      <a:solidFill>
                        <a:schemeClr val="folHlink"/>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2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2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2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22">
                                            <p:txEl>
                                              <p:pRg st="3" end="3"/>
                                            </p:txEl>
                                          </p:spTgt>
                                        </p:tgtEl>
                                        <p:attrNameLst>
                                          <p:attrName>style.visibility</p:attrName>
                                        </p:attrNameLst>
                                      </p:cBhvr>
                                      <p:to>
                                        <p:strVal val="visible"/>
                                      </p:to>
                                    </p:set>
                                  </p:childTnLst>
                                </p:cTn>
                              </p:par>
                              <p:par>
                                <p:cTn id="23" presetID="9" presetClass="entr" presetSubtype="0" fill="hold" nodeType="withEffect">
                                  <p:stCondLst>
                                    <p:cond delay="0"/>
                                  </p:stCondLst>
                                  <p:childTnLst>
                                    <p:set>
                                      <p:cBhvr>
                                        <p:cTn id="24" dur="1" fill="hold">
                                          <p:stCondLst>
                                            <p:cond delay="0"/>
                                          </p:stCondLst>
                                        </p:cTn>
                                        <p:tgtEl>
                                          <p:spTgt spid="82946"/>
                                        </p:tgtEl>
                                        <p:attrNameLst>
                                          <p:attrName>style.visibility</p:attrName>
                                        </p:attrNameLst>
                                      </p:cBhvr>
                                      <p:to>
                                        <p:strVal val="visible"/>
                                      </p:to>
                                    </p:set>
                                    <p:animEffect transition="in" filter="dissolve">
                                      <p:cBhvr>
                                        <p:cTn id="25" dur="500"/>
                                        <p:tgtEl>
                                          <p:spTgt spid="82946"/>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9222">
                                            <p:txEl>
                                              <p:pRg st="4" end="4"/>
                                            </p:txEl>
                                          </p:spTgt>
                                        </p:tgtEl>
                                        <p:attrNameLst>
                                          <p:attrName>style.visibility</p:attrName>
                                        </p:attrNameLst>
                                      </p:cBhvr>
                                      <p:to>
                                        <p:strVal val="visible"/>
                                      </p:to>
                                    </p:set>
                                  </p:childTnLst>
                                </p:cTn>
                              </p:par>
                              <p:par>
                                <p:cTn id="30" presetID="9" presetClass="entr" presetSubtype="0" fill="hold" nodeType="withEffect">
                                  <p:stCondLst>
                                    <p:cond delay="0"/>
                                  </p:stCondLst>
                                  <p:childTnLst>
                                    <p:set>
                                      <p:cBhvr>
                                        <p:cTn id="31" dur="1" fill="hold">
                                          <p:stCondLst>
                                            <p:cond delay="0"/>
                                          </p:stCondLst>
                                        </p:cTn>
                                        <p:tgtEl>
                                          <p:spTgt spid="82951"/>
                                        </p:tgtEl>
                                        <p:attrNameLst>
                                          <p:attrName>style.visibility</p:attrName>
                                        </p:attrNameLst>
                                      </p:cBhvr>
                                      <p:to>
                                        <p:strVal val="visible"/>
                                      </p:to>
                                    </p:set>
                                    <p:animEffect transition="in" filter="dissolve">
                                      <p:cBhvr>
                                        <p:cTn id="32" dur="500"/>
                                        <p:tgtEl>
                                          <p:spTgt spid="82951"/>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222">
                                            <p:txEl>
                                              <p:pRg st="5" end="5"/>
                                            </p:txEl>
                                          </p:spTgt>
                                        </p:tgtEl>
                                        <p:attrNameLst>
                                          <p:attrName>style.visibility</p:attrName>
                                        </p:attrNameLst>
                                      </p:cBhvr>
                                      <p:to>
                                        <p:strVal val="visible"/>
                                      </p:to>
                                    </p:set>
                                  </p:childTnLst>
                                </p:cTn>
                              </p:par>
                              <p:par>
                                <p:cTn id="37" presetID="9" presetClass="entr" presetSubtype="0" fill="hold" nodeType="withEffect">
                                  <p:stCondLst>
                                    <p:cond delay="0"/>
                                  </p:stCondLst>
                                  <p:childTnLst>
                                    <p:set>
                                      <p:cBhvr>
                                        <p:cTn id="38" dur="1" fill="hold">
                                          <p:stCondLst>
                                            <p:cond delay="0"/>
                                          </p:stCondLst>
                                        </p:cTn>
                                        <p:tgtEl>
                                          <p:spTgt spid="82950"/>
                                        </p:tgtEl>
                                        <p:attrNameLst>
                                          <p:attrName>style.visibility</p:attrName>
                                        </p:attrNameLst>
                                      </p:cBhvr>
                                      <p:to>
                                        <p:strVal val="visible"/>
                                      </p:to>
                                    </p:set>
                                    <p:animEffect transition="in" filter="dissolve">
                                      <p:cBhvr>
                                        <p:cTn id="39" dur="500"/>
                                        <p:tgtEl>
                                          <p:spTgt spid="82950"/>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922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p:bldP spid="922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内容占位符 2"/>
          <p:cNvSpPr>
            <a:spLocks noGrp="1"/>
          </p:cNvSpPr>
          <p:nvPr>
            <p:ph idx="1"/>
          </p:nvPr>
        </p:nvSpPr>
        <p:spPr>
          <a:xfrm>
            <a:off x="468313" y="908050"/>
            <a:ext cx="8351837" cy="5581650"/>
          </a:xfrm>
        </p:spPr>
        <p:txBody>
          <a:bodyPr vert="horz" wrap="square" lIns="91440" tIns="45720" rIns="91440" bIns="45720" anchor="t"/>
          <a:lstStyle/>
          <a:p>
            <a:pPr marL="0" indent="0">
              <a:buNone/>
            </a:pPr>
            <a:r>
              <a:rPr lang="zh-CN" altLang="en-US" sz="2600" b="1" dirty="0">
                <a:latin typeface="华文楷体" panose="02010600040101010101" pitchFamily="2" charset="-122"/>
                <a:ea typeface="华文楷体" panose="02010600040101010101" pitchFamily="2" charset="-122"/>
              </a:rPr>
              <a:t>方程（组）</a:t>
            </a:r>
          </a:p>
          <a:p>
            <a:pPr marL="0" indent="0">
              <a:buNone/>
            </a:pPr>
            <a:r>
              <a:rPr lang="zh-CN" altLang="en-US" sz="2600" b="1" dirty="0">
                <a:latin typeface="华文楷体" panose="02010600040101010101" pitchFamily="2" charset="-122"/>
                <a:ea typeface="华文楷体" panose="02010600040101010101" pitchFamily="2" charset="-122"/>
              </a:rPr>
              <a:t>的解</a:t>
            </a:r>
            <a:r>
              <a:rPr lang="en-US" altLang="zh-CN" sz="2600" b="1" dirty="0">
                <a:latin typeface="华文楷体" panose="02010600040101010101" pitchFamily="2" charset="-122"/>
                <a:ea typeface="华文楷体" panose="02010600040101010101" pitchFamily="2" charset="-122"/>
              </a:rPr>
              <a:t>x*</a:t>
            </a:r>
            <a:r>
              <a:rPr lang="zh-CN" altLang="en-US" sz="2600" b="1" dirty="0">
                <a:latin typeface="华文楷体" panose="02010600040101010101" pitchFamily="2" charset="-122"/>
                <a:ea typeface="华文楷体" panose="02010600040101010101" pitchFamily="2" charset="-122"/>
              </a:rPr>
              <a:t>是常微分方程（组）</a:t>
            </a:r>
          </a:p>
          <a:p>
            <a:pPr marL="0" indent="0">
              <a:buNone/>
            </a:pPr>
            <a:r>
              <a:rPr lang="zh-CN" altLang="en-US" sz="2600" b="1" dirty="0">
                <a:latin typeface="华文楷体" panose="02010600040101010101" pitchFamily="2" charset="-122"/>
                <a:ea typeface="华文楷体" panose="02010600040101010101" pitchFamily="2" charset="-122"/>
              </a:rPr>
              <a:t>的一个特殊解，因为它不随时间变化，被称为</a:t>
            </a:r>
            <a:r>
              <a:rPr lang="zh-CN" altLang="en-US" sz="2600" b="1" dirty="0">
                <a:solidFill>
                  <a:srgbClr val="660066"/>
                </a:solidFill>
                <a:latin typeface="华文楷体" panose="02010600040101010101" pitchFamily="2" charset="-122"/>
                <a:ea typeface="华文楷体" panose="02010600040101010101" pitchFamily="2" charset="-122"/>
              </a:rPr>
              <a:t>平衡态</a:t>
            </a:r>
            <a:r>
              <a:rPr lang="zh-CN" altLang="en-US" sz="2600" b="1" dirty="0">
                <a:latin typeface="华文楷体" panose="02010600040101010101" pitchFamily="2" charset="-122"/>
                <a:ea typeface="华文楷体" panose="02010600040101010101" pitchFamily="2" charset="-122"/>
              </a:rPr>
              <a:t>。</a:t>
            </a:r>
          </a:p>
          <a:p>
            <a:pPr marL="0" indent="0">
              <a:buNone/>
            </a:pPr>
            <a:r>
              <a:rPr lang="zh-CN" altLang="en-US" sz="2600" b="1" dirty="0">
                <a:latin typeface="华文楷体" panose="02010600040101010101" pitchFamily="2" charset="-122"/>
                <a:ea typeface="华文楷体" panose="02010600040101010101" pitchFamily="2" charset="-122"/>
              </a:rPr>
              <a:t>如果以任意值为初值的解，随时间增加，趋近一个平衡态，则称该平衡态为</a:t>
            </a:r>
            <a:r>
              <a:rPr lang="zh-CN" altLang="en-US" sz="2600" b="1" dirty="0">
                <a:solidFill>
                  <a:srgbClr val="660066"/>
                </a:solidFill>
                <a:latin typeface="华文楷体" panose="02010600040101010101" pitchFamily="2" charset="-122"/>
                <a:ea typeface="华文楷体" panose="02010600040101010101" pitchFamily="2" charset="-122"/>
              </a:rPr>
              <a:t>渐近稳定的</a:t>
            </a:r>
            <a:r>
              <a:rPr lang="zh-CN" altLang="en-US" sz="2600" b="1" dirty="0">
                <a:latin typeface="华文楷体" panose="02010600040101010101" pitchFamily="2" charset="-122"/>
                <a:ea typeface="华文楷体" panose="02010600040101010101" pitchFamily="2" charset="-122"/>
              </a:rPr>
              <a:t>。</a:t>
            </a:r>
            <a:endParaRPr lang="en-US" altLang="zh-CN" sz="2600" b="1" dirty="0">
              <a:latin typeface="华文楷体" panose="02010600040101010101" pitchFamily="2" charset="-122"/>
              <a:ea typeface="华文楷体" panose="02010600040101010101" pitchFamily="2" charset="-122"/>
            </a:endParaRPr>
          </a:p>
          <a:p>
            <a:pPr marL="0" indent="0">
              <a:buNone/>
            </a:pPr>
            <a:r>
              <a:rPr lang="zh-CN" altLang="en-US" sz="2600" b="1" dirty="0">
                <a:latin typeface="华文楷体" panose="02010600040101010101" pitchFamily="2" charset="-122"/>
                <a:ea typeface="华文楷体" panose="02010600040101010101" pitchFamily="2" charset="-122"/>
              </a:rPr>
              <a:t>如果对平衡态的任一指定邻域，相应存在一个时刻，在此时刻之后，解就一直逗留在该邻域内，则称该平衡态是</a:t>
            </a:r>
            <a:r>
              <a:rPr lang="zh-CN" altLang="en-US" sz="2600" b="1" dirty="0">
                <a:solidFill>
                  <a:srgbClr val="660066"/>
                </a:solidFill>
                <a:latin typeface="华文楷体" panose="02010600040101010101" pitchFamily="2" charset="-122"/>
                <a:ea typeface="华文楷体" panose="02010600040101010101" pitchFamily="2" charset="-122"/>
              </a:rPr>
              <a:t>稳定的</a:t>
            </a:r>
            <a:r>
              <a:rPr lang="zh-CN" altLang="en-US" sz="2600" b="1" dirty="0">
                <a:latin typeface="华文楷体" panose="02010600040101010101" pitchFamily="2" charset="-122"/>
                <a:ea typeface="华文楷体" panose="02010600040101010101" pitchFamily="2" charset="-122"/>
              </a:rPr>
              <a:t>，否则称为</a:t>
            </a:r>
            <a:r>
              <a:rPr lang="zh-CN" altLang="en-US" sz="2600" b="1" dirty="0">
                <a:solidFill>
                  <a:srgbClr val="660066"/>
                </a:solidFill>
                <a:latin typeface="华文楷体" panose="02010600040101010101" pitchFamily="2" charset="-122"/>
                <a:ea typeface="华文楷体" panose="02010600040101010101" pitchFamily="2" charset="-122"/>
              </a:rPr>
              <a:t>不稳定的</a:t>
            </a:r>
            <a:r>
              <a:rPr lang="zh-CN" altLang="en-US" sz="2600" b="1" dirty="0">
                <a:latin typeface="华文楷体" panose="02010600040101010101" pitchFamily="2" charset="-122"/>
                <a:ea typeface="华文楷体" panose="02010600040101010101" pitchFamily="2" charset="-122"/>
              </a:rPr>
              <a:t>。</a:t>
            </a:r>
            <a:endParaRPr lang="en-US" altLang="zh-CN" sz="2600" b="1" dirty="0">
              <a:latin typeface="华文楷体" panose="02010600040101010101" pitchFamily="2" charset="-122"/>
              <a:ea typeface="华文楷体" panose="02010600040101010101" pitchFamily="2" charset="-122"/>
            </a:endParaRPr>
          </a:p>
        </p:txBody>
      </p:sp>
      <p:graphicFrame>
        <p:nvGraphicFramePr>
          <p:cNvPr id="83972" name="Object 4"/>
          <p:cNvGraphicFramePr>
            <a:graphicFrameLocks noGrp="1"/>
          </p:cNvGraphicFramePr>
          <p:nvPr>
            <p:ph sz="quarter" idx="1"/>
          </p:nvPr>
        </p:nvGraphicFramePr>
        <p:xfrm>
          <a:off x="4714875" y="1143000"/>
          <a:ext cx="1352550" cy="790575"/>
        </p:xfrm>
        <a:graphic>
          <a:graphicData uri="http://schemas.openxmlformats.org/presentationml/2006/ole">
            <mc:AlternateContent xmlns:mc="http://schemas.openxmlformats.org/markup-compatibility/2006">
              <mc:Choice xmlns:v="urn:schemas-microsoft-com:vml" Requires="v">
                <p:oleObj spid="_x0000_s207889" r:id="rId3" imgW="673100" imgH="393700" progId="Equation.3">
                  <p:embed/>
                </p:oleObj>
              </mc:Choice>
              <mc:Fallback>
                <p:oleObj r:id="rId3" imgW="673100" imgH="393700" progId="Equation.3">
                  <p:embed/>
                  <p:pic>
                    <p:nvPicPr>
                      <p:cNvPr id="0" name="图片 3077"/>
                      <p:cNvPicPr/>
                      <p:nvPr/>
                    </p:nvPicPr>
                    <p:blipFill>
                      <a:blip r:embed="rId4"/>
                      <a:stretch>
                        <a:fillRect/>
                      </a:stretch>
                    </p:blipFill>
                    <p:spPr>
                      <a:xfrm>
                        <a:off x="4714875" y="1143000"/>
                        <a:ext cx="1352550" cy="790575"/>
                      </a:xfrm>
                      <a:prstGeom prst="rect">
                        <a:avLst/>
                      </a:prstGeom>
                      <a:solidFill>
                        <a:schemeClr val="folHlink"/>
                      </a:solidFill>
                      <a:ln w="38100">
                        <a:miter/>
                      </a:ln>
                    </p:spPr>
                  </p:pic>
                </p:oleObj>
              </mc:Fallback>
            </mc:AlternateContent>
          </a:graphicData>
        </a:graphic>
      </p:graphicFrame>
      <p:graphicFrame>
        <p:nvGraphicFramePr>
          <p:cNvPr id="83971" name="Object 3"/>
          <p:cNvGraphicFramePr>
            <a:graphicFrameLocks noGrp="1"/>
          </p:cNvGraphicFramePr>
          <p:nvPr>
            <p:ph sz="quarter" idx="1"/>
          </p:nvPr>
        </p:nvGraphicFramePr>
        <p:xfrm>
          <a:off x="2357438" y="857250"/>
          <a:ext cx="1476375" cy="473075"/>
        </p:xfrm>
        <a:graphic>
          <a:graphicData uri="http://schemas.openxmlformats.org/presentationml/2006/ole">
            <mc:AlternateContent xmlns:mc="http://schemas.openxmlformats.org/markup-compatibility/2006">
              <mc:Choice xmlns:v="urn:schemas-microsoft-com:vml" Requires="v">
                <p:oleObj spid="_x0000_s207890" r:id="rId5" imgW="634365" imgH="203200" progId="Equation.3">
                  <p:embed/>
                </p:oleObj>
              </mc:Choice>
              <mc:Fallback>
                <p:oleObj r:id="rId5" imgW="634365" imgH="203200" progId="Equation.3">
                  <p:embed/>
                  <p:pic>
                    <p:nvPicPr>
                      <p:cNvPr id="0" name="图片 3076"/>
                      <p:cNvPicPr/>
                      <p:nvPr/>
                    </p:nvPicPr>
                    <p:blipFill>
                      <a:blip r:embed="rId6"/>
                      <a:stretch>
                        <a:fillRect/>
                      </a:stretch>
                    </p:blipFill>
                    <p:spPr>
                      <a:xfrm>
                        <a:off x="2357438" y="857250"/>
                        <a:ext cx="1476375" cy="473075"/>
                      </a:xfrm>
                      <a:prstGeom prst="rect">
                        <a:avLst/>
                      </a:prstGeom>
                      <a:solidFill>
                        <a:schemeClr val="folHlink"/>
                      </a:solid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9" presetClass="entr" presetSubtype="0" fill="hold" nodeType="withEffect">
                                  <p:stCondLst>
                                    <p:cond delay="0"/>
                                  </p:stCondLst>
                                  <p:childTnLst>
                                    <p:set>
                                      <p:cBhvr>
                                        <p:cTn id="8" dur="1" fill="hold">
                                          <p:stCondLst>
                                            <p:cond delay="0"/>
                                          </p:stCondLst>
                                        </p:cTn>
                                        <p:tgtEl>
                                          <p:spTgt spid="83971"/>
                                        </p:tgtEl>
                                        <p:attrNameLst>
                                          <p:attrName>style.visibility</p:attrName>
                                        </p:attrNameLst>
                                      </p:cBhvr>
                                      <p:to>
                                        <p:strVal val="visible"/>
                                      </p:to>
                                    </p:set>
                                    <p:animEffect transition="in" filter="dissolve">
                                      <p:cBhvr>
                                        <p:cTn id="9" dur="500"/>
                                        <p:tgtEl>
                                          <p:spTgt spid="83971"/>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0243">
                                            <p:txEl>
                                              <p:pRg st="1" end="1"/>
                                            </p:txEl>
                                          </p:spTgt>
                                        </p:tgtEl>
                                        <p:attrNameLst>
                                          <p:attrName>style.visibility</p:attrName>
                                        </p:attrNameLst>
                                      </p:cBhvr>
                                      <p:to>
                                        <p:strVal val="visible"/>
                                      </p:to>
                                    </p:set>
                                  </p:childTnLst>
                                </p:cTn>
                              </p:par>
                              <p:par>
                                <p:cTn id="14" presetID="9" presetClass="entr" presetSubtype="0" fill="hold" nodeType="withEffect">
                                  <p:stCondLst>
                                    <p:cond delay="0"/>
                                  </p:stCondLst>
                                  <p:childTnLst>
                                    <p:set>
                                      <p:cBhvr>
                                        <p:cTn id="15" dur="1" fill="hold">
                                          <p:stCondLst>
                                            <p:cond delay="0"/>
                                          </p:stCondLst>
                                        </p:cTn>
                                        <p:tgtEl>
                                          <p:spTgt spid="83972"/>
                                        </p:tgtEl>
                                        <p:attrNameLst>
                                          <p:attrName>style.visibility</p:attrName>
                                        </p:attrNameLst>
                                      </p:cBhvr>
                                      <p:to>
                                        <p:strVal val="visible"/>
                                      </p:to>
                                    </p:set>
                                    <p:animEffect transition="in" filter="dissolve">
                                      <p:cBhvr>
                                        <p:cTn id="16" dur="500"/>
                                        <p:tgtEl>
                                          <p:spTgt spid="83972"/>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p:cNvSpPr>
            <a:spLocks noGrp="1"/>
          </p:cNvSpPr>
          <p:nvPr>
            <p:ph type="body" sz="half" idx="1"/>
          </p:nvPr>
        </p:nvSpPr>
        <p:spPr>
          <a:xfrm>
            <a:off x="971550" y="333375"/>
            <a:ext cx="5832475" cy="5797550"/>
          </a:xfrm>
        </p:spPr>
        <p:txBody>
          <a:bodyPr vert="horz" wrap="square" lIns="91440" tIns="45720" rIns="91440" bIns="45720" anchor="t"/>
          <a:lstStyle/>
          <a:p>
            <a:pPr>
              <a:lnSpc>
                <a:spcPct val="105000"/>
              </a:lnSpc>
            </a:pPr>
            <a:endParaRPr lang="en-US" altLang="zh-CN" sz="2600" b="1" dirty="0">
              <a:latin typeface="华文楷体" panose="02010600040101010101" pitchFamily="2" charset="-122"/>
              <a:ea typeface="华文楷体" panose="02010600040101010101" pitchFamily="2" charset="-122"/>
            </a:endParaRPr>
          </a:p>
          <a:p>
            <a:pPr>
              <a:lnSpc>
                <a:spcPct val="105000"/>
              </a:lnSpc>
            </a:pPr>
            <a:endParaRPr lang="en-US" altLang="zh-CN" sz="2600" b="1" dirty="0">
              <a:latin typeface="华文楷体" panose="02010600040101010101" pitchFamily="2" charset="-122"/>
              <a:ea typeface="华文楷体" panose="02010600040101010101" pitchFamily="2" charset="-122"/>
            </a:endParaRPr>
          </a:p>
          <a:p>
            <a:pPr>
              <a:lnSpc>
                <a:spcPct val="105000"/>
              </a:lnSpc>
            </a:pPr>
            <a:r>
              <a:rPr lang="zh-CN" altLang="en-US" sz="2600" b="1" dirty="0">
                <a:latin typeface="华文楷体" panose="02010600040101010101" pitchFamily="2" charset="-122"/>
                <a:ea typeface="华文楷体" panose="02010600040101010101" pitchFamily="2" charset="-122"/>
              </a:rPr>
              <a:t>注意到，恒为零的函数是</a:t>
            </a:r>
            <a:r>
              <a:rPr lang="zh-CN" altLang="en-US" sz="2600" b="1" dirty="0">
                <a:latin typeface="华文楷体" panose="02010600040101010101" pitchFamily="2" charset="-122"/>
                <a:ea typeface="华文楷体" panose="02010600040101010101" pitchFamily="2" charset="-122"/>
                <a:sym typeface="Symbol" panose="05050102010706020507" pitchFamily="18" charset="2"/>
              </a:rPr>
              <a:t>一阶齐次线性</a:t>
            </a:r>
            <a:r>
              <a:rPr lang="zh-CN" altLang="en-US" sz="2600" b="1" dirty="0">
                <a:latin typeface="华文楷体" panose="02010600040101010101" pitchFamily="2" charset="-122"/>
                <a:ea typeface="华文楷体" panose="02010600040101010101" pitchFamily="2" charset="-122"/>
              </a:rPr>
              <a:t>常系数微分方程（</a:t>
            </a:r>
            <a:r>
              <a:rPr lang="zh-CN" altLang="en-US" sz="2600" b="1" dirty="0">
                <a:latin typeface="华文楷体" panose="02010600040101010101" pitchFamily="2" charset="-122"/>
                <a:ea typeface="华文楷体" panose="02010600040101010101" pitchFamily="2" charset="-122"/>
                <a:sym typeface="Symbol" panose="05050102010706020507" pitchFamily="18" charset="2"/>
              </a:rPr>
              <a:t>组）的平衡态</a:t>
            </a:r>
            <a:endParaRPr lang="en-US" altLang="zh-CN" sz="2600" b="1" dirty="0">
              <a:latin typeface="华文楷体" panose="02010600040101010101" pitchFamily="2" charset="-122"/>
              <a:ea typeface="华文楷体" panose="02010600040101010101" pitchFamily="2" charset="-122"/>
              <a:sym typeface="Symbol" panose="05050102010706020507" pitchFamily="18" charset="2"/>
            </a:endParaRPr>
          </a:p>
          <a:p>
            <a:pPr>
              <a:lnSpc>
                <a:spcPct val="105000"/>
              </a:lnSpc>
            </a:pPr>
            <a:r>
              <a:rPr lang="zh-CN" altLang="en-US" sz="2600" b="1" dirty="0">
                <a:latin typeface="华文楷体" panose="02010600040101010101" pitchFamily="2" charset="-122"/>
                <a:ea typeface="华文楷体" panose="02010600040101010101" pitchFamily="2" charset="-122"/>
                <a:sym typeface="Symbol" panose="05050102010706020507" pitchFamily="18" charset="2"/>
              </a:rPr>
              <a:t>若系数矩阵</a:t>
            </a:r>
            <a:r>
              <a:rPr lang="en-US" altLang="zh-CN" sz="2600" b="1" dirty="0">
                <a:latin typeface="华文楷体" panose="02010600040101010101" pitchFamily="2" charset="-122"/>
                <a:ea typeface="华文楷体" panose="02010600040101010101" pitchFamily="2" charset="-122"/>
                <a:sym typeface="Symbol" panose="05050102010706020507" pitchFamily="18" charset="2"/>
              </a:rPr>
              <a:t>A</a:t>
            </a:r>
            <a:r>
              <a:rPr lang="zh-CN" altLang="en-US" sz="2600" b="1" dirty="0">
                <a:latin typeface="华文楷体" panose="02010600040101010101" pitchFamily="2" charset="-122"/>
                <a:ea typeface="华文楷体" panose="02010600040101010101" pitchFamily="2" charset="-122"/>
                <a:sym typeface="Symbol" panose="05050102010706020507" pitchFamily="18" charset="2"/>
              </a:rPr>
              <a:t>的所有特征的实部小于零，则零平衡态是渐近稳定的，否则是不稳定的。</a:t>
            </a:r>
          </a:p>
          <a:p>
            <a:pPr>
              <a:lnSpc>
                <a:spcPct val="130000"/>
              </a:lnSpc>
              <a:buNone/>
            </a:pPr>
            <a:r>
              <a:rPr lang="zh-CN" altLang="en-US" sz="2600" b="1" dirty="0">
                <a:latin typeface="华文楷体" panose="02010600040101010101" pitchFamily="2" charset="-122"/>
                <a:ea typeface="华文楷体" panose="02010600040101010101" pitchFamily="2" charset="-122"/>
              </a:rPr>
              <a:t>对常微分方程（组）</a:t>
            </a:r>
            <a:endParaRPr lang="en-US" altLang="zh-CN" sz="2600" b="1" dirty="0">
              <a:latin typeface="华文楷体" panose="02010600040101010101" pitchFamily="2" charset="-122"/>
              <a:ea typeface="华文楷体" panose="02010600040101010101" pitchFamily="2" charset="-122"/>
            </a:endParaRPr>
          </a:p>
          <a:p>
            <a:pPr>
              <a:lnSpc>
                <a:spcPct val="130000"/>
              </a:lnSpc>
              <a:buNone/>
            </a:pPr>
            <a:r>
              <a:rPr lang="zh-CN" altLang="en-US" sz="2600" b="1" dirty="0">
                <a:latin typeface="华文楷体" panose="02010600040101010101" pitchFamily="2" charset="-122"/>
                <a:ea typeface="华文楷体" panose="02010600040101010101" pitchFamily="2" charset="-122"/>
              </a:rPr>
              <a:t>考察解的渐近性质，</a:t>
            </a:r>
          </a:p>
          <a:p>
            <a:pPr>
              <a:lnSpc>
                <a:spcPct val="130000"/>
              </a:lnSpc>
              <a:buNone/>
            </a:pPr>
            <a:r>
              <a:rPr lang="zh-CN" altLang="en-US" sz="2600" b="1" dirty="0">
                <a:latin typeface="华文楷体" panose="02010600040101010101" pitchFamily="2" charset="-122"/>
                <a:ea typeface="华文楷体" panose="02010600040101010101" pitchFamily="2" charset="-122"/>
              </a:rPr>
              <a:t>首先考察平衡态</a:t>
            </a:r>
            <a:r>
              <a:rPr lang="en-US" altLang="zh-CN" sz="2600" b="1" dirty="0">
                <a:latin typeface="华文楷体" panose="02010600040101010101" pitchFamily="2" charset="-122"/>
                <a:ea typeface="华文楷体" panose="02010600040101010101" pitchFamily="2" charset="-122"/>
              </a:rPr>
              <a:t>x*</a:t>
            </a:r>
            <a:r>
              <a:rPr lang="zh-CN" altLang="en-US" sz="2600" b="1" dirty="0">
                <a:latin typeface="华文楷体" panose="02010600040101010101" pitchFamily="2" charset="-122"/>
                <a:ea typeface="华文楷体" panose="02010600040101010101" pitchFamily="2" charset="-122"/>
              </a:rPr>
              <a:t>，</a:t>
            </a:r>
          </a:p>
          <a:p>
            <a:pPr>
              <a:lnSpc>
                <a:spcPct val="130000"/>
              </a:lnSpc>
              <a:buNone/>
            </a:pPr>
            <a:r>
              <a:rPr lang="zh-CN" altLang="en-US" sz="2600" b="1" dirty="0">
                <a:latin typeface="华文楷体" panose="02010600040101010101" pitchFamily="2" charset="-122"/>
                <a:ea typeface="华文楷体" panose="02010600040101010101" pitchFamily="2" charset="-122"/>
              </a:rPr>
              <a:t>的稳定性。</a:t>
            </a:r>
            <a:endParaRPr lang="zh-CN" altLang="en-US" sz="2600" dirty="0">
              <a:latin typeface="华文楷体" panose="02010600040101010101" pitchFamily="2" charset="-122"/>
              <a:ea typeface="华文楷体" panose="02010600040101010101" pitchFamily="2" charset="-122"/>
            </a:endParaRPr>
          </a:p>
        </p:txBody>
      </p:sp>
      <p:graphicFrame>
        <p:nvGraphicFramePr>
          <p:cNvPr id="82946" name="Object 2"/>
          <p:cNvGraphicFramePr>
            <a:graphicFrameLocks noGrp="1"/>
          </p:cNvGraphicFramePr>
          <p:nvPr>
            <p:ph sz="quarter" idx="2"/>
          </p:nvPr>
        </p:nvGraphicFramePr>
        <p:xfrm>
          <a:off x="2357438" y="357188"/>
          <a:ext cx="1639887" cy="936625"/>
        </p:xfrm>
        <a:graphic>
          <a:graphicData uri="http://schemas.openxmlformats.org/presentationml/2006/ole">
            <mc:AlternateContent xmlns:mc="http://schemas.openxmlformats.org/markup-compatibility/2006">
              <mc:Choice xmlns:v="urn:schemas-microsoft-com:vml" Requires="v">
                <p:oleObj spid="_x0000_s208921" r:id="rId3" imgW="558800" imgH="393700" progId="Equation.3">
                  <p:embed/>
                </p:oleObj>
              </mc:Choice>
              <mc:Fallback>
                <p:oleObj r:id="rId3" imgW="558800" imgH="393700" progId="Equation.3">
                  <p:embed/>
                  <p:pic>
                    <p:nvPicPr>
                      <p:cNvPr id="0" name="图片 3087"/>
                      <p:cNvPicPr/>
                      <p:nvPr/>
                    </p:nvPicPr>
                    <p:blipFill>
                      <a:blip r:embed="rId4"/>
                      <a:stretch>
                        <a:fillRect/>
                      </a:stretch>
                    </p:blipFill>
                    <p:spPr>
                      <a:xfrm>
                        <a:off x="2357438" y="357188"/>
                        <a:ext cx="1639887" cy="936625"/>
                      </a:xfrm>
                      <a:prstGeom prst="rect">
                        <a:avLst/>
                      </a:prstGeom>
                      <a:solidFill>
                        <a:schemeClr val="folHlink"/>
                      </a:solidFill>
                      <a:ln w="38100">
                        <a:miter/>
                      </a:ln>
                    </p:spPr>
                  </p:pic>
                </p:oleObj>
              </mc:Fallback>
            </mc:AlternateContent>
          </a:graphicData>
        </a:graphic>
      </p:graphicFrame>
      <p:graphicFrame>
        <p:nvGraphicFramePr>
          <p:cNvPr id="83972" name="Object 4"/>
          <p:cNvGraphicFramePr>
            <a:graphicFrameLocks noGrp="1"/>
          </p:cNvGraphicFramePr>
          <p:nvPr>
            <p:ph sz="quarter" idx="3"/>
          </p:nvPr>
        </p:nvGraphicFramePr>
        <p:xfrm>
          <a:off x="4071938" y="3357563"/>
          <a:ext cx="1584325" cy="927100"/>
        </p:xfrm>
        <a:graphic>
          <a:graphicData uri="http://schemas.openxmlformats.org/presentationml/2006/ole">
            <mc:AlternateContent xmlns:mc="http://schemas.openxmlformats.org/markup-compatibility/2006">
              <mc:Choice xmlns:v="urn:schemas-microsoft-com:vml" Requires="v">
                <p:oleObj spid="_x0000_s208922" r:id="rId5" imgW="673100" imgH="393700" progId="Equation.3">
                  <p:embed/>
                </p:oleObj>
              </mc:Choice>
              <mc:Fallback>
                <p:oleObj r:id="rId5" imgW="673100" imgH="393700" progId="Equation.3">
                  <p:embed/>
                  <p:pic>
                    <p:nvPicPr>
                      <p:cNvPr id="0" name="图片 3084"/>
                      <p:cNvPicPr/>
                      <p:nvPr/>
                    </p:nvPicPr>
                    <p:blipFill>
                      <a:blip r:embed="rId6"/>
                      <a:stretch>
                        <a:fillRect/>
                      </a:stretch>
                    </p:blipFill>
                    <p:spPr>
                      <a:xfrm>
                        <a:off x="4071938" y="3357563"/>
                        <a:ext cx="1584325" cy="927100"/>
                      </a:xfrm>
                      <a:prstGeom prst="rect">
                        <a:avLst/>
                      </a:prstGeom>
                      <a:solidFill>
                        <a:schemeClr val="folHlink"/>
                      </a:solidFill>
                      <a:ln w="38100">
                        <a:miter/>
                      </a:ln>
                    </p:spPr>
                  </p:pic>
                </p:oleObj>
              </mc:Fallback>
            </mc:AlternateContent>
          </a:graphicData>
        </a:graphic>
      </p:graphicFrame>
      <p:graphicFrame>
        <p:nvGraphicFramePr>
          <p:cNvPr id="83971" name="Object 3"/>
          <p:cNvGraphicFramePr/>
          <p:nvPr/>
        </p:nvGraphicFramePr>
        <p:xfrm>
          <a:off x="4000500" y="4857750"/>
          <a:ext cx="1511300" cy="503238"/>
        </p:xfrm>
        <a:graphic>
          <a:graphicData uri="http://schemas.openxmlformats.org/presentationml/2006/ole">
            <mc:AlternateContent xmlns:mc="http://schemas.openxmlformats.org/markup-compatibility/2006">
              <mc:Choice xmlns:v="urn:schemas-microsoft-com:vml" Requires="v">
                <p:oleObj spid="_x0000_s208923" r:id="rId7" imgW="634365" imgH="203200" progId="Equation.3">
                  <p:embed/>
                </p:oleObj>
              </mc:Choice>
              <mc:Fallback>
                <p:oleObj r:id="rId7" imgW="634365" imgH="203200" progId="Equation.3">
                  <p:embed/>
                  <p:pic>
                    <p:nvPicPr>
                      <p:cNvPr id="0" name="图片 3083"/>
                      <p:cNvPicPr/>
                      <p:nvPr/>
                    </p:nvPicPr>
                    <p:blipFill>
                      <a:blip r:embed="rId8"/>
                      <a:stretch>
                        <a:fillRect/>
                      </a:stretch>
                    </p:blipFill>
                    <p:spPr>
                      <a:xfrm>
                        <a:off x="4000500" y="4857750"/>
                        <a:ext cx="1511300" cy="503238"/>
                      </a:xfrm>
                      <a:prstGeom prst="rect">
                        <a:avLst/>
                      </a:prstGeom>
                      <a:solidFill>
                        <a:schemeClr val="folHlink"/>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2946"/>
                                        </p:tgtEl>
                                        <p:attrNameLst>
                                          <p:attrName>style.visibility</p:attrName>
                                        </p:attrNameLst>
                                      </p:cBhvr>
                                      <p:to>
                                        <p:strVal val="visible"/>
                                      </p:to>
                                    </p:set>
                                    <p:animEffect transition="in" filter="dissolve">
                                      <p:cBhvr>
                                        <p:cTn id="7" dur="500"/>
                                        <p:tgtEl>
                                          <p:spTgt spid="8294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7523">
                                            <p:txEl>
                                              <p:pRg st="2"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7523">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7523">
                                            <p:txEl>
                                              <p:pRg st="4" end="4"/>
                                            </p:txEl>
                                          </p:spTgt>
                                        </p:tgtEl>
                                        <p:attrNameLst>
                                          <p:attrName>style.visibility</p:attrName>
                                        </p:attrNameLst>
                                      </p:cBhvr>
                                      <p:to>
                                        <p:strVal val="visible"/>
                                      </p:to>
                                    </p:set>
                                  </p:childTnLst>
                                </p:cTn>
                              </p:par>
                              <p:par>
                                <p:cTn id="20" presetID="9" presetClass="entr" presetSubtype="0" fill="hold" nodeType="withEffect">
                                  <p:stCondLst>
                                    <p:cond delay="0"/>
                                  </p:stCondLst>
                                  <p:childTnLst>
                                    <p:set>
                                      <p:cBhvr>
                                        <p:cTn id="21" dur="1" fill="hold">
                                          <p:stCondLst>
                                            <p:cond delay="0"/>
                                          </p:stCondLst>
                                        </p:cTn>
                                        <p:tgtEl>
                                          <p:spTgt spid="83972"/>
                                        </p:tgtEl>
                                        <p:attrNameLst>
                                          <p:attrName>style.visibility</p:attrName>
                                        </p:attrNameLst>
                                      </p:cBhvr>
                                      <p:to>
                                        <p:strVal val="visible"/>
                                      </p:to>
                                    </p:set>
                                    <p:animEffect transition="in" filter="dissolve">
                                      <p:cBhvr>
                                        <p:cTn id="22" dur="500"/>
                                        <p:tgtEl>
                                          <p:spTgt spid="83972"/>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752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7523">
                                            <p:txEl>
                                              <p:pRg st="6" end="6"/>
                                            </p:txEl>
                                          </p:spTgt>
                                        </p:tgtEl>
                                        <p:attrNameLst>
                                          <p:attrName>style.visibility</p:attrName>
                                        </p:attrNameLst>
                                      </p:cBhvr>
                                      <p:to>
                                        <p:strVal val="visible"/>
                                      </p:to>
                                    </p:set>
                                  </p:childTnLst>
                                </p:cTn>
                              </p:par>
                              <p:par>
                                <p:cTn id="31" presetID="9" presetClass="entr" presetSubtype="0" fill="hold" nodeType="withEffect">
                                  <p:stCondLst>
                                    <p:cond delay="0"/>
                                  </p:stCondLst>
                                  <p:childTnLst>
                                    <p:set>
                                      <p:cBhvr>
                                        <p:cTn id="32" dur="1" fill="hold">
                                          <p:stCondLst>
                                            <p:cond delay="0"/>
                                          </p:stCondLst>
                                        </p:cTn>
                                        <p:tgtEl>
                                          <p:spTgt spid="83971"/>
                                        </p:tgtEl>
                                        <p:attrNameLst>
                                          <p:attrName>style.visibility</p:attrName>
                                        </p:attrNameLst>
                                      </p:cBhvr>
                                      <p:to>
                                        <p:strVal val="visible"/>
                                      </p:to>
                                    </p:set>
                                    <p:animEffect transition="in" filter="dissolve">
                                      <p:cBhvr>
                                        <p:cTn id="33" dur="500"/>
                                        <p:tgtEl>
                                          <p:spTgt spid="83971"/>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075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188" y="765175"/>
            <a:ext cx="5040312" cy="5400675"/>
          </a:xfrm>
        </p:spPr>
        <p:txBody>
          <a:bodyPr vert="horz" wrap="square" lIns="91440" tIns="45720" rIns="91440" bIns="45720" anchor="t"/>
          <a:lstStyle/>
          <a:p>
            <a:pPr marL="0" indent="0">
              <a:lnSpc>
                <a:spcPct val="130000"/>
              </a:lnSpc>
              <a:buNone/>
            </a:pPr>
            <a:r>
              <a:rPr lang="zh-CN" altLang="en-US" sz="2800" b="1" dirty="0">
                <a:latin typeface="华文楷体" panose="02010600040101010101" pitchFamily="2" charset="-122"/>
                <a:ea typeface="华文楷体" panose="02010600040101010101" pitchFamily="2" charset="-122"/>
              </a:rPr>
              <a:t>在平衡态附近给一个小扰动</a:t>
            </a:r>
          </a:p>
          <a:p>
            <a:pPr marL="0" indent="0">
              <a:lnSpc>
                <a:spcPct val="130000"/>
              </a:lnSpc>
              <a:buNone/>
            </a:pPr>
            <a:endParaRPr lang="en-US" altLang="zh-CN" sz="2800" b="1" dirty="0">
              <a:latin typeface="华文楷体" panose="02010600040101010101" pitchFamily="2" charset="-122"/>
              <a:ea typeface="华文楷体" panose="02010600040101010101" pitchFamily="2" charset="-122"/>
            </a:endParaRPr>
          </a:p>
          <a:p>
            <a:pPr marL="0" indent="0">
              <a:lnSpc>
                <a:spcPct val="130000"/>
              </a:lnSpc>
              <a:buNone/>
            </a:pPr>
            <a:r>
              <a:rPr lang="zh-CN" altLang="en-US" sz="2800" b="1" dirty="0">
                <a:latin typeface="华文楷体" panose="02010600040101010101" pitchFamily="2" charset="-122"/>
                <a:ea typeface="华文楷体" panose="02010600040101010101" pitchFamily="2" charset="-122"/>
              </a:rPr>
              <a:t>则</a:t>
            </a:r>
            <a:endParaRPr lang="en-US" altLang="zh-CN" sz="2800" b="1" dirty="0">
              <a:latin typeface="华文楷体" panose="02010600040101010101" pitchFamily="2" charset="-122"/>
              <a:ea typeface="华文楷体" panose="02010600040101010101" pitchFamily="2" charset="-122"/>
            </a:endParaRPr>
          </a:p>
          <a:p>
            <a:pPr marL="0" indent="0">
              <a:buNone/>
            </a:pPr>
            <a:endParaRPr lang="en-US" altLang="zh-CN" sz="2800" b="1" dirty="0">
              <a:latin typeface="华文楷体" panose="02010600040101010101" pitchFamily="2" charset="-122"/>
              <a:ea typeface="华文楷体" panose="02010600040101010101" pitchFamily="2" charset="-122"/>
            </a:endParaRPr>
          </a:p>
          <a:p>
            <a:pPr marL="0" indent="0">
              <a:lnSpc>
                <a:spcPct val="130000"/>
              </a:lnSpc>
              <a:buNone/>
            </a:pPr>
            <a:r>
              <a:rPr lang="zh-CN" altLang="en-US" sz="2800" b="1" dirty="0">
                <a:latin typeface="华文楷体" panose="02010600040101010101" pitchFamily="2" charset="-122"/>
                <a:ea typeface="华文楷体" panose="02010600040101010101" pitchFamily="2" charset="-122"/>
              </a:rPr>
              <a:t>得到局部线性化方程组</a:t>
            </a:r>
            <a:endParaRPr lang="en-US" altLang="zh-CN" sz="2800" b="1" dirty="0">
              <a:latin typeface="华文楷体" panose="02010600040101010101" pitchFamily="2" charset="-122"/>
              <a:ea typeface="华文楷体" panose="02010600040101010101" pitchFamily="2" charset="-122"/>
            </a:endParaRPr>
          </a:p>
          <a:p>
            <a:pPr marL="0" indent="0">
              <a:lnSpc>
                <a:spcPct val="130000"/>
              </a:lnSpc>
              <a:buNone/>
            </a:pPr>
            <a:r>
              <a:rPr lang="zh-CN" altLang="en-US" sz="2800" b="1" dirty="0">
                <a:latin typeface="华文楷体" panose="02010600040101010101" pitchFamily="2" charset="-122"/>
                <a:ea typeface="华文楷体" panose="02010600040101010101" pitchFamily="2" charset="-122"/>
              </a:rPr>
              <a:t>如果矩阵</a:t>
            </a:r>
            <a:r>
              <a:rPr lang="en-US" altLang="zh-CN" sz="2800" b="1" dirty="0">
                <a:latin typeface="华文楷体" panose="02010600040101010101" pitchFamily="2" charset="-122"/>
                <a:ea typeface="华文楷体" panose="02010600040101010101" pitchFamily="2" charset="-122"/>
              </a:rPr>
              <a:t>A</a:t>
            </a:r>
            <a:r>
              <a:rPr lang="zh-CN" altLang="en-US" sz="2800" b="1" dirty="0">
                <a:latin typeface="华文楷体" panose="02010600040101010101" pitchFamily="2" charset="-122"/>
                <a:ea typeface="华文楷体" panose="02010600040101010101" pitchFamily="2" charset="-122"/>
              </a:rPr>
              <a:t>的所有特征值实部小于零，则当</a:t>
            </a:r>
            <a:r>
              <a:rPr lang="en-US" altLang="zh-CN" sz="2800" b="1" dirty="0">
                <a:latin typeface="华文楷体" panose="02010600040101010101" pitchFamily="2" charset="-122"/>
                <a:ea typeface="华文楷体" panose="02010600040101010101" pitchFamily="2" charset="-122"/>
              </a:rPr>
              <a:t>t</a:t>
            </a:r>
            <a:r>
              <a:rPr lang="zh-CN" altLang="en-US" sz="2800" b="1" dirty="0">
                <a:latin typeface="华文楷体" panose="02010600040101010101" pitchFamily="2" charset="-122"/>
                <a:ea typeface="华文楷体" panose="02010600040101010101" pitchFamily="2" charset="-122"/>
              </a:rPr>
              <a:t>趋于无穷大时，</a:t>
            </a:r>
            <a:endParaRPr lang="en-US" altLang="zh-CN" sz="2800" dirty="0"/>
          </a:p>
          <a:p>
            <a:pPr marL="0" indent="0">
              <a:lnSpc>
                <a:spcPct val="130000"/>
              </a:lnSpc>
              <a:buNone/>
            </a:pPr>
            <a:r>
              <a:rPr lang="zh-CN" altLang="en-US" sz="2800" b="1" dirty="0">
                <a:latin typeface="华文楷体" panose="02010600040101010101" pitchFamily="2" charset="-122"/>
                <a:ea typeface="华文楷体" panose="02010600040101010101" pitchFamily="2" charset="-122"/>
              </a:rPr>
              <a:t>进一步，可以证明</a:t>
            </a:r>
            <a:endParaRPr lang="en-US" altLang="zh-CN" sz="2800" b="1" dirty="0">
              <a:latin typeface="华文楷体" panose="02010600040101010101" pitchFamily="2" charset="-122"/>
              <a:ea typeface="华文楷体" panose="02010600040101010101" pitchFamily="2" charset="-122"/>
            </a:endParaRPr>
          </a:p>
          <a:p>
            <a:pPr marL="0" indent="0">
              <a:buNone/>
            </a:pPr>
            <a:endParaRPr lang="zh-CN" altLang="en-US" sz="2800" dirty="0"/>
          </a:p>
        </p:txBody>
      </p:sp>
      <p:graphicFrame>
        <p:nvGraphicFramePr>
          <p:cNvPr id="83970" name="Object 2"/>
          <p:cNvGraphicFramePr/>
          <p:nvPr/>
        </p:nvGraphicFramePr>
        <p:xfrm>
          <a:off x="5508625" y="836613"/>
          <a:ext cx="2389188" cy="576262"/>
        </p:xfrm>
        <a:graphic>
          <a:graphicData uri="http://schemas.openxmlformats.org/presentationml/2006/ole">
            <mc:AlternateContent xmlns:mc="http://schemas.openxmlformats.org/markup-compatibility/2006">
              <mc:Choice xmlns:v="urn:schemas-microsoft-com:vml" Requires="v">
                <p:oleObj spid="_x0000_s209961" r:id="rId3" imgW="1002665" imgH="203200" progId="Equation.DSMT4">
                  <p:embed/>
                </p:oleObj>
              </mc:Choice>
              <mc:Fallback>
                <p:oleObj r:id="rId3" imgW="1002665" imgH="203200" progId="Equation.DSMT4">
                  <p:embed/>
                  <p:pic>
                    <p:nvPicPr>
                      <p:cNvPr id="0" name="图片 3086"/>
                      <p:cNvPicPr/>
                      <p:nvPr/>
                    </p:nvPicPr>
                    <p:blipFill>
                      <a:blip r:embed="rId4"/>
                      <a:stretch>
                        <a:fillRect/>
                      </a:stretch>
                    </p:blipFill>
                    <p:spPr>
                      <a:xfrm>
                        <a:off x="5508625" y="836613"/>
                        <a:ext cx="2389188" cy="576262"/>
                      </a:xfrm>
                      <a:prstGeom prst="rect">
                        <a:avLst/>
                      </a:prstGeom>
                      <a:solidFill>
                        <a:schemeClr val="folHlink"/>
                      </a:solidFill>
                      <a:ln w="38100">
                        <a:noFill/>
                        <a:miter/>
                      </a:ln>
                    </p:spPr>
                  </p:pic>
                </p:oleObj>
              </mc:Fallback>
            </mc:AlternateContent>
          </a:graphicData>
        </a:graphic>
      </p:graphicFrame>
      <p:graphicFrame>
        <p:nvGraphicFramePr>
          <p:cNvPr id="83973" name="Object 5"/>
          <p:cNvGraphicFramePr/>
          <p:nvPr/>
        </p:nvGraphicFramePr>
        <p:xfrm>
          <a:off x="4500563" y="3000375"/>
          <a:ext cx="3455987" cy="863600"/>
        </p:xfrm>
        <a:graphic>
          <a:graphicData uri="http://schemas.openxmlformats.org/presentationml/2006/ole">
            <mc:AlternateContent xmlns:mc="http://schemas.openxmlformats.org/markup-compatibility/2006">
              <mc:Choice xmlns:v="urn:schemas-microsoft-com:vml" Requires="v">
                <p:oleObj spid="_x0000_s209962" r:id="rId5" imgW="1396365" imgH="393700" progId="Equation.3">
                  <p:embed/>
                </p:oleObj>
              </mc:Choice>
              <mc:Fallback>
                <p:oleObj r:id="rId5" imgW="1396365" imgH="393700" progId="Equation.3">
                  <p:embed/>
                  <p:pic>
                    <p:nvPicPr>
                      <p:cNvPr id="0" name="图片 3085"/>
                      <p:cNvPicPr/>
                      <p:nvPr/>
                    </p:nvPicPr>
                    <p:blipFill>
                      <a:blip r:embed="rId6"/>
                      <a:stretch>
                        <a:fillRect/>
                      </a:stretch>
                    </p:blipFill>
                    <p:spPr>
                      <a:xfrm>
                        <a:off x="4500563" y="3000375"/>
                        <a:ext cx="3455987" cy="863600"/>
                      </a:xfrm>
                      <a:prstGeom prst="rect">
                        <a:avLst/>
                      </a:prstGeom>
                      <a:solidFill>
                        <a:schemeClr val="folHlink"/>
                      </a:solidFill>
                      <a:ln w="38100">
                        <a:noFill/>
                        <a:miter/>
                      </a:ln>
                    </p:spPr>
                  </p:pic>
                </p:oleObj>
              </mc:Fallback>
            </mc:AlternateContent>
          </a:graphicData>
        </a:graphic>
      </p:graphicFrame>
      <p:graphicFrame>
        <p:nvGraphicFramePr>
          <p:cNvPr id="83974" name="Object 6"/>
          <p:cNvGraphicFramePr/>
          <p:nvPr/>
        </p:nvGraphicFramePr>
        <p:xfrm>
          <a:off x="1357313" y="1714500"/>
          <a:ext cx="5168900" cy="928688"/>
        </p:xfrm>
        <a:graphic>
          <a:graphicData uri="http://schemas.openxmlformats.org/presentationml/2006/ole">
            <mc:AlternateContent xmlns:mc="http://schemas.openxmlformats.org/markup-compatibility/2006">
              <mc:Choice xmlns:v="urn:schemas-microsoft-com:vml" Requires="v">
                <p:oleObj spid="_x0000_s209963" r:id="rId7" imgW="2171065" imgH="393700" progId="Equation.3">
                  <p:embed/>
                </p:oleObj>
              </mc:Choice>
              <mc:Fallback>
                <p:oleObj r:id="rId7" imgW="2171065" imgH="393700" progId="Equation.3">
                  <p:embed/>
                  <p:pic>
                    <p:nvPicPr>
                      <p:cNvPr id="0" name="图片 3082"/>
                      <p:cNvPicPr/>
                      <p:nvPr/>
                    </p:nvPicPr>
                    <p:blipFill>
                      <a:blip r:embed="rId8"/>
                      <a:stretch>
                        <a:fillRect/>
                      </a:stretch>
                    </p:blipFill>
                    <p:spPr>
                      <a:xfrm>
                        <a:off x="1357313" y="1714500"/>
                        <a:ext cx="5168900" cy="928688"/>
                      </a:xfrm>
                      <a:prstGeom prst="rect">
                        <a:avLst/>
                      </a:prstGeom>
                      <a:solidFill>
                        <a:schemeClr val="folHlink"/>
                      </a:solidFill>
                      <a:ln w="38100">
                        <a:noFill/>
                        <a:miter/>
                      </a:ln>
                    </p:spPr>
                  </p:pic>
                </p:oleObj>
              </mc:Fallback>
            </mc:AlternateContent>
          </a:graphicData>
        </a:graphic>
      </p:graphicFrame>
      <p:graphicFrame>
        <p:nvGraphicFramePr>
          <p:cNvPr id="83976" name="Object 8"/>
          <p:cNvGraphicFramePr/>
          <p:nvPr/>
        </p:nvGraphicFramePr>
        <p:xfrm>
          <a:off x="3779838" y="5084763"/>
          <a:ext cx="1785937" cy="500062"/>
        </p:xfrm>
        <a:graphic>
          <a:graphicData uri="http://schemas.openxmlformats.org/presentationml/2006/ole">
            <mc:AlternateContent xmlns:mc="http://schemas.openxmlformats.org/markup-compatibility/2006">
              <mc:Choice xmlns:v="urn:schemas-microsoft-com:vml" Requires="v">
                <p:oleObj spid="_x0000_s209964" r:id="rId9" imgW="672465" imgH="203200" progId="Equation.3">
                  <p:embed/>
                </p:oleObj>
              </mc:Choice>
              <mc:Fallback>
                <p:oleObj r:id="rId9" imgW="672465" imgH="203200" progId="Equation.3">
                  <p:embed/>
                  <p:pic>
                    <p:nvPicPr>
                      <p:cNvPr id="0" name="图片 3081"/>
                      <p:cNvPicPr/>
                      <p:nvPr/>
                    </p:nvPicPr>
                    <p:blipFill>
                      <a:blip r:embed="rId10"/>
                      <a:stretch>
                        <a:fillRect/>
                      </a:stretch>
                    </p:blipFill>
                    <p:spPr>
                      <a:xfrm>
                        <a:off x="3779838" y="5084763"/>
                        <a:ext cx="1785937" cy="500062"/>
                      </a:xfrm>
                      <a:prstGeom prst="rect">
                        <a:avLst/>
                      </a:prstGeom>
                      <a:solidFill>
                        <a:schemeClr val="folHlink"/>
                      </a:solidFill>
                      <a:ln w="38100">
                        <a:noFill/>
                        <a:miter/>
                      </a:ln>
                    </p:spPr>
                  </p:pic>
                </p:oleObj>
              </mc:Fallback>
            </mc:AlternateContent>
          </a:graphicData>
        </a:graphic>
      </p:graphicFrame>
      <p:graphicFrame>
        <p:nvGraphicFramePr>
          <p:cNvPr id="83978" name="Object 10"/>
          <p:cNvGraphicFramePr/>
          <p:nvPr/>
        </p:nvGraphicFramePr>
        <p:xfrm>
          <a:off x="5429250" y="4500563"/>
          <a:ext cx="1550988" cy="500062"/>
        </p:xfrm>
        <a:graphic>
          <a:graphicData uri="http://schemas.openxmlformats.org/presentationml/2006/ole">
            <mc:AlternateContent xmlns:mc="http://schemas.openxmlformats.org/markup-compatibility/2006">
              <mc:Choice xmlns:v="urn:schemas-microsoft-com:vml" Requires="v">
                <p:oleObj spid="_x0000_s209965" r:id="rId11" imgW="583565" imgH="203200" progId="Equation.3">
                  <p:embed/>
                </p:oleObj>
              </mc:Choice>
              <mc:Fallback>
                <p:oleObj r:id="rId11" imgW="583565" imgH="203200" progId="Equation.3">
                  <p:embed/>
                  <p:pic>
                    <p:nvPicPr>
                      <p:cNvPr id="0" name="图片 3080"/>
                      <p:cNvPicPr/>
                      <p:nvPr/>
                    </p:nvPicPr>
                    <p:blipFill>
                      <a:blip r:embed="rId12"/>
                      <a:stretch>
                        <a:fillRect/>
                      </a:stretch>
                    </p:blipFill>
                    <p:spPr>
                      <a:xfrm>
                        <a:off x="5429250" y="4500563"/>
                        <a:ext cx="1550988" cy="500062"/>
                      </a:xfrm>
                      <a:prstGeom prst="rect">
                        <a:avLst/>
                      </a:prstGeom>
                      <a:solidFill>
                        <a:schemeClr val="folHlink"/>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9" presetClass="entr" presetSubtype="0" fill="hold" nodeType="withEffect">
                                  <p:stCondLst>
                                    <p:cond delay="0"/>
                                  </p:stCondLst>
                                  <p:childTnLst>
                                    <p:set>
                                      <p:cBhvr>
                                        <p:cTn id="8" dur="1" fill="hold">
                                          <p:stCondLst>
                                            <p:cond delay="0"/>
                                          </p:stCondLst>
                                        </p:cTn>
                                        <p:tgtEl>
                                          <p:spTgt spid="83970"/>
                                        </p:tgtEl>
                                        <p:attrNameLst>
                                          <p:attrName>style.visibility</p:attrName>
                                        </p:attrNameLst>
                                      </p:cBhvr>
                                      <p:to>
                                        <p:strVal val="visible"/>
                                      </p:to>
                                    </p:set>
                                    <p:animEffect transition="in" filter="dissolve">
                                      <p:cBhvr>
                                        <p:cTn id="9" dur="500"/>
                                        <p:tgtEl>
                                          <p:spTgt spid="83970"/>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83974"/>
                                        </p:tgtEl>
                                        <p:attrNameLst>
                                          <p:attrName>style.visibility</p:attrName>
                                        </p:attrNameLst>
                                      </p:cBhvr>
                                      <p:to>
                                        <p:strVal val="visible"/>
                                      </p:to>
                                    </p:set>
                                    <p:animEffect transition="in" filter="dissolve">
                                      <p:cBhvr>
                                        <p:cTn id="18" dur="500"/>
                                        <p:tgtEl>
                                          <p:spTgt spid="83974"/>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83973"/>
                                        </p:tgtEl>
                                        <p:attrNameLst>
                                          <p:attrName>style.visibility</p:attrName>
                                        </p:attrNameLst>
                                      </p:cBhvr>
                                      <p:to>
                                        <p:strVal val="visible"/>
                                      </p:to>
                                    </p:set>
                                    <p:animEffect transition="in" filter="dissolve">
                                      <p:cBhvr>
                                        <p:cTn id="27" dur="500"/>
                                        <p:tgtEl>
                                          <p:spTgt spid="83973"/>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83978"/>
                                        </p:tgtEl>
                                        <p:attrNameLst>
                                          <p:attrName>style.visibility</p:attrName>
                                        </p:attrNameLst>
                                      </p:cBhvr>
                                      <p:to>
                                        <p:strVal val="visible"/>
                                      </p:to>
                                    </p:set>
                                    <p:animEffect transition="in" filter="dissolve">
                                      <p:cBhvr>
                                        <p:cTn id="36" dur="500"/>
                                        <p:tgtEl>
                                          <p:spTgt spid="83978"/>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83976"/>
                                        </p:tgtEl>
                                        <p:attrNameLst>
                                          <p:attrName>style.visibility</p:attrName>
                                        </p:attrNameLst>
                                      </p:cBhvr>
                                      <p:to>
                                        <p:strVal val="visible"/>
                                      </p:to>
                                    </p:set>
                                    <p:animEffect transition="in" filter="dissolve">
                                      <p:cBhvr>
                                        <p:cTn id="45" dur="500"/>
                                        <p:tgtEl>
                                          <p:spTgt spid="839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650" y="1052513"/>
            <a:ext cx="7570788" cy="5078412"/>
          </a:xfrm>
        </p:spPr>
        <p:txBody>
          <a:bodyPr vert="horz" wrap="square" lIns="91440" tIns="45720" rIns="91440" bIns="45720" anchor="t"/>
          <a:lstStyle/>
          <a:p>
            <a:pPr marL="0" indent="0">
              <a:buNone/>
            </a:pPr>
            <a:r>
              <a:rPr lang="zh-CN" altLang="en-US" sz="3200" b="1" dirty="0">
                <a:latin typeface="华文楷体" panose="02010600040101010101" pitchFamily="2" charset="-122"/>
                <a:ea typeface="华文楷体" panose="02010600040101010101" pitchFamily="2" charset="-122"/>
              </a:rPr>
              <a:t>例：种群增长的</a:t>
            </a:r>
            <a:r>
              <a:rPr lang="en-US" altLang="zh-CN" sz="3200" b="1" dirty="0">
                <a:latin typeface="华文楷体" panose="02010600040101010101" pitchFamily="2" charset="-122"/>
                <a:ea typeface="华文楷体" panose="02010600040101010101" pitchFamily="2" charset="-122"/>
              </a:rPr>
              <a:t>Logistic</a:t>
            </a:r>
            <a:r>
              <a:rPr lang="zh-CN" altLang="en-US" sz="3200" b="1" dirty="0">
                <a:latin typeface="华文楷体" panose="02010600040101010101" pitchFamily="2" charset="-122"/>
                <a:ea typeface="华文楷体" panose="02010600040101010101" pitchFamily="2" charset="-122"/>
              </a:rPr>
              <a:t> 模型</a:t>
            </a:r>
          </a:p>
          <a:p>
            <a:pPr marL="0" indent="0">
              <a:buNone/>
            </a:pPr>
            <a:r>
              <a:rPr lang="en-US" altLang="zh-CN" sz="3200" b="1" dirty="0">
                <a:latin typeface="华文楷体" panose="02010600040101010101" pitchFamily="2" charset="-122"/>
                <a:ea typeface="华文楷体" panose="02010600040101010101" pitchFamily="2" charset="-122"/>
              </a:rPr>
              <a:t>dx/dt=rx(1-x/K):=f(x)</a:t>
            </a:r>
            <a:r>
              <a:rPr lang="zh-CN" altLang="en-US" sz="3200" b="1" dirty="0">
                <a:latin typeface="华文楷体" panose="02010600040101010101" pitchFamily="2" charset="-122"/>
                <a:ea typeface="华文楷体" panose="02010600040101010101" pitchFamily="2" charset="-122"/>
              </a:rPr>
              <a:t>，</a:t>
            </a:r>
          </a:p>
          <a:p>
            <a:pPr marL="0" indent="0">
              <a:buNone/>
            </a:pPr>
            <a:r>
              <a:rPr lang="zh-CN" altLang="en-US" sz="3200" b="1" dirty="0">
                <a:latin typeface="华文楷体" panose="02010600040101010101" pitchFamily="2" charset="-122"/>
                <a:ea typeface="华文楷体" panose="02010600040101010101" pitchFamily="2" charset="-122"/>
              </a:rPr>
              <a:t>有</a:t>
            </a:r>
            <a:r>
              <a:rPr lang="en-US" altLang="zh-CN" sz="3200" b="1" dirty="0">
                <a:latin typeface="华文楷体" panose="02010600040101010101" pitchFamily="2" charset="-122"/>
                <a:ea typeface="华文楷体" panose="02010600040101010101" pitchFamily="2" charset="-122"/>
              </a:rPr>
              <a:t>2</a:t>
            </a:r>
            <a:r>
              <a:rPr lang="zh-CN" altLang="en-US" sz="3200" b="1" dirty="0">
                <a:latin typeface="华文楷体" panose="02010600040101010101" pitchFamily="2" charset="-122"/>
                <a:ea typeface="华文楷体" panose="02010600040101010101" pitchFamily="2" charset="-122"/>
              </a:rPr>
              <a:t>个平衡态</a:t>
            </a:r>
            <a:r>
              <a:rPr lang="en-US" altLang="zh-CN" sz="3200" b="1" dirty="0">
                <a:latin typeface="华文楷体" panose="02010600040101010101" pitchFamily="2" charset="-122"/>
                <a:ea typeface="华文楷体" panose="02010600040101010101" pitchFamily="2" charset="-122"/>
              </a:rPr>
              <a:t>x</a:t>
            </a:r>
            <a:r>
              <a:rPr lang="en-US" altLang="zh-CN" sz="3200" b="1" baseline="-25000" dirty="0">
                <a:latin typeface="华文楷体" panose="02010600040101010101" pitchFamily="2" charset="-122"/>
                <a:ea typeface="华文楷体" panose="02010600040101010101" pitchFamily="2" charset="-122"/>
              </a:rPr>
              <a:t>1</a:t>
            </a:r>
            <a:r>
              <a:rPr lang="en-US" altLang="zh-CN" sz="3200" b="1" dirty="0">
                <a:latin typeface="华文楷体" panose="02010600040101010101" pitchFamily="2" charset="-122"/>
                <a:ea typeface="华文楷体" panose="02010600040101010101" pitchFamily="2" charset="-122"/>
              </a:rPr>
              <a:t>*=0, x</a:t>
            </a:r>
            <a:r>
              <a:rPr lang="en-US" altLang="zh-CN" sz="3200" b="1" baseline="-25000" dirty="0">
                <a:latin typeface="华文楷体" panose="02010600040101010101" pitchFamily="2" charset="-122"/>
                <a:ea typeface="华文楷体" panose="02010600040101010101" pitchFamily="2" charset="-122"/>
              </a:rPr>
              <a:t>2</a:t>
            </a:r>
            <a:r>
              <a:rPr lang="en-US" altLang="zh-CN" sz="3200" b="1" dirty="0">
                <a:latin typeface="华文楷体" panose="02010600040101010101" pitchFamily="2" charset="-122"/>
                <a:ea typeface="华文楷体" panose="02010600040101010101" pitchFamily="2" charset="-122"/>
              </a:rPr>
              <a:t>*=K. </a:t>
            </a:r>
          </a:p>
          <a:p>
            <a:pPr marL="0" indent="0">
              <a:buNone/>
            </a:pPr>
            <a:r>
              <a:rPr lang="zh-CN" altLang="en-US" sz="3200" b="1" dirty="0">
                <a:latin typeface="华文楷体" panose="02010600040101010101" pitchFamily="2" charset="-122"/>
                <a:ea typeface="华文楷体" panose="02010600040101010101" pitchFamily="2" charset="-122"/>
              </a:rPr>
              <a:t>因为</a:t>
            </a:r>
            <a:r>
              <a:rPr lang="en-US" altLang="zh-CN" sz="3200" b="1" dirty="0">
                <a:latin typeface="华文楷体" panose="02010600040101010101" pitchFamily="2" charset="-122"/>
                <a:ea typeface="华文楷体" panose="02010600040101010101" pitchFamily="2" charset="-122"/>
              </a:rPr>
              <a:t>f</a:t>
            </a:r>
            <a:r>
              <a:rPr lang="en-US" altLang="zh-CN" sz="3200" b="1" dirty="0">
                <a:latin typeface="华文楷体" panose="02010600040101010101" pitchFamily="2" charset="-122"/>
                <a:ea typeface="华文楷体" panose="02010600040101010101" pitchFamily="2" charset="-122"/>
                <a:sym typeface="Symbol" panose="05050102010706020507" pitchFamily="18" charset="2"/>
              </a:rPr>
              <a:t></a:t>
            </a:r>
            <a:r>
              <a:rPr lang="en-US" altLang="zh-CN" sz="3200" b="1" dirty="0">
                <a:latin typeface="华文楷体" panose="02010600040101010101" pitchFamily="2" charset="-122"/>
                <a:ea typeface="华文楷体" panose="02010600040101010101" pitchFamily="2" charset="-122"/>
              </a:rPr>
              <a:t>(0)=r&gt;0,  f</a:t>
            </a:r>
            <a:r>
              <a:rPr lang="en-US" altLang="zh-CN" sz="3200" b="1" dirty="0">
                <a:latin typeface="华文楷体" panose="02010600040101010101" pitchFamily="2" charset="-122"/>
                <a:ea typeface="华文楷体" panose="02010600040101010101" pitchFamily="2" charset="-122"/>
                <a:sym typeface="Symbol" panose="05050102010706020507" pitchFamily="18" charset="2"/>
              </a:rPr>
              <a:t> </a:t>
            </a:r>
            <a:r>
              <a:rPr lang="en-US" altLang="zh-CN" sz="3200" b="1" dirty="0">
                <a:latin typeface="华文楷体" panose="02010600040101010101" pitchFamily="2" charset="-122"/>
                <a:ea typeface="华文楷体" panose="02010600040101010101" pitchFamily="2" charset="-122"/>
              </a:rPr>
              <a:t>(k)=-r&lt;0, </a:t>
            </a:r>
          </a:p>
          <a:p>
            <a:pPr marL="0" indent="0">
              <a:buNone/>
            </a:pPr>
            <a:r>
              <a:rPr lang="zh-CN" altLang="en-US" sz="3200" b="1" dirty="0">
                <a:latin typeface="华文楷体" panose="02010600040101010101" pitchFamily="2" charset="-122"/>
                <a:ea typeface="华文楷体" panose="02010600040101010101" pitchFamily="2" charset="-122"/>
              </a:rPr>
              <a:t>所以平衡态</a:t>
            </a:r>
            <a:r>
              <a:rPr lang="en-US" altLang="zh-CN" sz="3200" b="1" dirty="0">
                <a:latin typeface="华文楷体" panose="02010600040101010101" pitchFamily="2" charset="-122"/>
                <a:ea typeface="华文楷体" panose="02010600040101010101" pitchFamily="2" charset="-122"/>
              </a:rPr>
              <a:t>x</a:t>
            </a:r>
            <a:r>
              <a:rPr lang="en-US" altLang="zh-CN" sz="3200" b="1" baseline="-25000" dirty="0">
                <a:latin typeface="华文楷体" panose="02010600040101010101" pitchFamily="2" charset="-122"/>
                <a:ea typeface="华文楷体" panose="02010600040101010101" pitchFamily="2" charset="-122"/>
              </a:rPr>
              <a:t>1</a:t>
            </a:r>
            <a:r>
              <a:rPr lang="en-US" altLang="zh-CN" sz="3200" b="1" dirty="0">
                <a:latin typeface="华文楷体" panose="02010600040101010101" pitchFamily="2" charset="-122"/>
                <a:ea typeface="华文楷体" panose="02010600040101010101" pitchFamily="2" charset="-122"/>
              </a:rPr>
              <a:t>*=0</a:t>
            </a:r>
            <a:r>
              <a:rPr lang="zh-CN" altLang="en-US" sz="3200" b="1" dirty="0">
                <a:latin typeface="华文楷体" panose="02010600040101010101" pitchFamily="2" charset="-122"/>
                <a:ea typeface="华文楷体" panose="02010600040101010101" pitchFamily="2" charset="-122"/>
              </a:rPr>
              <a:t>是不稳定的，</a:t>
            </a:r>
            <a:r>
              <a:rPr lang="en-US" altLang="zh-CN" sz="3200" b="1" dirty="0">
                <a:latin typeface="华文楷体" panose="02010600040101010101" pitchFamily="2" charset="-122"/>
                <a:ea typeface="华文楷体" panose="02010600040101010101" pitchFamily="2" charset="-122"/>
              </a:rPr>
              <a:t> </a:t>
            </a:r>
          </a:p>
          <a:p>
            <a:pPr marL="0" indent="0">
              <a:buNone/>
            </a:pPr>
            <a:r>
              <a:rPr lang="en-US" altLang="zh-CN" sz="3200" b="1" dirty="0">
                <a:latin typeface="华文楷体" panose="02010600040101010101" pitchFamily="2" charset="-122"/>
                <a:ea typeface="华文楷体" panose="02010600040101010101" pitchFamily="2" charset="-122"/>
              </a:rPr>
              <a:t>x</a:t>
            </a:r>
            <a:r>
              <a:rPr lang="en-US" altLang="zh-CN" sz="3200" b="1" baseline="-25000" dirty="0">
                <a:latin typeface="华文楷体" panose="02010600040101010101" pitchFamily="2" charset="-122"/>
                <a:ea typeface="华文楷体" panose="02010600040101010101" pitchFamily="2" charset="-122"/>
              </a:rPr>
              <a:t>2</a:t>
            </a:r>
            <a:r>
              <a:rPr lang="en-US" altLang="zh-CN" sz="3200" b="1" dirty="0">
                <a:latin typeface="华文楷体" panose="02010600040101010101" pitchFamily="2" charset="-122"/>
                <a:ea typeface="华文楷体" panose="02010600040101010101" pitchFamily="2" charset="-122"/>
              </a:rPr>
              <a:t>*=K</a:t>
            </a:r>
            <a:r>
              <a:rPr lang="zh-CN" altLang="en-US" sz="3200" b="1" dirty="0">
                <a:latin typeface="华文楷体" panose="02010600040101010101" pitchFamily="2" charset="-122"/>
                <a:ea typeface="华文楷体" panose="02010600040101010101" pitchFamily="2" charset="-122"/>
              </a:rPr>
              <a:t>是渐近稳定的</a:t>
            </a:r>
            <a:r>
              <a:rPr lang="en-US" altLang="zh-CN" sz="3200" b="1" dirty="0">
                <a:latin typeface="华文楷体" panose="02010600040101010101" pitchFamily="2" charset="-122"/>
                <a:ea typeface="华文楷体" panose="02010600040101010101" pitchFamily="2" charset="-122"/>
              </a:rPr>
              <a:t>.</a:t>
            </a:r>
          </a:p>
          <a:p>
            <a:pPr marL="0" indent="0">
              <a:buNone/>
            </a:pPr>
            <a:r>
              <a:rPr lang="zh-CN" altLang="en-US" sz="3200" b="1" dirty="0">
                <a:latin typeface="华文楷体" panose="02010600040101010101" pitchFamily="2" charset="-122"/>
                <a:ea typeface="华文楷体" panose="02010600040101010101" pitchFamily="2" charset="-122"/>
              </a:rPr>
              <a:t>对任意初值</a:t>
            </a:r>
            <a:r>
              <a:rPr lang="en-US" altLang="zh-CN" sz="3200" b="1" dirty="0">
                <a:latin typeface="华文楷体" panose="02010600040101010101" pitchFamily="2" charset="-122"/>
                <a:ea typeface="华文楷体" panose="02010600040101010101" pitchFamily="2" charset="-122"/>
              </a:rPr>
              <a:t>x0</a:t>
            </a:r>
            <a:r>
              <a:rPr lang="zh-CN" altLang="en-US" sz="3200" b="1" dirty="0">
                <a:latin typeface="华文楷体" panose="02010600040101010101" pitchFamily="2" charset="-122"/>
                <a:ea typeface="华文楷体" panose="02010600040101010101" pitchFamily="2" charset="-122"/>
              </a:rPr>
              <a:t>，解</a:t>
            </a:r>
            <a:r>
              <a:rPr lang="en-US" altLang="zh-CN" sz="3200" b="1" dirty="0">
                <a:latin typeface="华文楷体" panose="02010600040101010101" pitchFamily="2" charset="-122"/>
                <a:ea typeface="华文楷体" panose="02010600040101010101" pitchFamily="2" charset="-122"/>
              </a:rPr>
              <a:t>x(t)</a:t>
            </a:r>
            <a:r>
              <a:rPr lang="zh-CN" altLang="en-US" sz="3200" b="1" dirty="0">
                <a:latin typeface="华文楷体" panose="02010600040101010101" pitchFamily="2" charset="-122"/>
                <a:ea typeface="华文楷体" panose="02010600040101010101" pitchFamily="2" charset="-122"/>
              </a:rPr>
              <a:t> </a:t>
            </a:r>
            <a:r>
              <a:rPr lang="zh-CN" altLang="en-US" sz="3200" b="1" dirty="0">
                <a:latin typeface="华文楷体" panose="02010600040101010101" pitchFamily="2" charset="-122"/>
                <a:ea typeface="华文楷体" panose="02010600040101010101" pitchFamily="2" charset="-122"/>
                <a:sym typeface="Symbol" panose="05050102010706020507" pitchFamily="18" charset="2"/>
              </a:rPr>
              <a:t></a:t>
            </a:r>
            <a:r>
              <a:rPr lang="en-US" altLang="zh-CN" sz="3200" b="1" dirty="0">
                <a:latin typeface="华文楷体" panose="02010600040101010101" pitchFamily="2" charset="-122"/>
                <a:ea typeface="华文楷体" panose="02010600040101010101" pitchFamily="2" charset="-122"/>
                <a:sym typeface="Symbol" panose="05050102010706020507" pitchFamily="18" charset="2"/>
              </a:rPr>
              <a:t>K.</a:t>
            </a:r>
            <a:endParaRPr lang="en-US" altLang="zh-CN" sz="3200" dirty="0"/>
          </a:p>
          <a:p>
            <a:pPr marL="0" indent="0"/>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2"/>
          <p:cNvSpPr>
            <a:spLocks noGrp="1"/>
          </p:cNvSpPr>
          <p:nvPr>
            <p:ph idx="1"/>
          </p:nvPr>
        </p:nvSpPr>
        <p:spPr>
          <a:xfrm>
            <a:off x="457200" y="333375"/>
            <a:ext cx="8229600" cy="5797550"/>
          </a:xfrm>
        </p:spPr>
        <p:txBody>
          <a:bodyPr vert="horz" wrap="square" lIns="91440" tIns="45720" rIns="91440" bIns="45720" anchor="t"/>
          <a:lstStyle/>
          <a:p>
            <a:pPr marL="0" indent="0" eaLnBrk="1" hangingPunct="1">
              <a:buNone/>
            </a:pPr>
            <a:r>
              <a:rPr lang="en-US" altLang="zh-CN" sz="2400" b="1" dirty="0">
                <a:latin typeface="华文楷体" panose="02010600040101010101" pitchFamily="2" charset="-122"/>
                <a:ea typeface="华文楷体" panose="02010600040101010101" pitchFamily="2" charset="-122"/>
              </a:rPr>
              <a:t>Matlab</a:t>
            </a:r>
            <a:r>
              <a:rPr lang="zh-CN" altLang="en-US" sz="2400" b="1" dirty="0">
                <a:latin typeface="华文楷体" panose="02010600040101010101" pitchFamily="2" charset="-122"/>
                <a:ea typeface="华文楷体" panose="02010600040101010101" pitchFamily="2" charset="-122"/>
              </a:rPr>
              <a:t>数值实验</a:t>
            </a:r>
            <a:r>
              <a:rPr lang="en-US" altLang="zh-CN" sz="2400" b="1" dirty="0">
                <a:latin typeface="华文楷体" panose="02010600040101010101" pitchFamily="2" charset="-122"/>
                <a:ea typeface="华文楷体" panose="02010600040101010101" pitchFamily="2" charset="-122"/>
              </a:rPr>
              <a:t>(1)</a:t>
            </a:r>
          </a:p>
          <a:p>
            <a:pPr marL="0" indent="0" eaLnBrk="1" hangingPunct="1">
              <a:buNone/>
            </a:pPr>
            <a:r>
              <a:rPr lang="zh-CN" altLang="en-US" sz="2400" b="1" dirty="0">
                <a:latin typeface="华文楷体" panose="02010600040101010101" pitchFamily="2" charset="-122"/>
                <a:ea typeface="华文楷体" panose="02010600040101010101" pitchFamily="2" charset="-122"/>
              </a:rPr>
              <a:t>取</a:t>
            </a:r>
            <a:r>
              <a:rPr lang="en-US" altLang="zh-CN" sz="2400" b="1" dirty="0">
                <a:latin typeface="华文楷体" panose="02010600040101010101" pitchFamily="2" charset="-122"/>
                <a:ea typeface="华文楷体" panose="02010600040101010101" pitchFamily="2" charset="-122"/>
              </a:rPr>
              <a:t>r=0.8  </a:t>
            </a:r>
            <a:r>
              <a:rPr lang="zh-CN" altLang="en-US" sz="2400" b="1" dirty="0">
                <a:latin typeface="华文楷体" panose="02010600040101010101" pitchFamily="2" charset="-122"/>
                <a:ea typeface="华文楷体" panose="02010600040101010101" pitchFamily="2" charset="-122"/>
              </a:rPr>
              <a:t>对不同的初值</a:t>
            </a:r>
            <a:r>
              <a:rPr lang="en-US" altLang="zh-CN" sz="2400" b="1" dirty="0">
                <a:latin typeface="华文楷体" panose="02010600040101010101" pitchFamily="2" charset="-122"/>
                <a:ea typeface="华文楷体" panose="02010600040101010101" pitchFamily="2" charset="-122"/>
              </a:rPr>
              <a:t>x0=[0.01  0.2   0.5  0.8]</a:t>
            </a:r>
          </a:p>
          <a:p>
            <a:pPr marL="0" indent="0" eaLnBrk="1" hangingPunct="1">
              <a:buNone/>
            </a:pPr>
            <a:r>
              <a:rPr lang="zh-CN" altLang="en-US" sz="2400" b="1" dirty="0">
                <a:latin typeface="华文楷体" panose="02010600040101010101" pitchFamily="2" charset="-122"/>
                <a:ea typeface="华文楷体" panose="02010600040101010101" pitchFamily="2" charset="-122"/>
              </a:rPr>
              <a:t>观察解的变化 。</a:t>
            </a:r>
          </a:p>
          <a:p>
            <a:pPr marL="0" indent="0" eaLnBrk="1" hangingPunct="1">
              <a:buNone/>
            </a:pPr>
            <a:r>
              <a:rPr lang="zh-CN" altLang="zh-CN" sz="2400" b="1" dirty="0">
                <a:solidFill>
                  <a:srgbClr val="996600"/>
                </a:solidFill>
                <a:latin typeface="华文楷体" panose="02010600040101010101" pitchFamily="2" charset="-122"/>
                <a:ea typeface="华文楷体" panose="02010600040101010101" pitchFamily="2" charset="-122"/>
              </a:rPr>
              <a:t>建立函数文件</a:t>
            </a:r>
            <a:r>
              <a:rPr lang="en-US" altLang="zh-CN" sz="2400" b="1" dirty="0">
                <a:solidFill>
                  <a:srgbClr val="996600"/>
                </a:solidFill>
                <a:latin typeface="华文楷体" panose="02010600040101010101" pitchFamily="2" charset="-122"/>
                <a:ea typeface="华文楷体" panose="02010600040101010101" pitchFamily="2" charset="-122"/>
              </a:rPr>
              <a:t>: funlog.m</a:t>
            </a:r>
          </a:p>
          <a:p>
            <a:pPr marL="0" indent="0" eaLnBrk="1" hangingPunct="1">
              <a:buNone/>
            </a:pPr>
            <a:r>
              <a:rPr lang="en-US" altLang="zh-CN" sz="2400" b="1" dirty="0">
                <a:solidFill>
                  <a:srgbClr val="996600"/>
                </a:solidFill>
                <a:latin typeface="华文楷体" panose="02010600040101010101" pitchFamily="2" charset="-122"/>
                <a:ea typeface="华文楷体" panose="02010600040101010101" pitchFamily="2" charset="-122"/>
              </a:rPr>
              <a:t>function y=funlog(t,x) </a:t>
            </a:r>
          </a:p>
          <a:p>
            <a:pPr marL="0" indent="0" eaLnBrk="1" hangingPunct="1">
              <a:buNone/>
            </a:pPr>
            <a:r>
              <a:rPr lang="en-US" altLang="zh-CN" sz="2400" b="1" dirty="0">
                <a:solidFill>
                  <a:srgbClr val="996600"/>
                </a:solidFill>
                <a:latin typeface="华文楷体" panose="02010600040101010101" pitchFamily="2" charset="-122"/>
                <a:ea typeface="华文楷体" panose="02010600040101010101" pitchFamily="2" charset="-122"/>
              </a:rPr>
              <a:t>y=0.8*x*(1-x);</a:t>
            </a:r>
          </a:p>
          <a:p>
            <a:pPr marL="0" indent="0" eaLnBrk="1" hangingPunct="1"/>
            <a:r>
              <a:rPr lang="zh-CN" altLang="en-US" sz="2400" b="1" dirty="0">
                <a:latin typeface="华文楷体" panose="02010600040101010101" pitchFamily="2" charset="-122"/>
                <a:ea typeface="华文楷体" panose="02010600040101010101" pitchFamily="2" charset="-122"/>
              </a:rPr>
              <a:t>运行程序：</a:t>
            </a:r>
          </a:p>
          <a:p>
            <a:pPr marL="0" indent="0" eaLnBrk="1" hangingPunct="1">
              <a:buNone/>
            </a:pPr>
            <a:r>
              <a:rPr lang="en-US" altLang="zh-CN" sz="2400" b="1" dirty="0">
                <a:latin typeface="华文楷体" panose="02010600040101010101" pitchFamily="2" charset="-122"/>
                <a:ea typeface="华文楷体" panose="02010600040101010101" pitchFamily="2" charset="-122"/>
              </a:rPr>
              <a:t>xb=[0.01  0.2   0.5  0.8];</a:t>
            </a:r>
          </a:p>
          <a:p>
            <a:pPr marL="0" indent="0" eaLnBrk="1" hangingPunct="1">
              <a:buNone/>
            </a:pPr>
            <a:r>
              <a:rPr lang="en-US" altLang="zh-CN" sz="2400" b="1" dirty="0">
                <a:latin typeface="华文楷体" panose="02010600040101010101" pitchFamily="2" charset="-122"/>
                <a:ea typeface="华文楷体" panose="02010600040101010101" pitchFamily="2" charset="-122"/>
              </a:rPr>
              <a:t>for i=1:4</a:t>
            </a:r>
          </a:p>
          <a:p>
            <a:pPr marL="0" indent="0" eaLnBrk="1" hangingPunct="1">
              <a:buNone/>
            </a:pPr>
            <a:r>
              <a:rPr lang="en-US" altLang="zh-CN" sz="2400" b="1" dirty="0">
                <a:latin typeface="华文楷体" panose="02010600040101010101" pitchFamily="2" charset="-122"/>
                <a:ea typeface="华文楷体" panose="02010600040101010101" pitchFamily="2" charset="-122"/>
              </a:rPr>
              <a:t>    x0=xb(i);    </a:t>
            </a:r>
          </a:p>
          <a:p>
            <a:pPr marL="0" indent="0" eaLnBrk="1" hangingPunct="1">
              <a:buNone/>
            </a:pPr>
            <a:r>
              <a:rPr lang="en-US" altLang="zh-CN" sz="2400" b="1" dirty="0">
                <a:latin typeface="华文楷体" panose="02010600040101010101" pitchFamily="2" charset="-122"/>
                <a:ea typeface="华文楷体" panose="02010600040101010101" pitchFamily="2" charset="-122"/>
              </a:rPr>
              <a:t>    [tt,xx]=ode45('funlog',[0,10],x0);</a:t>
            </a:r>
          </a:p>
          <a:p>
            <a:pPr marL="0" indent="0" eaLnBrk="1" hangingPunct="1">
              <a:buNone/>
            </a:pPr>
            <a:r>
              <a:rPr lang="en-US" altLang="zh-CN" sz="2400" b="1" dirty="0">
                <a:latin typeface="华文楷体" panose="02010600040101010101" pitchFamily="2" charset="-122"/>
                <a:ea typeface="华文楷体" panose="02010600040101010101" pitchFamily="2" charset="-122"/>
              </a:rPr>
              <a:t>    plot(tt,xx),grid, hold on</a:t>
            </a:r>
          </a:p>
          <a:p>
            <a:pPr marL="0" indent="0" eaLnBrk="1" hangingPunct="1">
              <a:buNone/>
            </a:pPr>
            <a:r>
              <a:rPr lang="en-US" altLang="zh-CN" sz="2400" b="1" dirty="0">
                <a:latin typeface="华文楷体" panose="02010600040101010101" pitchFamily="2" charset="-122"/>
                <a:ea typeface="华文楷体" panose="02010600040101010101" pitchFamily="2" charset="-122"/>
              </a:rPr>
              <a:t>end</a:t>
            </a:r>
            <a:endParaRPr lang="zh-CN" altLang="en-US" sz="2400" dirty="0"/>
          </a:p>
        </p:txBody>
      </p:sp>
      <p:pic>
        <p:nvPicPr>
          <p:cNvPr id="20483" name="Picture 2"/>
          <p:cNvPicPr>
            <a:picLocks noChangeAspect="1"/>
          </p:cNvPicPr>
          <p:nvPr/>
        </p:nvPicPr>
        <p:blipFill>
          <a:blip r:embed="rId2"/>
          <a:stretch>
            <a:fillRect/>
          </a:stretch>
        </p:blipFill>
        <p:spPr>
          <a:xfrm>
            <a:off x="5072063" y="3214688"/>
            <a:ext cx="3595687" cy="2697162"/>
          </a:xfrm>
          <a:prstGeom prst="rect">
            <a:avLst/>
          </a:prstGeom>
          <a:noFill/>
          <a:ln w="9525">
            <a:noFill/>
          </a:ln>
        </p:spPr>
      </p:pic>
      <p:grpSp>
        <p:nvGrpSpPr>
          <p:cNvPr id="20484" name="组合 8"/>
          <p:cNvGrpSpPr/>
          <p:nvPr/>
        </p:nvGrpSpPr>
        <p:grpSpPr>
          <a:xfrm>
            <a:off x="2339975" y="4076700"/>
            <a:ext cx="2643188" cy="2143125"/>
            <a:chOff x="2357422" y="3571876"/>
            <a:chExt cx="2643206" cy="2143140"/>
          </a:xfrm>
        </p:grpSpPr>
        <p:sp>
          <p:nvSpPr>
            <p:cNvPr id="20485" name="圆角矩形标注 5"/>
            <p:cNvSpPr/>
            <p:nvPr/>
          </p:nvSpPr>
          <p:spPr>
            <a:xfrm>
              <a:off x="2357422" y="3643314"/>
              <a:ext cx="1143008" cy="500066"/>
            </a:xfrm>
            <a:prstGeom prst="wedgeRoundRectCallout">
              <a:avLst>
                <a:gd name="adj1" fmla="val -2181"/>
                <a:gd name="adj2" fmla="val 92477"/>
                <a:gd name="adj3" fmla="val 16667"/>
              </a:avLst>
            </a:prstGeom>
            <a:solidFill>
              <a:schemeClr val="accent1"/>
            </a:solidFill>
            <a:ln w="9525" cap="flat" cmpd="sng">
              <a:solidFill>
                <a:schemeClr val="tx1"/>
              </a:solidFill>
              <a:prstDash val="solid"/>
              <a:round/>
              <a:headEnd type="none" w="med" len="med"/>
              <a:tailEnd type="none" w="med" len="med"/>
            </a:ln>
          </p:spPr>
          <p:txBody>
            <a:bodyPr wrap="none"/>
            <a:lstStyle/>
            <a:p>
              <a:pPr lvl="0" eaLnBrk="1" hangingPunct="1"/>
              <a:r>
                <a:rPr lang="zh-CN" altLang="en-US" dirty="0">
                  <a:latin typeface="Arial" panose="020B0604020202020204" pitchFamily="34" charset="0"/>
                  <a:ea typeface="宋体" panose="02010600030101010101" pitchFamily="2" charset="-122"/>
                </a:rPr>
                <a:t>被积函数                                   </a:t>
              </a:r>
            </a:p>
          </p:txBody>
        </p:sp>
        <p:sp>
          <p:nvSpPr>
            <p:cNvPr id="20486" name="圆角矩形标注 6"/>
            <p:cNvSpPr/>
            <p:nvPr/>
          </p:nvSpPr>
          <p:spPr>
            <a:xfrm>
              <a:off x="3786182" y="3571876"/>
              <a:ext cx="1214446" cy="500066"/>
            </a:xfrm>
            <a:prstGeom prst="wedgeRoundRectCallout">
              <a:avLst>
                <a:gd name="adj1" fmla="val -49144"/>
                <a:gd name="adj2" fmla="val 107708"/>
                <a:gd name="adj3" fmla="val 16667"/>
              </a:avLst>
            </a:prstGeom>
            <a:solidFill>
              <a:schemeClr val="accent1"/>
            </a:solidFill>
            <a:ln w="9525" cap="flat" cmpd="sng">
              <a:solidFill>
                <a:schemeClr val="tx1"/>
              </a:solidFill>
              <a:prstDash val="solid"/>
              <a:round/>
              <a:headEnd type="none" w="med" len="med"/>
              <a:tailEnd type="none" w="med" len="med"/>
            </a:ln>
          </p:spPr>
          <p:txBody>
            <a:bodyPr wrap="none"/>
            <a:lstStyle/>
            <a:p>
              <a:pPr lvl="0" eaLnBrk="1" hangingPunct="1"/>
              <a:r>
                <a:rPr lang="zh-CN" altLang="en-US" dirty="0">
                  <a:latin typeface="Arial" panose="020B0604020202020204" pitchFamily="34" charset="0"/>
                  <a:ea typeface="宋体" panose="02010600030101010101" pitchFamily="2" charset="-122"/>
                </a:rPr>
                <a:t>积分区间</a:t>
              </a:r>
            </a:p>
          </p:txBody>
        </p:sp>
        <p:sp>
          <p:nvSpPr>
            <p:cNvPr id="20487" name="圆角矩形标注 7"/>
            <p:cNvSpPr/>
            <p:nvPr/>
          </p:nvSpPr>
          <p:spPr>
            <a:xfrm>
              <a:off x="4357686" y="5286388"/>
              <a:ext cx="642942" cy="428628"/>
            </a:xfrm>
            <a:prstGeom prst="wedgeRoundRectCallout">
              <a:avLst>
                <a:gd name="adj1" fmla="val -50597"/>
                <a:gd name="adj2" fmla="val -197574"/>
                <a:gd name="adj3" fmla="val 16667"/>
              </a:avLst>
            </a:prstGeom>
            <a:solidFill>
              <a:schemeClr val="accent1"/>
            </a:solidFill>
            <a:ln w="9525" cap="flat" cmpd="sng">
              <a:solidFill>
                <a:schemeClr val="tx1"/>
              </a:solidFill>
              <a:prstDash val="solid"/>
              <a:round/>
              <a:headEnd type="none" w="med" len="med"/>
              <a:tailEnd type="none" w="med" len="med"/>
            </a:ln>
          </p:spPr>
          <p:txBody>
            <a:bodyPr wrap="none"/>
            <a:lstStyle/>
            <a:p>
              <a:pPr lvl="0" eaLnBrk="1" hangingPunct="1"/>
              <a:r>
                <a:rPr lang="zh-CN" altLang="en-US" dirty="0">
                  <a:latin typeface="Arial" panose="020B0604020202020204" pitchFamily="34" charset="0"/>
                  <a:ea typeface="宋体" panose="02010600030101010101" pitchFamily="2" charset="-122"/>
                </a:rPr>
                <a:t>初值</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a:xfrm>
            <a:off x="2051050" y="2060575"/>
            <a:ext cx="5905500" cy="1905000"/>
          </a:xfrm>
        </p:spPr>
        <p:txBody>
          <a:bodyPr/>
          <a:lstStyle/>
          <a:p>
            <a:pPr marL="1970405" indent="-1970405" eaLnBrk="1" hangingPunct="1"/>
            <a:r>
              <a:rPr lang="zh-CN" altLang="en-US" sz="4400">
                <a:solidFill>
                  <a:srgbClr val="663300"/>
                </a:solidFill>
                <a:latin typeface="华文隶书" panose="02010800040101010101" pitchFamily="2" charset="-122"/>
                <a:ea typeface="华文隶书" panose="02010800040101010101" pitchFamily="2" charset="-122"/>
              </a:rPr>
              <a:t>第三章   常用数学模型及建模方法</a:t>
            </a:r>
            <a:endParaRPr lang="zh-CN" altLang="en-US" sz="4400">
              <a:latin typeface="华文楷体" panose="02010600040101010101" pitchFamily="2" charset="-122"/>
              <a:ea typeface="华文楷体" panose="02010600040101010101" pitchFamily="2" charset="-122"/>
            </a:endParaRPr>
          </a:p>
        </p:txBody>
      </p:sp>
      <p:sp>
        <p:nvSpPr>
          <p:cNvPr id="28675" name="Rectangle 3"/>
          <p:cNvSpPr>
            <a:spLocks noGrp="1" noChangeArrowheads="1"/>
          </p:cNvSpPr>
          <p:nvPr>
            <p:ph type="subTitle" idx="1"/>
          </p:nvPr>
        </p:nvSpPr>
        <p:spPr/>
        <p:txBody>
          <a:bodyPr/>
          <a:lstStyle/>
          <a:p>
            <a:pPr eaLnBrk="1" hangingPunct="1"/>
            <a:r>
              <a:rPr lang="en-US" altLang="zh-CN" sz="3200" b="1" dirty="0">
                <a:latin typeface="华文楷体" panose="02010600040101010101" pitchFamily="2" charset="-122"/>
                <a:ea typeface="华文楷体" panose="02010600040101010101" pitchFamily="2" charset="-122"/>
                <a:cs typeface="Tahoma" panose="020B0604030504040204" pitchFamily="34" charset="0"/>
              </a:rPr>
              <a:t>3.3</a:t>
            </a:r>
            <a:r>
              <a:rPr lang="en-US" altLang="zh-CN" sz="3200" b="1"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sz="3200" b="1" dirty="0">
                <a:latin typeface="华文楷体" panose="02010600040101010101" pitchFamily="2" charset="-122"/>
                <a:ea typeface="华文楷体" panose="02010600040101010101" pitchFamily="2" charset="-122"/>
              </a:rPr>
              <a:t>平衡原理与机理模型</a:t>
            </a:r>
          </a:p>
          <a:p>
            <a:pPr eaLnBrk="1" hangingPunct="1"/>
            <a:r>
              <a:rPr lang="zh-CN" altLang="en-US" sz="3200" b="1" dirty="0">
                <a:latin typeface="华文楷体" panose="02010600040101010101" pitchFamily="2" charset="-122"/>
                <a:ea typeface="华文楷体" panose="02010600040101010101" pitchFamily="2" charset="-122"/>
              </a:rPr>
              <a:t>                 </a:t>
            </a:r>
            <a:r>
              <a:rPr lang="en-US" altLang="zh-CN"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微分方程</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p:cNvSpPr>
          <p:nvPr>
            <p:ph type="body"/>
          </p:nvPr>
        </p:nvSpPr>
        <p:spPr>
          <a:xfrm>
            <a:off x="500063" y="500063"/>
            <a:ext cx="8229600" cy="5951537"/>
          </a:xfrm>
        </p:spPr>
        <p:txBody>
          <a:bodyPr vert="horz" wrap="square" lIns="91440" tIns="45720" rIns="91440" bIns="45720" anchor="t"/>
          <a:lstStyle/>
          <a:p>
            <a:pPr marL="0" lvl="0" indent="0">
              <a:buNone/>
            </a:pPr>
            <a:r>
              <a:rPr lang="zh-CN" altLang="en-US" sz="2100" b="1" dirty="0">
                <a:latin typeface="华文楷体" panose="02010600040101010101" pitchFamily="2" charset="-122"/>
                <a:ea typeface="华文楷体" panose="02010600040101010101" pitchFamily="2" charset="-122"/>
              </a:rPr>
              <a:t>数值实验（</a:t>
            </a:r>
            <a:r>
              <a:rPr lang="en-US" altLang="zh-CN" sz="2100" b="1" dirty="0">
                <a:latin typeface="华文楷体" panose="02010600040101010101" pitchFamily="2" charset="-122"/>
                <a:ea typeface="华文楷体" panose="02010600040101010101" pitchFamily="2" charset="-122"/>
              </a:rPr>
              <a:t>2</a:t>
            </a:r>
            <a:r>
              <a:rPr lang="zh-CN" altLang="en-US" sz="2100" b="1" dirty="0">
                <a:latin typeface="华文楷体" panose="02010600040101010101" pitchFamily="2" charset="-122"/>
                <a:ea typeface="华文楷体" panose="02010600040101010101" pitchFamily="2" charset="-122"/>
              </a:rPr>
              <a:t>）对固定的初值</a:t>
            </a:r>
            <a:r>
              <a:rPr lang="en-US" altLang="zh-CN" sz="2100" b="1" dirty="0">
                <a:latin typeface="华文楷体" panose="02010600040101010101" pitchFamily="2" charset="-122"/>
                <a:ea typeface="华文楷体" panose="02010600040101010101" pitchFamily="2" charset="-122"/>
              </a:rPr>
              <a:t>N0=0.1</a:t>
            </a:r>
            <a:r>
              <a:rPr lang="zh-CN" altLang="en-US" sz="2100" b="1" dirty="0">
                <a:latin typeface="华文楷体" panose="02010600040101010101" pitchFamily="2" charset="-122"/>
                <a:ea typeface="华文楷体" panose="02010600040101010101" pitchFamily="2" charset="-122"/>
              </a:rPr>
              <a:t>，取不同的</a:t>
            </a:r>
            <a:r>
              <a:rPr lang="en-US" altLang="zh-CN" sz="2100" b="1" dirty="0">
                <a:latin typeface="华文楷体" panose="02010600040101010101" pitchFamily="2" charset="-122"/>
                <a:ea typeface="华文楷体" panose="02010600040101010101" pitchFamily="2" charset="-122"/>
              </a:rPr>
              <a:t>r=[0.1, 0.8, 1, 2, 5] </a:t>
            </a:r>
            <a:r>
              <a:rPr lang="zh-CN" altLang="en-US" sz="2100" b="1" dirty="0">
                <a:latin typeface="华文楷体" panose="02010600040101010101" pitchFamily="2" charset="-122"/>
                <a:ea typeface="华文楷体" panose="02010600040101010101" pitchFamily="2" charset="-122"/>
              </a:rPr>
              <a:t>观察解的变化 。</a:t>
            </a:r>
          </a:p>
          <a:p>
            <a:pPr marL="0" lvl="0" indent="0">
              <a:lnSpc>
                <a:spcPct val="90000"/>
              </a:lnSpc>
              <a:buNone/>
            </a:pPr>
            <a:r>
              <a:rPr lang="zh-CN" altLang="zh-CN" sz="2100" b="1" dirty="0">
                <a:solidFill>
                  <a:srgbClr val="996600"/>
                </a:solidFill>
                <a:latin typeface="华文楷体" panose="02010600040101010101" pitchFamily="2" charset="-122"/>
                <a:ea typeface="华文楷体" panose="02010600040101010101" pitchFamily="2" charset="-122"/>
              </a:rPr>
              <a:t>建立函数文件</a:t>
            </a:r>
            <a:r>
              <a:rPr lang="en-US" altLang="zh-CN" sz="2100" b="1" dirty="0">
                <a:solidFill>
                  <a:srgbClr val="996600"/>
                </a:solidFill>
                <a:latin typeface="华文楷体" panose="02010600040101010101" pitchFamily="2" charset="-122"/>
                <a:ea typeface="华文楷体" panose="02010600040101010101" pitchFamily="2" charset="-122"/>
              </a:rPr>
              <a:t>: funlog.m</a:t>
            </a:r>
          </a:p>
          <a:p>
            <a:pPr marL="0" lvl="0" indent="0">
              <a:lnSpc>
                <a:spcPct val="90000"/>
              </a:lnSpc>
              <a:buNone/>
            </a:pPr>
            <a:r>
              <a:rPr lang="en-US" altLang="zh-CN" sz="2100" b="1" dirty="0">
                <a:solidFill>
                  <a:srgbClr val="996600"/>
                </a:solidFill>
                <a:latin typeface="华文楷体" panose="02010600040101010101" pitchFamily="2" charset="-122"/>
                <a:ea typeface="华文楷体" panose="02010600040101010101" pitchFamily="2" charset="-122"/>
              </a:rPr>
              <a:t>function y=funlog(t,x) </a:t>
            </a:r>
          </a:p>
          <a:p>
            <a:pPr marL="0" lvl="0" indent="0">
              <a:lnSpc>
                <a:spcPct val="90000"/>
              </a:lnSpc>
              <a:buNone/>
            </a:pPr>
            <a:r>
              <a:rPr lang="en-US" altLang="zh-CN" sz="2100" b="1" dirty="0">
                <a:solidFill>
                  <a:srgbClr val="996600"/>
                </a:solidFill>
                <a:latin typeface="华文楷体" panose="02010600040101010101" pitchFamily="2" charset="-122"/>
                <a:ea typeface="华文楷体" panose="02010600040101010101" pitchFamily="2" charset="-122"/>
              </a:rPr>
              <a:t>global  r</a:t>
            </a:r>
          </a:p>
          <a:p>
            <a:pPr marL="0" lvl="0" indent="0">
              <a:lnSpc>
                <a:spcPct val="90000"/>
              </a:lnSpc>
              <a:buNone/>
            </a:pPr>
            <a:r>
              <a:rPr lang="en-US" altLang="zh-CN" sz="2100" b="1" dirty="0">
                <a:solidFill>
                  <a:srgbClr val="996600"/>
                </a:solidFill>
                <a:latin typeface="华文楷体" panose="02010600040101010101" pitchFamily="2" charset="-122"/>
                <a:ea typeface="华文楷体" panose="02010600040101010101" pitchFamily="2" charset="-122"/>
              </a:rPr>
              <a:t>y=r*x*(1-x);</a:t>
            </a:r>
          </a:p>
          <a:p>
            <a:pPr marL="0" lvl="0" indent="0">
              <a:lnSpc>
                <a:spcPct val="90000"/>
              </a:lnSpc>
            </a:pPr>
            <a:r>
              <a:rPr lang="zh-CN" altLang="en-US" sz="2100" b="1" dirty="0">
                <a:latin typeface="华文楷体" panose="02010600040101010101" pitchFamily="2" charset="-122"/>
                <a:ea typeface="华文楷体" panose="02010600040101010101" pitchFamily="2" charset="-122"/>
              </a:rPr>
              <a:t>运行程序：</a:t>
            </a:r>
          </a:p>
          <a:p>
            <a:pPr marL="0" lvl="0" indent="0">
              <a:lnSpc>
                <a:spcPct val="90000"/>
              </a:lnSpc>
              <a:buNone/>
            </a:pPr>
            <a:r>
              <a:rPr lang="en-US" altLang="zh-CN" sz="2100" b="1" dirty="0">
                <a:latin typeface="华文楷体" panose="02010600040101010101" pitchFamily="2" charset="-122"/>
                <a:ea typeface="华文楷体" panose="02010600040101010101" pitchFamily="2" charset="-122"/>
              </a:rPr>
              <a:t>rb=[0.1, 0.8, 1, 2, 5];</a:t>
            </a:r>
          </a:p>
          <a:p>
            <a:pPr marL="0" lvl="0" indent="0">
              <a:lnSpc>
                <a:spcPct val="90000"/>
              </a:lnSpc>
              <a:buNone/>
            </a:pPr>
            <a:r>
              <a:rPr lang="en-US" altLang="zh-CN" sz="2100" b="1" dirty="0">
                <a:latin typeface="华文楷体" panose="02010600040101010101" pitchFamily="2" charset="-122"/>
                <a:ea typeface="华文楷体" panose="02010600040101010101" pitchFamily="2" charset="-122"/>
              </a:rPr>
              <a:t>global  r</a:t>
            </a:r>
          </a:p>
          <a:p>
            <a:pPr marL="0" lvl="0" indent="0">
              <a:lnSpc>
                <a:spcPct val="90000"/>
              </a:lnSpc>
              <a:buNone/>
            </a:pPr>
            <a:r>
              <a:rPr lang="en-US" altLang="zh-CN" sz="2100" b="1" dirty="0">
                <a:latin typeface="华文楷体" panose="02010600040101010101" pitchFamily="2" charset="-122"/>
                <a:ea typeface="华文楷体" panose="02010600040101010101" pitchFamily="2" charset="-122"/>
              </a:rPr>
              <a:t>for i=1:5</a:t>
            </a:r>
          </a:p>
          <a:p>
            <a:pPr marL="0" lvl="0" indent="0">
              <a:lnSpc>
                <a:spcPct val="90000"/>
              </a:lnSpc>
              <a:buNone/>
            </a:pPr>
            <a:r>
              <a:rPr lang="en-US" altLang="zh-CN" sz="2100" b="1" dirty="0">
                <a:latin typeface="华文楷体" panose="02010600040101010101" pitchFamily="2" charset="-122"/>
                <a:ea typeface="华文楷体" panose="02010600040101010101" pitchFamily="2" charset="-122"/>
              </a:rPr>
              <a:t>    r=rb(i);    </a:t>
            </a:r>
          </a:p>
          <a:p>
            <a:pPr marL="0" lvl="0" indent="0">
              <a:lnSpc>
                <a:spcPct val="90000"/>
              </a:lnSpc>
              <a:buNone/>
            </a:pPr>
            <a:r>
              <a:rPr lang="en-US" altLang="zh-CN" sz="2100" b="1" dirty="0">
                <a:latin typeface="华文楷体" panose="02010600040101010101" pitchFamily="2" charset="-122"/>
                <a:ea typeface="华文楷体" panose="02010600040101010101" pitchFamily="2" charset="-122"/>
              </a:rPr>
              <a:t>    [tt,xx]=ode45('funlog',[0,10],0.1);</a:t>
            </a:r>
          </a:p>
          <a:p>
            <a:pPr marL="0" lvl="0" indent="0">
              <a:lnSpc>
                <a:spcPct val="90000"/>
              </a:lnSpc>
              <a:buNone/>
            </a:pPr>
            <a:r>
              <a:rPr lang="en-US" altLang="zh-CN" sz="2100" b="1" dirty="0">
                <a:latin typeface="华文楷体" panose="02010600040101010101" pitchFamily="2" charset="-122"/>
                <a:ea typeface="华文楷体" panose="02010600040101010101" pitchFamily="2" charset="-122"/>
              </a:rPr>
              <a:t>    plot(tt,xx),grid, hold on</a:t>
            </a:r>
          </a:p>
          <a:p>
            <a:pPr marL="0" lvl="0" indent="0">
              <a:lnSpc>
                <a:spcPct val="90000"/>
              </a:lnSpc>
              <a:buNone/>
            </a:pPr>
            <a:r>
              <a:rPr lang="en-US" altLang="zh-CN" sz="2100" b="1" dirty="0">
                <a:latin typeface="华文楷体" panose="02010600040101010101" pitchFamily="2" charset="-122"/>
                <a:ea typeface="华文楷体" panose="02010600040101010101" pitchFamily="2" charset="-122"/>
              </a:rPr>
              <a:t>end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body" sz="half" idx="1"/>
          </p:nvPr>
        </p:nvSpPr>
        <p:spPr>
          <a:xfrm>
            <a:off x="684213" y="476250"/>
            <a:ext cx="8135937" cy="5832475"/>
          </a:xfrm>
          <a:noFill/>
        </p:spPr>
        <p:txBody>
          <a:bodyPr/>
          <a:lstStyle/>
          <a:p>
            <a:pPr marL="0" indent="0" eaLnBrk="1" hangingPunct="1">
              <a:buFont typeface="Wingdings" panose="05000000000000000000" pitchFamily="2" charset="2"/>
              <a:buNone/>
            </a:pPr>
            <a:r>
              <a:rPr lang="zh-CN" altLang="en-US" sz="3200" b="1">
                <a:solidFill>
                  <a:srgbClr val="660066"/>
                </a:solidFill>
                <a:latin typeface="华文楷体" panose="02010600040101010101" pitchFamily="2" charset="-122"/>
                <a:ea typeface="华文楷体" panose="02010600040101010101" pitchFamily="2" charset="-122"/>
              </a:rPr>
              <a:t>修改假设</a:t>
            </a:r>
            <a:r>
              <a:rPr lang="en-US" altLang="zh-CN" sz="3200" b="1">
                <a:solidFill>
                  <a:srgbClr val="660066"/>
                </a:solidFill>
                <a:latin typeface="华文楷体" panose="02010600040101010101" pitchFamily="2" charset="-122"/>
                <a:ea typeface="华文楷体" panose="02010600040101010101" pitchFamily="2" charset="-122"/>
              </a:rPr>
              <a:t>1</a:t>
            </a:r>
            <a:r>
              <a:rPr lang="zh-CN" altLang="en-US" sz="3200" b="1">
                <a:solidFill>
                  <a:srgbClr val="660066"/>
                </a:solidFill>
                <a:latin typeface="华文楷体" panose="02010600040101010101" pitchFamily="2" charset="-122"/>
                <a:ea typeface="华文楷体" panose="02010600040101010101" pitchFamily="2" charset="-122"/>
              </a:rPr>
              <a:t>： 考虑到不同年龄人的差异。</a:t>
            </a:r>
          </a:p>
          <a:p>
            <a:pPr marL="0" indent="0" eaLnBrk="1" hangingPunct="1">
              <a:buFont typeface="Wingdings" panose="05000000000000000000" pitchFamily="2" charset="2"/>
              <a:buNone/>
            </a:pPr>
            <a:r>
              <a:rPr lang="zh-CN" altLang="en-US" sz="3200" b="1">
                <a:latin typeface="华文楷体" panose="02010600040101010101" pitchFamily="2" charset="-122"/>
                <a:ea typeface="华文楷体" panose="02010600040101010101" pitchFamily="2" charset="-122"/>
              </a:rPr>
              <a:t>引入连续变量</a:t>
            </a:r>
            <a:r>
              <a:rPr lang="en-US" altLang="zh-CN" sz="3200" b="1">
                <a:latin typeface="华文楷体" panose="02010600040101010101" pitchFamily="2" charset="-122"/>
                <a:ea typeface="华文楷体" panose="02010600040101010101" pitchFamily="2" charset="-122"/>
              </a:rPr>
              <a:t>a</a:t>
            </a:r>
            <a:r>
              <a:rPr lang="zh-CN" altLang="en-US" sz="3200" b="1">
                <a:latin typeface="华文楷体" panose="02010600040101010101" pitchFamily="2" charset="-122"/>
                <a:ea typeface="华文楷体" panose="02010600040101010101" pitchFamily="2" charset="-122"/>
              </a:rPr>
              <a:t>表示年龄，在时刻</a:t>
            </a:r>
            <a:r>
              <a:rPr lang="en-US" altLang="zh-CN" sz="3200" b="1">
                <a:latin typeface="华文楷体" panose="02010600040101010101" pitchFamily="2" charset="-122"/>
                <a:ea typeface="华文楷体" panose="02010600040101010101" pitchFamily="2" charset="-122"/>
              </a:rPr>
              <a:t>t</a:t>
            </a:r>
            <a:r>
              <a:rPr lang="zh-CN" altLang="en-US" sz="3200" b="1">
                <a:latin typeface="华文楷体" panose="02010600040101010101" pitchFamily="2" charset="-122"/>
                <a:ea typeface="华文楷体" panose="02010600040101010101" pitchFamily="2" charset="-122"/>
              </a:rPr>
              <a:t>人口分布密度函数为</a:t>
            </a:r>
            <a:r>
              <a:rPr lang="en-US" altLang="zh-CN" sz="3200" b="1">
                <a:latin typeface="华文楷体" panose="02010600040101010101" pitchFamily="2" charset="-122"/>
                <a:ea typeface="华文楷体" panose="02010600040101010101" pitchFamily="2" charset="-122"/>
              </a:rPr>
              <a:t>n(t,a)</a:t>
            </a:r>
            <a:r>
              <a:rPr lang="zh-CN" altLang="en-US" sz="3200" b="1">
                <a:latin typeface="华文楷体" panose="02010600040101010101" pitchFamily="2" charset="-122"/>
                <a:ea typeface="华文楷体" panose="02010600040101010101" pitchFamily="2" charset="-122"/>
              </a:rPr>
              <a:t>，个体生育率为</a:t>
            </a:r>
            <a:r>
              <a:rPr lang="en-US" altLang="zh-CN" sz="3200" b="1">
                <a:latin typeface="华文楷体" panose="02010600040101010101" pitchFamily="2" charset="-122"/>
                <a:ea typeface="华文楷体" panose="02010600040101010101" pitchFamily="2" charset="-122"/>
              </a:rPr>
              <a:t>b(a)</a:t>
            </a:r>
            <a:r>
              <a:rPr lang="zh-CN" altLang="en-US" sz="3200" b="1">
                <a:latin typeface="华文楷体" panose="02010600040101010101" pitchFamily="2" charset="-122"/>
                <a:ea typeface="华文楷体" panose="02010600040101010101" pitchFamily="2" charset="-122"/>
              </a:rPr>
              <a:t>，</a:t>
            </a:r>
            <a:r>
              <a:rPr lang="zh-CN" altLang="en-US" sz="3200" b="1">
                <a:latin typeface="华文楷体" panose="02010600040101010101" pitchFamily="2" charset="-122"/>
                <a:ea typeface="华文楷体" panose="02010600040101010101" pitchFamily="2" charset="-122"/>
                <a:sym typeface="Symbol" panose="05050102010706020507" pitchFamily="18" charset="2"/>
              </a:rPr>
              <a:t>死亡率为</a:t>
            </a:r>
            <a:r>
              <a:rPr lang="en-US" altLang="zh-CN" sz="3200" b="1">
                <a:latin typeface="华文楷体" panose="02010600040101010101" pitchFamily="2" charset="-122"/>
                <a:ea typeface="华文楷体" panose="02010600040101010101" pitchFamily="2" charset="-122"/>
                <a:sym typeface="Symbol" panose="05050102010706020507" pitchFamily="18" charset="2"/>
              </a:rPr>
              <a:t>( a).</a:t>
            </a:r>
            <a:endParaRPr lang="en-US" altLang="zh-CN" sz="3200" b="1">
              <a:latin typeface="华文楷体" panose="02010600040101010101" pitchFamily="2" charset="-122"/>
              <a:ea typeface="华文楷体" panose="02010600040101010101" pitchFamily="2" charset="-122"/>
            </a:endParaRPr>
          </a:p>
          <a:p>
            <a:pPr marL="0" indent="0" eaLnBrk="1" hangingPunct="1">
              <a:buFont typeface="Wingdings" panose="05000000000000000000" pitchFamily="2" charset="2"/>
              <a:buNone/>
            </a:pPr>
            <a:r>
              <a:rPr lang="zh-CN" altLang="en-US" sz="3200" b="1">
                <a:solidFill>
                  <a:schemeClr val="tx2"/>
                </a:solidFill>
                <a:latin typeface="华文楷体" panose="02010600040101010101" pitchFamily="2" charset="-122"/>
                <a:ea typeface="华文楷体" panose="02010600040101010101" pitchFamily="2" charset="-122"/>
              </a:rPr>
              <a:t>在时刻</a:t>
            </a:r>
            <a:r>
              <a:rPr lang="en-US" altLang="zh-CN" sz="3200" b="1">
                <a:solidFill>
                  <a:schemeClr val="tx2"/>
                </a:solidFill>
                <a:latin typeface="华文楷体" panose="02010600040101010101" pitchFamily="2" charset="-122"/>
                <a:ea typeface="华文楷体" panose="02010600040101010101" pitchFamily="2" charset="-122"/>
              </a:rPr>
              <a:t>t</a:t>
            </a:r>
          </a:p>
          <a:p>
            <a:pPr marL="0" indent="0" eaLnBrk="1" hangingPunct="1">
              <a:buFont typeface="Wingdings" panose="05000000000000000000" pitchFamily="2" charset="2"/>
              <a:buNone/>
            </a:pPr>
            <a:r>
              <a:rPr lang="zh-CN" altLang="en-US" sz="3200" b="1">
                <a:solidFill>
                  <a:schemeClr val="tx2"/>
                </a:solidFill>
                <a:latin typeface="华文楷体" panose="02010600040101010101" pitchFamily="2" charset="-122"/>
                <a:ea typeface="华文楷体" panose="02010600040101010101" pitchFamily="2" charset="-122"/>
              </a:rPr>
              <a:t>人口总数为</a:t>
            </a:r>
          </a:p>
          <a:p>
            <a:pPr marL="0" indent="0" eaLnBrk="1" hangingPunct="1">
              <a:buFont typeface="Wingdings" panose="05000000000000000000" pitchFamily="2" charset="2"/>
              <a:buNone/>
            </a:pPr>
            <a:r>
              <a:rPr lang="zh-CN" altLang="en-US" sz="3200" b="1">
                <a:solidFill>
                  <a:schemeClr val="tx2"/>
                </a:solidFill>
                <a:latin typeface="华文楷体" panose="02010600040101010101" pitchFamily="2" charset="-122"/>
                <a:ea typeface="华文楷体" panose="02010600040101010101" pitchFamily="2" charset="-122"/>
              </a:rPr>
              <a:t>平均年龄为</a:t>
            </a:r>
          </a:p>
          <a:p>
            <a:pPr marL="0" indent="0" eaLnBrk="1" hangingPunct="1">
              <a:buFont typeface="Wingdings" panose="05000000000000000000" pitchFamily="2" charset="2"/>
              <a:buNone/>
            </a:pPr>
            <a:r>
              <a:rPr lang="zh-CN" altLang="en-US" sz="3200" b="1">
                <a:solidFill>
                  <a:schemeClr val="tx2"/>
                </a:solidFill>
                <a:latin typeface="华文楷体" panose="02010600040101010101" pitchFamily="2" charset="-122"/>
                <a:ea typeface="华文楷体" panose="02010600040101010101" pitchFamily="2" charset="-122"/>
              </a:rPr>
              <a:t>平均寿命为</a:t>
            </a:r>
          </a:p>
          <a:p>
            <a:pPr marL="0" indent="0" eaLnBrk="1" hangingPunct="1">
              <a:buFont typeface="Wingdings" panose="05000000000000000000" pitchFamily="2" charset="2"/>
              <a:buNone/>
            </a:pPr>
            <a:r>
              <a:rPr lang="zh-CN" altLang="en-US" sz="3200" b="1">
                <a:solidFill>
                  <a:schemeClr val="tx2"/>
                </a:solidFill>
                <a:latin typeface="华文楷体" panose="02010600040101010101" pitchFamily="2" charset="-122"/>
                <a:ea typeface="华文楷体" panose="02010600040101010101" pitchFamily="2" charset="-122"/>
              </a:rPr>
              <a:t>老龄化指标 </a:t>
            </a:r>
            <a:r>
              <a:rPr lang="en-US" altLang="zh-CN" sz="3200" b="1">
                <a:solidFill>
                  <a:schemeClr val="tx2"/>
                </a:solidFill>
                <a:latin typeface="华文楷体" panose="02010600040101010101" pitchFamily="2" charset="-122"/>
                <a:ea typeface="华文楷体" panose="02010600040101010101" pitchFamily="2" charset="-122"/>
              </a:rPr>
              <a:t>O(t)=E(t)/S</a:t>
            </a:r>
          </a:p>
          <a:p>
            <a:pPr marL="0" indent="0" eaLnBrk="1" hangingPunct="1">
              <a:buFont typeface="Wingdings" panose="05000000000000000000" pitchFamily="2" charset="2"/>
              <a:buNone/>
            </a:pPr>
            <a:r>
              <a:rPr lang="zh-CN" altLang="en-US" sz="3200" b="1">
                <a:solidFill>
                  <a:schemeClr val="tx2"/>
                </a:solidFill>
                <a:latin typeface="华文楷体" panose="02010600040101010101" pitchFamily="2" charset="-122"/>
                <a:ea typeface="华文楷体" panose="02010600040101010101" pitchFamily="2" charset="-122"/>
              </a:rPr>
              <a:t>固有繁殖率 </a:t>
            </a:r>
          </a:p>
        </p:txBody>
      </p:sp>
      <p:graphicFrame>
        <p:nvGraphicFramePr>
          <p:cNvPr id="15363" name="Object 3"/>
          <p:cNvGraphicFramePr>
            <a:graphicFrameLocks noGrp="1" noChangeAspect="1"/>
          </p:cNvGraphicFramePr>
          <p:nvPr>
            <p:ph sz="quarter" idx="3"/>
          </p:nvPr>
        </p:nvGraphicFramePr>
        <p:xfrm>
          <a:off x="3708400" y="2246313"/>
          <a:ext cx="2665413" cy="744537"/>
        </p:xfrm>
        <a:graphic>
          <a:graphicData uri="http://schemas.openxmlformats.org/presentationml/2006/ole">
            <mc:AlternateContent xmlns:mc="http://schemas.openxmlformats.org/markup-compatibility/2006">
              <mc:Choice xmlns:v="urn:schemas-microsoft-com:vml" Requires="v">
                <p:oleObj spid="_x0000_s5156" name="Equation" r:id="rId3" imgW="28346400" imgH="7924800" progId="">
                  <p:embed/>
                </p:oleObj>
              </mc:Choice>
              <mc:Fallback>
                <p:oleObj name="Equation" r:id="rId3" imgW="28346400" imgH="7924800" progId="">
                  <p:embed/>
                  <p:pic>
                    <p:nvPicPr>
                      <p:cNvPr id="0" name="Object 3"/>
                      <p:cNvPicPr>
                        <a:picLocks noChangeAspect="1"/>
                      </p:cNvPicPr>
                      <p:nvPr/>
                    </p:nvPicPr>
                    <p:blipFill>
                      <a:blip r:embed="rId4"/>
                      <a:stretch>
                        <a:fillRect/>
                      </a:stretch>
                    </p:blipFill>
                    <p:spPr>
                      <a:xfrm>
                        <a:off x="3708400" y="2246313"/>
                        <a:ext cx="2665413" cy="744537"/>
                      </a:xfrm>
                      <a:prstGeom prst="rect">
                        <a:avLst/>
                      </a:prstGeom>
                      <a:solidFill>
                        <a:srgbClr val="FFCC66"/>
                      </a:solidFill>
                      <a:ln w="9525">
                        <a:noFill/>
                      </a:ln>
                    </p:spPr>
                  </p:pic>
                </p:oleObj>
              </mc:Fallback>
            </mc:AlternateContent>
          </a:graphicData>
        </a:graphic>
      </p:graphicFrame>
      <p:graphicFrame>
        <p:nvGraphicFramePr>
          <p:cNvPr id="15364" name="Object 4"/>
          <p:cNvGraphicFramePr>
            <a:graphicFrameLocks noChangeAspect="1"/>
          </p:cNvGraphicFramePr>
          <p:nvPr/>
        </p:nvGraphicFramePr>
        <p:xfrm>
          <a:off x="3708400" y="3068638"/>
          <a:ext cx="3238500" cy="890587"/>
        </p:xfrm>
        <a:graphic>
          <a:graphicData uri="http://schemas.openxmlformats.org/presentationml/2006/ole">
            <mc:AlternateContent xmlns:mc="http://schemas.openxmlformats.org/markup-compatibility/2006">
              <mc:Choice xmlns:v="urn:schemas-microsoft-com:vml" Requires="v">
                <p:oleObj spid="_x0000_s5157" name="Equation" r:id="rId5" imgW="38404800" imgH="10058400" progId="">
                  <p:embed/>
                </p:oleObj>
              </mc:Choice>
              <mc:Fallback>
                <p:oleObj name="Equation" r:id="rId5" imgW="38404800" imgH="10058400" progId="">
                  <p:embed/>
                  <p:pic>
                    <p:nvPicPr>
                      <p:cNvPr id="0" name="Object 4"/>
                      <p:cNvPicPr>
                        <a:picLocks noChangeAspect="1"/>
                      </p:cNvPicPr>
                      <p:nvPr/>
                    </p:nvPicPr>
                    <p:blipFill>
                      <a:blip r:embed="rId6"/>
                      <a:stretch>
                        <a:fillRect/>
                      </a:stretch>
                    </p:blipFill>
                    <p:spPr>
                      <a:xfrm>
                        <a:off x="3708400" y="3068638"/>
                        <a:ext cx="3238500" cy="890587"/>
                      </a:xfrm>
                      <a:prstGeom prst="rect">
                        <a:avLst/>
                      </a:prstGeom>
                      <a:solidFill>
                        <a:srgbClr val="FFCC66"/>
                      </a:solidFill>
                      <a:ln w="9525">
                        <a:noFill/>
                      </a:ln>
                    </p:spPr>
                  </p:pic>
                </p:oleObj>
              </mc:Fallback>
            </mc:AlternateContent>
          </a:graphicData>
        </a:graphic>
      </p:graphicFrame>
      <p:graphicFrame>
        <p:nvGraphicFramePr>
          <p:cNvPr id="15365" name="Object 5"/>
          <p:cNvGraphicFramePr>
            <a:graphicFrameLocks noChangeAspect="1"/>
          </p:cNvGraphicFramePr>
          <p:nvPr/>
        </p:nvGraphicFramePr>
        <p:xfrm>
          <a:off x="3967163" y="4005263"/>
          <a:ext cx="2628900" cy="962025"/>
        </p:xfrm>
        <a:graphic>
          <a:graphicData uri="http://schemas.openxmlformats.org/presentationml/2006/ole">
            <mc:AlternateContent xmlns:mc="http://schemas.openxmlformats.org/markup-compatibility/2006">
              <mc:Choice xmlns:v="urn:schemas-microsoft-com:vml" Requires="v">
                <p:oleObj spid="_x0000_s5158" name="Equation" r:id="rId7" imgW="26212800" imgH="9144000" progId="">
                  <p:embed/>
                </p:oleObj>
              </mc:Choice>
              <mc:Fallback>
                <p:oleObj name="Equation" r:id="rId7" imgW="26212800" imgH="9144000" progId="">
                  <p:embed/>
                  <p:pic>
                    <p:nvPicPr>
                      <p:cNvPr id="0" name="Object 5"/>
                      <p:cNvPicPr>
                        <a:picLocks noChangeAspect="1"/>
                      </p:cNvPicPr>
                      <p:nvPr/>
                    </p:nvPicPr>
                    <p:blipFill>
                      <a:blip r:embed="rId8"/>
                      <a:stretch>
                        <a:fillRect/>
                      </a:stretch>
                    </p:blipFill>
                    <p:spPr>
                      <a:xfrm>
                        <a:off x="3967163" y="4005263"/>
                        <a:ext cx="2628900" cy="962025"/>
                      </a:xfrm>
                      <a:prstGeom prst="rect">
                        <a:avLst/>
                      </a:prstGeom>
                      <a:solidFill>
                        <a:srgbClr val="FFCC66"/>
                      </a:solidFill>
                      <a:ln w="9525">
                        <a:noFill/>
                      </a:ln>
                    </p:spPr>
                  </p:pic>
                </p:oleObj>
              </mc:Fallback>
            </mc:AlternateContent>
          </a:graphicData>
        </a:graphic>
      </p:graphicFrame>
      <p:graphicFrame>
        <p:nvGraphicFramePr>
          <p:cNvPr id="15366" name="Object 6"/>
          <p:cNvGraphicFramePr>
            <a:graphicFrameLocks noGrp="1" noChangeAspect="1"/>
          </p:cNvGraphicFramePr>
          <p:nvPr>
            <p:ph sz="quarter" idx="2"/>
          </p:nvPr>
        </p:nvGraphicFramePr>
        <p:xfrm>
          <a:off x="3995738" y="5589588"/>
          <a:ext cx="3241675" cy="884237"/>
        </p:xfrm>
        <a:graphic>
          <a:graphicData uri="http://schemas.openxmlformats.org/presentationml/2006/ole">
            <mc:AlternateContent xmlns:mc="http://schemas.openxmlformats.org/markup-compatibility/2006">
              <mc:Choice xmlns:v="urn:schemas-microsoft-com:vml" Requires="v">
                <p:oleObj spid="_x0000_s5159" name="Equation" r:id="rId9" imgW="33528000" imgH="9144000" progId="">
                  <p:embed/>
                </p:oleObj>
              </mc:Choice>
              <mc:Fallback>
                <p:oleObj name="Equation" r:id="rId9" imgW="33528000" imgH="9144000" progId="">
                  <p:embed/>
                  <p:pic>
                    <p:nvPicPr>
                      <p:cNvPr id="0" name="Object 6"/>
                      <p:cNvPicPr>
                        <a:picLocks noChangeAspect="1"/>
                      </p:cNvPicPr>
                      <p:nvPr/>
                    </p:nvPicPr>
                    <p:blipFill>
                      <a:blip r:embed="rId10"/>
                      <a:stretch>
                        <a:fillRect/>
                      </a:stretch>
                    </p:blipFill>
                    <p:spPr>
                      <a:xfrm>
                        <a:off x="3995738" y="5589588"/>
                        <a:ext cx="3241675" cy="884237"/>
                      </a:xfrm>
                      <a:prstGeom prst="rect">
                        <a:avLst/>
                      </a:prstGeom>
                      <a:solidFill>
                        <a:srgbClr val="FFCC66"/>
                      </a:solid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36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36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36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362">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36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362">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362">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3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body" sz="half" idx="1"/>
          </p:nvPr>
        </p:nvSpPr>
        <p:spPr>
          <a:xfrm>
            <a:off x="714375" y="928688"/>
            <a:ext cx="7921625" cy="5400675"/>
          </a:xfrm>
        </p:spPr>
        <p:txBody>
          <a:bodyPr/>
          <a:lstStyle/>
          <a:p>
            <a:pPr eaLnBrk="1" hangingPunct="1">
              <a:buFont typeface="Wingdings" panose="05000000000000000000" pitchFamily="2" charset="2"/>
              <a:buNone/>
            </a:pPr>
            <a:r>
              <a:rPr lang="zh-CN" altLang="en-US" sz="2800" b="1">
                <a:latin typeface="宋体" panose="02010600030101010101" pitchFamily="2" charset="-122"/>
              </a:rPr>
              <a:t>于是，</a:t>
            </a:r>
            <a:r>
              <a:rPr lang="zh-CN" altLang="en-US" sz="2800" b="1">
                <a:solidFill>
                  <a:srgbClr val="9900FF"/>
                </a:solidFill>
                <a:latin typeface="宋体" panose="02010600030101010101" pitchFamily="2" charset="-122"/>
              </a:rPr>
              <a:t>在时刻</a:t>
            </a:r>
            <a:r>
              <a:rPr lang="en-US" altLang="zh-CN" sz="2800" b="1">
                <a:solidFill>
                  <a:srgbClr val="9900FF"/>
                </a:solidFill>
                <a:latin typeface="宋体" panose="02010600030101010101" pitchFamily="2" charset="-122"/>
              </a:rPr>
              <a:t>t</a:t>
            </a:r>
            <a:r>
              <a:rPr lang="zh-CN" altLang="en-US" sz="2800" b="1">
                <a:solidFill>
                  <a:srgbClr val="9900FF"/>
                </a:solidFill>
                <a:latin typeface="宋体" panose="02010600030101010101" pitchFamily="2" charset="-122"/>
              </a:rPr>
              <a:t>处于年龄段</a:t>
            </a:r>
            <a:r>
              <a:rPr lang="en-US" altLang="zh-CN" sz="2800" b="1">
                <a:solidFill>
                  <a:srgbClr val="9900FF"/>
                </a:solidFill>
                <a:latin typeface="宋体" panose="02010600030101010101" pitchFamily="2" charset="-122"/>
              </a:rPr>
              <a:t>[a, a+Δa]</a:t>
            </a:r>
            <a:r>
              <a:rPr lang="zh-CN" altLang="en-US" sz="2800" b="1">
                <a:solidFill>
                  <a:srgbClr val="9900FF"/>
                </a:solidFill>
                <a:latin typeface="宋体" panose="02010600030101010101" pitchFamily="2" charset="-122"/>
              </a:rPr>
              <a:t>人群数量为</a:t>
            </a:r>
          </a:p>
          <a:p>
            <a:pPr eaLnBrk="1" hangingPunct="1">
              <a:buFont typeface="Wingdings" panose="05000000000000000000" pitchFamily="2" charset="2"/>
              <a:buNone/>
            </a:pPr>
            <a:endParaRPr lang="zh-CN" altLang="en-US" sz="2800" b="1">
              <a:solidFill>
                <a:schemeClr val="bg2"/>
              </a:solidFill>
              <a:latin typeface="宋体" panose="02010600030101010101" pitchFamily="2" charset="-122"/>
            </a:endParaRPr>
          </a:p>
          <a:p>
            <a:pPr eaLnBrk="1" hangingPunct="1">
              <a:buFont typeface="Wingdings" panose="05000000000000000000" pitchFamily="2" charset="2"/>
              <a:buNone/>
            </a:pPr>
            <a:endParaRPr lang="zh-CN" altLang="en-US" sz="2800" b="1">
              <a:solidFill>
                <a:schemeClr val="bg2"/>
              </a:solidFill>
              <a:latin typeface="宋体" panose="02010600030101010101" pitchFamily="2" charset="-122"/>
            </a:endParaRPr>
          </a:p>
          <a:p>
            <a:pPr eaLnBrk="1" hangingPunct="1">
              <a:buFont typeface="Wingdings" panose="05000000000000000000" pitchFamily="2" charset="2"/>
              <a:buNone/>
            </a:pPr>
            <a:r>
              <a:rPr lang="zh-CN" altLang="en-US" sz="2800" b="1">
                <a:solidFill>
                  <a:srgbClr val="9900FF"/>
                </a:solidFill>
                <a:latin typeface="宋体" panose="02010600030101010101" pitchFamily="2" charset="-122"/>
              </a:rPr>
              <a:t>在时刻</a:t>
            </a:r>
            <a:r>
              <a:rPr lang="en-US" altLang="zh-CN" sz="2800" b="1">
                <a:solidFill>
                  <a:srgbClr val="9900FF"/>
                </a:solidFill>
                <a:latin typeface="宋体" panose="02010600030101010101" pitchFamily="2" charset="-122"/>
              </a:rPr>
              <a:t>t</a:t>
            </a:r>
            <a:r>
              <a:rPr lang="zh-CN" altLang="en-US" sz="2800" b="1">
                <a:solidFill>
                  <a:srgbClr val="9900FF"/>
                </a:solidFill>
                <a:latin typeface="宋体" panose="02010600030101010101" pitchFamily="2" charset="-122"/>
              </a:rPr>
              <a:t>人口数量为</a:t>
            </a:r>
          </a:p>
        </p:txBody>
      </p:sp>
      <p:graphicFrame>
        <p:nvGraphicFramePr>
          <p:cNvPr id="180227" name="Object 3"/>
          <p:cNvGraphicFramePr>
            <a:graphicFrameLocks noGrp="1" noChangeAspect="1"/>
          </p:cNvGraphicFramePr>
          <p:nvPr>
            <p:ph sz="quarter" idx="2"/>
          </p:nvPr>
        </p:nvGraphicFramePr>
        <p:xfrm>
          <a:off x="2571750" y="1571625"/>
          <a:ext cx="4216400" cy="944563"/>
        </p:xfrm>
        <a:graphic>
          <a:graphicData uri="http://schemas.openxmlformats.org/presentationml/2006/ole">
            <mc:AlternateContent xmlns:mc="http://schemas.openxmlformats.org/markup-compatibility/2006">
              <mc:Choice xmlns:v="urn:schemas-microsoft-com:vml" Requires="v">
                <p:oleObj spid="_x0000_s6164" name="公式" r:id="rId4" imgW="39624000" imgH="7924800" progId="Equation.3">
                  <p:embed/>
                </p:oleObj>
              </mc:Choice>
              <mc:Fallback>
                <p:oleObj name="公式" r:id="rId4" imgW="39624000" imgH="7924800" progId="Equation.3">
                  <p:embed/>
                  <p:pic>
                    <p:nvPicPr>
                      <p:cNvPr id="0" name="Object 3"/>
                      <p:cNvPicPr>
                        <a:picLocks noChangeAspect="1"/>
                      </p:cNvPicPr>
                      <p:nvPr/>
                    </p:nvPicPr>
                    <p:blipFill>
                      <a:blip r:embed="rId5"/>
                      <a:stretch>
                        <a:fillRect/>
                      </a:stretch>
                    </p:blipFill>
                    <p:spPr>
                      <a:xfrm>
                        <a:off x="2571750" y="1571625"/>
                        <a:ext cx="4216400" cy="944563"/>
                      </a:xfrm>
                      <a:prstGeom prst="rect">
                        <a:avLst/>
                      </a:prstGeom>
                      <a:solidFill>
                        <a:srgbClr val="FFFFCC"/>
                      </a:solidFill>
                      <a:ln w="9525">
                        <a:noFill/>
                      </a:ln>
                    </p:spPr>
                  </p:pic>
                </p:oleObj>
              </mc:Fallback>
            </mc:AlternateContent>
          </a:graphicData>
        </a:graphic>
      </p:graphicFrame>
      <p:graphicFrame>
        <p:nvGraphicFramePr>
          <p:cNvPr id="180228" name="Object 4"/>
          <p:cNvGraphicFramePr>
            <a:graphicFrameLocks noGrp="1" noChangeAspect="1"/>
          </p:cNvGraphicFramePr>
          <p:nvPr>
            <p:ph sz="quarter" idx="3"/>
          </p:nvPr>
        </p:nvGraphicFramePr>
        <p:xfrm>
          <a:off x="2928938" y="3071813"/>
          <a:ext cx="3400425" cy="1012825"/>
        </p:xfrm>
        <a:graphic>
          <a:graphicData uri="http://schemas.openxmlformats.org/presentationml/2006/ole">
            <mc:AlternateContent xmlns:mc="http://schemas.openxmlformats.org/markup-compatibility/2006">
              <mc:Choice xmlns:v="urn:schemas-microsoft-com:vml" Requires="v">
                <p:oleObj spid="_x0000_s6165" name="公式" r:id="rId6" imgW="26822400" imgH="7924800" progId="Equation.3">
                  <p:embed/>
                </p:oleObj>
              </mc:Choice>
              <mc:Fallback>
                <p:oleObj name="公式" r:id="rId6" imgW="26822400" imgH="7924800" progId="Equation.3">
                  <p:embed/>
                  <p:pic>
                    <p:nvPicPr>
                      <p:cNvPr id="0" name="Object 4"/>
                      <p:cNvPicPr>
                        <a:picLocks noChangeAspect="1"/>
                      </p:cNvPicPr>
                      <p:nvPr/>
                    </p:nvPicPr>
                    <p:blipFill>
                      <a:blip r:embed="rId7"/>
                      <a:stretch>
                        <a:fillRect/>
                      </a:stretch>
                    </p:blipFill>
                    <p:spPr>
                      <a:xfrm>
                        <a:off x="2928938" y="3071813"/>
                        <a:ext cx="3400425" cy="1012825"/>
                      </a:xfrm>
                      <a:prstGeom prst="rect">
                        <a:avLst/>
                      </a:prstGeom>
                      <a:solidFill>
                        <a:srgbClr val="AFBF39"/>
                      </a:solid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0226">
                                            <p:txEl>
                                              <p:pRg st="0" end="0"/>
                                            </p:txEl>
                                          </p:spTgt>
                                        </p:tgtEl>
                                        <p:attrNameLst>
                                          <p:attrName>style.visibility</p:attrName>
                                        </p:attrNameLst>
                                      </p:cBhvr>
                                      <p:to>
                                        <p:strVal val="visible"/>
                                      </p:to>
                                    </p:set>
                                    <p:anim calcmode="lin" valueType="num">
                                      <p:cBhvr additive="base">
                                        <p:cTn id="7" dur="500" fill="hold"/>
                                        <p:tgtEl>
                                          <p:spTgt spid="18022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022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0227"/>
                                        </p:tgtEl>
                                        <p:attrNameLst>
                                          <p:attrName>style.visibility</p:attrName>
                                        </p:attrNameLst>
                                      </p:cBhvr>
                                      <p:to>
                                        <p:strVal val="visible"/>
                                      </p:to>
                                    </p:set>
                                    <p:anim calcmode="lin" valueType="num">
                                      <p:cBhvr additive="base">
                                        <p:cTn id="13" dur="500" fill="hold"/>
                                        <p:tgtEl>
                                          <p:spTgt spid="180227"/>
                                        </p:tgtEl>
                                        <p:attrNameLst>
                                          <p:attrName>ppt_x</p:attrName>
                                        </p:attrNameLst>
                                      </p:cBhvr>
                                      <p:tavLst>
                                        <p:tav tm="0">
                                          <p:val>
                                            <p:strVal val="#ppt_x"/>
                                          </p:val>
                                        </p:tav>
                                        <p:tav tm="100000">
                                          <p:val>
                                            <p:strVal val="#ppt_x"/>
                                          </p:val>
                                        </p:tav>
                                      </p:tavLst>
                                    </p:anim>
                                    <p:anim calcmode="lin" valueType="num">
                                      <p:cBhvr additive="base">
                                        <p:cTn id="14" dur="500" fill="hold"/>
                                        <p:tgtEl>
                                          <p:spTgt spid="18022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0226">
                                            <p:txEl>
                                              <p:pRg st="3" end="3"/>
                                            </p:txEl>
                                          </p:spTgt>
                                        </p:tgtEl>
                                        <p:attrNameLst>
                                          <p:attrName>style.visibility</p:attrName>
                                        </p:attrNameLst>
                                      </p:cBhvr>
                                      <p:to>
                                        <p:strVal val="visible"/>
                                      </p:to>
                                    </p:set>
                                    <p:anim calcmode="lin" valueType="num">
                                      <p:cBhvr additive="base">
                                        <p:cTn id="19" dur="500" fill="hold"/>
                                        <p:tgtEl>
                                          <p:spTgt spid="18022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022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0228"/>
                                        </p:tgtEl>
                                        <p:attrNameLst>
                                          <p:attrName>style.visibility</p:attrName>
                                        </p:attrNameLst>
                                      </p:cBhvr>
                                      <p:to>
                                        <p:strVal val="visible"/>
                                      </p:to>
                                    </p:set>
                                    <p:anim calcmode="lin" valueType="num">
                                      <p:cBhvr additive="base">
                                        <p:cTn id="25" dur="500" fill="hold"/>
                                        <p:tgtEl>
                                          <p:spTgt spid="180228"/>
                                        </p:tgtEl>
                                        <p:attrNameLst>
                                          <p:attrName>ppt_x</p:attrName>
                                        </p:attrNameLst>
                                      </p:cBhvr>
                                      <p:tavLst>
                                        <p:tav tm="0">
                                          <p:val>
                                            <p:strVal val="#ppt_x"/>
                                          </p:val>
                                        </p:tav>
                                        <p:tav tm="100000">
                                          <p:val>
                                            <p:strVal val="#ppt_x"/>
                                          </p:val>
                                        </p:tav>
                                      </p:tavLst>
                                    </p:anim>
                                    <p:anim calcmode="lin" valueType="num">
                                      <p:cBhvr additive="base">
                                        <p:cTn id="26" dur="500" fill="hold"/>
                                        <p:tgtEl>
                                          <p:spTgt spid="1802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6"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body" sz="half" idx="1"/>
          </p:nvPr>
        </p:nvSpPr>
        <p:spPr>
          <a:xfrm>
            <a:off x="1042988" y="1052513"/>
            <a:ext cx="7570787" cy="2592387"/>
          </a:xfrm>
        </p:spPr>
        <p:txBody>
          <a:bodyPr/>
          <a:lstStyle/>
          <a:p>
            <a:pPr eaLnBrk="1" hangingPunct="1">
              <a:buFont typeface="Wingdings" panose="05000000000000000000" pitchFamily="2" charset="2"/>
              <a:buNone/>
            </a:pPr>
            <a:r>
              <a:rPr lang="zh-CN" altLang="en-US" b="1">
                <a:latin typeface="宋体" panose="02010600030101010101" pitchFamily="2" charset="-122"/>
                <a:sym typeface="Symbol" panose="05050102010706020507" pitchFamily="18" charset="2"/>
              </a:rPr>
              <a:t>因为个体的生长速度 </a:t>
            </a:r>
            <a:r>
              <a:rPr lang="en-US" altLang="zh-CN" b="1">
                <a:latin typeface="宋体" panose="02010600030101010101" pitchFamily="2" charset="-122"/>
                <a:sym typeface="Symbol" panose="05050102010706020507" pitchFamily="18" charset="2"/>
              </a:rPr>
              <a:t>v=da/dt=1. </a:t>
            </a:r>
          </a:p>
          <a:p>
            <a:pPr eaLnBrk="1" hangingPunct="1">
              <a:buFont typeface="Wingdings" panose="05000000000000000000" pitchFamily="2" charset="2"/>
              <a:buNone/>
            </a:pPr>
            <a:r>
              <a:rPr lang="zh-CN" altLang="en-US" b="1">
                <a:latin typeface="宋体" panose="02010600030101010101" pitchFamily="2" charset="-122"/>
                <a:sym typeface="Symbol" panose="05050102010706020507" pitchFamily="18" charset="2"/>
              </a:rPr>
              <a:t>所以</a:t>
            </a:r>
            <a:r>
              <a:rPr lang="zh-CN" altLang="en-US" b="1">
                <a:solidFill>
                  <a:srgbClr val="9900FF"/>
                </a:solidFill>
                <a:latin typeface="宋体" panose="02010600030101010101" pitchFamily="2" charset="-122"/>
                <a:sym typeface="Symbol" panose="05050102010706020507" pitchFamily="18" charset="2"/>
              </a:rPr>
              <a:t>人流密度 </a:t>
            </a:r>
            <a:r>
              <a:rPr lang="en-US" altLang="zh-CN" b="1">
                <a:latin typeface="宋体" panose="02010600030101010101" pitchFamily="2" charset="-122"/>
                <a:sym typeface="Symbol" panose="05050102010706020507" pitchFamily="18" charset="2"/>
              </a:rPr>
              <a:t>q(t,a)=n(t,a)v=n(t,a)</a:t>
            </a:r>
          </a:p>
          <a:p>
            <a:pPr eaLnBrk="1" hangingPunct="1">
              <a:buFont typeface="Wingdings" panose="05000000000000000000" pitchFamily="2" charset="2"/>
              <a:buNone/>
            </a:pPr>
            <a:r>
              <a:rPr lang="zh-CN" altLang="en-US" b="1">
                <a:latin typeface="宋体" panose="02010600030101010101" pitchFamily="2" charset="-122"/>
                <a:sym typeface="Symbol" panose="05050102010706020507" pitchFamily="18" charset="2"/>
              </a:rPr>
              <a:t>在时间段</a:t>
            </a:r>
            <a:r>
              <a:rPr lang="en-US" altLang="zh-CN" b="1">
                <a:latin typeface="宋体" panose="02010600030101010101" pitchFamily="2" charset="-122"/>
              </a:rPr>
              <a:t>[t, t+Δt]</a:t>
            </a:r>
            <a:r>
              <a:rPr lang="zh-CN" altLang="en-US" b="1">
                <a:latin typeface="宋体" panose="02010600030101010101" pitchFamily="2" charset="-122"/>
              </a:rPr>
              <a:t>内</a:t>
            </a:r>
          </a:p>
          <a:p>
            <a:pPr eaLnBrk="1" hangingPunct="1">
              <a:buFont typeface="Wingdings" panose="05000000000000000000" pitchFamily="2" charset="2"/>
              <a:buNone/>
            </a:pPr>
            <a:r>
              <a:rPr lang="zh-CN" altLang="en-US" b="1">
                <a:latin typeface="宋体" panose="02010600030101010101" pitchFamily="2" charset="-122"/>
              </a:rPr>
              <a:t>生长</a:t>
            </a:r>
            <a:r>
              <a:rPr lang="zh-CN" altLang="en-US" b="1">
                <a:latin typeface="宋体" panose="02010600030101010101" pitchFamily="2" charset="-122"/>
                <a:sym typeface="Symbol" panose="05050102010706020507" pitchFamily="18" charset="2"/>
              </a:rPr>
              <a:t>通过年龄 </a:t>
            </a:r>
            <a:r>
              <a:rPr lang="en-US" altLang="zh-CN" b="1">
                <a:latin typeface="宋体" panose="02010600030101010101" pitchFamily="2" charset="-122"/>
                <a:sym typeface="Symbol" panose="05050102010706020507" pitchFamily="18" charset="2"/>
              </a:rPr>
              <a:t>a </a:t>
            </a:r>
            <a:r>
              <a:rPr lang="zh-CN" altLang="en-US" b="1">
                <a:latin typeface="宋体" panose="02010600030101010101" pitchFamily="2" charset="-122"/>
                <a:sym typeface="Symbol" panose="05050102010706020507" pitchFamily="18" charset="2"/>
              </a:rPr>
              <a:t>的（</a:t>
            </a:r>
            <a:r>
              <a:rPr lang="zh-CN" altLang="en-US" b="1">
                <a:solidFill>
                  <a:srgbClr val="9900FF"/>
                </a:solidFill>
                <a:latin typeface="宋体" panose="02010600030101010101" pitchFamily="2" charset="-122"/>
                <a:sym typeface="Symbol" panose="05050102010706020507" pitchFamily="18" charset="2"/>
              </a:rPr>
              <a:t>人流量</a:t>
            </a:r>
            <a:r>
              <a:rPr lang="zh-CN" altLang="en-US" b="1">
                <a:latin typeface="宋体" panose="02010600030101010101" pitchFamily="2" charset="-122"/>
                <a:sym typeface="Symbol" panose="05050102010706020507" pitchFamily="18" charset="2"/>
              </a:rPr>
              <a:t>）人数为</a:t>
            </a:r>
            <a:endParaRPr lang="zh-CN" altLang="en-US" b="1">
              <a:latin typeface="宋体" panose="02010600030101010101" pitchFamily="2" charset="-122"/>
            </a:endParaRPr>
          </a:p>
        </p:txBody>
      </p:sp>
      <p:graphicFrame>
        <p:nvGraphicFramePr>
          <p:cNvPr id="181251" name="Object 3"/>
          <p:cNvGraphicFramePr>
            <a:graphicFrameLocks noGrp="1" noChangeAspect="1"/>
          </p:cNvGraphicFramePr>
          <p:nvPr>
            <p:ph sz="half" idx="2"/>
          </p:nvPr>
        </p:nvGraphicFramePr>
        <p:xfrm>
          <a:off x="2268538" y="3573463"/>
          <a:ext cx="4248150" cy="2058987"/>
        </p:xfrm>
        <a:graphic>
          <a:graphicData uri="http://schemas.openxmlformats.org/presentationml/2006/ole">
            <mc:AlternateContent xmlns:mc="http://schemas.openxmlformats.org/markup-compatibility/2006">
              <mc:Choice xmlns:v="urn:schemas-microsoft-com:vml" Requires="v">
                <p:oleObj spid="_x0000_s7179" name="公式" r:id="rId3" imgW="38100000" imgH="16459200" progId="Equation.3">
                  <p:embed/>
                </p:oleObj>
              </mc:Choice>
              <mc:Fallback>
                <p:oleObj name="公式" r:id="rId3" imgW="38100000" imgH="16459200" progId="Equation.3">
                  <p:embed/>
                  <p:pic>
                    <p:nvPicPr>
                      <p:cNvPr id="0" name="Object 3"/>
                      <p:cNvPicPr>
                        <a:picLocks noChangeAspect="1"/>
                      </p:cNvPicPr>
                      <p:nvPr/>
                    </p:nvPicPr>
                    <p:blipFill>
                      <a:blip r:embed="rId4"/>
                      <a:stretch>
                        <a:fillRect/>
                      </a:stretch>
                    </p:blipFill>
                    <p:spPr>
                      <a:xfrm>
                        <a:off x="2268538" y="3573463"/>
                        <a:ext cx="4248150" cy="2058987"/>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1250">
                                            <p:txEl>
                                              <p:pRg st="0" end="0"/>
                                            </p:txEl>
                                          </p:spTgt>
                                        </p:tgtEl>
                                        <p:attrNameLst>
                                          <p:attrName>style.visibility</p:attrName>
                                        </p:attrNameLst>
                                      </p:cBhvr>
                                      <p:to>
                                        <p:strVal val="visible"/>
                                      </p:to>
                                    </p:set>
                                    <p:anim calcmode="lin" valueType="num">
                                      <p:cBhvr additive="base">
                                        <p:cTn id="7" dur="500" fill="hold"/>
                                        <p:tgtEl>
                                          <p:spTgt spid="18125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125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1250">
                                            <p:txEl>
                                              <p:pRg st="1" end="1"/>
                                            </p:txEl>
                                          </p:spTgt>
                                        </p:tgtEl>
                                        <p:attrNameLst>
                                          <p:attrName>style.visibility</p:attrName>
                                        </p:attrNameLst>
                                      </p:cBhvr>
                                      <p:to>
                                        <p:strVal val="visible"/>
                                      </p:to>
                                    </p:set>
                                    <p:anim calcmode="lin" valueType="num">
                                      <p:cBhvr additive="base">
                                        <p:cTn id="13" dur="500" fill="hold"/>
                                        <p:tgtEl>
                                          <p:spTgt spid="18125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125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1250">
                                            <p:txEl>
                                              <p:pRg st="2" end="2"/>
                                            </p:txEl>
                                          </p:spTgt>
                                        </p:tgtEl>
                                        <p:attrNameLst>
                                          <p:attrName>style.visibility</p:attrName>
                                        </p:attrNameLst>
                                      </p:cBhvr>
                                      <p:to>
                                        <p:strVal val="visible"/>
                                      </p:to>
                                    </p:set>
                                    <p:anim calcmode="lin" valueType="num">
                                      <p:cBhvr additive="base">
                                        <p:cTn id="19" dur="500" fill="hold"/>
                                        <p:tgtEl>
                                          <p:spTgt spid="18125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125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1250">
                                            <p:txEl>
                                              <p:pRg st="3" end="3"/>
                                            </p:txEl>
                                          </p:spTgt>
                                        </p:tgtEl>
                                        <p:attrNameLst>
                                          <p:attrName>style.visibility</p:attrName>
                                        </p:attrNameLst>
                                      </p:cBhvr>
                                      <p:to>
                                        <p:strVal val="visible"/>
                                      </p:to>
                                    </p:set>
                                    <p:anim calcmode="lin" valueType="num">
                                      <p:cBhvr additive="base">
                                        <p:cTn id="25" dur="500" fill="hold"/>
                                        <p:tgtEl>
                                          <p:spTgt spid="18125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125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81251"/>
                                        </p:tgtEl>
                                        <p:attrNameLst>
                                          <p:attrName>style.visibility</p:attrName>
                                        </p:attrNameLst>
                                      </p:cBhvr>
                                      <p:to>
                                        <p:strVal val="visible"/>
                                      </p:to>
                                    </p:set>
                                    <p:anim calcmode="lin" valueType="num">
                                      <p:cBhvr additive="base">
                                        <p:cTn id="31" dur="500" fill="hold"/>
                                        <p:tgtEl>
                                          <p:spTgt spid="181251"/>
                                        </p:tgtEl>
                                        <p:attrNameLst>
                                          <p:attrName>ppt_x</p:attrName>
                                        </p:attrNameLst>
                                      </p:cBhvr>
                                      <p:tavLst>
                                        <p:tav tm="0">
                                          <p:val>
                                            <p:strVal val="#ppt_x"/>
                                          </p:val>
                                        </p:tav>
                                        <p:tav tm="100000">
                                          <p:val>
                                            <p:strVal val="#ppt_x"/>
                                          </p:val>
                                        </p:tav>
                                      </p:tavLst>
                                    </p:anim>
                                    <p:anim calcmode="lin" valueType="num">
                                      <p:cBhvr additive="base">
                                        <p:cTn id="32" dur="500" fill="hold"/>
                                        <p:tgtEl>
                                          <p:spTgt spid="1812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0"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body" sz="half" idx="1"/>
          </p:nvPr>
        </p:nvSpPr>
        <p:spPr>
          <a:xfrm>
            <a:off x="1116013" y="908050"/>
            <a:ext cx="7488237" cy="3744913"/>
          </a:xfrm>
        </p:spPr>
        <p:txBody>
          <a:bodyPr/>
          <a:lstStyle/>
          <a:p>
            <a:pPr marL="0" indent="0" eaLnBrk="1" hangingPunct="1">
              <a:buFont typeface="Wingdings" panose="05000000000000000000" pitchFamily="2" charset="2"/>
              <a:buNone/>
            </a:pPr>
            <a:r>
              <a:rPr lang="en-US" altLang="zh-CN" sz="2400" b="1">
                <a:latin typeface="宋体" panose="02010600030101010101" pitchFamily="2" charset="-122"/>
              </a:rPr>
              <a:t>   </a:t>
            </a:r>
            <a:r>
              <a:rPr lang="zh-CN" altLang="en-US" sz="2400" b="1">
                <a:latin typeface="宋体" panose="02010600030101010101" pitchFamily="2" charset="-122"/>
              </a:rPr>
              <a:t>对 </a:t>
            </a:r>
            <a:r>
              <a:rPr lang="en-US" altLang="zh-CN" sz="2400" b="1">
                <a:latin typeface="宋体" panose="02010600030101010101" pitchFamily="2" charset="-122"/>
              </a:rPr>
              <a:t>a&gt;0</a:t>
            </a:r>
            <a:r>
              <a:rPr lang="zh-CN" altLang="en-US" sz="2400" b="1">
                <a:latin typeface="宋体" panose="02010600030101010101" pitchFamily="2" charset="-122"/>
              </a:rPr>
              <a:t>，在一个任意小的时间段 </a:t>
            </a:r>
            <a:r>
              <a:rPr lang="en-US" altLang="zh-CN" sz="2400" b="1">
                <a:latin typeface="宋体" panose="02010600030101010101" pitchFamily="2" charset="-122"/>
              </a:rPr>
              <a:t>[t, t+Δt]</a:t>
            </a:r>
            <a:r>
              <a:rPr lang="zh-CN" altLang="en-US" sz="2400" b="1">
                <a:latin typeface="宋体" panose="02010600030101010101" pitchFamily="2" charset="-122"/>
              </a:rPr>
              <a:t>内，考虑一个任意小的年龄段</a:t>
            </a:r>
            <a:r>
              <a:rPr lang="en-US" altLang="zh-CN" sz="2400" b="1">
                <a:latin typeface="宋体" panose="02010600030101010101" pitchFamily="2" charset="-122"/>
              </a:rPr>
              <a:t>[a, a+Δa]</a:t>
            </a:r>
            <a:r>
              <a:rPr lang="zh-CN" altLang="en-US" sz="2400" b="1">
                <a:latin typeface="宋体" panose="02010600030101010101" pitchFamily="2" charset="-122"/>
              </a:rPr>
              <a:t>，</a:t>
            </a:r>
          </a:p>
          <a:p>
            <a:pPr marL="0" indent="0" eaLnBrk="1" hangingPunct="1">
              <a:buFont typeface="Wingdings" panose="05000000000000000000" pitchFamily="2" charset="2"/>
              <a:buNone/>
            </a:pPr>
            <a:r>
              <a:rPr lang="zh-CN" altLang="en-US" sz="2400" b="1">
                <a:solidFill>
                  <a:srgbClr val="FF0066"/>
                </a:solidFill>
                <a:latin typeface="宋体" panose="02010600030101010101" pitchFamily="2" charset="-122"/>
                <a:sym typeface="Symbol" panose="05050102010706020507" pitchFamily="18" charset="2"/>
              </a:rPr>
              <a:t>平衡关系</a:t>
            </a:r>
          </a:p>
          <a:p>
            <a:pPr marL="0" indent="0" eaLnBrk="1" hangingPunct="1">
              <a:buFont typeface="Wingdings" panose="05000000000000000000" pitchFamily="2" charset="2"/>
              <a:buNone/>
            </a:pPr>
            <a:r>
              <a:rPr lang="zh-CN" altLang="en-US" sz="2400" b="1">
                <a:latin typeface="宋体" panose="02010600030101010101" pitchFamily="2" charset="-122"/>
              </a:rPr>
              <a:t>  在该时间段处于该年龄段人群数量的变化量</a:t>
            </a:r>
          </a:p>
          <a:p>
            <a:pPr marL="0" indent="0" eaLnBrk="1" hangingPunct="1">
              <a:buFont typeface="Wingdings" panose="05000000000000000000" pitchFamily="2" charset="2"/>
              <a:buNone/>
            </a:pPr>
            <a:r>
              <a:rPr lang="en-US" altLang="zh-CN" sz="2400" b="1">
                <a:latin typeface="宋体" panose="02010600030101010101" pitchFamily="2" charset="-122"/>
              </a:rPr>
              <a:t>=</a:t>
            </a:r>
            <a:r>
              <a:rPr lang="zh-CN" altLang="en-US" sz="2400" b="1">
                <a:latin typeface="宋体" panose="02010600030101010101" pitchFamily="2" charset="-122"/>
              </a:rPr>
              <a:t>在该时间段生长进入该年龄段的人数</a:t>
            </a:r>
          </a:p>
          <a:p>
            <a:pPr marL="0" indent="0" eaLnBrk="1" hangingPunct="1">
              <a:buFont typeface="Wingdings" panose="05000000000000000000" pitchFamily="2" charset="2"/>
              <a:buNone/>
            </a:pPr>
            <a:r>
              <a:rPr lang="zh-CN" altLang="en-US" sz="2400" b="1">
                <a:latin typeface="宋体" panose="02010600030101010101" pitchFamily="2" charset="-122"/>
              </a:rPr>
              <a:t>   </a:t>
            </a:r>
            <a:r>
              <a:rPr lang="zh-CN" altLang="en-US" sz="2400" b="1">
                <a:latin typeface="宋体" panose="02010600030101010101" pitchFamily="2" charset="-122"/>
                <a:sym typeface="Symbol" panose="05050102010706020507" pitchFamily="18" charset="2"/>
              </a:rPr>
              <a:t></a:t>
            </a:r>
            <a:r>
              <a:rPr lang="zh-CN" altLang="en-US" sz="2400" b="1">
                <a:latin typeface="宋体" panose="02010600030101010101" pitchFamily="2" charset="-122"/>
              </a:rPr>
              <a:t>在该时间段生长离开该年龄段的人数</a:t>
            </a:r>
          </a:p>
          <a:p>
            <a:pPr marL="0" indent="0" eaLnBrk="1" hangingPunct="1">
              <a:buFont typeface="Wingdings" panose="05000000000000000000" pitchFamily="2" charset="2"/>
              <a:buNone/>
            </a:pPr>
            <a:r>
              <a:rPr lang="zh-CN" altLang="en-US" sz="2400" b="1">
                <a:latin typeface="宋体" panose="02010600030101010101" pitchFamily="2" charset="-122"/>
              </a:rPr>
              <a:t>   </a:t>
            </a:r>
            <a:r>
              <a:rPr lang="zh-CN" altLang="en-US" sz="2400" b="1">
                <a:latin typeface="宋体" panose="02010600030101010101" pitchFamily="2" charset="-122"/>
                <a:sym typeface="Symbol" panose="05050102010706020507" pitchFamily="18" charset="2"/>
              </a:rPr>
              <a:t></a:t>
            </a:r>
            <a:r>
              <a:rPr lang="zh-CN" altLang="en-US" sz="2400" b="1">
                <a:latin typeface="宋体" panose="02010600030101010101" pitchFamily="2" charset="-122"/>
              </a:rPr>
              <a:t>在该时间段处于该年龄段的个体死亡数量</a:t>
            </a:r>
          </a:p>
          <a:p>
            <a:pPr marL="0" indent="0" eaLnBrk="1" hangingPunct="1">
              <a:buFont typeface="Wingdings" panose="05000000000000000000" pitchFamily="2" charset="2"/>
              <a:buNone/>
            </a:pPr>
            <a:r>
              <a:rPr lang="zh-CN" altLang="en-US" sz="2400" b="1">
                <a:latin typeface="宋体" panose="02010600030101010101" pitchFamily="2" charset="-122"/>
              </a:rPr>
              <a:t>即</a:t>
            </a:r>
          </a:p>
        </p:txBody>
      </p:sp>
      <p:graphicFrame>
        <p:nvGraphicFramePr>
          <p:cNvPr id="8194" name="Object 3"/>
          <p:cNvGraphicFramePr>
            <a:graphicFrameLocks noGrp="1" noChangeAspect="1"/>
          </p:cNvGraphicFramePr>
          <p:nvPr>
            <p:ph sz="half" idx="2"/>
          </p:nvPr>
        </p:nvGraphicFramePr>
        <p:xfrm>
          <a:off x="1428750" y="4429125"/>
          <a:ext cx="7129463" cy="1349375"/>
        </p:xfrm>
        <a:graphic>
          <a:graphicData uri="http://schemas.openxmlformats.org/presentationml/2006/ole">
            <mc:AlternateContent xmlns:mc="http://schemas.openxmlformats.org/markup-compatibility/2006">
              <mc:Choice xmlns:v="urn:schemas-microsoft-com:vml" Requires="v">
                <p:oleObj spid="_x0000_s8203" name="公式" r:id="rId3" imgW="64922400" imgH="11582400" progId="Equation.3">
                  <p:embed/>
                </p:oleObj>
              </mc:Choice>
              <mc:Fallback>
                <p:oleObj name="公式" r:id="rId3" imgW="64922400" imgH="11582400" progId="Equation.3">
                  <p:embed/>
                  <p:pic>
                    <p:nvPicPr>
                      <p:cNvPr id="0" name="Object 3"/>
                      <p:cNvPicPr>
                        <a:picLocks noChangeAspect="1"/>
                      </p:cNvPicPr>
                      <p:nvPr/>
                    </p:nvPicPr>
                    <p:blipFill>
                      <a:blip r:embed="rId4"/>
                      <a:stretch>
                        <a:fillRect/>
                      </a:stretch>
                    </p:blipFill>
                    <p:spPr>
                      <a:xfrm>
                        <a:off x="1428750" y="4429125"/>
                        <a:ext cx="7129463" cy="1349375"/>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2274">
                                            <p:txEl>
                                              <p:pRg st="0" end="0"/>
                                            </p:txEl>
                                          </p:spTgt>
                                        </p:tgtEl>
                                        <p:attrNameLst>
                                          <p:attrName>style.visibility</p:attrName>
                                        </p:attrNameLst>
                                      </p:cBhvr>
                                      <p:to>
                                        <p:strVal val="visible"/>
                                      </p:to>
                                    </p:set>
                                    <p:anim calcmode="lin" valueType="num">
                                      <p:cBhvr additive="base">
                                        <p:cTn id="7" dur="500" fill="hold"/>
                                        <p:tgtEl>
                                          <p:spTgt spid="18227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227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2274">
                                            <p:txEl>
                                              <p:pRg st="1" end="1"/>
                                            </p:txEl>
                                          </p:spTgt>
                                        </p:tgtEl>
                                        <p:attrNameLst>
                                          <p:attrName>style.visibility</p:attrName>
                                        </p:attrNameLst>
                                      </p:cBhvr>
                                      <p:to>
                                        <p:strVal val="visible"/>
                                      </p:to>
                                    </p:set>
                                    <p:anim calcmode="lin" valueType="num">
                                      <p:cBhvr additive="base">
                                        <p:cTn id="13" dur="500" fill="hold"/>
                                        <p:tgtEl>
                                          <p:spTgt spid="18227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227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2274">
                                            <p:txEl>
                                              <p:pRg st="2" end="2"/>
                                            </p:txEl>
                                          </p:spTgt>
                                        </p:tgtEl>
                                        <p:attrNameLst>
                                          <p:attrName>style.visibility</p:attrName>
                                        </p:attrNameLst>
                                      </p:cBhvr>
                                      <p:to>
                                        <p:strVal val="visible"/>
                                      </p:to>
                                    </p:set>
                                    <p:anim calcmode="lin" valueType="num">
                                      <p:cBhvr additive="base">
                                        <p:cTn id="19" dur="500" fill="hold"/>
                                        <p:tgtEl>
                                          <p:spTgt spid="18227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227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2274">
                                            <p:txEl>
                                              <p:pRg st="3" end="3"/>
                                            </p:txEl>
                                          </p:spTgt>
                                        </p:tgtEl>
                                        <p:attrNameLst>
                                          <p:attrName>style.visibility</p:attrName>
                                        </p:attrNameLst>
                                      </p:cBhvr>
                                      <p:to>
                                        <p:strVal val="visible"/>
                                      </p:to>
                                    </p:set>
                                    <p:anim calcmode="lin" valueType="num">
                                      <p:cBhvr additive="base">
                                        <p:cTn id="25" dur="500" fill="hold"/>
                                        <p:tgtEl>
                                          <p:spTgt spid="18227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227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2274">
                                            <p:txEl>
                                              <p:pRg st="4" end="4"/>
                                            </p:txEl>
                                          </p:spTgt>
                                        </p:tgtEl>
                                        <p:attrNameLst>
                                          <p:attrName>style.visibility</p:attrName>
                                        </p:attrNameLst>
                                      </p:cBhvr>
                                      <p:to>
                                        <p:strVal val="visible"/>
                                      </p:to>
                                    </p:set>
                                    <p:anim calcmode="lin" valueType="num">
                                      <p:cBhvr additive="base">
                                        <p:cTn id="31" dur="500" fill="hold"/>
                                        <p:tgtEl>
                                          <p:spTgt spid="18227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227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2274">
                                            <p:txEl>
                                              <p:pRg st="5" end="5"/>
                                            </p:txEl>
                                          </p:spTgt>
                                        </p:tgtEl>
                                        <p:attrNameLst>
                                          <p:attrName>style.visibility</p:attrName>
                                        </p:attrNameLst>
                                      </p:cBhvr>
                                      <p:to>
                                        <p:strVal val="visible"/>
                                      </p:to>
                                    </p:set>
                                    <p:anim calcmode="lin" valueType="num">
                                      <p:cBhvr additive="base">
                                        <p:cTn id="37" dur="500" fill="hold"/>
                                        <p:tgtEl>
                                          <p:spTgt spid="18227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8227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82274">
                                            <p:txEl>
                                              <p:pRg st="6" end="6"/>
                                            </p:txEl>
                                          </p:spTgt>
                                        </p:tgtEl>
                                        <p:attrNameLst>
                                          <p:attrName>style.visibility</p:attrName>
                                        </p:attrNameLst>
                                      </p:cBhvr>
                                      <p:to>
                                        <p:strVal val="visible"/>
                                      </p:to>
                                    </p:set>
                                    <p:anim calcmode="lin" valueType="num">
                                      <p:cBhvr additive="base">
                                        <p:cTn id="43" dur="500" fill="hold"/>
                                        <p:tgtEl>
                                          <p:spTgt spid="18227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8227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4"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3298" name="Rectangle 2"/>
          <p:cNvSpPr>
            <a:spLocks noGrp="1" noChangeArrowheads="1"/>
          </p:cNvSpPr>
          <p:nvPr>
            <p:ph type="body" sz="half" idx="1"/>
          </p:nvPr>
        </p:nvSpPr>
        <p:spPr>
          <a:xfrm>
            <a:off x="785813" y="1357313"/>
            <a:ext cx="7632700" cy="792162"/>
          </a:xfrm>
        </p:spPr>
        <p:txBody>
          <a:bodyPr/>
          <a:lstStyle/>
          <a:p>
            <a:pPr marL="0" indent="0" eaLnBrk="1" hangingPunct="1">
              <a:lnSpc>
                <a:spcPct val="120000"/>
              </a:lnSpc>
              <a:spcBef>
                <a:spcPct val="0"/>
              </a:spcBef>
              <a:buFont typeface="Wingdings" panose="05000000000000000000" pitchFamily="2" charset="2"/>
              <a:buNone/>
            </a:pPr>
            <a:r>
              <a:rPr lang="zh-CN" altLang="en-US" sz="2400" b="1">
                <a:latin typeface="宋体" panose="02010600030101010101" pitchFamily="2" charset="-122"/>
                <a:sym typeface="Symbol" panose="05050102010706020507" pitchFamily="18" charset="2"/>
              </a:rPr>
              <a:t>其中</a:t>
            </a:r>
            <a:r>
              <a:rPr lang="en-US" altLang="zh-CN" sz="2400" b="1">
                <a:latin typeface="宋体" panose="02010600030101010101" pitchFamily="2" charset="-122"/>
                <a:sym typeface="Symbol" panose="05050102010706020507" pitchFamily="18" charset="2"/>
              </a:rPr>
              <a:t>(a )</a:t>
            </a:r>
            <a:r>
              <a:rPr lang="zh-CN" altLang="en-US" sz="2400" b="1">
                <a:latin typeface="宋体" panose="02010600030101010101" pitchFamily="2" charset="-122"/>
              </a:rPr>
              <a:t>为 年龄为 </a:t>
            </a:r>
            <a:r>
              <a:rPr lang="en-US" altLang="zh-CN" sz="2400" b="1">
                <a:latin typeface="宋体" panose="02010600030101010101" pitchFamily="2" charset="-122"/>
              </a:rPr>
              <a:t>a </a:t>
            </a:r>
            <a:r>
              <a:rPr lang="zh-CN" altLang="en-US" sz="2400" b="1">
                <a:latin typeface="宋体" panose="02010600030101010101" pitchFamily="2" charset="-122"/>
              </a:rPr>
              <a:t>的人口死亡率。由平衡关系</a:t>
            </a:r>
            <a:endParaRPr lang="zh-CN" altLang="en-US" sz="2400">
              <a:latin typeface="宋体" panose="02010600030101010101" pitchFamily="2" charset="-122"/>
            </a:endParaRPr>
          </a:p>
        </p:txBody>
      </p:sp>
      <p:graphicFrame>
        <p:nvGraphicFramePr>
          <p:cNvPr id="183299" name="Object 3"/>
          <p:cNvGraphicFramePr>
            <a:graphicFrameLocks noGrp="1" noChangeAspect="1"/>
          </p:cNvGraphicFramePr>
          <p:nvPr>
            <p:ph sz="quarter" idx="2"/>
          </p:nvPr>
        </p:nvGraphicFramePr>
        <p:xfrm>
          <a:off x="971550" y="549275"/>
          <a:ext cx="6408738" cy="863600"/>
        </p:xfrm>
        <a:graphic>
          <a:graphicData uri="http://schemas.openxmlformats.org/presentationml/2006/ole">
            <mc:AlternateContent xmlns:mc="http://schemas.openxmlformats.org/markup-compatibility/2006">
              <mc:Choice xmlns:v="urn:schemas-microsoft-com:vml" Requires="v">
                <p:oleObj spid="_x0000_s9260" name="公式" r:id="rId3" imgW="62179200" imgH="7924800" progId="Equation.3">
                  <p:embed/>
                </p:oleObj>
              </mc:Choice>
              <mc:Fallback>
                <p:oleObj name="公式" r:id="rId3" imgW="62179200" imgH="7924800" progId="Equation.3">
                  <p:embed/>
                  <p:pic>
                    <p:nvPicPr>
                      <p:cNvPr id="0" name="Object 3"/>
                      <p:cNvPicPr>
                        <a:picLocks noChangeAspect="1"/>
                      </p:cNvPicPr>
                      <p:nvPr/>
                    </p:nvPicPr>
                    <p:blipFill>
                      <a:blip r:embed="rId4"/>
                      <a:stretch>
                        <a:fillRect/>
                      </a:stretch>
                    </p:blipFill>
                    <p:spPr>
                      <a:xfrm>
                        <a:off x="971550" y="549275"/>
                        <a:ext cx="6408738" cy="863600"/>
                      </a:xfrm>
                      <a:prstGeom prst="rect">
                        <a:avLst/>
                      </a:prstGeom>
                      <a:noFill/>
                      <a:ln w="9525">
                        <a:noFill/>
                      </a:ln>
                    </p:spPr>
                  </p:pic>
                </p:oleObj>
              </mc:Fallback>
            </mc:AlternateContent>
          </a:graphicData>
        </a:graphic>
      </p:graphicFrame>
      <p:graphicFrame>
        <p:nvGraphicFramePr>
          <p:cNvPr id="183300" name="Object 4"/>
          <p:cNvGraphicFramePr>
            <a:graphicFrameLocks noGrp="1" noChangeAspect="1"/>
          </p:cNvGraphicFramePr>
          <p:nvPr>
            <p:ph sz="quarter" idx="3"/>
          </p:nvPr>
        </p:nvGraphicFramePr>
        <p:xfrm>
          <a:off x="1071563" y="5572125"/>
          <a:ext cx="6624637" cy="766763"/>
        </p:xfrm>
        <a:graphic>
          <a:graphicData uri="http://schemas.openxmlformats.org/presentationml/2006/ole">
            <mc:AlternateContent xmlns:mc="http://schemas.openxmlformats.org/markup-compatibility/2006">
              <mc:Choice xmlns:v="urn:schemas-microsoft-com:vml" Requires="v">
                <p:oleObj spid="_x0000_s9261" name="Equation" r:id="rId5" imgW="81686400" imgH="9448800" progId="">
                  <p:embed/>
                </p:oleObj>
              </mc:Choice>
              <mc:Fallback>
                <p:oleObj name="Equation" r:id="rId5" imgW="81686400" imgH="9448800" progId="">
                  <p:embed/>
                  <p:pic>
                    <p:nvPicPr>
                      <p:cNvPr id="0" name="Object 4"/>
                      <p:cNvPicPr>
                        <a:picLocks noChangeAspect="1"/>
                      </p:cNvPicPr>
                      <p:nvPr/>
                    </p:nvPicPr>
                    <p:blipFill>
                      <a:blip r:embed="rId6"/>
                      <a:stretch>
                        <a:fillRect/>
                      </a:stretch>
                    </p:blipFill>
                    <p:spPr>
                      <a:xfrm>
                        <a:off x="1071563" y="5572125"/>
                        <a:ext cx="6624637" cy="766763"/>
                      </a:xfrm>
                      <a:prstGeom prst="rect">
                        <a:avLst/>
                      </a:prstGeom>
                      <a:noFill/>
                      <a:ln w="9525">
                        <a:noFill/>
                      </a:ln>
                    </p:spPr>
                  </p:pic>
                </p:oleObj>
              </mc:Fallback>
            </mc:AlternateContent>
          </a:graphicData>
        </a:graphic>
      </p:graphicFrame>
      <p:graphicFrame>
        <p:nvGraphicFramePr>
          <p:cNvPr id="183301" name="Object 5"/>
          <p:cNvGraphicFramePr>
            <a:graphicFrameLocks noChangeAspect="1"/>
          </p:cNvGraphicFramePr>
          <p:nvPr/>
        </p:nvGraphicFramePr>
        <p:xfrm>
          <a:off x="928688" y="4071938"/>
          <a:ext cx="7593012" cy="1439862"/>
        </p:xfrm>
        <a:graphic>
          <a:graphicData uri="http://schemas.openxmlformats.org/presentationml/2006/ole">
            <mc:AlternateContent xmlns:mc="http://schemas.openxmlformats.org/markup-compatibility/2006">
              <mc:Choice xmlns:v="urn:schemas-microsoft-com:vml" Requires="v">
                <p:oleObj spid="_x0000_s9262" name="Equation" r:id="rId7" imgW="86868000" imgH="16459200" progId="">
                  <p:embed/>
                </p:oleObj>
              </mc:Choice>
              <mc:Fallback>
                <p:oleObj name="Equation" r:id="rId7" imgW="86868000" imgH="16459200" progId="">
                  <p:embed/>
                  <p:pic>
                    <p:nvPicPr>
                      <p:cNvPr id="0" name="Object 5"/>
                      <p:cNvPicPr>
                        <a:picLocks noChangeAspect="1"/>
                      </p:cNvPicPr>
                      <p:nvPr/>
                    </p:nvPicPr>
                    <p:blipFill>
                      <a:blip r:embed="rId8"/>
                      <a:stretch>
                        <a:fillRect/>
                      </a:stretch>
                    </p:blipFill>
                    <p:spPr>
                      <a:xfrm>
                        <a:off x="928688" y="4071938"/>
                        <a:ext cx="7593012" cy="1439862"/>
                      </a:xfrm>
                      <a:prstGeom prst="rect">
                        <a:avLst/>
                      </a:prstGeom>
                      <a:solidFill>
                        <a:srgbClr val="996600"/>
                      </a:solidFill>
                      <a:ln w="9525">
                        <a:noFill/>
                      </a:ln>
                    </p:spPr>
                  </p:pic>
                </p:oleObj>
              </mc:Fallback>
            </mc:AlternateContent>
          </a:graphicData>
        </a:graphic>
      </p:graphicFrame>
      <p:graphicFrame>
        <p:nvGraphicFramePr>
          <p:cNvPr id="183302" name="Object 6"/>
          <p:cNvGraphicFramePr>
            <a:graphicFrameLocks noChangeAspect="1"/>
          </p:cNvGraphicFramePr>
          <p:nvPr/>
        </p:nvGraphicFramePr>
        <p:xfrm>
          <a:off x="1000125" y="3286125"/>
          <a:ext cx="3041650" cy="1079500"/>
        </p:xfrm>
        <a:graphic>
          <a:graphicData uri="http://schemas.openxmlformats.org/presentationml/2006/ole">
            <mc:AlternateContent xmlns:mc="http://schemas.openxmlformats.org/markup-compatibility/2006">
              <mc:Choice xmlns:v="urn:schemas-microsoft-com:vml" Requires="v">
                <p:oleObj spid="_x0000_s9263" name="Equation" r:id="rId9" imgW="37795200" imgH="13411200" progId="">
                  <p:embed/>
                </p:oleObj>
              </mc:Choice>
              <mc:Fallback>
                <p:oleObj name="Equation" r:id="rId9" imgW="37795200" imgH="13411200" progId="">
                  <p:embed/>
                  <p:pic>
                    <p:nvPicPr>
                      <p:cNvPr id="0" name="Object 6"/>
                      <p:cNvPicPr>
                        <a:picLocks noChangeAspect="1"/>
                      </p:cNvPicPr>
                      <p:nvPr/>
                    </p:nvPicPr>
                    <p:blipFill>
                      <a:blip r:embed="rId10"/>
                      <a:stretch>
                        <a:fillRect/>
                      </a:stretch>
                    </p:blipFill>
                    <p:spPr>
                      <a:xfrm>
                        <a:off x="1000125" y="3286125"/>
                        <a:ext cx="3041650" cy="1079500"/>
                      </a:xfrm>
                      <a:prstGeom prst="rect">
                        <a:avLst/>
                      </a:prstGeom>
                      <a:noFill/>
                      <a:ln w="9525">
                        <a:noFill/>
                      </a:ln>
                    </p:spPr>
                  </p:pic>
                </p:oleObj>
              </mc:Fallback>
            </mc:AlternateContent>
          </a:graphicData>
        </a:graphic>
      </p:graphicFrame>
      <p:graphicFrame>
        <p:nvGraphicFramePr>
          <p:cNvPr id="183303" name="Object 7"/>
          <p:cNvGraphicFramePr>
            <a:graphicFrameLocks noChangeAspect="1"/>
          </p:cNvGraphicFramePr>
          <p:nvPr/>
        </p:nvGraphicFramePr>
        <p:xfrm>
          <a:off x="1000125" y="2143125"/>
          <a:ext cx="6696075" cy="1079500"/>
        </p:xfrm>
        <a:graphic>
          <a:graphicData uri="http://schemas.openxmlformats.org/presentationml/2006/ole">
            <mc:AlternateContent xmlns:mc="http://schemas.openxmlformats.org/markup-compatibility/2006">
              <mc:Choice xmlns:v="urn:schemas-microsoft-com:vml" Requires="v">
                <p:oleObj spid="_x0000_s9264" name="公式" r:id="rId11" imgW="64922400" imgH="11582400" progId="Equation.3">
                  <p:embed/>
                </p:oleObj>
              </mc:Choice>
              <mc:Fallback>
                <p:oleObj name="公式" r:id="rId11" imgW="64922400" imgH="11582400" progId="Equation.3">
                  <p:embed/>
                  <p:pic>
                    <p:nvPicPr>
                      <p:cNvPr id="0" name="Object 7"/>
                      <p:cNvPicPr>
                        <a:picLocks noChangeAspect="1"/>
                      </p:cNvPicPr>
                      <p:nvPr/>
                    </p:nvPicPr>
                    <p:blipFill>
                      <a:blip r:embed="rId12"/>
                      <a:stretch>
                        <a:fillRect/>
                      </a:stretch>
                    </p:blipFill>
                    <p:spPr>
                      <a:xfrm>
                        <a:off x="1000125" y="2143125"/>
                        <a:ext cx="6696075" cy="1079500"/>
                      </a:xfrm>
                      <a:prstGeom prst="rect">
                        <a:avLst/>
                      </a:prstGeom>
                      <a:solidFill>
                        <a:srgbClr val="FF99CC"/>
                      </a:solidFill>
                      <a:ln w="9525">
                        <a:noFill/>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83299"/>
                                        </p:tgtEl>
                                        <p:attrNameLst>
                                          <p:attrName>style.visibility</p:attrName>
                                        </p:attrNameLst>
                                      </p:cBhvr>
                                      <p:to>
                                        <p:strVal val="visible"/>
                                      </p:to>
                                    </p:set>
                                    <p:anim calcmode="lin" valueType="num">
                                      <p:cBhvr>
                                        <p:cTn id="7" dur="1000" fill="hold"/>
                                        <p:tgtEl>
                                          <p:spTgt spid="183299"/>
                                        </p:tgtEl>
                                        <p:attrNameLst>
                                          <p:attrName>ppt_w</p:attrName>
                                        </p:attrNameLst>
                                      </p:cBhvr>
                                      <p:tavLst>
                                        <p:tav tm="0">
                                          <p:val>
                                            <p:strVal val="#ppt_w*0.70"/>
                                          </p:val>
                                        </p:tav>
                                        <p:tav tm="100000">
                                          <p:val>
                                            <p:strVal val="#ppt_w"/>
                                          </p:val>
                                        </p:tav>
                                      </p:tavLst>
                                    </p:anim>
                                    <p:anim calcmode="lin" valueType="num">
                                      <p:cBhvr>
                                        <p:cTn id="8" dur="1000" fill="hold"/>
                                        <p:tgtEl>
                                          <p:spTgt spid="183299"/>
                                        </p:tgtEl>
                                        <p:attrNameLst>
                                          <p:attrName>ppt_h</p:attrName>
                                        </p:attrNameLst>
                                      </p:cBhvr>
                                      <p:tavLst>
                                        <p:tav tm="0">
                                          <p:val>
                                            <p:strVal val="#ppt_h"/>
                                          </p:val>
                                        </p:tav>
                                        <p:tav tm="100000">
                                          <p:val>
                                            <p:strVal val="#ppt_h"/>
                                          </p:val>
                                        </p:tav>
                                      </p:tavLst>
                                    </p:anim>
                                    <p:animEffect transition="in" filter="fade">
                                      <p:cBhvr>
                                        <p:cTn id="9" dur="1000"/>
                                        <p:tgtEl>
                                          <p:spTgt spid="183299"/>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83298">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55" presetClass="entr" presetSubtype="0" fill="hold" nodeType="clickEffect">
                                  <p:stCondLst>
                                    <p:cond delay="0"/>
                                  </p:stCondLst>
                                  <p:childTnLst>
                                    <p:set>
                                      <p:cBhvr>
                                        <p:cTn id="17" dur="1" fill="hold">
                                          <p:stCondLst>
                                            <p:cond delay="0"/>
                                          </p:stCondLst>
                                        </p:cTn>
                                        <p:tgtEl>
                                          <p:spTgt spid="183303"/>
                                        </p:tgtEl>
                                        <p:attrNameLst>
                                          <p:attrName>style.visibility</p:attrName>
                                        </p:attrNameLst>
                                      </p:cBhvr>
                                      <p:to>
                                        <p:strVal val="visible"/>
                                      </p:to>
                                    </p:set>
                                    <p:anim calcmode="lin" valueType="num">
                                      <p:cBhvr>
                                        <p:cTn id="18" dur="1000" fill="hold"/>
                                        <p:tgtEl>
                                          <p:spTgt spid="183303"/>
                                        </p:tgtEl>
                                        <p:attrNameLst>
                                          <p:attrName>ppt_w</p:attrName>
                                        </p:attrNameLst>
                                      </p:cBhvr>
                                      <p:tavLst>
                                        <p:tav tm="0">
                                          <p:val>
                                            <p:strVal val="#ppt_w*0.70"/>
                                          </p:val>
                                        </p:tav>
                                        <p:tav tm="100000">
                                          <p:val>
                                            <p:strVal val="#ppt_w"/>
                                          </p:val>
                                        </p:tav>
                                      </p:tavLst>
                                    </p:anim>
                                    <p:anim calcmode="lin" valueType="num">
                                      <p:cBhvr>
                                        <p:cTn id="19" dur="1000" fill="hold"/>
                                        <p:tgtEl>
                                          <p:spTgt spid="183303"/>
                                        </p:tgtEl>
                                        <p:attrNameLst>
                                          <p:attrName>ppt_h</p:attrName>
                                        </p:attrNameLst>
                                      </p:cBhvr>
                                      <p:tavLst>
                                        <p:tav tm="0">
                                          <p:val>
                                            <p:strVal val="#ppt_h"/>
                                          </p:val>
                                        </p:tav>
                                        <p:tav tm="100000">
                                          <p:val>
                                            <p:strVal val="#ppt_h"/>
                                          </p:val>
                                        </p:tav>
                                      </p:tavLst>
                                    </p:anim>
                                    <p:animEffect transition="in" filter="fade">
                                      <p:cBhvr>
                                        <p:cTn id="20" dur="1000"/>
                                        <p:tgtEl>
                                          <p:spTgt spid="183303"/>
                                        </p:tgtEl>
                                      </p:cBhvr>
                                    </p:animEffect>
                                  </p:childTnLst>
                                </p:cTn>
                              </p:par>
                            </p:childTnLst>
                          </p:cTn>
                        </p:par>
                      </p:childTnLst>
                    </p:cTn>
                  </p:par>
                  <p:par>
                    <p:cTn id="21" fill="hold">
                      <p:stCondLst>
                        <p:cond delay="indefinite"/>
                      </p:stCondLst>
                      <p:childTnLst>
                        <p:par>
                          <p:cTn id="22" fill="hold">
                            <p:stCondLst>
                              <p:cond delay="0"/>
                            </p:stCondLst>
                            <p:childTnLst>
                              <p:par>
                                <p:cTn id="23" presetID="55" presetClass="entr" presetSubtype="0" fill="hold" nodeType="clickEffect">
                                  <p:stCondLst>
                                    <p:cond delay="0"/>
                                  </p:stCondLst>
                                  <p:childTnLst>
                                    <p:set>
                                      <p:cBhvr>
                                        <p:cTn id="24" dur="1" fill="hold">
                                          <p:stCondLst>
                                            <p:cond delay="0"/>
                                          </p:stCondLst>
                                        </p:cTn>
                                        <p:tgtEl>
                                          <p:spTgt spid="183301"/>
                                        </p:tgtEl>
                                        <p:attrNameLst>
                                          <p:attrName>style.visibility</p:attrName>
                                        </p:attrNameLst>
                                      </p:cBhvr>
                                      <p:to>
                                        <p:strVal val="visible"/>
                                      </p:to>
                                    </p:set>
                                    <p:anim calcmode="lin" valueType="num">
                                      <p:cBhvr>
                                        <p:cTn id="25" dur="1000" fill="hold"/>
                                        <p:tgtEl>
                                          <p:spTgt spid="183301"/>
                                        </p:tgtEl>
                                        <p:attrNameLst>
                                          <p:attrName>ppt_w</p:attrName>
                                        </p:attrNameLst>
                                      </p:cBhvr>
                                      <p:tavLst>
                                        <p:tav tm="0">
                                          <p:val>
                                            <p:strVal val="#ppt_w*0.70"/>
                                          </p:val>
                                        </p:tav>
                                        <p:tav tm="100000">
                                          <p:val>
                                            <p:strVal val="#ppt_w"/>
                                          </p:val>
                                        </p:tav>
                                      </p:tavLst>
                                    </p:anim>
                                    <p:anim calcmode="lin" valueType="num">
                                      <p:cBhvr>
                                        <p:cTn id="26" dur="1000" fill="hold"/>
                                        <p:tgtEl>
                                          <p:spTgt spid="183301"/>
                                        </p:tgtEl>
                                        <p:attrNameLst>
                                          <p:attrName>ppt_h</p:attrName>
                                        </p:attrNameLst>
                                      </p:cBhvr>
                                      <p:tavLst>
                                        <p:tav tm="0">
                                          <p:val>
                                            <p:strVal val="#ppt_h"/>
                                          </p:val>
                                        </p:tav>
                                        <p:tav tm="100000">
                                          <p:val>
                                            <p:strVal val="#ppt_h"/>
                                          </p:val>
                                        </p:tav>
                                      </p:tavLst>
                                    </p:anim>
                                    <p:animEffect transition="in" filter="fade">
                                      <p:cBhvr>
                                        <p:cTn id="27" dur="1000"/>
                                        <p:tgtEl>
                                          <p:spTgt spid="183301"/>
                                        </p:tgtEl>
                                      </p:cBhvr>
                                    </p:animEffect>
                                  </p:childTnLst>
                                </p:cTn>
                              </p:par>
                            </p:childTnLst>
                          </p:cTn>
                        </p:par>
                      </p:childTnLst>
                    </p:cTn>
                  </p:par>
                  <p:par>
                    <p:cTn id="28" fill="hold">
                      <p:stCondLst>
                        <p:cond delay="indefinite"/>
                      </p:stCondLst>
                      <p:childTnLst>
                        <p:par>
                          <p:cTn id="29" fill="hold">
                            <p:stCondLst>
                              <p:cond delay="0"/>
                            </p:stCondLst>
                            <p:childTnLst>
                              <p:par>
                                <p:cTn id="30" presetID="55" presetClass="entr" presetSubtype="0" fill="hold" nodeType="clickEffect">
                                  <p:stCondLst>
                                    <p:cond delay="0"/>
                                  </p:stCondLst>
                                  <p:childTnLst>
                                    <p:set>
                                      <p:cBhvr>
                                        <p:cTn id="31" dur="1" fill="hold">
                                          <p:stCondLst>
                                            <p:cond delay="0"/>
                                          </p:stCondLst>
                                        </p:cTn>
                                        <p:tgtEl>
                                          <p:spTgt spid="183302"/>
                                        </p:tgtEl>
                                        <p:attrNameLst>
                                          <p:attrName>style.visibility</p:attrName>
                                        </p:attrNameLst>
                                      </p:cBhvr>
                                      <p:to>
                                        <p:strVal val="visible"/>
                                      </p:to>
                                    </p:set>
                                    <p:anim calcmode="lin" valueType="num">
                                      <p:cBhvr>
                                        <p:cTn id="32" dur="1000" fill="hold"/>
                                        <p:tgtEl>
                                          <p:spTgt spid="183302"/>
                                        </p:tgtEl>
                                        <p:attrNameLst>
                                          <p:attrName>ppt_w</p:attrName>
                                        </p:attrNameLst>
                                      </p:cBhvr>
                                      <p:tavLst>
                                        <p:tav tm="0">
                                          <p:val>
                                            <p:strVal val="#ppt_w*0.70"/>
                                          </p:val>
                                        </p:tav>
                                        <p:tav tm="100000">
                                          <p:val>
                                            <p:strVal val="#ppt_w"/>
                                          </p:val>
                                        </p:tav>
                                      </p:tavLst>
                                    </p:anim>
                                    <p:anim calcmode="lin" valueType="num">
                                      <p:cBhvr>
                                        <p:cTn id="33" dur="1000" fill="hold"/>
                                        <p:tgtEl>
                                          <p:spTgt spid="183302"/>
                                        </p:tgtEl>
                                        <p:attrNameLst>
                                          <p:attrName>ppt_h</p:attrName>
                                        </p:attrNameLst>
                                      </p:cBhvr>
                                      <p:tavLst>
                                        <p:tav tm="0">
                                          <p:val>
                                            <p:strVal val="#ppt_h"/>
                                          </p:val>
                                        </p:tav>
                                        <p:tav tm="100000">
                                          <p:val>
                                            <p:strVal val="#ppt_h"/>
                                          </p:val>
                                        </p:tav>
                                      </p:tavLst>
                                    </p:anim>
                                    <p:animEffect transition="in" filter="fade">
                                      <p:cBhvr>
                                        <p:cTn id="34" dur="1000"/>
                                        <p:tgtEl>
                                          <p:spTgt spid="183302"/>
                                        </p:tgtEl>
                                      </p:cBhvr>
                                    </p:animEffect>
                                  </p:childTnLst>
                                </p:cTn>
                              </p:par>
                            </p:childTnLst>
                          </p:cTn>
                        </p:par>
                      </p:childTnLst>
                    </p:cTn>
                  </p:par>
                  <p:par>
                    <p:cTn id="35" fill="hold">
                      <p:stCondLst>
                        <p:cond delay="indefinite"/>
                      </p:stCondLst>
                      <p:childTnLst>
                        <p:par>
                          <p:cTn id="36" fill="hold">
                            <p:stCondLst>
                              <p:cond delay="0"/>
                            </p:stCondLst>
                            <p:childTnLst>
                              <p:par>
                                <p:cTn id="37" presetID="55" presetClass="entr" presetSubtype="0" fill="hold" nodeType="clickEffect">
                                  <p:stCondLst>
                                    <p:cond delay="0"/>
                                  </p:stCondLst>
                                  <p:childTnLst>
                                    <p:set>
                                      <p:cBhvr>
                                        <p:cTn id="38" dur="1" fill="hold">
                                          <p:stCondLst>
                                            <p:cond delay="0"/>
                                          </p:stCondLst>
                                        </p:cTn>
                                        <p:tgtEl>
                                          <p:spTgt spid="183300"/>
                                        </p:tgtEl>
                                        <p:attrNameLst>
                                          <p:attrName>style.visibility</p:attrName>
                                        </p:attrNameLst>
                                      </p:cBhvr>
                                      <p:to>
                                        <p:strVal val="visible"/>
                                      </p:to>
                                    </p:set>
                                    <p:anim calcmode="lin" valueType="num">
                                      <p:cBhvr>
                                        <p:cTn id="39" dur="1000" fill="hold"/>
                                        <p:tgtEl>
                                          <p:spTgt spid="183300"/>
                                        </p:tgtEl>
                                        <p:attrNameLst>
                                          <p:attrName>ppt_w</p:attrName>
                                        </p:attrNameLst>
                                      </p:cBhvr>
                                      <p:tavLst>
                                        <p:tav tm="0">
                                          <p:val>
                                            <p:strVal val="#ppt_w*0.70"/>
                                          </p:val>
                                        </p:tav>
                                        <p:tav tm="100000">
                                          <p:val>
                                            <p:strVal val="#ppt_w"/>
                                          </p:val>
                                        </p:tav>
                                      </p:tavLst>
                                    </p:anim>
                                    <p:anim calcmode="lin" valueType="num">
                                      <p:cBhvr>
                                        <p:cTn id="40" dur="1000" fill="hold"/>
                                        <p:tgtEl>
                                          <p:spTgt spid="183300"/>
                                        </p:tgtEl>
                                        <p:attrNameLst>
                                          <p:attrName>ppt_h</p:attrName>
                                        </p:attrNameLst>
                                      </p:cBhvr>
                                      <p:tavLst>
                                        <p:tav tm="0">
                                          <p:val>
                                            <p:strVal val="#ppt_h"/>
                                          </p:val>
                                        </p:tav>
                                        <p:tav tm="100000">
                                          <p:val>
                                            <p:strVal val="#ppt_h"/>
                                          </p:val>
                                        </p:tav>
                                      </p:tavLst>
                                    </p:anim>
                                    <p:animEffect transition="in" filter="fade">
                                      <p:cBhvr>
                                        <p:cTn id="41" dur="1000"/>
                                        <p:tgtEl>
                                          <p:spTgt spid="183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8"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22" name="Rectangle 2"/>
          <p:cNvSpPr>
            <a:spLocks noGrp="1" noChangeArrowheads="1"/>
          </p:cNvSpPr>
          <p:nvPr>
            <p:ph type="body" sz="half" idx="1"/>
          </p:nvPr>
        </p:nvSpPr>
        <p:spPr>
          <a:xfrm>
            <a:off x="1000125" y="3429000"/>
            <a:ext cx="7740650" cy="1944688"/>
          </a:xfrm>
        </p:spPr>
        <p:txBody>
          <a:bodyPr/>
          <a:lstStyle/>
          <a:p>
            <a:pPr eaLnBrk="1" hangingPunct="1">
              <a:buFont typeface="Wingdings" panose="05000000000000000000" pitchFamily="2" charset="2"/>
              <a:buNone/>
            </a:pPr>
            <a:r>
              <a:rPr lang="zh-CN" altLang="en-US" b="1">
                <a:latin typeface="宋体" panose="02010600030101010101" pitchFamily="2" charset="-122"/>
              </a:rPr>
              <a:t>两边除以</a:t>
            </a:r>
            <a:r>
              <a:rPr lang="zh-CN" altLang="en-US" b="1">
                <a:latin typeface="华文楷体" panose="02010600040101010101" pitchFamily="2" charset="-122"/>
                <a:ea typeface="华文楷体" panose="02010600040101010101" pitchFamily="2" charset="-122"/>
                <a:sym typeface="Symbol" panose="05050102010706020507" pitchFamily="18" charset="2"/>
              </a:rPr>
              <a:t></a:t>
            </a:r>
            <a:r>
              <a:rPr lang="en-US" altLang="zh-CN" b="1">
                <a:latin typeface="华文楷体" panose="02010600040101010101" pitchFamily="2" charset="-122"/>
                <a:ea typeface="华文楷体" panose="02010600040101010101" pitchFamily="2" charset="-122"/>
              </a:rPr>
              <a:t>a </a:t>
            </a:r>
            <a:r>
              <a:rPr lang="en-US" altLang="zh-CN" b="1">
                <a:latin typeface="华文楷体" panose="02010600040101010101" pitchFamily="2" charset="-122"/>
                <a:ea typeface="华文楷体" panose="02010600040101010101" pitchFamily="2" charset="-122"/>
                <a:sym typeface="Symbol" panose="05050102010706020507" pitchFamily="18" charset="2"/>
              </a:rPr>
              <a:t></a:t>
            </a:r>
            <a:r>
              <a:rPr lang="en-US" altLang="zh-CN" b="1">
                <a:latin typeface="华文楷体" panose="02010600040101010101" pitchFamily="2" charset="-122"/>
                <a:ea typeface="华文楷体" panose="02010600040101010101" pitchFamily="2" charset="-122"/>
              </a:rPr>
              <a:t>t,   </a:t>
            </a:r>
            <a:r>
              <a:rPr lang="zh-CN" altLang="en-US" b="1">
                <a:latin typeface="宋体" panose="02010600030101010101" pitchFamily="2" charset="-122"/>
              </a:rPr>
              <a:t>再令</a:t>
            </a:r>
            <a:r>
              <a:rPr lang="zh-CN" altLang="en-US" b="1">
                <a:latin typeface="华文楷体" panose="02010600040101010101" pitchFamily="2" charset="-122"/>
                <a:ea typeface="华文楷体" panose="02010600040101010101" pitchFamily="2" charset="-122"/>
              </a:rPr>
              <a:t> </a:t>
            </a:r>
            <a:r>
              <a:rPr lang="zh-CN" altLang="en-US" b="1">
                <a:latin typeface="华文楷体" panose="02010600040101010101" pitchFamily="2" charset="-122"/>
                <a:ea typeface="华文楷体" panose="02010600040101010101" pitchFamily="2" charset="-122"/>
                <a:sym typeface="Symbol" panose="05050102010706020507" pitchFamily="18" charset="2"/>
              </a:rPr>
              <a:t></a:t>
            </a:r>
            <a:r>
              <a:rPr lang="en-US" altLang="zh-CN" b="1">
                <a:latin typeface="华文楷体" panose="02010600040101010101" pitchFamily="2" charset="-122"/>
                <a:ea typeface="华文楷体" panose="02010600040101010101" pitchFamily="2" charset="-122"/>
                <a:sym typeface="Symbol" panose="05050102010706020507" pitchFamily="18" charset="2"/>
              </a:rPr>
              <a:t>a, t  0 </a:t>
            </a:r>
          </a:p>
          <a:p>
            <a:pPr eaLnBrk="1" hangingPunct="1">
              <a:buFont typeface="Wingdings" panose="05000000000000000000" pitchFamily="2" charset="2"/>
              <a:buNone/>
            </a:pPr>
            <a:r>
              <a:rPr lang="zh-CN" altLang="en-US" b="1">
                <a:latin typeface="宋体" panose="02010600030101010101" pitchFamily="2" charset="-122"/>
                <a:sym typeface="Symbol" panose="05050102010706020507" pitchFamily="18" charset="2"/>
              </a:rPr>
              <a:t>得</a:t>
            </a:r>
            <a:r>
              <a:rPr lang="zh-CN" altLang="en-US" b="1">
                <a:latin typeface="华文楷体" panose="02010600040101010101" pitchFamily="2" charset="-122"/>
                <a:ea typeface="华文楷体" panose="02010600040101010101" pitchFamily="2" charset="-122"/>
                <a:sym typeface="Symbol" panose="05050102010706020507" pitchFamily="18" charset="2"/>
              </a:rPr>
              <a:t>  </a:t>
            </a:r>
            <a:r>
              <a:rPr lang="en-US" altLang="zh-CN" b="1">
                <a:latin typeface="华文楷体" panose="02010600040101010101" pitchFamily="2" charset="-122"/>
                <a:ea typeface="华文楷体" panose="02010600040101010101" pitchFamily="2" charset="-122"/>
                <a:sym typeface="Symbol" panose="05050102010706020507" pitchFamily="18" charset="2"/>
              </a:rPr>
              <a:t>n/t +  n/a = - (a)n(a,t) </a:t>
            </a:r>
            <a:r>
              <a:rPr lang="zh-CN" altLang="en-US" b="1">
                <a:latin typeface="华文楷体" panose="02010600040101010101" pitchFamily="2" charset="-122"/>
                <a:ea typeface="华文楷体" panose="02010600040101010101" pitchFamily="2" charset="-122"/>
                <a:sym typeface="Symbol" panose="05050102010706020507" pitchFamily="18" charset="2"/>
              </a:rPr>
              <a:t>。</a:t>
            </a:r>
            <a:endParaRPr lang="en-US" altLang="zh-CN" b="1">
              <a:latin typeface="华文楷体" panose="02010600040101010101" pitchFamily="2" charset="-122"/>
              <a:ea typeface="华文楷体" panose="02010600040101010101" pitchFamily="2" charset="-122"/>
              <a:sym typeface="Symbol" panose="05050102010706020507" pitchFamily="18" charset="2"/>
            </a:endParaRPr>
          </a:p>
        </p:txBody>
      </p:sp>
      <p:graphicFrame>
        <p:nvGraphicFramePr>
          <p:cNvPr id="184323" name="Object 3"/>
          <p:cNvGraphicFramePr>
            <a:graphicFrameLocks noGrp="1" noChangeAspect="1"/>
          </p:cNvGraphicFramePr>
          <p:nvPr>
            <p:ph sz="half" idx="2"/>
          </p:nvPr>
        </p:nvGraphicFramePr>
        <p:xfrm>
          <a:off x="971550" y="1125538"/>
          <a:ext cx="6840538" cy="1943100"/>
        </p:xfrm>
        <a:graphic>
          <a:graphicData uri="http://schemas.openxmlformats.org/presentationml/2006/ole">
            <mc:AlternateContent xmlns:mc="http://schemas.openxmlformats.org/markup-compatibility/2006">
              <mc:Choice xmlns:v="urn:schemas-microsoft-com:vml" Requires="v">
                <p:oleObj spid="_x0000_s10251" name="公式" r:id="rId3" imgW="81381600" imgH="20116800" progId="Equation.3">
                  <p:embed/>
                </p:oleObj>
              </mc:Choice>
              <mc:Fallback>
                <p:oleObj name="公式" r:id="rId3" imgW="81381600" imgH="20116800" progId="Equation.3">
                  <p:embed/>
                  <p:pic>
                    <p:nvPicPr>
                      <p:cNvPr id="0" name="Object 3"/>
                      <p:cNvPicPr>
                        <a:picLocks noChangeAspect="1"/>
                      </p:cNvPicPr>
                      <p:nvPr/>
                    </p:nvPicPr>
                    <p:blipFill>
                      <a:blip r:embed="rId4"/>
                      <a:stretch>
                        <a:fillRect/>
                      </a:stretch>
                    </p:blipFill>
                    <p:spPr>
                      <a:xfrm>
                        <a:off x="971550" y="1125538"/>
                        <a:ext cx="6840538" cy="1943100"/>
                      </a:xfrm>
                      <a:prstGeom prst="rect">
                        <a:avLst/>
                      </a:prstGeom>
                      <a:noFill/>
                      <a:ln w="9525">
                        <a:noFill/>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84323"/>
                                        </p:tgtEl>
                                        <p:attrNameLst>
                                          <p:attrName>style.visibility</p:attrName>
                                        </p:attrNameLst>
                                      </p:cBhvr>
                                      <p:to>
                                        <p:strVal val="visible"/>
                                      </p:to>
                                    </p:set>
                                    <p:anim calcmode="lin" valueType="num">
                                      <p:cBhvr>
                                        <p:cTn id="7" dur="1000" fill="hold"/>
                                        <p:tgtEl>
                                          <p:spTgt spid="184323"/>
                                        </p:tgtEl>
                                        <p:attrNameLst>
                                          <p:attrName>ppt_w</p:attrName>
                                        </p:attrNameLst>
                                      </p:cBhvr>
                                      <p:tavLst>
                                        <p:tav tm="0">
                                          <p:val>
                                            <p:strVal val="#ppt_w*0.70"/>
                                          </p:val>
                                        </p:tav>
                                        <p:tav tm="100000">
                                          <p:val>
                                            <p:strVal val="#ppt_w"/>
                                          </p:val>
                                        </p:tav>
                                      </p:tavLst>
                                    </p:anim>
                                    <p:anim calcmode="lin" valueType="num">
                                      <p:cBhvr>
                                        <p:cTn id="8" dur="1000" fill="hold"/>
                                        <p:tgtEl>
                                          <p:spTgt spid="184323"/>
                                        </p:tgtEl>
                                        <p:attrNameLst>
                                          <p:attrName>ppt_h</p:attrName>
                                        </p:attrNameLst>
                                      </p:cBhvr>
                                      <p:tavLst>
                                        <p:tav tm="0">
                                          <p:val>
                                            <p:strVal val="#ppt_h"/>
                                          </p:val>
                                        </p:tav>
                                        <p:tav tm="100000">
                                          <p:val>
                                            <p:strVal val="#ppt_h"/>
                                          </p:val>
                                        </p:tav>
                                      </p:tavLst>
                                    </p:anim>
                                    <p:animEffect transition="in" filter="fade">
                                      <p:cBhvr>
                                        <p:cTn id="9" dur="1000"/>
                                        <p:tgtEl>
                                          <p:spTgt spid="184323"/>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184322">
                                            <p:txEl>
                                              <p:pRg st="0" end="0"/>
                                            </p:txEl>
                                          </p:spTgt>
                                        </p:tgtEl>
                                        <p:attrNameLst>
                                          <p:attrName>style.visibility</p:attrName>
                                        </p:attrNameLst>
                                      </p:cBhvr>
                                      <p:to>
                                        <p:strVal val="visible"/>
                                      </p:to>
                                    </p:set>
                                    <p:anim calcmode="lin" valueType="num">
                                      <p:cBhvr>
                                        <p:cTn id="14" dur="1000" fill="hold"/>
                                        <p:tgtEl>
                                          <p:spTgt spid="184322">
                                            <p:txEl>
                                              <p:pRg st="0" end="0"/>
                                            </p:txEl>
                                          </p:spTgt>
                                        </p:tgtEl>
                                        <p:attrNameLst>
                                          <p:attrName>ppt_w</p:attrName>
                                        </p:attrNameLst>
                                      </p:cBhvr>
                                      <p:tavLst>
                                        <p:tav tm="0">
                                          <p:val>
                                            <p:strVal val="#ppt_w*0.70"/>
                                          </p:val>
                                        </p:tav>
                                        <p:tav tm="100000">
                                          <p:val>
                                            <p:strVal val="#ppt_w"/>
                                          </p:val>
                                        </p:tav>
                                      </p:tavLst>
                                    </p:anim>
                                    <p:anim calcmode="lin" valueType="num">
                                      <p:cBhvr>
                                        <p:cTn id="15" dur="1000" fill="hold"/>
                                        <p:tgtEl>
                                          <p:spTgt spid="184322">
                                            <p:txEl>
                                              <p:pRg st="0" end="0"/>
                                            </p:txEl>
                                          </p:spTgt>
                                        </p:tgtEl>
                                        <p:attrNameLst>
                                          <p:attrName>ppt_h</p:attrName>
                                        </p:attrNameLst>
                                      </p:cBhvr>
                                      <p:tavLst>
                                        <p:tav tm="0">
                                          <p:val>
                                            <p:strVal val="#ppt_h"/>
                                          </p:val>
                                        </p:tav>
                                        <p:tav tm="100000">
                                          <p:val>
                                            <p:strVal val="#ppt_h"/>
                                          </p:val>
                                        </p:tav>
                                      </p:tavLst>
                                    </p:anim>
                                    <p:animEffect transition="in" filter="fade">
                                      <p:cBhvr>
                                        <p:cTn id="16" dur="1000"/>
                                        <p:tgtEl>
                                          <p:spTgt spid="184322">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184322">
                                            <p:txEl>
                                              <p:pRg st="1" end="1"/>
                                            </p:txEl>
                                          </p:spTgt>
                                        </p:tgtEl>
                                        <p:attrNameLst>
                                          <p:attrName>style.visibility</p:attrName>
                                        </p:attrNameLst>
                                      </p:cBhvr>
                                      <p:to>
                                        <p:strVal val="visible"/>
                                      </p:to>
                                    </p:set>
                                    <p:anim calcmode="lin" valueType="num">
                                      <p:cBhvr>
                                        <p:cTn id="21" dur="1000" fill="hold"/>
                                        <p:tgtEl>
                                          <p:spTgt spid="184322">
                                            <p:txEl>
                                              <p:pRg st="1" end="1"/>
                                            </p:txEl>
                                          </p:spTgt>
                                        </p:tgtEl>
                                        <p:attrNameLst>
                                          <p:attrName>ppt_w</p:attrName>
                                        </p:attrNameLst>
                                      </p:cBhvr>
                                      <p:tavLst>
                                        <p:tav tm="0">
                                          <p:val>
                                            <p:strVal val="#ppt_w*0.70"/>
                                          </p:val>
                                        </p:tav>
                                        <p:tav tm="100000">
                                          <p:val>
                                            <p:strVal val="#ppt_w"/>
                                          </p:val>
                                        </p:tav>
                                      </p:tavLst>
                                    </p:anim>
                                    <p:anim calcmode="lin" valueType="num">
                                      <p:cBhvr>
                                        <p:cTn id="22" dur="1000" fill="hold"/>
                                        <p:tgtEl>
                                          <p:spTgt spid="184322">
                                            <p:txEl>
                                              <p:pRg st="1" end="1"/>
                                            </p:txEl>
                                          </p:spTgt>
                                        </p:tgtEl>
                                        <p:attrNameLst>
                                          <p:attrName>ppt_h</p:attrName>
                                        </p:attrNameLst>
                                      </p:cBhvr>
                                      <p:tavLst>
                                        <p:tav tm="0">
                                          <p:val>
                                            <p:strVal val="#ppt_h"/>
                                          </p:val>
                                        </p:tav>
                                        <p:tav tm="100000">
                                          <p:val>
                                            <p:strVal val="#ppt_h"/>
                                          </p:val>
                                        </p:tav>
                                      </p:tavLst>
                                    </p:anim>
                                    <p:animEffect transition="in" filter="fade">
                                      <p:cBhvr>
                                        <p:cTn id="23" dur="1000"/>
                                        <p:tgtEl>
                                          <p:spTgt spid="1843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2"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body" idx="1"/>
          </p:nvPr>
        </p:nvSpPr>
        <p:spPr>
          <a:xfrm>
            <a:off x="1187450" y="1052513"/>
            <a:ext cx="7653338" cy="5162550"/>
          </a:xfrm>
        </p:spPr>
        <p:txBody>
          <a:bodyPr/>
          <a:lstStyle/>
          <a:p>
            <a:pPr eaLnBrk="1" hangingPunct="1">
              <a:buFont typeface="Wingdings" panose="05000000000000000000" pitchFamily="2" charset="2"/>
              <a:buNone/>
            </a:pPr>
            <a:r>
              <a:rPr lang="zh-CN" altLang="en-US" sz="2800" b="1">
                <a:latin typeface="宋体" panose="02010600030101010101" pitchFamily="2" charset="-122"/>
                <a:sym typeface="Symbol" panose="05050102010706020507" pitchFamily="18" charset="2"/>
              </a:rPr>
              <a:t>具年龄结构的线性偏微分方程</a:t>
            </a:r>
            <a:r>
              <a:rPr lang="zh-CN" altLang="en-US" sz="2800" b="1">
                <a:solidFill>
                  <a:srgbClr val="FF0000"/>
                </a:solidFill>
                <a:latin typeface="宋体" panose="02010600030101010101" pitchFamily="2" charset="-122"/>
                <a:sym typeface="Symbol" panose="05050102010706020507" pitchFamily="18" charset="2"/>
              </a:rPr>
              <a:t>人口模型</a:t>
            </a:r>
            <a:r>
              <a:rPr lang="zh-CN" altLang="en-US" sz="2800" b="1">
                <a:latin typeface="宋体" panose="02010600030101010101" pitchFamily="2" charset="-122"/>
                <a:sym typeface="Symbol" panose="05050102010706020507" pitchFamily="18" charset="2"/>
              </a:rPr>
              <a:t>：</a:t>
            </a:r>
          </a:p>
          <a:p>
            <a:pPr eaLnBrk="1" hangingPunct="1">
              <a:buFont typeface="Wingdings" panose="05000000000000000000" pitchFamily="2" charset="2"/>
              <a:buNone/>
            </a:pPr>
            <a:r>
              <a:rPr lang="zh-CN" altLang="en-US" sz="2800" b="1">
                <a:latin typeface="华文楷体" panose="02010600040101010101" pitchFamily="2" charset="-122"/>
                <a:ea typeface="华文楷体" panose="02010600040101010101" pitchFamily="2" charset="-122"/>
                <a:sym typeface="Symbol" panose="05050102010706020507" pitchFamily="18" charset="2"/>
              </a:rPr>
              <a:t>      </a:t>
            </a:r>
            <a:r>
              <a:rPr lang="en-US" altLang="zh-CN" sz="2800" b="1">
                <a:latin typeface="华文楷体" panose="02010600040101010101" pitchFamily="2" charset="-122"/>
                <a:ea typeface="华文楷体" panose="02010600040101010101" pitchFamily="2" charset="-122"/>
                <a:sym typeface="Symbol" panose="05050102010706020507" pitchFamily="18" charset="2"/>
              </a:rPr>
              <a:t>n/t +  n/a = -(a) n(a,t)   a&gt;0,  t&gt;0</a:t>
            </a:r>
          </a:p>
          <a:p>
            <a:pPr eaLnBrk="1" hangingPunct="1">
              <a:buFont typeface="Wingdings" panose="05000000000000000000" pitchFamily="2" charset="2"/>
              <a:buNone/>
            </a:pPr>
            <a:endParaRPr lang="en-US" altLang="zh-CN" sz="2800" b="1">
              <a:latin typeface="宋体" panose="02010600030101010101" pitchFamily="2" charset="-122"/>
              <a:sym typeface="Symbol" panose="05050102010706020507" pitchFamily="18" charset="2"/>
            </a:endParaRPr>
          </a:p>
          <a:p>
            <a:pPr eaLnBrk="1" hangingPunct="1">
              <a:buFont typeface="Wingdings" panose="05000000000000000000" pitchFamily="2" charset="2"/>
              <a:buNone/>
            </a:pPr>
            <a:r>
              <a:rPr lang="zh-CN" altLang="en-US" sz="2800" b="1">
                <a:latin typeface="宋体" panose="02010600030101010101" pitchFamily="2" charset="-122"/>
                <a:sym typeface="Symbol" panose="05050102010706020507" pitchFamily="18" charset="2"/>
              </a:rPr>
              <a:t>初始条件：</a:t>
            </a:r>
            <a:endParaRPr lang="en-US" altLang="zh-CN" sz="2800" b="1">
              <a:latin typeface="宋体" panose="02010600030101010101" pitchFamily="2" charset="-122"/>
              <a:sym typeface="Symbol" panose="05050102010706020507" pitchFamily="18" charset="2"/>
            </a:endParaRPr>
          </a:p>
          <a:p>
            <a:pPr eaLnBrk="1" hangingPunct="1">
              <a:buFont typeface="Wingdings" panose="05000000000000000000" pitchFamily="2" charset="2"/>
              <a:buNone/>
            </a:pPr>
            <a:r>
              <a:rPr lang="zh-CN" altLang="en-US" sz="2800" b="1">
                <a:latin typeface="华文楷体" panose="02010600040101010101" pitchFamily="2" charset="-122"/>
                <a:ea typeface="华文楷体" panose="02010600040101010101" pitchFamily="2" charset="-122"/>
                <a:sym typeface="Symbol" panose="05050102010706020507" pitchFamily="18" charset="2"/>
              </a:rPr>
              <a:t>         </a:t>
            </a:r>
            <a:r>
              <a:rPr lang="en-US" altLang="zh-CN" sz="2800" b="1">
                <a:latin typeface="华文楷体" panose="02010600040101010101" pitchFamily="2" charset="-122"/>
                <a:ea typeface="华文楷体" panose="02010600040101010101" pitchFamily="2" charset="-122"/>
                <a:sym typeface="Symbol" panose="05050102010706020507" pitchFamily="18" charset="2"/>
              </a:rPr>
              <a:t>n(0, a)=n</a:t>
            </a:r>
            <a:r>
              <a:rPr lang="en-US" altLang="zh-CN" sz="2800" b="1" baseline="-25000">
                <a:latin typeface="华文楷体" panose="02010600040101010101" pitchFamily="2" charset="-122"/>
                <a:ea typeface="华文楷体" panose="02010600040101010101" pitchFamily="2" charset="-122"/>
                <a:sym typeface="Symbol" panose="05050102010706020507" pitchFamily="18" charset="2"/>
              </a:rPr>
              <a:t>0</a:t>
            </a:r>
            <a:r>
              <a:rPr lang="en-US" altLang="zh-CN" sz="2800" b="1">
                <a:latin typeface="华文楷体" panose="02010600040101010101" pitchFamily="2" charset="-122"/>
                <a:ea typeface="华文楷体" panose="02010600040101010101" pitchFamily="2" charset="-122"/>
                <a:sym typeface="Symbol" panose="05050102010706020507" pitchFamily="18" charset="2"/>
              </a:rPr>
              <a:t>(a)    a&gt;0, </a:t>
            </a:r>
          </a:p>
          <a:p>
            <a:pPr eaLnBrk="1" hangingPunct="1">
              <a:buFont typeface="Wingdings" panose="05000000000000000000" pitchFamily="2" charset="2"/>
              <a:buNone/>
            </a:pPr>
            <a:endParaRPr lang="zh-CN" altLang="en-US" sz="2800" b="1">
              <a:latin typeface="宋体" panose="02010600030101010101" pitchFamily="2" charset="-122"/>
              <a:sym typeface="Symbol" panose="05050102010706020507" pitchFamily="18" charset="2"/>
            </a:endParaRPr>
          </a:p>
          <a:p>
            <a:pPr eaLnBrk="1" hangingPunct="1">
              <a:buFont typeface="Wingdings" panose="05000000000000000000" pitchFamily="2" charset="2"/>
              <a:buNone/>
            </a:pPr>
            <a:r>
              <a:rPr lang="zh-CN" altLang="en-US" sz="2800" b="1">
                <a:latin typeface="宋体" panose="02010600030101010101" pitchFamily="2" charset="-122"/>
                <a:sym typeface="Symbol" panose="05050102010706020507" pitchFamily="18" charset="2"/>
              </a:rPr>
              <a:t>边界条件：</a:t>
            </a:r>
            <a:endParaRPr lang="en-US" altLang="zh-CN" sz="2800" b="1">
              <a:latin typeface="宋体" panose="02010600030101010101" pitchFamily="2" charset="-122"/>
              <a:sym typeface="Symbol" panose="05050102010706020507" pitchFamily="18" charset="2"/>
            </a:endParaRPr>
          </a:p>
          <a:p>
            <a:pPr eaLnBrk="1" hangingPunct="1">
              <a:buFont typeface="Wingdings" panose="05000000000000000000" pitchFamily="2" charset="2"/>
              <a:buNone/>
            </a:pPr>
            <a:endParaRPr lang="en-US" altLang="zh-CN" sz="2800" b="1">
              <a:latin typeface="宋体" panose="02010600030101010101" pitchFamily="2" charset="-122"/>
              <a:sym typeface="Symbol" panose="05050102010706020507" pitchFamily="18" charset="2"/>
            </a:endParaRPr>
          </a:p>
          <a:p>
            <a:pPr eaLnBrk="1" hangingPunct="1">
              <a:buFont typeface="Wingdings" panose="05000000000000000000" pitchFamily="2" charset="2"/>
              <a:buNone/>
            </a:pPr>
            <a:endParaRPr lang="en-US" altLang="zh-CN" sz="2800" b="1">
              <a:latin typeface="宋体" panose="02010600030101010101" pitchFamily="2" charset="-122"/>
              <a:sym typeface="Symbol" panose="05050102010706020507" pitchFamily="18" charset="2"/>
            </a:endParaRPr>
          </a:p>
          <a:p>
            <a:pPr eaLnBrk="1" hangingPunct="1">
              <a:buFont typeface="Wingdings" panose="05000000000000000000" pitchFamily="2" charset="2"/>
              <a:buNone/>
            </a:pPr>
            <a:r>
              <a:rPr lang="zh-CN" altLang="en-US" sz="2800" b="1">
                <a:latin typeface="宋体" panose="02010600030101010101" pitchFamily="2" charset="-122"/>
                <a:sym typeface="Symbol" panose="05050102010706020507" pitchFamily="18" charset="2"/>
              </a:rPr>
              <a:t>记</a:t>
            </a:r>
            <a:r>
              <a:rPr lang="zh-CN" altLang="en-US" sz="2800" b="1">
                <a:latin typeface="华文楷体" panose="02010600040101010101" pitchFamily="2" charset="-122"/>
                <a:ea typeface="华文楷体" panose="02010600040101010101" pitchFamily="2" charset="-122"/>
                <a:sym typeface="Symbol" panose="05050102010706020507" pitchFamily="18" charset="2"/>
              </a:rPr>
              <a:t> </a:t>
            </a:r>
            <a:r>
              <a:rPr lang="en-US" altLang="zh-CN" sz="2800" b="1">
                <a:latin typeface="华文楷体" panose="02010600040101010101" pitchFamily="2" charset="-122"/>
                <a:ea typeface="华文楷体" panose="02010600040101010101" pitchFamily="2" charset="-122"/>
                <a:sym typeface="Symbol" panose="05050102010706020507" pitchFamily="18" charset="2"/>
              </a:rPr>
              <a:t>(a )</a:t>
            </a:r>
            <a:r>
              <a:rPr lang="zh-CN" altLang="en-US" sz="2800" b="1">
                <a:latin typeface="宋体" panose="02010600030101010101" pitchFamily="2" charset="-122"/>
              </a:rPr>
              <a:t>为 年龄为 </a:t>
            </a:r>
            <a:r>
              <a:rPr lang="en-US" altLang="zh-CN" sz="2800" b="1">
                <a:latin typeface="宋体" panose="02010600030101010101" pitchFamily="2" charset="-122"/>
              </a:rPr>
              <a:t>a </a:t>
            </a:r>
            <a:r>
              <a:rPr lang="zh-CN" altLang="en-US" sz="2800" b="1">
                <a:latin typeface="宋体" panose="02010600030101010101" pitchFamily="2" charset="-122"/>
              </a:rPr>
              <a:t>的个体的生育率</a:t>
            </a:r>
            <a:r>
              <a:rPr lang="zh-CN" altLang="en-US" sz="2800" b="1">
                <a:latin typeface="华文楷体" panose="02010600040101010101" pitchFamily="2" charset="-122"/>
                <a:ea typeface="华文楷体" panose="02010600040101010101" pitchFamily="2" charset="-122"/>
              </a:rPr>
              <a:t>。</a:t>
            </a:r>
          </a:p>
          <a:p>
            <a:pPr eaLnBrk="1" hangingPunct="1">
              <a:buFont typeface="Wingdings" panose="05000000000000000000" pitchFamily="2" charset="2"/>
              <a:buNone/>
            </a:pPr>
            <a:endParaRPr lang="en-US" altLang="zh-CN" sz="2800" b="1">
              <a:latin typeface="宋体" panose="02010600030101010101" pitchFamily="2" charset="-122"/>
              <a:sym typeface="Symbol" panose="05050102010706020507" pitchFamily="18" charset="2"/>
            </a:endParaRPr>
          </a:p>
          <a:p>
            <a:pPr eaLnBrk="1" hangingPunct="1">
              <a:buFont typeface="Wingdings" panose="05000000000000000000" pitchFamily="2" charset="2"/>
              <a:buNone/>
            </a:pPr>
            <a:endParaRPr lang="zh-CN" altLang="en-US" sz="2800" b="1">
              <a:latin typeface="宋体" panose="02010600030101010101" pitchFamily="2" charset="-122"/>
              <a:sym typeface="Symbol" panose="05050102010706020507" pitchFamily="18" charset="2"/>
            </a:endParaRPr>
          </a:p>
        </p:txBody>
      </p:sp>
      <p:sp>
        <p:nvSpPr>
          <p:cNvPr id="11268" name="Rectangle 3"/>
          <p:cNvSpPr>
            <a:spLocks noChangeArrowheads="1"/>
          </p:cNvSpPr>
          <p:nvPr/>
        </p:nvSpPr>
        <p:spPr bwMode="auto">
          <a:xfrm>
            <a:off x="0" y="3263900"/>
            <a:ext cx="9144000" cy="0"/>
          </a:xfrm>
          <a:prstGeom prst="rect">
            <a:avLst/>
          </a:prstGeom>
          <a:noFill/>
          <a:ln w="9525">
            <a:noFill/>
            <a:miter lim="800000"/>
          </a:ln>
        </p:spPr>
        <p:txBody>
          <a:bodyPr wrap="none" anchor="ctr">
            <a:spAutoFit/>
          </a:bodyPr>
          <a:lstStyle/>
          <a:p>
            <a:endParaRPr lang="zh-CN" altLang="en-US"/>
          </a:p>
        </p:txBody>
      </p:sp>
      <p:graphicFrame>
        <p:nvGraphicFramePr>
          <p:cNvPr id="185348" name="Object 4"/>
          <p:cNvGraphicFramePr>
            <a:graphicFrameLocks noChangeAspect="1"/>
          </p:cNvGraphicFramePr>
          <p:nvPr/>
        </p:nvGraphicFramePr>
        <p:xfrm>
          <a:off x="2000250" y="4714875"/>
          <a:ext cx="5688013" cy="865188"/>
        </p:xfrm>
        <a:graphic>
          <a:graphicData uri="http://schemas.openxmlformats.org/presentationml/2006/ole">
            <mc:AlternateContent xmlns:mc="http://schemas.openxmlformats.org/markup-compatibility/2006">
              <mc:Choice xmlns:v="urn:schemas-microsoft-com:vml" Requires="v">
                <p:oleObj spid="_x0000_s11275" r:id="rId3" imgW="37185600" imgH="7924800" progId="">
                  <p:embed/>
                </p:oleObj>
              </mc:Choice>
              <mc:Fallback>
                <p:oleObj r:id="rId3" imgW="37185600" imgH="7924800" progId="">
                  <p:embed/>
                  <p:pic>
                    <p:nvPicPr>
                      <p:cNvPr id="0" name="Object 4"/>
                      <p:cNvPicPr>
                        <a:picLocks noChangeAspect="1"/>
                      </p:cNvPicPr>
                      <p:nvPr/>
                    </p:nvPicPr>
                    <p:blipFill>
                      <a:blip r:embed="rId4"/>
                      <a:stretch>
                        <a:fillRect/>
                      </a:stretch>
                    </p:blipFill>
                    <p:spPr>
                      <a:xfrm>
                        <a:off x="2000250" y="4714875"/>
                        <a:ext cx="5688013" cy="865188"/>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5346">
                                            <p:txEl>
                                              <p:pRg st="0" end="0"/>
                                            </p:txEl>
                                          </p:spTgt>
                                        </p:tgtEl>
                                        <p:attrNameLst>
                                          <p:attrName>style.visibility</p:attrName>
                                        </p:attrNameLst>
                                      </p:cBhvr>
                                      <p:to>
                                        <p:strVal val="visible"/>
                                      </p:to>
                                    </p:set>
                                    <p:anim calcmode="lin" valueType="num">
                                      <p:cBhvr additive="base">
                                        <p:cTn id="7" dur="500" fill="hold"/>
                                        <p:tgtEl>
                                          <p:spTgt spid="18534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534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5346">
                                            <p:txEl>
                                              <p:pRg st="1" end="1"/>
                                            </p:txEl>
                                          </p:spTgt>
                                        </p:tgtEl>
                                        <p:attrNameLst>
                                          <p:attrName>style.visibility</p:attrName>
                                        </p:attrNameLst>
                                      </p:cBhvr>
                                      <p:to>
                                        <p:strVal val="visible"/>
                                      </p:to>
                                    </p:set>
                                    <p:anim calcmode="lin" valueType="num">
                                      <p:cBhvr additive="base">
                                        <p:cTn id="13" dur="500" fill="hold"/>
                                        <p:tgtEl>
                                          <p:spTgt spid="18534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534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5346">
                                            <p:txEl>
                                              <p:pRg st="3" end="3"/>
                                            </p:txEl>
                                          </p:spTgt>
                                        </p:tgtEl>
                                        <p:attrNameLst>
                                          <p:attrName>style.visibility</p:attrName>
                                        </p:attrNameLst>
                                      </p:cBhvr>
                                      <p:to>
                                        <p:strVal val="visible"/>
                                      </p:to>
                                    </p:set>
                                    <p:anim calcmode="lin" valueType="num">
                                      <p:cBhvr additive="base">
                                        <p:cTn id="19" dur="500" fill="hold"/>
                                        <p:tgtEl>
                                          <p:spTgt spid="18534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534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5346">
                                            <p:txEl>
                                              <p:pRg st="4" end="4"/>
                                            </p:txEl>
                                          </p:spTgt>
                                        </p:tgtEl>
                                        <p:attrNameLst>
                                          <p:attrName>style.visibility</p:attrName>
                                        </p:attrNameLst>
                                      </p:cBhvr>
                                      <p:to>
                                        <p:strVal val="visible"/>
                                      </p:to>
                                    </p:set>
                                    <p:anim calcmode="lin" valueType="num">
                                      <p:cBhvr additive="base">
                                        <p:cTn id="25" dur="500" fill="hold"/>
                                        <p:tgtEl>
                                          <p:spTgt spid="18534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534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5346">
                                            <p:txEl>
                                              <p:pRg st="6" end="6"/>
                                            </p:txEl>
                                          </p:spTgt>
                                        </p:tgtEl>
                                        <p:attrNameLst>
                                          <p:attrName>style.visibility</p:attrName>
                                        </p:attrNameLst>
                                      </p:cBhvr>
                                      <p:to>
                                        <p:strVal val="visible"/>
                                      </p:to>
                                    </p:set>
                                    <p:anim calcmode="lin" valueType="num">
                                      <p:cBhvr additive="base">
                                        <p:cTn id="31" dur="500" fill="hold"/>
                                        <p:tgtEl>
                                          <p:spTgt spid="185346">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534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5346">
                                            <p:txEl>
                                              <p:pRg st="9" end="9"/>
                                            </p:txEl>
                                          </p:spTgt>
                                        </p:tgtEl>
                                        <p:attrNameLst>
                                          <p:attrName>style.visibility</p:attrName>
                                        </p:attrNameLst>
                                      </p:cBhvr>
                                      <p:to>
                                        <p:strVal val="visible"/>
                                      </p:to>
                                    </p:set>
                                    <p:anim calcmode="lin" valueType="num">
                                      <p:cBhvr additive="base">
                                        <p:cTn id="37" dur="500" fill="hold"/>
                                        <p:tgtEl>
                                          <p:spTgt spid="185346">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8534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85348"/>
                                        </p:tgtEl>
                                        <p:attrNameLst>
                                          <p:attrName>style.visibility</p:attrName>
                                        </p:attrNameLst>
                                      </p:cBhvr>
                                      <p:to>
                                        <p:strVal val="visible"/>
                                      </p:to>
                                    </p:set>
                                    <p:anim calcmode="lin" valueType="num">
                                      <p:cBhvr additive="base">
                                        <p:cTn id="43" dur="500" fill="hold"/>
                                        <p:tgtEl>
                                          <p:spTgt spid="185348"/>
                                        </p:tgtEl>
                                        <p:attrNameLst>
                                          <p:attrName>ppt_x</p:attrName>
                                        </p:attrNameLst>
                                      </p:cBhvr>
                                      <p:tavLst>
                                        <p:tav tm="0">
                                          <p:val>
                                            <p:strVal val="#ppt_x"/>
                                          </p:val>
                                        </p:tav>
                                        <p:tav tm="100000">
                                          <p:val>
                                            <p:strVal val="#ppt_x"/>
                                          </p:val>
                                        </p:tav>
                                      </p:tavLst>
                                    </p:anim>
                                    <p:anim calcmode="lin" valueType="num">
                                      <p:cBhvr additive="base">
                                        <p:cTn id="44" dur="500" fill="hold"/>
                                        <p:tgtEl>
                                          <p:spTgt spid="1853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6"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sz="half" idx="1"/>
          </p:nvPr>
        </p:nvSpPr>
        <p:spPr>
          <a:xfrm>
            <a:off x="468313" y="549275"/>
            <a:ext cx="8147050" cy="5499100"/>
          </a:xfrm>
        </p:spPr>
        <p:txBody>
          <a:bodyPr/>
          <a:lstStyle/>
          <a:p>
            <a:pPr marL="0" indent="0" eaLnBrk="1" hangingPunct="1">
              <a:lnSpc>
                <a:spcPct val="105000"/>
              </a:lnSpc>
              <a:buFont typeface="Wingdings" panose="05000000000000000000" pitchFamily="2" charset="2"/>
              <a:buNone/>
            </a:pPr>
            <a:r>
              <a:rPr lang="en-US" altLang="zh-CN" sz="2600">
                <a:latin typeface="华文楷体" panose="02010600040101010101" pitchFamily="2" charset="-122"/>
                <a:ea typeface="华文楷体" panose="02010600040101010101" pitchFamily="2" charset="-122"/>
              </a:rPr>
              <a:t> </a:t>
            </a:r>
            <a:r>
              <a:rPr lang="zh-CN" altLang="en-US" sz="3200" b="1">
                <a:latin typeface="华文楷体" panose="02010600040101010101" pitchFamily="2" charset="-122"/>
                <a:ea typeface="华文楷体" panose="02010600040101010101" pitchFamily="2" charset="-122"/>
              </a:rPr>
              <a:t>对 </a:t>
            </a:r>
            <a:r>
              <a:rPr lang="en-US" altLang="zh-CN" sz="3200" b="1">
                <a:latin typeface="华文楷体" panose="02010600040101010101" pitchFamily="2" charset="-122"/>
                <a:ea typeface="华文楷体" panose="02010600040101010101" pitchFamily="2" charset="-122"/>
              </a:rPr>
              <a:t>a&gt;0</a:t>
            </a:r>
            <a:r>
              <a:rPr lang="zh-CN" altLang="en-US" sz="3200" b="1">
                <a:latin typeface="华文楷体" panose="02010600040101010101" pitchFamily="2" charset="-122"/>
                <a:ea typeface="华文楷体" panose="02010600040101010101" pitchFamily="2" charset="-122"/>
              </a:rPr>
              <a:t>，考虑一个任意小的年龄段</a:t>
            </a:r>
            <a:r>
              <a:rPr lang="en-US" altLang="zh-CN" sz="3200" b="1">
                <a:latin typeface="华文楷体" panose="02010600040101010101" pitchFamily="2" charset="-122"/>
                <a:ea typeface="华文楷体" panose="02010600040101010101" pitchFamily="2" charset="-122"/>
              </a:rPr>
              <a:t>[a, a+Δa]</a:t>
            </a:r>
            <a:r>
              <a:rPr lang="zh-CN" altLang="en-US" sz="3200" b="1">
                <a:latin typeface="华文楷体" panose="02010600040101010101" pitchFamily="2" charset="-122"/>
                <a:ea typeface="华文楷体" panose="02010600040101010101" pitchFamily="2" charset="-122"/>
              </a:rPr>
              <a:t>，</a:t>
            </a:r>
          </a:p>
          <a:p>
            <a:pPr marL="0" indent="0" eaLnBrk="1" hangingPunct="1">
              <a:lnSpc>
                <a:spcPct val="105000"/>
              </a:lnSpc>
              <a:buFont typeface="Wingdings" panose="05000000000000000000" pitchFamily="2" charset="2"/>
              <a:buNone/>
            </a:pPr>
            <a:r>
              <a:rPr lang="zh-CN" altLang="en-US" sz="3200" b="1">
                <a:latin typeface="华文楷体" panose="02010600040101010101" pitchFamily="2" charset="-122"/>
                <a:ea typeface="华文楷体" panose="02010600040101010101" pitchFamily="2" charset="-122"/>
                <a:sym typeface="Symbol" panose="05050102010706020507" pitchFamily="18" charset="2"/>
              </a:rPr>
              <a:t>在</a:t>
            </a:r>
            <a:r>
              <a:rPr lang="en-US" altLang="zh-CN" sz="3200" b="1">
                <a:latin typeface="华文楷体" panose="02010600040101010101" pitchFamily="2" charset="-122"/>
                <a:ea typeface="华文楷体" panose="02010600040101010101" pitchFamily="2" charset="-122"/>
                <a:sym typeface="Symbol" panose="05050102010706020507" pitchFamily="18" charset="2"/>
              </a:rPr>
              <a:t>t</a:t>
            </a:r>
            <a:r>
              <a:rPr lang="zh-CN" altLang="en-US" sz="3200" b="1">
                <a:latin typeface="华文楷体" panose="02010600040101010101" pitchFamily="2" charset="-122"/>
                <a:ea typeface="华文楷体" panose="02010600040101010101" pitchFamily="2" charset="-122"/>
                <a:sym typeface="Symbol" panose="05050102010706020507" pitchFamily="18" charset="2"/>
              </a:rPr>
              <a:t>时刻人数约为</a:t>
            </a:r>
            <a:r>
              <a:rPr lang="en-US" altLang="zh-CN" sz="3200" b="1">
                <a:latin typeface="华文楷体" panose="02010600040101010101" pitchFamily="2" charset="-122"/>
                <a:ea typeface="华文楷体" panose="02010600040101010101" pitchFamily="2" charset="-122"/>
                <a:sym typeface="Symbol" panose="05050102010706020507" pitchFamily="18" charset="2"/>
              </a:rPr>
              <a:t>n(t,a)Δa</a:t>
            </a:r>
            <a:r>
              <a:rPr lang="zh-CN" altLang="en-US" sz="3200" b="1">
                <a:latin typeface="华文楷体" panose="02010600040101010101" pitchFamily="2" charset="-122"/>
                <a:ea typeface="华文楷体" panose="02010600040101010101" pitchFamily="2" charset="-122"/>
                <a:sym typeface="Symbol" panose="05050102010706020507" pitchFamily="18" charset="2"/>
              </a:rPr>
              <a:t>，到</a:t>
            </a:r>
            <a:r>
              <a:rPr lang="en-US" altLang="zh-CN" sz="3200" b="1">
                <a:latin typeface="华文楷体" panose="02010600040101010101" pitchFamily="2" charset="-122"/>
                <a:ea typeface="华文楷体" panose="02010600040101010101" pitchFamily="2" charset="-122"/>
                <a:sym typeface="Symbol" panose="05050102010706020507" pitchFamily="18" charset="2"/>
              </a:rPr>
              <a:t>t+Δt</a:t>
            </a:r>
            <a:r>
              <a:rPr lang="zh-CN" altLang="en-US" sz="3200" b="1">
                <a:latin typeface="华文楷体" panose="02010600040101010101" pitchFamily="2" charset="-122"/>
                <a:ea typeface="华文楷体" panose="02010600040101010101" pitchFamily="2" charset="-122"/>
                <a:sym typeface="Symbol" panose="05050102010706020507" pitchFamily="18" charset="2"/>
              </a:rPr>
              <a:t>时间刻，他们中活着的年龄处于</a:t>
            </a:r>
            <a:r>
              <a:rPr lang="en-US" altLang="zh-CN" sz="3200" b="1">
                <a:latin typeface="华文楷体" panose="02010600040101010101" pitchFamily="2" charset="-122"/>
                <a:ea typeface="华文楷体" panose="02010600040101010101" pitchFamily="2" charset="-122"/>
                <a:sym typeface="Symbol" panose="05050102010706020507" pitchFamily="18" charset="2"/>
              </a:rPr>
              <a:t>[a+Δt, a+Δt+Δa)</a:t>
            </a:r>
            <a:r>
              <a:rPr lang="zh-CN" altLang="en-US" sz="3200" b="1">
                <a:latin typeface="华文楷体" panose="02010600040101010101" pitchFamily="2" charset="-122"/>
                <a:ea typeface="华文楷体" panose="02010600040101010101" pitchFamily="2" charset="-122"/>
                <a:sym typeface="Symbol" panose="05050102010706020507" pitchFamily="18" charset="2"/>
              </a:rPr>
              <a:t>，人数为</a:t>
            </a:r>
            <a:r>
              <a:rPr lang="en-US" altLang="zh-CN" sz="3200" b="1">
                <a:latin typeface="华文楷体" panose="02010600040101010101" pitchFamily="2" charset="-122"/>
                <a:ea typeface="华文楷体" panose="02010600040101010101" pitchFamily="2" charset="-122"/>
                <a:sym typeface="Symbol" panose="05050102010706020507" pitchFamily="18" charset="2"/>
              </a:rPr>
              <a:t>n(t+Δt,a+Δt)Δa</a:t>
            </a:r>
            <a:r>
              <a:rPr lang="zh-CN" altLang="en-US" sz="3200" b="1">
                <a:latin typeface="华文楷体" panose="02010600040101010101" pitchFamily="2" charset="-122"/>
                <a:ea typeface="华文楷体" panose="02010600040101010101" pitchFamily="2" charset="-122"/>
                <a:sym typeface="Symbol" panose="05050102010706020507" pitchFamily="18" charset="2"/>
              </a:rPr>
              <a:t>，而在这段时间内死亡的人数为</a:t>
            </a:r>
            <a:r>
              <a:rPr lang="en-US" altLang="zh-CN" sz="3200" b="1">
                <a:latin typeface="华文楷体" panose="02010600040101010101" pitchFamily="2" charset="-122"/>
                <a:ea typeface="华文楷体" panose="02010600040101010101" pitchFamily="2" charset="-122"/>
                <a:sym typeface="Symbol" panose="05050102010706020507" pitchFamily="18" charset="2"/>
              </a:rPr>
              <a:t>(a)n(t,a)ΔaΔt</a:t>
            </a:r>
            <a:r>
              <a:rPr lang="zh-CN" altLang="en-US" sz="3200" b="1">
                <a:latin typeface="华文楷体" panose="02010600040101010101" pitchFamily="2" charset="-122"/>
                <a:ea typeface="华文楷体" panose="02010600040101010101" pitchFamily="2" charset="-122"/>
                <a:sym typeface="Symbol" panose="05050102010706020507" pitchFamily="18" charset="2"/>
              </a:rPr>
              <a:t>，</a:t>
            </a:r>
          </a:p>
          <a:p>
            <a:pPr marL="0" indent="0" eaLnBrk="1" hangingPunct="1">
              <a:lnSpc>
                <a:spcPct val="105000"/>
              </a:lnSpc>
              <a:buFont typeface="Wingdings" panose="05000000000000000000" pitchFamily="2" charset="2"/>
              <a:buNone/>
            </a:pPr>
            <a:r>
              <a:rPr lang="zh-CN" altLang="en-US" sz="3200" b="1">
                <a:latin typeface="华文楷体" panose="02010600040101010101" pitchFamily="2" charset="-122"/>
                <a:ea typeface="华文楷体" panose="02010600040101010101" pitchFamily="2" charset="-122"/>
                <a:sym typeface="Symbol" panose="05050102010706020507" pitchFamily="18" charset="2"/>
              </a:rPr>
              <a:t>平衡关系：</a:t>
            </a:r>
          </a:p>
          <a:p>
            <a:pPr marL="0" indent="0" eaLnBrk="1" hangingPunct="1">
              <a:lnSpc>
                <a:spcPct val="105000"/>
              </a:lnSpc>
              <a:buFont typeface="Wingdings" panose="05000000000000000000" pitchFamily="2" charset="2"/>
              <a:buNone/>
            </a:pPr>
            <a:r>
              <a:rPr lang="en-US" altLang="zh-CN" sz="3200" b="1">
                <a:latin typeface="华文楷体" panose="02010600040101010101" pitchFamily="2" charset="-122"/>
                <a:ea typeface="华文楷体" panose="02010600040101010101" pitchFamily="2" charset="-122"/>
                <a:sym typeface="Symbol" panose="05050102010706020507" pitchFamily="18" charset="2"/>
              </a:rPr>
              <a:t>n(t+Δt,a+Δt)Δa - n(t,a)Δa= - (a)n(t,a)ΔaΔt</a:t>
            </a:r>
            <a:r>
              <a:rPr lang="zh-CN" altLang="en-US" sz="3200" b="1">
                <a:latin typeface="华文楷体" panose="02010600040101010101" pitchFamily="2" charset="-122"/>
                <a:ea typeface="华文楷体" panose="02010600040101010101" pitchFamily="2" charset="-122"/>
                <a:sym typeface="Symbol" panose="05050102010706020507" pitchFamily="18" charset="2"/>
              </a:rPr>
              <a:t>。</a:t>
            </a:r>
          </a:p>
          <a:p>
            <a:pPr marL="0" indent="0" eaLnBrk="1" hangingPunct="1">
              <a:lnSpc>
                <a:spcPct val="105000"/>
              </a:lnSpc>
              <a:buFont typeface="Wingdings" panose="05000000000000000000" pitchFamily="2" charset="2"/>
              <a:buNone/>
            </a:pPr>
            <a:r>
              <a:rPr lang="zh-CN" altLang="en-US" sz="3200" b="1">
                <a:latin typeface="华文楷体" panose="02010600040101010101" pitchFamily="2" charset="-122"/>
                <a:ea typeface="华文楷体" panose="02010600040101010101" pitchFamily="2" charset="-122"/>
                <a:sym typeface="Symbol" panose="05050102010706020507" pitchFamily="18" charset="2"/>
              </a:rPr>
              <a:t>两边除以</a:t>
            </a:r>
            <a:r>
              <a:rPr lang="en-US" altLang="zh-CN" sz="3200" b="1">
                <a:latin typeface="华文楷体" panose="02010600040101010101" pitchFamily="2" charset="-122"/>
                <a:ea typeface="华文楷体" panose="02010600040101010101" pitchFamily="2" charset="-122"/>
                <a:sym typeface="Symbol" panose="05050102010706020507" pitchFamily="18" charset="2"/>
              </a:rPr>
              <a:t>at,</a:t>
            </a:r>
            <a:r>
              <a:rPr lang="zh-CN" altLang="en-US" sz="3200" b="1">
                <a:latin typeface="华文楷体" panose="02010600040101010101" pitchFamily="2" charset="-122"/>
                <a:ea typeface="华文楷体" panose="02010600040101010101" pitchFamily="2" charset="-122"/>
                <a:sym typeface="Symbol" panose="05050102010706020507" pitchFamily="18" charset="2"/>
              </a:rPr>
              <a:t>再令</a:t>
            </a:r>
            <a:r>
              <a:rPr lang="en-US" altLang="zh-CN" sz="3200" b="1">
                <a:latin typeface="华文楷体" panose="02010600040101010101" pitchFamily="2" charset="-122"/>
                <a:ea typeface="华文楷体" panose="02010600040101010101" pitchFamily="2" charset="-122"/>
                <a:sym typeface="Symbol" panose="05050102010706020507" pitchFamily="18" charset="2"/>
              </a:rPr>
              <a:t>t 0</a:t>
            </a:r>
            <a:r>
              <a:rPr lang="zh-CN" altLang="en-US" sz="3200" b="1">
                <a:latin typeface="华文楷体" panose="02010600040101010101" pitchFamily="2" charset="-122"/>
                <a:ea typeface="华文楷体" panose="02010600040101010101" pitchFamily="2" charset="-122"/>
                <a:sym typeface="Symbol" panose="05050102010706020507" pitchFamily="18" charset="2"/>
              </a:rPr>
              <a:t>，</a:t>
            </a:r>
          </a:p>
          <a:p>
            <a:pPr marL="0" indent="0" eaLnBrk="1" hangingPunct="1">
              <a:lnSpc>
                <a:spcPct val="105000"/>
              </a:lnSpc>
              <a:buFont typeface="Wingdings" panose="05000000000000000000" pitchFamily="2" charset="2"/>
              <a:buNone/>
            </a:pPr>
            <a:r>
              <a:rPr lang="zh-CN" altLang="en-US" sz="3200" b="1">
                <a:latin typeface="华文楷体" panose="02010600040101010101" pitchFamily="2" charset="-122"/>
                <a:ea typeface="华文楷体" panose="02010600040101010101" pitchFamily="2" charset="-122"/>
                <a:sym typeface="Symbol" panose="05050102010706020507" pitchFamily="18" charset="2"/>
              </a:rPr>
              <a:t>得 </a:t>
            </a:r>
            <a:r>
              <a:rPr lang="zh-CN" altLang="en-US" sz="3200" b="1">
                <a:solidFill>
                  <a:srgbClr val="FF0000"/>
                </a:solidFill>
                <a:latin typeface="华文楷体" panose="02010600040101010101" pitchFamily="2" charset="-122"/>
                <a:ea typeface="华文楷体" panose="02010600040101010101" pitchFamily="2" charset="-122"/>
                <a:sym typeface="Symbol" panose="05050102010706020507" pitchFamily="18" charset="2"/>
              </a:rPr>
              <a:t> </a:t>
            </a:r>
            <a:r>
              <a:rPr lang="en-US" altLang="zh-CN" sz="3200" b="1">
                <a:solidFill>
                  <a:srgbClr val="FF0000"/>
                </a:solidFill>
                <a:latin typeface="华文楷体" panose="02010600040101010101" pitchFamily="2" charset="-122"/>
                <a:ea typeface="华文楷体" panose="02010600040101010101" pitchFamily="2" charset="-122"/>
                <a:sym typeface="Symbol" panose="05050102010706020507" pitchFamily="18" charset="2"/>
              </a:rPr>
              <a:t>n/t +  n/a = - (a)n(t,a)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sz="3200" b="1">
                <a:latin typeface="华文楷体" panose="02010600040101010101" pitchFamily="2" charset="-122"/>
                <a:ea typeface="华文楷体" panose="02010600040101010101" pitchFamily="2" charset="-122"/>
                <a:sym typeface="Symbol" panose="05050102010706020507" pitchFamily="18" charset="2"/>
              </a:rPr>
              <a:t>对</a:t>
            </a:r>
            <a:r>
              <a:rPr lang="en-US" altLang="zh-CN" sz="3200" b="1">
                <a:latin typeface="华文楷体" panose="02010600040101010101" pitchFamily="2" charset="-122"/>
                <a:ea typeface="华文楷体" panose="02010600040101010101" pitchFamily="2" charset="-122"/>
                <a:sym typeface="Symbol" panose="05050102010706020507" pitchFamily="18" charset="2"/>
              </a:rPr>
              <a:t>a=0</a:t>
            </a:r>
            <a:r>
              <a:rPr lang="zh-CN" altLang="en-US" sz="3200" b="1">
                <a:latin typeface="华文楷体" panose="02010600040101010101" pitchFamily="2" charset="-122"/>
                <a:ea typeface="华文楷体" panose="02010600040101010101" pitchFamily="2" charset="-122"/>
                <a:sym typeface="Symbol" panose="05050102010706020507" pitchFamily="18" charset="2"/>
              </a:rPr>
              <a:t>，</a:t>
            </a:r>
            <a:r>
              <a:rPr lang="zh-CN" altLang="zh-CN" sz="3200" b="1">
                <a:latin typeface="华文楷体" panose="02010600040101010101" pitchFamily="2" charset="-122"/>
                <a:ea typeface="华文楷体" panose="02010600040101010101" pitchFamily="2" charset="-122"/>
                <a:sym typeface="Symbol" panose="05050102010706020507" pitchFamily="18" charset="2"/>
              </a:rPr>
              <a:t>在</a:t>
            </a:r>
            <a:r>
              <a:rPr lang="en-US" altLang="zh-CN" sz="3200" b="1">
                <a:latin typeface="华文楷体" panose="02010600040101010101" pitchFamily="2" charset="-122"/>
                <a:ea typeface="华文楷体" panose="02010600040101010101" pitchFamily="2" charset="-122"/>
                <a:sym typeface="Symbol" panose="05050102010706020507" pitchFamily="18" charset="2"/>
              </a:rPr>
              <a:t>t</a:t>
            </a:r>
            <a:r>
              <a:rPr lang="zh-CN" altLang="en-US" sz="3200" b="1">
                <a:latin typeface="华文楷体" panose="02010600040101010101" pitchFamily="2" charset="-122"/>
                <a:ea typeface="华文楷体" panose="02010600040101010101" pitchFamily="2" charset="-122"/>
                <a:sym typeface="Symbol" panose="05050102010706020507" pitchFamily="18" charset="2"/>
              </a:rPr>
              <a:t>时刻单位时间婴儿出生率</a:t>
            </a:r>
            <a:endParaRPr lang="zh-CN" altLang="en-US" sz="3200">
              <a:latin typeface="华文楷体" panose="02010600040101010101" pitchFamily="2" charset="-122"/>
              <a:ea typeface="华文楷体" panose="02010600040101010101" pitchFamily="2" charset="-122"/>
            </a:endParaRPr>
          </a:p>
        </p:txBody>
      </p:sp>
      <p:sp>
        <p:nvSpPr>
          <p:cNvPr id="17411" name="Rectangle 3"/>
          <p:cNvSpPr>
            <a:spLocks noGrp="1" noChangeArrowheads="1"/>
          </p:cNvSpPr>
          <p:nvPr>
            <p:ph type="body" sz="half" idx="1"/>
          </p:nvPr>
        </p:nvSpPr>
        <p:spPr>
          <a:xfrm>
            <a:off x="457200" y="2636838"/>
            <a:ext cx="8147050" cy="3600450"/>
          </a:xfrm>
        </p:spPr>
        <p:txBody>
          <a:bodyPr/>
          <a:lstStyle/>
          <a:p>
            <a:pPr marL="0" indent="0" algn="just" eaLnBrk="1" hangingPunct="1">
              <a:lnSpc>
                <a:spcPct val="105000"/>
              </a:lnSpc>
              <a:buFont typeface="Wingdings" panose="05000000000000000000" pitchFamily="2" charset="2"/>
              <a:buNone/>
            </a:pPr>
            <a:r>
              <a:rPr lang="zh-CN" altLang="en-US" sz="3200" b="1">
                <a:latin typeface="华文楷体" panose="02010600040101010101" pitchFamily="2" charset="-122"/>
                <a:ea typeface="华文楷体" panose="02010600040101010101" pitchFamily="2" charset="-122"/>
                <a:sym typeface="Symbol" panose="05050102010706020507" pitchFamily="18" charset="2"/>
              </a:rPr>
              <a:t>其中</a:t>
            </a:r>
            <a:r>
              <a:rPr lang="en-US" altLang="zh-CN" sz="3200" b="1">
                <a:latin typeface="华文楷体" panose="02010600040101010101" pitchFamily="2" charset="-122"/>
                <a:ea typeface="华文楷体" panose="02010600040101010101" pitchFamily="2" charset="-122"/>
                <a:sym typeface="Symbol" panose="05050102010706020507" pitchFamily="18" charset="2"/>
              </a:rPr>
              <a:t>k(t,a)</a:t>
            </a:r>
            <a:r>
              <a:rPr lang="zh-CN" altLang="en-US" sz="3200" b="1">
                <a:latin typeface="华文楷体" panose="02010600040101010101" pitchFamily="2" charset="-122"/>
                <a:ea typeface="华文楷体" panose="02010600040101010101" pitchFamily="2" charset="-122"/>
                <a:sym typeface="Symbol" panose="05050102010706020507" pitchFamily="18" charset="2"/>
              </a:rPr>
              <a:t>为女性性别比，</a:t>
            </a:r>
          </a:p>
          <a:p>
            <a:pPr marL="0" indent="0" algn="just" eaLnBrk="1" hangingPunct="1">
              <a:lnSpc>
                <a:spcPct val="105000"/>
              </a:lnSpc>
              <a:buFont typeface="Wingdings" panose="05000000000000000000" pitchFamily="2" charset="2"/>
              <a:buNone/>
            </a:pPr>
            <a:r>
              <a:rPr lang="en-US" altLang="zh-CN" sz="3200" b="1">
                <a:latin typeface="华文楷体" panose="02010600040101010101" pitchFamily="2" charset="-122"/>
                <a:ea typeface="华文楷体" panose="02010600040101010101" pitchFamily="2" charset="-122"/>
                <a:sym typeface="Symbol" panose="05050102010706020507" pitchFamily="18" charset="2"/>
              </a:rPr>
              <a:t>b(a)=h(a), </a:t>
            </a:r>
          </a:p>
          <a:p>
            <a:pPr marL="0" indent="0" algn="just" eaLnBrk="1" hangingPunct="1">
              <a:lnSpc>
                <a:spcPct val="105000"/>
              </a:lnSpc>
              <a:buFont typeface="Wingdings" panose="05000000000000000000" pitchFamily="2" charset="2"/>
              <a:buNone/>
            </a:pPr>
            <a:r>
              <a:rPr lang="en-US" altLang="zh-CN" sz="3200" b="1">
                <a:latin typeface="华文楷体" panose="02010600040101010101" pitchFamily="2" charset="-122"/>
                <a:ea typeface="华文楷体" panose="02010600040101010101" pitchFamily="2" charset="-122"/>
                <a:sym typeface="Symbol" panose="05050102010706020507" pitchFamily="18" charset="2"/>
              </a:rPr>
              <a:t></a:t>
            </a:r>
            <a:r>
              <a:rPr lang="zh-CN" altLang="en-US" sz="3200" b="1">
                <a:latin typeface="华文楷体" panose="02010600040101010101" pitchFamily="2" charset="-122"/>
                <a:ea typeface="华文楷体" panose="02010600040101010101" pitchFamily="2" charset="-122"/>
                <a:sym typeface="Symbol" panose="05050102010706020507" pitchFamily="18" charset="2"/>
              </a:rPr>
              <a:t>为总和生育率</a:t>
            </a:r>
            <a:r>
              <a:rPr lang="en-US" altLang="zh-CN" sz="3200" b="1">
                <a:latin typeface="华文楷体" panose="02010600040101010101" pitchFamily="2" charset="-122"/>
                <a:ea typeface="华文楷体" panose="02010600040101010101" pitchFamily="2" charset="-122"/>
                <a:sym typeface="Symbol" panose="05050102010706020507" pitchFamily="18" charset="2"/>
              </a:rPr>
              <a:t>,</a:t>
            </a:r>
          </a:p>
          <a:p>
            <a:pPr marL="0" indent="0" algn="just" eaLnBrk="1" hangingPunct="1">
              <a:lnSpc>
                <a:spcPct val="105000"/>
              </a:lnSpc>
              <a:buFont typeface="Wingdings" panose="05000000000000000000" pitchFamily="2" charset="2"/>
              <a:buNone/>
            </a:pPr>
            <a:r>
              <a:rPr lang="en-US" altLang="zh-CN" sz="3200" b="1">
                <a:latin typeface="华文楷体" panose="02010600040101010101" pitchFamily="2" charset="-122"/>
                <a:ea typeface="华文楷体" panose="02010600040101010101" pitchFamily="2" charset="-122"/>
                <a:sym typeface="Symbol" panose="05050102010706020507" pitchFamily="18" charset="2"/>
              </a:rPr>
              <a:t>h(a)</a:t>
            </a:r>
            <a:r>
              <a:rPr lang="zh-CN" altLang="en-US" sz="3200" b="1">
                <a:latin typeface="华文楷体" panose="02010600040101010101" pitchFamily="2" charset="-122"/>
                <a:ea typeface="华文楷体" panose="02010600040101010101" pitchFamily="2" charset="-122"/>
                <a:sym typeface="Symbol" panose="05050102010706020507" pitchFamily="18" charset="2"/>
              </a:rPr>
              <a:t>为生育模式。</a:t>
            </a:r>
          </a:p>
          <a:p>
            <a:pPr marL="0" indent="0" algn="just" eaLnBrk="1" hangingPunct="1">
              <a:lnSpc>
                <a:spcPct val="105000"/>
              </a:lnSpc>
              <a:buFont typeface="Wingdings" panose="05000000000000000000" pitchFamily="2" charset="2"/>
              <a:buNone/>
            </a:pPr>
            <a:r>
              <a:rPr lang="zh-CN" altLang="en-US" sz="3200" b="1">
                <a:latin typeface="华文楷体" panose="02010600040101010101" pitchFamily="2" charset="-122"/>
                <a:ea typeface="华文楷体" panose="02010600040101010101" pitchFamily="2" charset="-122"/>
                <a:sym typeface="Symbol" panose="05050102010706020507" pitchFamily="18" charset="2"/>
              </a:rPr>
              <a:t>加上初始条件</a:t>
            </a:r>
            <a:r>
              <a:rPr lang="en-US" altLang="zh-CN" sz="3200" b="1">
                <a:solidFill>
                  <a:schemeClr val="hlink"/>
                </a:solidFill>
                <a:latin typeface="华文楷体" panose="02010600040101010101" pitchFamily="2" charset="-122"/>
                <a:ea typeface="华文楷体" panose="02010600040101010101" pitchFamily="2" charset="-122"/>
                <a:sym typeface="Symbol" panose="05050102010706020507" pitchFamily="18" charset="2"/>
              </a:rPr>
              <a:t>n(0,a)=n</a:t>
            </a:r>
            <a:r>
              <a:rPr lang="en-US" altLang="zh-CN" sz="3200" b="1" baseline="-28000">
                <a:solidFill>
                  <a:schemeClr val="hlink"/>
                </a:solidFill>
                <a:latin typeface="华文楷体" panose="02010600040101010101" pitchFamily="2" charset="-122"/>
                <a:ea typeface="华文楷体" panose="02010600040101010101" pitchFamily="2" charset="-122"/>
                <a:sym typeface="Symbol" panose="05050102010706020507" pitchFamily="18" charset="2"/>
              </a:rPr>
              <a:t>0</a:t>
            </a:r>
            <a:r>
              <a:rPr lang="en-US" altLang="zh-CN" sz="3200" b="1">
                <a:solidFill>
                  <a:schemeClr val="hlink"/>
                </a:solidFill>
                <a:latin typeface="华文楷体" panose="02010600040101010101" pitchFamily="2" charset="-122"/>
                <a:ea typeface="华文楷体" panose="02010600040101010101" pitchFamily="2" charset="-122"/>
                <a:sym typeface="Symbol" panose="05050102010706020507" pitchFamily="18" charset="2"/>
              </a:rPr>
              <a:t>(a),</a:t>
            </a:r>
            <a:r>
              <a:rPr lang="en-US" altLang="zh-CN" sz="3200" b="1">
                <a:latin typeface="华文楷体" panose="02010600040101010101" pitchFamily="2" charset="-122"/>
                <a:ea typeface="华文楷体" panose="02010600040101010101" pitchFamily="2" charset="-122"/>
                <a:sym typeface="Symbol" panose="05050102010706020507" pitchFamily="18" charset="2"/>
              </a:rPr>
              <a:t> </a:t>
            </a:r>
            <a:r>
              <a:rPr lang="zh-CN" altLang="en-US" sz="3200" b="1">
                <a:latin typeface="华文楷体" panose="02010600040101010101" pitchFamily="2" charset="-122"/>
                <a:ea typeface="华文楷体" panose="02010600040101010101" pitchFamily="2" charset="-122"/>
                <a:sym typeface="Symbol" panose="05050102010706020507" pitchFamily="18" charset="2"/>
              </a:rPr>
              <a:t>构成一个具年龄结构的线性偏微分方程人口增长模型。</a:t>
            </a:r>
          </a:p>
        </p:txBody>
      </p:sp>
      <p:graphicFrame>
        <p:nvGraphicFramePr>
          <p:cNvPr id="17412" name="Object 4"/>
          <p:cNvGraphicFramePr>
            <a:graphicFrameLocks noGrp="1" noChangeAspect="1"/>
          </p:cNvGraphicFramePr>
          <p:nvPr>
            <p:ph sz="quarter" idx="2"/>
          </p:nvPr>
        </p:nvGraphicFramePr>
        <p:xfrm>
          <a:off x="1839913" y="908050"/>
          <a:ext cx="4527550" cy="1587500"/>
        </p:xfrm>
        <a:graphic>
          <a:graphicData uri="http://schemas.openxmlformats.org/presentationml/2006/ole">
            <mc:AlternateContent xmlns:mc="http://schemas.openxmlformats.org/markup-compatibility/2006">
              <mc:Choice xmlns:v="urn:schemas-microsoft-com:vml" Requires="v">
                <p:oleObj spid="_x0000_s12308" name="Equation" r:id="rId3" imgW="46939200" imgH="16459200" progId="">
                  <p:embed/>
                </p:oleObj>
              </mc:Choice>
              <mc:Fallback>
                <p:oleObj name="Equation" r:id="rId3" imgW="46939200" imgH="16459200" progId="">
                  <p:embed/>
                  <p:pic>
                    <p:nvPicPr>
                      <p:cNvPr id="0" name="Object 4"/>
                      <p:cNvPicPr>
                        <a:picLocks noChangeAspect="1"/>
                      </p:cNvPicPr>
                      <p:nvPr/>
                    </p:nvPicPr>
                    <p:blipFill>
                      <a:blip r:embed="rId4"/>
                      <a:stretch>
                        <a:fillRect/>
                      </a:stretch>
                    </p:blipFill>
                    <p:spPr>
                      <a:xfrm>
                        <a:off x="1839913" y="908050"/>
                        <a:ext cx="4527550" cy="1587500"/>
                      </a:xfrm>
                      <a:prstGeom prst="rect">
                        <a:avLst/>
                      </a:prstGeom>
                      <a:solidFill>
                        <a:srgbClr val="FFFFCC"/>
                      </a:solidFill>
                      <a:ln w="9525">
                        <a:noFill/>
                      </a:ln>
                    </p:spPr>
                  </p:pic>
                </p:oleObj>
              </mc:Fallback>
            </mc:AlternateContent>
          </a:graphicData>
        </a:graphic>
      </p:graphicFrame>
      <p:graphicFrame>
        <p:nvGraphicFramePr>
          <p:cNvPr id="17413" name="Object 5"/>
          <p:cNvGraphicFramePr>
            <a:graphicFrameLocks noGrp="1" noChangeAspect="1"/>
          </p:cNvGraphicFramePr>
          <p:nvPr>
            <p:ph sz="quarter" idx="3"/>
          </p:nvPr>
        </p:nvGraphicFramePr>
        <p:xfrm>
          <a:off x="5029200" y="3284538"/>
          <a:ext cx="2109788" cy="1604962"/>
        </p:xfrm>
        <a:graphic>
          <a:graphicData uri="http://schemas.openxmlformats.org/presentationml/2006/ole">
            <mc:AlternateContent xmlns:mc="http://schemas.openxmlformats.org/markup-compatibility/2006">
              <mc:Choice xmlns:v="urn:schemas-microsoft-com:vml" Requires="v">
                <p:oleObj spid="_x0000_s12309" name="Equation" r:id="rId5" imgW="21640800" imgH="16459200" progId="">
                  <p:embed/>
                </p:oleObj>
              </mc:Choice>
              <mc:Fallback>
                <p:oleObj name="Equation" r:id="rId5" imgW="21640800" imgH="16459200" progId="">
                  <p:embed/>
                  <p:pic>
                    <p:nvPicPr>
                      <p:cNvPr id="0" name="Object 5"/>
                      <p:cNvPicPr>
                        <a:picLocks noChangeAspect="1"/>
                      </p:cNvPicPr>
                      <p:nvPr/>
                    </p:nvPicPr>
                    <p:blipFill>
                      <a:blip r:embed="rId6"/>
                      <a:stretch>
                        <a:fillRect/>
                      </a:stretch>
                    </p:blipFill>
                    <p:spPr>
                      <a:xfrm>
                        <a:off x="5029200" y="3284538"/>
                        <a:ext cx="2109788" cy="1604962"/>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4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4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p:bldP spid="1741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395288" y="776288"/>
            <a:ext cx="8532812" cy="4955203"/>
          </a:xfrm>
          <a:prstGeom prst="rect">
            <a:avLst/>
          </a:prstGeom>
          <a:noFill/>
          <a:ln w="9525">
            <a:noFill/>
            <a:miter lim="800000"/>
          </a:ln>
          <a:effectLst/>
        </p:spPr>
        <p:txBody>
          <a:bodyPr>
            <a:spAutoFit/>
          </a:bodyPr>
          <a:lstStyle/>
          <a:p>
            <a:pPr>
              <a:lnSpc>
                <a:spcPct val="115000"/>
              </a:lnSpc>
              <a:spcBef>
                <a:spcPct val="50000"/>
              </a:spcBef>
            </a:pPr>
            <a:r>
              <a:rPr kumimoji="0" lang="en-US" altLang="zh-CN" sz="2800" dirty="0">
                <a:latin typeface="Arial" panose="020B0604020202020204" pitchFamily="34" charset="0"/>
                <a:ea typeface="黑体" panose="02010609060101010101" pitchFamily="2" charset="-122"/>
              </a:rPr>
              <a:t>      </a:t>
            </a:r>
            <a:r>
              <a:rPr kumimoji="0" lang="zh-CN" altLang="en-US" sz="2400" dirty="0">
                <a:latin typeface="楷体_GB2312" pitchFamily="49" charset="-122"/>
                <a:ea typeface="楷体_GB2312" pitchFamily="49" charset="-122"/>
              </a:rPr>
              <a:t>当我们描述实际对象的某些特性随时间（空间）而演变的过程、分析它的变化规律、预测它的未来形态、研究它的控制手段时。</a:t>
            </a:r>
            <a:r>
              <a:rPr kumimoji="0" lang="zh-CN" altLang="en-US" sz="2400" dirty="0">
                <a:solidFill>
                  <a:srgbClr val="0000FF"/>
                </a:solidFill>
                <a:latin typeface="楷体_GB2312" pitchFamily="49" charset="-122"/>
                <a:ea typeface="楷体_GB2312" pitchFamily="49" charset="-122"/>
              </a:rPr>
              <a:t>通常要建立对象的动态模型</a:t>
            </a:r>
            <a:r>
              <a:rPr kumimoji="0" lang="zh-CN" altLang="en-US" sz="2400" dirty="0">
                <a:latin typeface="楷体_GB2312" pitchFamily="49" charset="-122"/>
                <a:ea typeface="楷体_GB2312" pitchFamily="49" charset="-122"/>
              </a:rPr>
              <a:t>。</a:t>
            </a:r>
          </a:p>
          <a:p>
            <a:pPr>
              <a:lnSpc>
                <a:spcPct val="115000"/>
              </a:lnSpc>
              <a:spcBef>
                <a:spcPct val="50000"/>
              </a:spcBef>
            </a:pPr>
            <a:r>
              <a:rPr kumimoji="0" lang="zh-CN" altLang="en-US" sz="2400" dirty="0">
                <a:latin typeface="楷体_GB2312" pitchFamily="49" charset="-122"/>
                <a:ea typeface="楷体_GB2312" pitchFamily="49" charset="-122"/>
              </a:rPr>
              <a:t>    在许多实际问题中，当直接导出变量之间的函数关系较为困难，但导出包含未知函数的</a:t>
            </a:r>
            <a:r>
              <a:rPr kumimoji="0" lang="zh-CN" altLang="en-US" sz="2400" dirty="0">
                <a:solidFill>
                  <a:srgbClr val="FF0000"/>
                </a:solidFill>
                <a:latin typeface="楷体_GB2312" pitchFamily="49" charset="-122"/>
                <a:ea typeface="楷体_GB2312" pitchFamily="49" charset="-122"/>
              </a:rPr>
              <a:t>导数</a:t>
            </a:r>
            <a:r>
              <a:rPr kumimoji="0" lang="zh-CN" altLang="en-US" sz="2400" dirty="0">
                <a:latin typeface="楷体_GB2312" pitchFamily="49" charset="-122"/>
                <a:ea typeface="楷体_GB2312" pitchFamily="49" charset="-122"/>
              </a:rPr>
              <a:t>或</a:t>
            </a:r>
            <a:r>
              <a:rPr kumimoji="0" lang="zh-CN" altLang="en-US" sz="2400" dirty="0">
                <a:solidFill>
                  <a:srgbClr val="FF0000"/>
                </a:solidFill>
                <a:latin typeface="楷体_GB2312" pitchFamily="49" charset="-122"/>
                <a:ea typeface="楷体_GB2312" pitchFamily="49" charset="-122"/>
              </a:rPr>
              <a:t>微分</a:t>
            </a:r>
            <a:r>
              <a:rPr kumimoji="0" lang="zh-CN" altLang="en-US" sz="2400" dirty="0">
                <a:latin typeface="楷体_GB2312" pitchFamily="49" charset="-122"/>
                <a:ea typeface="楷体_GB2312" pitchFamily="49" charset="-122"/>
              </a:rPr>
              <a:t>的关系式较为容易时，可用建立</a:t>
            </a:r>
            <a:r>
              <a:rPr kumimoji="0" lang="zh-CN" altLang="en-US" sz="2400" b="1" dirty="0">
                <a:solidFill>
                  <a:srgbClr val="000090"/>
                </a:solidFill>
                <a:latin typeface="楷体_GB2312" pitchFamily="49" charset="-122"/>
                <a:ea typeface="楷体_GB2312" pitchFamily="49" charset="-122"/>
              </a:rPr>
              <a:t>微分方程模型</a:t>
            </a:r>
            <a:r>
              <a:rPr kumimoji="0" lang="en-US" altLang="zh-CN" sz="2400" b="1" dirty="0">
                <a:solidFill>
                  <a:srgbClr val="000090"/>
                </a:solidFill>
                <a:latin typeface="楷体_GB2312" pitchFamily="49" charset="-122"/>
                <a:ea typeface="楷体_GB2312" pitchFamily="49" charset="-122"/>
              </a:rPr>
              <a:t> </a:t>
            </a:r>
            <a:r>
              <a:rPr kumimoji="0" lang="zh-CN" altLang="en-US" sz="2400" dirty="0">
                <a:latin typeface="楷体_GB2312" pitchFamily="49" charset="-122"/>
                <a:ea typeface="楷体_GB2312" pitchFamily="49" charset="-122"/>
              </a:rPr>
              <a:t>的方法来研究该问题。</a:t>
            </a:r>
          </a:p>
          <a:p>
            <a:pPr>
              <a:lnSpc>
                <a:spcPct val="115000"/>
              </a:lnSpc>
              <a:spcBef>
                <a:spcPct val="50000"/>
              </a:spcBef>
            </a:pPr>
            <a:r>
              <a:rPr kumimoji="0" lang="zh-CN" altLang="en-US" sz="2400" dirty="0">
                <a:latin typeface="楷体_GB2312" pitchFamily="49" charset="-122"/>
                <a:ea typeface="楷体_GB2312" pitchFamily="49" charset="-122"/>
              </a:rPr>
              <a:t>    在研究实际问题时，常常会联系到某些变量的变化率或导数，这样所得到变量之间的关系式就是微分方程模型。</a:t>
            </a:r>
          </a:p>
          <a:p>
            <a:pPr>
              <a:lnSpc>
                <a:spcPct val="115000"/>
              </a:lnSpc>
              <a:spcBef>
                <a:spcPct val="50000"/>
              </a:spcBef>
            </a:pPr>
            <a:r>
              <a:rPr kumimoji="0" lang="zh-CN" altLang="en-US" sz="2400" dirty="0">
                <a:latin typeface="楷体_GB2312" pitchFamily="49" charset="-122"/>
                <a:ea typeface="楷体_GB2312" pitchFamily="49" charset="-122"/>
              </a:rPr>
              <a:t>    微分方程模型反映的是变量之间的间接关系，因此，要得到直接关系，就得求解微分方程。</a:t>
            </a:r>
            <a:endParaRPr kumimoji="0" lang="zh-CN" altLang="en-US" sz="3600" dirty="0">
              <a:latin typeface="楷体_GB2312" pitchFamily="49" charset="-122"/>
              <a:ea typeface="楷体_GB2312" pitchFamily="49" charset="-122"/>
            </a:endParaRPr>
          </a:p>
        </p:txBody>
      </p:sp>
      <p:sp>
        <p:nvSpPr>
          <p:cNvPr id="91139" name="Rectangle 3"/>
          <p:cNvSpPr>
            <a:spLocks noChangeArrowheads="1"/>
          </p:cNvSpPr>
          <p:nvPr/>
        </p:nvSpPr>
        <p:spPr bwMode="auto">
          <a:xfrm>
            <a:off x="611188" y="2492375"/>
            <a:ext cx="7920037" cy="566738"/>
          </a:xfrm>
          <a:prstGeom prst="rect">
            <a:avLst/>
          </a:prstGeom>
          <a:noFill/>
          <a:ln w="9525">
            <a:noFill/>
            <a:miter lim="800000"/>
          </a:ln>
          <a:effectLst/>
        </p:spPr>
        <p:txBody>
          <a:bodyPr>
            <a:spAutoFit/>
          </a:bodyPr>
          <a:lstStyle/>
          <a:p>
            <a:pPr>
              <a:lnSpc>
                <a:spcPct val="130000"/>
              </a:lnSpc>
            </a:pPr>
            <a:r>
              <a:rPr kumimoji="0" lang="en-US" altLang="zh-CN" b="1">
                <a:latin typeface="楷体_GB2312" pitchFamily="49" charset="-122"/>
                <a:ea typeface="楷体_GB2312" pitchFamily="49" charset="-122"/>
              </a:rPr>
              <a:t>     </a:t>
            </a:r>
            <a:endParaRPr kumimoji="0" lang="en-US" altLang="zh-CN" sz="2800">
              <a:solidFill>
                <a:srgbClr val="990033"/>
              </a:solidFill>
              <a:ea typeface="黑体" panose="02010609060101010101" pitchFamily="2" charset="-122"/>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body" idx="4294967295"/>
          </p:nvPr>
        </p:nvSpPr>
        <p:spPr>
          <a:xfrm>
            <a:off x="685800" y="457200"/>
            <a:ext cx="8101013" cy="5638800"/>
          </a:xfrm>
        </p:spPr>
        <p:txBody>
          <a:bodyPr/>
          <a:lstStyle/>
          <a:p>
            <a:pPr eaLnBrk="1" hangingPunct="1">
              <a:buFont typeface="Wingdings" panose="05000000000000000000" pitchFamily="2" charset="2"/>
              <a:buNone/>
            </a:pPr>
            <a:r>
              <a:rPr lang="zh-CN" altLang="en-US" sz="2600" b="1">
                <a:latin typeface="华文楷体" panose="02010600040101010101" pitchFamily="2" charset="-122"/>
                <a:ea typeface="华文楷体" panose="02010600040101010101" pitchFamily="2" charset="-122"/>
              </a:rPr>
              <a:t>例</a:t>
            </a:r>
            <a:r>
              <a:rPr lang="en-US" altLang="zh-CN" sz="2600" b="1">
                <a:latin typeface="华文楷体" panose="02010600040101010101" pitchFamily="2" charset="-122"/>
                <a:ea typeface="华文楷体" panose="02010600040101010101" pitchFamily="2" charset="-122"/>
              </a:rPr>
              <a:t>3 </a:t>
            </a:r>
            <a:r>
              <a:rPr lang="zh-CN" altLang="en-US" sz="2600" b="1">
                <a:latin typeface="华文楷体" panose="02010600040101010101" pitchFamily="2" charset="-122"/>
                <a:ea typeface="华文楷体" panose="02010600040101010101" pitchFamily="2" charset="-122"/>
              </a:rPr>
              <a:t>池水含盐</a:t>
            </a:r>
          </a:p>
          <a:p>
            <a:pPr eaLnBrk="1" hangingPunct="1">
              <a:buFont typeface="Wingdings" panose="05000000000000000000" pitchFamily="2" charset="2"/>
              <a:buNone/>
            </a:pPr>
            <a:r>
              <a:rPr lang="zh-CN" altLang="en-US" sz="2600" b="1">
                <a:latin typeface="华文楷体" panose="02010600040101010101" pitchFamily="2" charset="-122"/>
                <a:ea typeface="华文楷体" panose="02010600040101010101" pitchFamily="2" charset="-122"/>
              </a:rPr>
              <a:t>       池中有一定体积的盐水，从池的上部向池中注入一定浓度的盐水。混合后的盐水将从池的下部流出。建模描述池中盐水浓度的变化。</a:t>
            </a:r>
          </a:p>
          <a:p>
            <a:pPr eaLnBrk="1" hangingPunct="1">
              <a:buFont typeface="Wingdings" panose="05000000000000000000" pitchFamily="2" charset="2"/>
              <a:buNone/>
            </a:pPr>
            <a:r>
              <a:rPr lang="zh-CN" altLang="en-US" sz="2800" b="1">
                <a:latin typeface="华文楷体" panose="02010600040101010101" pitchFamily="2" charset="-122"/>
                <a:ea typeface="华文楷体" panose="02010600040101010101" pitchFamily="2" charset="-122"/>
              </a:rPr>
              <a:t>分析：</a:t>
            </a:r>
          </a:p>
          <a:p>
            <a:pPr eaLnBrk="1" hangingPunct="1">
              <a:buFont typeface="Wingdings" panose="05000000000000000000" pitchFamily="2" charset="2"/>
              <a:buNone/>
            </a:pPr>
            <a:r>
              <a:rPr lang="zh-CN" altLang="en-US" sz="2800" b="1">
                <a:latin typeface="华文楷体" panose="02010600040101010101" pitchFamily="2" charset="-122"/>
                <a:ea typeface="华文楷体" panose="02010600040101010101" pitchFamily="2" charset="-122"/>
              </a:rPr>
              <a:t>盐水浓度</a:t>
            </a:r>
            <a:r>
              <a:rPr lang="en-US" altLang="zh-CN" sz="2800" b="1">
                <a:latin typeface="华文楷体" panose="02010600040101010101" pitchFamily="2" charset="-122"/>
                <a:ea typeface="华文楷体" panose="02010600040101010101" pitchFamily="2" charset="-122"/>
              </a:rPr>
              <a:t>=</a:t>
            </a:r>
            <a:r>
              <a:rPr lang="zh-CN" altLang="en-US" sz="2800" b="1">
                <a:latin typeface="华文楷体" panose="02010600040101010101" pitchFamily="2" charset="-122"/>
                <a:ea typeface="华文楷体" panose="02010600040101010101" pitchFamily="2" charset="-122"/>
              </a:rPr>
              <a:t>盐量</a:t>
            </a:r>
            <a:r>
              <a:rPr lang="en-US" altLang="zh-CN" sz="2800" b="1">
                <a:latin typeface="华文楷体" panose="02010600040101010101" pitchFamily="2" charset="-122"/>
                <a:ea typeface="华文楷体" panose="02010600040101010101" pitchFamily="2" charset="-122"/>
              </a:rPr>
              <a:t>/</a:t>
            </a:r>
            <a:r>
              <a:rPr lang="zh-CN" altLang="en-US" sz="2800" b="1">
                <a:latin typeface="华文楷体" panose="02010600040101010101" pitchFamily="2" charset="-122"/>
                <a:ea typeface="华文楷体" panose="02010600040101010101" pitchFamily="2" charset="-122"/>
              </a:rPr>
              <a:t>水体积</a:t>
            </a:r>
          </a:p>
          <a:p>
            <a:pPr eaLnBrk="1" hangingPunct="1">
              <a:buFont typeface="Wingdings" panose="05000000000000000000" pitchFamily="2" charset="2"/>
              <a:buNone/>
            </a:pPr>
            <a:r>
              <a:rPr lang="zh-CN" altLang="en-US" sz="2800" b="1">
                <a:latin typeface="华文楷体" panose="02010600040101010101" pitchFamily="2" charset="-122"/>
                <a:ea typeface="华文楷体" panose="02010600040101010101" pitchFamily="2" charset="-122"/>
              </a:rPr>
              <a:t>平衡关系</a:t>
            </a:r>
            <a:r>
              <a:rPr lang="en-US" altLang="zh-CN" sz="2800" b="1">
                <a:latin typeface="华文楷体" panose="02010600040101010101" pitchFamily="2" charset="-122"/>
                <a:ea typeface="华文楷体" panose="02010600040101010101" pitchFamily="2" charset="-122"/>
              </a:rPr>
              <a:t>:</a:t>
            </a:r>
          </a:p>
          <a:p>
            <a:pPr eaLnBrk="1" hangingPunct="1">
              <a:buFont typeface="Wingdings" panose="05000000000000000000" pitchFamily="2" charset="2"/>
              <a:buNone/>
            </a:pPr>
            <a:r>
              <a:rPr lang="zh-CN" altLang="en-US" sz="2800" b="1">
                <a:latin typeface="华文楷体" panose="02010600040101010101" pitchFamily="2" charset="-122"/>
                <a:ea typeface="华文楷体" panose="02010600040101010101" pitchFamily="2" charset="-122"/>
              </a:rPr>
              <a:t>在一个任意小时间段内</a:t>
            </a:r>
            <a:r>
              <a:rPr lang="en-US" altLang="zh-CN" sz="2800" b="1">
                <a:latin typeface="华文楷体" panose="02010600040101010101" pitchFamily="2" charset="-122"/>
                <a:ea typeface="华文楷体" panose="02010600040101010101" pitchFamily="2" charset="-122"/>
              </a:rPr>
              <a:t>, </a:t>
            </a:r>
          </a:p>
          <a:p>
            <a:pPr eaLnBrk="1" hangingPunct="1">
              <a:buFont typeface="Wingdings" panose="05000000000000000000" pitchFamily="2" charset="2"/>
              <a:buNone/>
            </a:pPr>
            <a:r>
              <a:rPr lang="zh-CN" altLang="en-US" sz="2800" b="1">
                <a:latin typeface="华文楷体" panose="02010600040101010101" pitchFamily="2" charset="-122"/>
                <a:ea typeface="华文楷体" panose="02010600040101010101" pitchFamily="2" charset="-122"/>
              </a:rPr>
              <a:t>池中盐的改变量</a:t>
            </a:r>
            <a:r>
              <a:rPr lang="en-US" altLang="zh-CN" sz="2800" b="1">
                <a:latin typeface="华文楷体" panose="02010600040101010101" pitchFamily="2" charset="-122"/>
                <a:ea typeface="华文楷体" panose="02010600040101010101" pitchFamily="2" charset="-122"/>
              </a:rPr>
              <a:t>=</a:t>
            </a:r>
            <a:r>
              <a:rPr lang="zh-CN" altLang="en-US" sz="2800" b="1">
                <a:latin typeface="华文楷体" panose="02010600040101010101" pitchFamily="2" charset="-122"/>
                <a:ea typeface="华文楷体" panose="02010600040101010101" pitchFamily="2" charset="-122"/>
              </a:rPr>
              <a:t>流入的盐量 </a:t>
            </a:r>
            <a:r>
              <a:rPr lang="en-US" altLang="zh-CN" sz="2800" b="1">
                <a:latin typeface="华文楷体" panose="02010600040101010101" pitchFamily="2" charset="-122"/>
                <a:ea typeface="华文楷体" panose="02010600040101010101" pitchFamily="2" charset="-122"/>
              </a:rPr>
              <a:t>- </a:t>
            </a:r>
            <a:r>
              <a:rPr lang="zh-CN" altLang="en-US" sz="2800" b="1">
                <a:latin typeface="华文楷体" panose="02010600040101010101" pitchFamily="2" charset="-122"/>
                <a:ea typeface="华文楷体" panose="02010600040101010101" pitchFamily="2" charset="-122"/>
              </a:rPr>
              <a:t>流出的盐量。</a:t>
            </a:r>
          </a:p>
          <a:p>
            <a:pPr eaLnBrk="1" hangingPunct="1">
              <a:buFont typeface="Wingdings" panose="05000000000000000000" pitchFamily="2" charset="2"/>
              <a:buNone/>
            </a:pPr>
            <a:r>
              <a:rPr lang="zh-CN" altLang="en-US" sz="2800" b="1">
                <a:latin typeface="华文楷体" panose="02010600040101010101" pitchFamily="2" charset="-122"/>
                <a:ea typeface="华文楷体" panose="02010600040101010101" pitchFamily="2" charset="-122"/>
              </a:rPr>
              <a:t>池中水体积的改变量</a:t>
            </a:r>
            <a:r>
              <a:rPr lang="en-US" altLang="zh-CN" sz="2800" b="1">
                <a:latin typeface="华文楷体" panose="02010600040101010101" pitchFamily="2" charset="-122"/>
                <a:ea typeface="华文楷体" panose="02010600040101010101" pitchFamily="2" charset="-122"/>
              </a:rPr>
              <a:t>=</a:t>
            </a:r>
            <a:r>
              <a:rPr lang="zh-CN" altLang="en-US" sz="2800" b="1">
                <a:latin typeface="华文楷体" panose="02010600040101010101" pitchFamily="2" charset="-122"/>
                <a:ea typeface="华文楷体" panose="02010600040101010101" pitchFamily="2" charset="-122"/>
              </a:rPr>
              <a:t>流入的水量 </a:t>
            </a:r>
            <a:r>
              <a:rPr lang="en-US" altLang="zh-CN" sz="2800" b="1">
                <a:latin typeface="华文楷体" panose="02010600040101010101" pitchFamily="2" charset="-122"/>
                <a:ea typeface="华文楷体" panose="02010600040101010101" pitchFamily="2" charset="-122"/>
              </a:rPr>
              <a:t>- </a:t>
            </a:r>
            <a:r>
              <a:rPr lang="zh-CN" altLang="en-US" sz="2800" b="1">
                <a:latin typeface="华文楷体" panose="02010600040101010101" pitchFamily="2" charset="-122"/>
                <a:ea typeface="华文楷体" panose="02010600040101010101" pitchFamily="2" charset="-122"/>
              </a:rPr>
              <a:t>流出的水量。</a:t>
            </a:r>
          </a:p>
          <a:p>
            <a:pPr eaLnBrk="1" hangingPunct="1">
              <a:buFont typeface="Wingdings" panose="05000000000000000000" pitchFamily="2" charset="2"/>
              <a:buNone/>
            </a:pPr>
            <a:endParaRPr lang="en-US" altLang="zh-CN" sz="2800" b="1">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514731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2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23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23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23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233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233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23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8"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457200" y="620713"/>
            <a:ext cx="8229600" cy="5510212"/>
          </a:xfrm>
        </p:spPr>
        <p:txBody>
          <a:bodyPr/>
          <a:lstStyle/>
          <a:p>
            <a:pPr eaLnBrk="1" hangingPunct="1">
              <a:buFont typeface="Wingdings" panose="05000000000000000000" pitchFamily="2" charset="2"/>
              <a:buNone/>
            </a:pPr>
            <a:r>
              <a:rPr lang="zh-CN" altLang="en-US" sz="2400" b="1">
                <a:solidFill>
                  <a:schemeClr val="hlink"/>
                </a:solidFill>
                <a:latin typeface="华文楷体" panose="02010600040101010101" pitchFamily="2" charset="-122"/>
                <a:ea typeface="华文楷体" panose="02010600040101010101" pitchFamily="2" charset="-122"/>
              </a:rPr>
              <a:t>假设：盐水注入池中后迅速混合</a:t>
            </a:r>
            <a:r>
              <a:rPr lang="en-US" altLang="zh-CN" sz="2400" b="1">
                <a:solidFill>
                  <a:schemeClr val="hlink"/>
                </a:solidFill>
                <a:latin typeface="华文楷体" panose="02010600040101010101" pitchFamily="2" charset="-122"/>
                <a:ea typeface="华文楷体" panose="02010600040101010101" pitchFamily="2" charset="-122"/>
              </a:rPr>
              <a:t>, </a:t>
            </a:r>
            <a:r>
              <a:rPr lang="zh-CN" altLang="en-US" sz="2400" b="1">
                <a:solidFill>
                  <a:schemeClr val="hlink"/>
                </a:solidFill>
                <a:latin typeface="华文楷体" panose="02010600040101010101" pitchFamily="2" charset="-122"/>
                <a:ea typeface="华文楷体" panose="02010600040101010101" pitchFamily="2" charset="-122"/>
              </a:rPr>
              <a:t>使得盐水浓度均匀。</a:t>
            </a:r>
          </a:p>
          <a:p>
            <a:pPr eaLnBrk="1" hangingPunct="1">
              <a:buFont typeface="Wingdings" panose="05000000000000000000" pitchFamily="2" charset="2"/>
              <a:buNone/>
            </a:pPr>
            <a:r>
              <a:rPr lang="zh-CN" altLang="en-US" sz="2400" b="1">
                <a:latin typeface="华文楷体" panose="02010600040101010101" pitchFamily="2" charset="-122"/>
                <a:ea typeface="华文楷体" panose="02010600040101010101" pitchFamily="2" charset="-122"/>
              </a:rPr>
              <a:t>变量、参量：在时刻</a:t>
            </a:r>
            <a:r>
              <a:rPr lang="en-US" altLang="zh-CN" sz="2400" b="1">
                <a:latin typeface="华文楷体" panose="02010600040101010101" pitchFamily="2" charset="-122"/>
                <a:ea typeface="华文楷体" panose="02010600040101010101" pitchFamily="2" charset="-122"/>
              </a:rPr>
              <a:t>t</a:t>
            </a:r>
          </a:p>
          <a:p>
            <a:pPr eaLnBrk="1" hangingPunct="1">
              <a:buFont typeface="Wingdings" panose="05000000000000000000" pitchFamily="2" charset="2"/>
              <a:buNone/>
            </a:pPr>
            <a:r>
              <a:rPr lang="en-US" altLang="zh-CN" sz="2400" b="1">
                <a:latin typeface="华文楷体" panose="02010600040101010101" pitchFamily="2" charset="-122"/>
                <a:ea typeface="华文楷体" panose="02010600040101010101" pitchFamily="2" charset="-122"/>
              </a:rPr>
              <a:t>    </a:t>
            </a:r>
            <a:r>
              <a:rPr lang="zh-CN" altLang="en-US" sz="2400" b="1">
                <a:latin typeface="华文楷体" panose="02010600040101010101" pitchFamily="2" charset="-122"/>
                <a:ea typeface="华文楷体" panose="02010600040101010101" pitchFamily="2" charset="-122"/>
              </a:rPr>
              <a:t>池中盐水体积 </a:t>
            </a:r>
            <a:r>
              <a:rPr lang="en-US" altLang="zh-CN" sz="2400" b="1">
                <a:latin typeface="华文楷体" panose="02010600040101010101" pitchFamily="2" charset="-122"/>
                <a:ea typeface="华文楷体" panose="02010600040101010101" pitchFamily="2" charset="-122"/>
              </a:rPr>
              <a:t>V(t), </a:t>
            </a:r>
            <a:r>
              <a:rPr lang="zh-CN" altLang="en-US" sz="2400" b="1">
                <a:latin typeface="华文楷体" panose="02010600040101010101" pitchFamily="2" charset="-122"/>
                <a:ea typeface="华文楷体" panose="02010600040101010101" pitchFamily="2" charset="-122"/>
              </a:rPr>
              <a:t>盐水浓度 </a:t>
            </a:r>
            <a:r>
              <a:rPr lang="en-US" altLang="zh-CN" sz="2400" b="1">
                <a:latin typeface="华文楷体" panose="02010600040101010101" pitchFamily="2" charset="-122"/>
                <a:ea typeface="华文楷体" panose="02010600040101010101" pitchFamily="2" charset="-122"/>
              </a:rPr>
              <a:t>p(t)</a:t>
            </a:r>
            <a:r>
              <a:rPr lang="zh-CN" altLang="en-US" sz="2400" b="1">
                <a:latin typeface="华文楷体" panose="02010600040101010101" pitchFamily="2" charset="-122"/>
                <a:ea typeface="华文楷体" panose="02010600040101010101" pitchFamily="2" charset="-122"/>
              </a:rPr>
              <a:t>，盐量 </a:t>
            </a:r>
            <a:r>
              <a:rPr lang="en-US" altLang="zh-CN" sz="2400" b="1">
                <a:latin typeface="华文楷体" panose="02010600040101010101" pitchFamily="2" charset="-122"/>
                <a:ea typeface="华文楷体" panose="02010600040101010101" pitchFamily="2" charset="-122"/>
              </a:rPr>
              <a:t>S(t);</a:t>
            </a:r>
          </a:p>
          <a:p>
            <a:pPr eaLnBrk="1" hangingPunct="1">
              <a:buFont typeface="Wingdings" panose="05000000000000000000" pitchFamily="2" charset="2"/>
              <a:buNone/>
            </a:pPr>
            <a:r>
              <a:rPr lang="en-US" altLang="zh-CN" sz="2400" b="1">
                <a:latin typeface="华文楷体" panose="02010600040101010101" pitchFamily="2" charset="-122"/>
                <a:ea typeface="华文楷体" panose="02010600040101010101" pitchFamily="2" charset="-122"/>
              </a:rPr>
              <a:t>    </a:t>
            </a:r>
            <a:r>
              <a:rPr lang="zh-CN" altLang="en-US" sz="2400" b="1">
                <a:latin typeface="华文楷体" panose="02010600040101010101" pitchFamily="2" charset="-122"/>
                <a:ea typeface="华文楷体" panose="02010600040101010101" pitchFamily="2" charset="-122"/>
              </a:rPr>
              <a:t>池中原有盐水体积 </a:t>
            </a:r>
            <a:r>
              <a:rPr lang="en-US" altLang="zh-CN" sz="2400" b="1">
                <a:latin typeface="华文楷体" panose="02010600040101010101" pitchFamily="2" charset="-122"/>
                <a:ea typeface="华文楷体" panose="02010600040101010101" pitchFamily="2" charset="-122"/>
              </a:rPr>
              <a:t>V</a:t>
            </a:r>
            <a:r>
              <a:rPr lang="en-US" altLang="zh-CN" sz="2400" b="1" baseline="-25000">
                <a:latin typeface="华文楷体" panose="02010600040101010101" pitchFamily="2" charset="-122"/>
                <a:ea typeface="华文楷体" panose="02010600040101010101" pitchFamily="2" charset="-122"/>
              </a:rPr>
              <a:t>0</a:t>
            </a:r>
            <a:r>
              <a:rPr lang="en-US" altLang="zh-CN" sz="2400" b="1">
                <a:latin typeface="华文楷体" panose="02010600040101010101" pitchFamily="2" charset="-122"/>
                <a:ea typeface="华文楷体" panose="02010600040101010101" pitchFamily="2" charset="-122"/>
              </a:rPr>
              <a:t>, </a:t>
            </a:r>
            <a:r>
              <a:rPr lang="zh-CN" altLang="en-US" sz="2400" b="1">
                <a:latin typeface="华文楷体" panose="02010600040101010101" pitchFamily="2" charset="-122"/>
                <a:ea typeface="华文楷体" panose="02010600040101010101" pitchFamily="2" charset="-122"/>
              </a:rPr>
              <a:t>原有盐水浓度</a:t>
            </a:r>
            <a:r>
              <a:rPr lang="en-US" altLang="zh-CN" sz="2400" b="1">
                <a:latin typeface="华文楷体" panose="02010600040101010101" pitchFamily="2" charset="-122"/>
                <a:ea typeface="华文楷体" panose="02010600040101010101" pitchFamily="2" charset="-122"/>
              </a:rPr>
              <a:t>p</a:t>
            </a:r>
            <a:r>
              <a:rPr lang="en-US" altLang="zh-CN" sz="2400" b="1" baseline="-25000">
                <a:latin typeface="华文楷体" panose="02010600040101010101" pitchFamily="2" charset="-122"/>
                <a:ea typeface="华文楷体" panose="02010600040101010101" pitchFamily="2" charset="-122"/>
              </a:rPr>
              <a:t>0</a:t>
            </a:r>
            <a:r>
              <a:rPr lang="en-US" altLang="zh-CN" sz="2400" b="1">
                <a:latin typeface="华文楷体" panose="02010600040101010101" pitchFamily="2" charset="-122"/>
                <a:ea typeface="华文楷体" panose="02010600040101010101" pitchFamily="2" charset="-122"/>
              </a:rPr>
              <a:t>;</a:t>
            </a:r>
          </a:p>
          <a:p>
            <a:pPr eaLnBrk="1" hangingPunct="1">
              <a:buFont typeface="Wingdings" panose="05000000000000000000" pitchFamily="2" charset="2"/>
              <a:buNone/>
            </a:pPr>
            <a:r>
              <a:rPr lang="en-US" altLang="zh-CN" sz="2400" b="1">
                <a:latin typeface="华文楷体" panose="02010600040101010101" pitchFamily="2" charset="-122"/>
                <a:ea typeface="华文楷体" panose="02010600040101010101" pitchFamily="2" charset="-122"/>
              </a:rPr>
              <a:t>    </a:t>
            </a:r>
            <a:r>
              <a:rPr lang="zh-CN" altLang="en-US" sz="2400" b="1">
                <a:latin typeface="华文楷体" panose="02010600040101010101" pitchFamily="2" charset="-122"/>
                <a:ea typeface="华文楷体" panose="02010600040101010101" pitchFamily="2" charset="-122"/>
              </a:rPr>
              <a:t>流入盐水速度 </a:t>
            </a:r>
            <a:r>
              <a:rPr lang="en-US" altLang="zh-CN" sz="2400" b="1">
                <a:latin typeface="华文楷体" panose="02010600040101010101" pitchFamily="2" charset="-122"/>
                <a:ea typeface="华文楷体" panose="02010600040101010101" pitchFamily="2" charset="-122"/>
              </a:rPr>
              <a:t>r</a:t>
            </a:r>
            <a:r>
              <a:rPr lang="en-US" altLang="zh-CN" sz="2400" b="1" baseline="-25000">
                <a:latin typeface="华文楷体" panose="02010600040101010101" pitchFamily="2" charset="-122"/>
                <a:ea typeface="华文楷体" panose="02010600040101010101" pitchFamily="2" charset="-122"/>
              </a:rPr>
              <a:t>I</a:t>
            </a:r>
            <a:r>
              <a:rPr lang="en-US" altLang="zh-CN" sz="2400" b="1">
                <a:latin typeface="华文楷体" panose="02010600040101010101" pitchFamily="2" charset="-122"/>
                <a:ea typeface="华文楷体" panose="02010600040101010101" pitchFamily="2" charset="-122"/>
              </a:rPr>
              <a:t>(t), </a:t>
            </a:r>
            <a:r>
              <a:rPr lang="zh-CN" altLang="en-US" sz="2400" b="1">
                <a:latin typeface="华文楷体" panose="02010600040101010101" pitchFamily="2" charset="-122"/>
                <a:ea typeface="华文楷体" panose="02010600040101010101" pitchFamily="2" charset="-122"/>
              </a:rPr>
              <a:t>流入盐水浓度 </a:t>
            </a:r>
            <a:r>
              <a:rPr lang="en-US" altLang="zh-CN" sz="2400" b="1">
                <a:latin typeface="华文楷体" panose="02010600040101010101" pitchFamily="2" charset="-122"/>
                <a:ea typeface="华文楷体" panose="02010600040101010101" pitchFamily="2" charset="-122"/>
              </a:rPr>
              <a:t>p</a:t>
            </a:r>
            <a:r>
              <a:rPr lang="en-US" altLang="zh-CN" sz="2400" b="1" baseline="-25000">
                <a:latin typeface="华文楷体" panose="02010600040101010101" pitchFamily="2" charset="-122"/>
                <a:ea typeface="华文楷体" panose="02010600040101010101" pitchFamily="2" charset="-122"/>
              </a:rPr>
              <a:t>I</a:t>
            </a:r>
            <a:r>
              <a:rPr lang="en-US" altLang="zh-CN" sz="2400" b="1">
                <a:latin typeface="华文楷体" panose="02010600040101010101" pitchFamily="2" charset="-122"/>
                <a:ea typeface="华文楷体" panose="02010600040101010101" pitchFamily="2" charset="-122"/>
              </a:rPr>
              <a:t>(t);</a:t>
            </a:r>
          </a:p>
          <a:p>
            <a:pPr eaLnBrk="1" hangingPunct="1">
              <a:buFont typeface="Wingdings" panose="05000000000000000000" pitchFamily="2" charset="2"/>
              <a:buNone/>
            </a:pPr>
            <a:r>
              <a:rPr lang="en-US" altLang="zh-CN" sz="2400" b="1">
                <a:latin typeface="华文楷体" panose="02010600040101010101" pitchFamily="2" charset="-122"/>
                <a:ea typeface="华文楷体" panose="02010600040101010101" pitchFamily="2" charset="-122"/>
              </a:rPr>
              <a:t>    </a:t>
            </a:r>
            <a:r>
              <a:rPr lang="zh-CN" altLang="en-US" sz="2400" b="1">
                <a:latin typeface="华文楷体" panose="02010600040101010101" pitchFamily="2" charset="-122"/>
                <a:ea typeface="华文楷体" panose="02010600040101010101" pitchFamily="2" charset="-122"/>
              </a:rPr>
              <a:t>流出盐水速度</a:t>
            </a:r>
            <a:r>
              <a:rPr lang="en-US" altLang="zh-CN" sz="2400" b="1">
                <a:latin typeface="华文楷体" panose="02010600040101010101" pitchFamily="2" charset="-122"/>
                <a:ea typeface="华文楷体" panose="02010600040101010101" pitchFamily="2" charset="-122"/>
              </a:rPr>
              <a:t>r</a:t>
            </a:r>
            <a:r>
              <a:rPr lang="en-US" altLang="zh-CN" sz="2400" b="1" baseline="-25000">
                <a:latin typeface="华文楷体" panose="02010600040101010101" pitchFamily="2" charset="-122"/>
                <a:ea typeface="华文楷体" panose="02010600040101010101" pitchFamily="2" charset="-122"/>
              </a:rPr>
              <a:t>O</a:t>
            </a:r>
            <a:r>
              <a:rPr lang="en-US" altLang="zh-CN" sz="2400" b="1">
                <a:latin typeface="华文楷体" panose="02010600040101010101" pitchFamily="2" charset="-122"/>
                <a:ea typeface="华文楷体" panose="02010600040101010101" pitchFamily="2" charset="-122"/>
              </a:rPr>
              <a:t>(t), </a:t>
            </a:r>
            <a:r>
              <a:rPr lang="zh-CN" altLang="en-US" sz="2400" b="1">
                <a:latin typeface="华文楷体" panose="02010600040101010101" pitchFamily="2" charset="-122"/>
                <a:ea typeface="华文楷体" panose="02010600040101010101" pitchFamily="2" charset="-122"/>
              </a:rPr>
              <a:t>流出盐水浓度 </a:t>
            </a:r>
            <a:r>
              <a:rPr lang="en-US" altLang="zh-CN" sz="2400" b="1">
                <a:latin typeface="华文楷体" panose="02010600040101010101" pitchFamily="2" charset="-122"/>
                <a:ea typeface="华文楷体" panose="02010600040101010101" pitchFamily="2" charset="-122"/>
              </a:rPr>
              <a:t>p(t).</a:t>
            </a:r>
          </a:p>
          <a:p>
            <a:pPr eaLnBrk="1" hangingPunct="1">
              <a:buFont typeface="Wingdings" panose="05000000000000000000" pitchFamily="2" charset="2"/>
              <a:buNone/>
            </a:pPr>
            <a:r>
              <a:rPr lang="zh-CN" altLang="en-US" sz="2400" b="1">
                <a:latin typeface="华文楷体" panose="02010600040101010101" pitchFamily="2" charset="-122"/>
                <a:ea typeface="华文楷体" panose="02010600040101010101" pitchFamily="2" charset="-122"/>
              </a:rPr>
              <a:t>在一个任意小时间段</a:t>
            </a:r>
            <a:r>
              <a:rPr lang="en-US" altLang="zh-CN" sz="2400" b="1">
                <a:latin typeface="华文楷体" panose="02010600040101010101" pitchFamily="2" charset="-122"/>
                <a:ea typeface="华文楷体" panose="02010600040101010101" pitchFamily="2" charset="-122"/>
              </a:rPr>
              <a:t>[t, t+ </a:t>
            </a:r>
            <a:r>
              <a:rPr lang="en-US" altLang="zh-CN" sz="2400" b="1">
                <a:latin typeface="华文楷体" panose="02010600040101010101" pitchFamily="2" charset="-122"/>
                <a:ea typeface="华文楷体" panose="02010600040101010101" pitchFamily="2" charset="-122"/>
                <a:sym typeface="Wingdings 3" panose="05040102010807070707" pitchFamily="18" charset="2"/>
              </a:rPr>
              <a:t></a:t>
            </a:r>
            <a:r>
              <a:rPr lang="en-US" altLang="zh-CN" sz="2400" b="1">
                <a:latin typeface="华文楷体" panose="02010600040101010101" pitchFamily="2" charset="-122"/>
                <a:ea typeface="华文楷体" panose="02010600040101010101" pitchFamily="2" charset="-122"/>
              </a:rPr>
              <a:t> t]</a:t>
            </a:r>
            <a:r>
              <a:rPr lang="zh-CN" altLang="en-US" sz="2400" b="1">
                <a:latin typeface="华文楷体" panose="02010600040101010101" pitchFamily="2" charset="-122"/>
                <a:ea typeface="华文楷体" panose="02010600040101010101" pitchFamily="2" charset="-122"/>
              </a:rPr>
              <a:t>内</a:t>
            </a:r>
            <a:r>
              <a:rPr lang="en-US" altLang="zh-CN" sz="2400" b="1">
                <a:latin typeface="华文楷体" panose="02010600040101010101" pitchFamily="2" charset="-122"/>
                <a:ea typeface="华文楷体" panose="02010600040101010101" pitchFamily="2" charset="-122"/>
              </a:rPr>
              <a:t>, </a:t>
            </a:r>
          </a:p>
          <a:p>
            <a:pPr eaLnBrk="1" hangingPunct="1">
              <a:buFont typeface="Wingdings" panose="05000000000000000000" pitchFamily="2" charset="2"/>
              <a:buNone/>
            </a:pPr>
            <a:r>
              <a:rPr lang="zh-CN" altLang="en-US" sz="2400" b="1">
                <a:latin typeface="华文楷体" panose="02010600040101010101" pitchFamily="2" charset="-122"/>
                <a:ea typeface="华文楷体" panose="02010600040101010101" pitchFamily="2" charset="-122"/>
              </a:rPr>
              <a:t>池中盐的改变量</a:t>
            </a:r>
            <a:r>
              <a:rPr lang="en-US" altLang="zh-CN" sz="2400" b="1">
                <a:latin typeface="华文楷体" panose="02010600040101010101" pitchFamily="2" charset="-122"/>
                <a:ea typeface="华文楷体" panose="02010600040101010101" pitchFamily="2" charset="-122"/>
              </a:rPr>
              <a:t>=</a:t>
            </a:r>
            <a:r>
              <a:rPr lang="zh-CN" altLang="en-US" sz="2400" b="1">
                <a:latin typeface="华文楷体" panose="02010600040101010101" pitchFamily="2" charset="-122"/>
                <a:ea typeface="华文楷体" panose="02010600040101010101" pitchFamily="2" charset="-122"/>
              </a:rPr>
              <a:t>流入的盐量 </a:t>
            </a:r>
            <a:r>
              <a:rPr lang="en-US" altLang="zh-CN" sz="2400" b="1">
                <a:latin typeface="华文楷体" panose="02010600040101010101" pitchFamily="2" charset="-122"/>
                <a:ea typeface="华文楷体" panose="02010600040101010101" pitchFamily="2" charset="-122"/>
              </a:rPr>
              <a:t>- </a:t>
            </a:r>
            <a:r>
              <a:rPr lang="zh-CN" altLang="en-US" sz="2400" b="1">
                <a:latin typeface="华文楷体" panose="02010600040101010101" pitchFamily="2" charset="-122"/>
                <a:ea typeface="华文楷体" panose="02010600040101010101" pitchFamily="2" charset="-122"/>
              </a:rPr>
              <a:t>流出的盐量。</a:t>
            </a:r>
          </a:p>
          <a:p>
            <a:pPr eaLnBrk="1" hangingPunct="1">
              <a:buFont typeface="Wingdings" panose="05000000000000000000" pitchFamily="2" charset="2"/>
              <a:buNone/>
            </a:pPr>
            <a:r>
              <a:rPr lang="zh-CN" altLang="en-US" sz="2400" b="1">
                <a:latin typeface="华文楷体" panose="02010600040101010101" pitchFamily="2" charset="-122"/>
                <a:ea typeface="华文楷体" panose="02010600040101010101" pitchFamily="2" charset="-122"/>
              </a:rPr>
              <a:t> </a:t>
            </a:r>
            <a:r>
              <a:rPr lang="en-US" altLang="zh-CN" sz="2400" b="1">
                <a:latin typeface="华文楷体" panose="02010600040101010101" pitchFamily="2" charset="-122"/>
                <a:ea typeface="华文楷体" panose="02010600040101010101" pitchFamily="2" charset="-122"/>
              </a:rPr>
              <a:t>S( t+ </a:t>
            </a:r>
            <a:r>
              <a:rPr lang="en-US" altLang="zh-CN" sz="2400" b="1">
                <a:latin typeface="华文楷体" panose="02010600040101010101" pitchFamily="2" charset="-122"/>
                <a:ea typeface="华文楷体" panose="02010600040101010101" pitchFamily="2" charset="-122"/>
                <a:sym typeface="Wingdings 3" panose="05040102010807070707" pitchFamily="18" charset="2"/>
              </a:rPr>
              <a:t></a:t>
            </a:r>
            <a:r>
              <a:rPr lang="en-US" altLang="zh-CN" sz="2400" b="1">
                <a:latin typeface="华文楷体" panose="02010600040101010101" pitchFamily="2" charset="-122"/>
                <a:ea typeface="华文楷体" panose="02010600040101010101" pitchFamily="2" charset="-122"/>
              </a:rPr>
              <a:t> t)-S(t)= r</a:t>
            </a:r>
            <a:r>
              <a:rPr lang="en-US" altLang="zh-CN" sz="2400" b="1" baseline="-25000">
                <a:latin typeface="华文楷体" panose="02010600040101010101" pitchFamily="2" charset="-122"/>
                <a:ea typeface="华文楷体" panose="02010600040101010101" pitchFamily="2" charset="-122"/>
              </a:rPr>
              <a:t>I</a:t>
            </a:r>
            <a:r>
              <a:rPr lang="en-US" altLang="zh-CN" sz="2400" b="1">
                <a:latin typeface="华文楷体" panose="02010600040101010101" pitchFamily="2" charset="-122"/>
                <a:ea typeface="华文楷体" panose="02010600040101010101" pitchFamily="2" charset="-122"/>
              </a:rPr>
              <a:t> (t)p</a:t>
            </a:r>
            <a:r>
              <a:rPr lang="en-US" altLang="zh-CN" sz="2400" b="1" baseline="-25000">
                <a:latin typeface="华文楷体" panose="02010600040101010101" pitchFamily="2" charset="-122"/>
                <a:ea typeface="华文楷体" panose="02010600040101010101" pitchFamily="2" charset="-122"/>
              </a:rPr>
              <a:t>I </a:t>
            </a:r>
            <a:r>
              <a:rPr lang="en-US" altLang="zh-CN" sz="2400" b="1">
                <a:latin typeface="华文楷体" panose="02010600040101010101" pitchFamily="2" charset="-122"/>
                <a:ea typeface="华文楷体" panose="02010600040101010101" pitchFamily="2" charset="-122"/>
              </a:rPr>
              <a:t>(t) </a:t>
            </a:r>
            <a:r>
              <a:rPr lang="en-US" altLang="zh-CN" sz="2400" b="1">
                <a:latin typeface="华文楷体" panose="02010600040101010101" pitchFamily="2" charset="-122"/>
                <a:ea typeface="华文楷体" panose="02010600040101010101" pitchFamily="2" charset="-122"/>
                <a:sym typeface="Wingdings 3" panose="05040102010807070707" pitchFamily="18" charset="2"/>
              </a:rPr>
              <a:t></a:t>
            </a:r>
            <a:r>
              <a:rPr lang="en-US" altLang="zh-CN" sz="2400" b="1">
                <a:latin typeface="华文楷体" panose="02010600040101010101" pitchFamily="2" charset="-122"/>
                <a:ea typeface="华文楷体" panose="02010600040101010101" pitchFamily="2" charset="-122"/>
              </a:rPr>
              <a:t> t</a:t>
            </a:r>
            <a:r>
              <a:rPr lang="en-US" altLang="zh-CN" sz="2400" b="1" baseline="-25000">
                <a:latin typeface="华文楷体" panose="02010600040101010101" pitchFamily="2" charset="-122"/>
                <a:ea typeface="华文楷体" panose="02010600040101010101" pitchFamily="2" charset="-122"/>
              </a:rPr>
              <a:t> </a:t>
            </a:r>
            <a:r>
              <a:rPr lang="en-US" altLang="zh-CN" sz="2400" b="1">
                <a:latin typeface="华文楷体" panose="02010600040101010101" pitchFamily="2" charset="-122"/>
                <a:ea typeface="华文楷体" panose="02010600040101010101" pitchFamily="2" charset="-122"/>
              </a:rPr>
              <a:t>– r</a:t>
            </a:r>
            <a:r>
              <a:rPr lang="en-US" altLang="zh-CN" sz="2400" b="1" baseline="-25000">
                <a:latin typeface="华文楷体" panose="02010600040101010101" pitchFamily="2" charset="-122"/>
                <a:ea typeface="华文楷体" panose="02010600040101010101" pitchFamily="2" charset="-122"/>
              </a:rPr>
              <a:t>O </a:t>
            </a:r>
            <a:r>
              <a:rPr lang="en-US" altLang="zh-CN" sz="2400" b="1">
                <a:latin typeface="华文楷体" panose="02010600040101010101" pitchFamily="2" charset="-122"/>
                <a:ea typeface="华文楷体" panose="02010600040101010101" pitchFamily="2" charset="-122"/>
              </a:rPr>
              <a:t>(t)</a:t>
            </a:r>
            <a:r>
              <a:rPr lang="en-US" altLang="zh-CN" sz="2400" b="1" baseline="-25000">
                <a:latin typeface="华文楷体" panose="02010600040101010101" pitchFamily="2" charset="-122"/>
                <a:ea typeface="华文楷体" panose="02010600040101010101" pitchFamily="2" charset="-122"/>
              </a:rPr>
              <a:t> </a:t>
            </a:r>
            <a:r>
              <a:rPr lang="en-US" altLang="zh-CN" sz="2400" b="1">
                <a:latin typeface="华文楷体" panose="02010600040101010101" pitchFamily="2" charset="-122"/>
                <a:ea typeface="华文楷体" panose="02010600040101010101" pitchFamily="2" charset="-122"/>
              </a:rPr>
              <a:t>p(t)</a:t>
            </a:r>
            <a:r>
              <a:rPr lang="en-US" altLang="zh-CN" sz="2400" b="1" baseline="-25000">
                <a:latin typeface="华文楷体" panose="02010600040101010101" pitchFamily="2" charset="-122"/>
                <a:ea typeface="华文楷体" panose="02010600040101010101" pitchFamily="2" charset="-122"/>
              </a:rPr>
              <a:t> </a:t>
            </a:r>
            <a:r>
              <a:rPr lang="en-US" altLang="zh-CN" sz="2400" b="1">
                <a:latin typeface="华文楷体" panose="02010600040101010101" pitchFamily="2" charset="-122"/>
                <a:ea typeface="华文楷体" panose="02010600040101010101" pitchFamily="2" charset="-122"/>
                <a:sym typeface="Wingdings 3" panose="05040102010807070707" pitchFamily="18" charset="2"/>
              </a:rPr>
              <a:t></a:t>
            </a:r>
            <a:r>
              <a:rPr lang="en-US" altLang="zh-CN" sz="2400" b="1">
                <a:latin typeface="华文楷体" panose="02010600040101010101" pitchFamily="2" charset="-122"/>
                <a:ea typeface="华文楷体" panose="02010600040101010101" pitchFamily="2" charset="-122"/>
              </a:rPr>
              <a:t> t</a:t>
            </a:r>
            <a:r>
              <a:rPr lang="en-US" altLang="zh-CN" sz="2400" b="1" baseline="-25000">
                <a:latin typeface="华文楷体" panose="02010600040101010101" pitchFamily="2" charset="-122"/>
                <a:ea typeface="华文楷体" panose="02010600040101010101" pitchFamily="2" charset="-122"/>
              </a:rPr>
              <a:t> </a:t>
            </a:r>
          </a:p>
          <a:p>
            <a:pPr eaLnBrk="1" hangingPunct="1">
              <a:buFont typeface="Wingdings" panose="05000000000000000000" pitchFamily="2" charset="2"/>
              <a:buNone/>
            </a:pPr>
            <a:r>
              <a:rPr lang="zh-CN" altLang="en-US" sz="2400" b="1">
                <a:latin typeface="华文楷体" panose="02010600040101010101" pitchFamily="2" charset="-122"/>
                <a:ea typeface="华文楷体" panose="02010600040101010101" pitchFamily="2" charset="-122"/>
              </a:rPr>
              <a:t>池中水体积的改变量</a:t>
            </a:r>
            <a:r>
              <a:rPr lang="en-US" altLang="zh-CN" sz="2400" b="1">
                <a:latin typeface="华文楷体" panose="02010600040101010101" pitchFamily="2" charset="-122"/>
                <a:ea typeface="华文楷体" panose="02010600040101010101" pitchFamily="2" charset="-122"/>
              </a:rPr>
              <a:t>=</a:t>
            </a:r>
            <a:r>
              <a:rPr lang="zh-CN" altLang="en-US" sz="2400" b="1">
                <a:latin typeface="华文楷体" panose="02010600040101010101" pitchFamily="2" charset="-122"/>
                <a:ea typeface="华文楷体" panose="02010600040101010101" pitchFamily="2" charset="-122"/>
              </a:rPr>
              <a:t>流入的水量 </a:t>
            </a:r>
            <a:r>
              <a:rPr lang="en-US" altLang="zh-CN" sz="2400" b="1">
                <a:latin typeface="华文楷体" panose="02010600040101010101" pitchFamily="2" charset="-122"/>
                <a:ea typeface="华文楷体" panose="02010600040101010101" pitchFamily="2" charset="-122"/>
              </a:rPr>
              <a:t>- </a:t>
            </a:r>
            <a:r>
              <a:rPr lang="zh-CN" altLang="en-US" sz="2400" b="1">
                <a:latin typeface="华文楷体" panose="02010600040101010101" pitchFamily="2" charset="-122"/>
                <a:ea typeface="华文楷体" panose="02010600040101010101" pitchFamily="2" charset="-122"/>
              </a:rPr>
              <a:t>流出的水量</a:t>
            </a:r>
          </a:p>
          <a:p>
            <a:pPr eaLnBrk="1" hangingPunct="1">
              <a:buFont typeface="Wingdings" panose="05000000000000000000" pitchFamily="2" charset="2"/>
              <a:buNone/>
            </a:pPr>
            <a:r>
              <a:rPr lang="zh-CN" altLang="en-US" sz="2400" b="1">
                <a:latin typeface="华文楷体" panose="02010600040101010101" pitchFamily="2" charset="-122"/>
                <a:ea typeface="华文楷体" panose="02010600040101010101" pitchFamily="2" charset="-122"/>
              </a:rPr>
              <a:t> </a:t>
            </a:r>
            <a:r>
              <a:rPr lang="en-US" altLang="zh-CN" sz="2400" b="1">
                <a:latin typeface="华文楷体" panose="02010600040101010101" pitchFamily="2" charset="-122"/>
                <a:ea typeface="华文楷体" panose="02010600040101010101" pitchFamily="2" charset="-122"/>
              </a:rPr>
              <a:t>V( t+ </a:t>
            </a:r>
            <a:r>
              <a:rPr lang="en-US" altLang="zh-CN" sz="2400" b="1">
                <a:latin typeface="华文楷体" panose="02010600040101010101" pitchFamily="2" charset="-122"/>
                <a:ea typeface="华文楷体" panose="02010600040101010101" pitchFamily="2" charset="-122"/>
                <a:sym typeface="Wingdings 3" panose="05040102010807070707" pitchFamily="18" charset="2"/>
              </a:rPr>
              <a:t></a:t>
            </a:r>
            <a:r>
              <a:rPr lang="en-US" altLang="zh-CN" sz="2400" b="1">
                <a:latin typeface="华文楷体" panose="02010600040101010101" pitchFamily="2" charset="-122"/>
                <a:ea typeface="华文楷体" panose="02010600040101010101" pitchFamily="2" charset="-122"/>
              </a:rPr>
              <a:t> t)-V(t)= r</a:t>
            </a:r>
            <a:r>
              <a:rPr lang="en-US" altLang="zh-CN" sz="2400" b="1" baseline="-25000">
                <a:latin typeface="华文楷体" panose="02010600040101010101" pitchFamily="2" charset="-122"/>
                <a:ea typeface="华文楷体" panose="02010600040101010101" pitchFamily="2" charset="-122"/>
              </a:rPr>
              <a:t>I</a:t>
            </a:r>
            <a:r>
              <a:rPr lang="en-US" altLang="zh-CN" sz="2400" b="1">
                <a:latin typeface="华文楷体" panose="02010600040101010101" pitchFamily="2" charset="-122"/>
                <a:ea typeface="华文楷体" panose="02010600040101010101" pitchFamily="2" charset="-122"/>
              </a:rPr>
              <a:t> (t) </a:t>
            </a:r>
            <a:r>
              <a:rPr lang="en-US" altLang="zh-CN" sz="2400" b="1">
                <a:latin typeface="华文楷体" panose="02010600040101010101" pitchFamily="2" charset="-122"/>
                <a:ea typeface="华文楷体" panose="02010600040101010101" pitchFamily="2" charset="-122"/>
                <a:sym typeface="Wingdings 3" panose="05040102010807070707" pitchFamily="18" charset="2"/>
              </a:rPr>
              <a:t></a:t>
            </a:r>
            <a:r>
              <a:rPr lang="en-US" altLang="zh-CN" sz="2400" b="1">
                <a:latin typeface="华文楷体" panose="02010600040101010101" pitchFamily="2" charset="-122"/>
                <a:ea typeface="华文楷体" panose="02010600040101010101" pitchFamily="2" charset="-122"/>
              </a:rPr>
              <a:t> t– r</a:t>
            </a:r>
            <a:r>
              <a:rPr lang="en-US" altLang="zh-CN" sz="2400" b="1" baseline="-25000">
                <a:latin typeface="华文楷体" panose="02010600040101010101" pitchFamily="2" charset="-122"/>
                <a:ea typeface="华文楷体" panose="02010600040101010101" pitchFamily="2" charset="-122"/>
              </a:rPr>
              <a:t>O </a:t>
            </a:r>
            <a:r>
              <a:rPr lang="en-US" altLang="zh-CN" sz="2400" b="1">
                <a:latin typeface="华文楷体" panose="02010600040101010101" pitchFamily="2" charset="-122"/>
                <a:ea typeface="华文楷体" panose="02010600040101010101" pitchFamily="2" charset="-122"/>
              </a:rPr>
              <a:t>(t)</a:t>
            </a:r>
            <a:r>
              <a:rPr lang="en-US" altLang="zh-CN" sz="2400" b="1" baseline="-25000">
                <a:latin typeface="华文楷体" panose="02010600040101010101" pitchFamily="2" charset="-122"/>
                <a:ea typeface="华文楷体" panose="02010600040101010101" pitchFamily="2" charset="-122"/>
              </a:rPr>
              <a:t> </a:t>
            </a:r>
            <a:r>
              <a:rPr lang="en-US" altLang="zh-CN" sz="2400" b="1">
                <a:latin typeface="华文楷体" panose="02010600040101010101" pitchFamily="2" charset="-122"/>
                <a:ea typeface="华文楷体" panose="02010600040101010101" pitchFamily="2" charset="-122"/>
                <a:sym typeface="Wingdings 3" panose="05040102010807070707" pitchFamily="18" charset="2"/>
              </a:rPr>
              <a:t></a:t>
            </a:r>
            <a:r>
              <a:rPr lang="en-US" altLang="zh-CN" sz="2400" b="1">
                <a:latin typeface="华文楷体" panose="02010600040101010101" pitchFamily="2" charset="-122"/>
                <a:ea typeface="华文楷体" panose="02010600040101010101" pitchFamily="2" charset="-122"/>
              </a:rPr>
              <a:t> t     </a:t>
            </a:r>
          </a:p>
          <a:p>
            <a:pPr eaLnBrk="1" hangingPunct="1">
              <a:buFont typeface="Wingdings" panose="05000000000000000000" pitchFamily="2" charset="2"/>
              <a:buNone/>
            </a:pPr>
            <a:endParaRPr lang="en-US" altLang="zh-CN" sz="2400" b="1">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403888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sz="half" idx="1"/>
          </p:nvPr>
        </p:nvSpPr>
        <p:spPr>
          <a:xfrm>
            <a:off x="539750" y="404813"/>
            <a:ext cx="7993063" cy="1944687"/>
          </a:xfrm>
        </p:spPr>
        <p:txBody>
          <a:bodyPr/>
          <a:lstStyle/>
          <a:p>
            <a:pPr eaLnBrk="1" hangingPunct="1">
              <a:lnSpc>
                <a:spcPct val="120000"/>
              </a:lnSpc>
              <a:spcBef>
                <a:spcPct val="0"/>
              </a:spcBef>
              <a:buFont typeface="Wingdings" panose="05000000000000000000" pitchFamily="2" charset="2"/>
              <a:buNone/>
            </a:pPr>
            <a:r>
              <a:rPr lang="en-US" altLang="zh-CN" sz="2600" b="1">
                <a:latin typeface="华文楷体" panose="02010600040101010101" pitchFamily="2" charset="-122"/>
                <a:ea typeface="华文楷体" panose="02010600040101010101" pitchFamily="2" charset="-122"/>
              </a:rPr>
              <a:t>p(t+</a:t>
            </a:r>
            <a:r>
              <a:rPr lang="en-US" altLang="zh-CN" sz="2600" b="1">
                <a:latin typeface="华文楷体" panose="02010600040101010101" pitchFamily="2" charset="-122"/>
                <a:ea typeface="华文楷体" panose="02010600040101010101" pitchFamily="2" charset="-122"/>
                <a:sym typeface="Wingdings 3" panose="05040102010807070707" pitchFamily="18" charset="2"/>
              </a:rPr>
              <a:t></a:t>
            </a:r>
            <a:r>
              <a:rPr lang="en-US" altLang="zh-CN" sz="2600" b="1">
                <a:latin typeface="华文楷体" panose="02010600040101010101" pitchFamily="2" charset="-122"/>
                <a:ea typeface="华文楷体" panose="02010600040101010101" pitchFamily="2" charset="-122"/>
              </a:rPr>
              <a:t>t)V(t+</a:t>
            </a:r>
            <a:r>
              <a:rPr lang="en-US" altLang="zh-CN" sz="2600" b="1">
                <a:latin typeface="华文楷体" panose="02010600040101010101" pitchFamily="2" charset="-122"/>
                <a:ea typeface="华文楷体" panose="02010600040101010101" pitchFamily="2" charset="-122"/>
                <a:sym typeface="Wingdings 3" panose="05040102010807070707" pitchFamily="18" charset="2"/>
              </a:rPr>
              <a:t></a:t>
            </a:r>
            <a:r>
              <a:rPr lang="en-US" altLang="zh-CN" sz="2600" b="1">
                <a:latin typeface="华文楷体" panose="02010600040101010101" pitchFamily="2" charset="-122"/>
                <a:ea typeface="华文楷体" panose="02010600040101010101" pitchFamily="2" charset="-122"/>
              </a:rPr>
              <a:t>t)-p(t)V(t)= (r</a:t>
            </a:r>
            <a:r>
              <a:rPr lang="en-US" altLang="zh-CN" sz="2600" b="1" baseline="-25000">
                <a:latin typeface="华文楷体" panose="02010600040101010101" pitchFamily="2" charset="-122"/>
                <a:ea typeface="华文楷体" panose="02010600040101010101" pitchFamily="2" charset="-122"/>
              </a:rPr>
              <a:t>I</a:t>
            </a:r>
            <a:r>
              <a:rPr lang="en-US" altLang="zh-CN" sz="2600" b="1">
                <a:latin typeface="华文楷体" panose="02010600040101010101" pitchFamily="2" charset="-122"/>
                <a:ea typeface="华文楷体" panose="02010600040101010101" pitchFamily="2" charset="-122"/>
              </a:rPr>
              <a:t> (t)p</a:t>
            </a:r>
            <a:r>
              <a:rPr lang="en-US" altLang="zh-CN" sz="2600" b="1" baseline="-25000">
                <a:latin typeface="华文楷体" panose="02010600040101010101" pitchFamily="2" charset="-122"/>
                <a:ea typeface="华文楷体" panose="02010600040101010101" pitchFamily="2" charset="-122"/>
              </a:rPr>
              <a:t>I </a:t>
            </a:r>
            <a:r>
              <a:rPr lang="en-US" altLang="zh-CN" sz="2600" b="1">
                <a:latin typeface="华文楷体" panose="02010600040101010101" pitchFamily="2" charset="-122"/>
                <a:ea typeface="华文楷体" panose="02010600040101010101" pitchFamily="2" charset="-122"/>
              </a:rPr>
              <a:t>(t)– r</a:t>
            </a:r>
            <a:r>
              <a:rPr lang="en-US" altLang="zh-CN" sz="2600" b="1" baseline="-25000">
                <a:latin typeface="华文楷体" panose="02010600040101010101" pitchFamily="2" charset="-122"/>
                <a:ea typeface="华文楷体" panose="02010600040101010101" pitchFamily="2" charset="-122"/>
              </a:rPr>
              <a:t>O </a:t>
            </a:r>
            <a:r>
              <a:rPr lang="en-US" altLang="zh-CN" sz="2600" b="1">
                <a:latin typeface="华文楷体" panose="02010600040101010101" pitchFamily="2" charset="-122"/>
                <a:ea typeface="华文楷体" panose="02010600040101010101" pitchFamily="2" charset="-122"/>
              </a:rPr>
              <a:t>(t)</a:t>
            </a:r>
            <a:r>
              <a:rPr lang="en-US" altLang="zh-CN" sz="2600" b="1" baseline="-25000">
                <a:latin typeface="华文楷体" panose="02010600040101010101" pitchFamily="2" charset="-122"/>
                <a:ea typeface="华文楷体" panose="02010600040101010101" pitchFamily="2" charset="-122"/>
              </a:rPr>
              <a:t> </a:t>
            </a:r>
            <a:r>
              <a:rPr lang="en-US" altLang="zh-CN" sz="2600" b="1">
                <a:latin typeface="华文楷体" panose="02010600040101010101" pitchFamily="2" charset="-122"/>
                <a:ea typeface="华文楷体" panose="02010600040101010101" pitchFamily="2" charset="-122"/>
              </a:rPr>
              <a:t>p(t))</a:t>
            </a:r>
            <a:r>
              <a:rPr lang="en-US" altLang="zh-CN" sz="2600" b="1" baseline="-25000">
                <a:latin typeface="华文楷体" panose="02010600040101010101" pitchFamily="2" charset="-122"/>
                <a:ea typeface="华文楷体" panose="02010600040101010101" pitchFamily="2" charset="-122"/>
              </a:rPr>
              <a:t> </a:t>
            </a:r>
            <a:r>
              <a:rPr lang="en-US" altLang="zh-CN" sz="2600" b="1">
                <a:latin typeface="华文楷体" panose="02010600040101010101" pitchFamily="2" charset="-122"/>
                <a:ea typeface="华文楷体" panose="02010600040101010101" pitchFamily="2" charset="-122"/>
                <a:sym typeface="Wingdings 3" panose="05040102010807070707" pitchFamily="18" charset="2"/>
              </a:rPr>
              <a:t></a:t>
            </a:r>
            <a:r>
              <a:rPr lang="en-US" altLang="zh-CN" sz="2600" b="1">
                <a:latin typeface="华文楷体" panose="02010600040101010101" pitchFamily="2" charset="-122"/>
                <a:ea typeface="华文楷体" panose="02010600040101010101" pitchFamily="2" charset="-122"/>
              </a:rPr>
              <a:t>t</a:t>
            </a:r>
          </a:p>
          <a:p>
            <a:pPr eaLnBrk="1" hangingPunct="1">
              <a:lnSpc>
                <a:spcPct val="120000"/>
              </a:lnSpc>
              <a:spcBef>
                <a:spcPct val="0"/>
              </a:spcBef>
              <a:buFont typeface="Wingdings" panose="05000000000000000000" pitchFamily="2" charset="2"/>
              <a:buNone/>
            </a:pPr>
            <a:r>
              <a:rPr lang="en-US" altLang="zh-CN" sz="2600" b="1">
                <a:latin typeface="华文楷体" panose="02010600040101010101" pitchFamily="2" charset="-122"/>
                <a:ea typeface="华文楷体" panose="02010600040101010101" pitchFamily="2" charset="-122"/>
              </a:rPr>
              <a:t>V( t+ </a:t>
            </a:r>
            <a:r>
              <a:rPr lang="en-US" altLang="zh-CN" sz="2600" b="1">
                <a:latin typeface="华文楷体" panose="02010600040101010101" pitchFamily="2" charset="-122"/>
                <a:ea typeface="华文楷体" panose="02010600040101010101" pitchFamily="2" charset="-122"/>
                <a:sym typeface="Wingdings 3" panose="05040102010807070707" pitchFamily="18" charset="2"/>
              </a:rPr>
              <a:t></a:t>
            </a:r>
            <a:r>
              <a:rPr lang="en-US" altLang="zh-CN" sz="2600" b="1">
                <a:latin typeface="华文楷体" panose="02010600040101010101" pitchFamily="2" charset="-122"/>
                <a:ea typeface="华文楷体" panose="02010600040101010101" pitchFamily="2" charset="-122"/>
              </a:rPr>
              <a:t> t)-V(t)= r</a:t>
            </a:r>
            <a:r>
              <a:rPr lang="en-US" altLang="zh-CN" sz="2600" b="1" baseline="-25000">
                <a:latin typeface="华文楷体" panose="02010600040101010101" pitchFamily="2" charset="-122"/>
                <a:ea typeface="华文楷体" panose="02010600040101010101" pitchFamily="2" charset="-122"/>
              </a:rPr>
              <a:t>I</a:t>
            </a:r>
            <a:r>
              <a:rPr lang="en-US" altLang="zh-CN" sz="2600" b="1">
                <a:latin typeface="华文楷体" panose="02010600040101010101" pitchFamily="2" charset="-122"/>
                <a:ea typeface="华文楷体" panose="02010600040101010101" pitchFamily="2" charset="-122"/>
              </a:rPr>
              <a:t> (t) </a:t>
            </a:r>
            <a:r>
              <a:rPr lang="en-US" altLang="zh-CN" sz="2600" b="1">
                <a:latin typeface="华文楷体" panose="02010600040101010101" pitchFamily="2" charset="-122"/>
                <a:ea typeface="华文楷体" panose="02010600040101010101" pitchFamily="2" charset="-122"/>
                <a:sym typeface="Wingdings 3" panose="05040102010807070707" pitchFamily="18" charset="2"/>
              </a:rPr>
              <a:t></a:t>
            </a:r>
            <a:r>
              <a:rPr lang="en-US" altLang="zh-CN" sz="2600" b="1">
                <a:latin typeface="华文楷体" panose="02010600040101010101" pitchFamily="2" charset="-122"/>
                <a:ea typeface="华文楷体" panose="02010600040101010101" pitchFamily="2" charset="-122"/>
              </a:rPr>
              <a:t> t– r</a:t>
            </a:r>
            <a:r>
              <a:rPr lang="en-US" altLang="zh-CN" sz="2600" b="1" baseline="-25000">
                <a:latin typeface="华文楷体" panose="02010600040101010101" pitchFamily="2" charset="-122"/>
                <a:ea typeface="华文楷体" panose="02010600040101010101" pitchFamily="2" charset="-122"/>
              </a:rPr>
              <a:t>O </a:t>
            </a:r>
            <a:r>
              <a:rPr lang="en-US" altLang="zh-CN" sz="2600" b="1">
                <a:latin typeface="华文楷体" panose="02010600040101010101" pitchFamily="2" charset="-122"/>
                <a:ea typeface="华文楷体" panose="02010600040101010101" pitchFamily="2" charset="-122"/>
              </a:rPr>
              <a:t>(t)</a:t>
            </a:r>
            <a:r>
              <a:rPr lang="en-US" altLang="zh-CN" sz="2600" b="1" baseline="-25000">
                <a:latin typeface="华文楷体" panose="02010600040101010101" pitchFamily="2" charset="-122"/>
                <a:ea typeface="华文楷体" panose="02010600040101010101" pitchFamily="2" charset="-122"/>
              </a:rPr>
              <a:t> </a:t>
            </a:r>
            <a:r>
              <a:rPr lang="en-US" altLang="zh-CN" sz="2600" b="1">
                <a:latin typeface="华文楷体" panose="02010600040101010101" pitchFamily="2" charset="-122"/>
                <a:ea typeface="华文楷体" panose="02010600040101010101" pitchFamily="2" charset="-122"/>
                <a:sym typeface="Wingdings 3" panose="05040102010807070707" pitchFamily="18" charset="2"/>
              </a:rPr>
              <a:t></a:t>
            </a:r>
            <a:r>
              <a:rPr lang="en-US" altLang="zh-CN" sz="2600" b="1">
                <a:latin typeface="华文楷体" panose="02010600040101010101" pitchFamily="2" charset="-122"/>
                <a:ea typeface="华文楷体" panose="02010600040101010101" pitchFamily="2" charset="-122"/>
              </a:rPr>
              <a:t> t </a:t>
            </a:r>
          </a:p>
          <a:p>
            <a:pPr eaLnBrk="1" hangingPunct="1">
              <a:lnSpc>
                <a:spcPct val="120000"/>
              </a:lnSpc>
              <a:spcBef>
                <a:spcPct val="0"/>
              </a:spcBef>
              <a:buFont typeface="Wingdings" panose="05000000000000000000" pitchFamily="2" charset="2"/>
              <a:buNone/>
            </a:pPr>
            <a:r>
              <a:rPr lang="zh-CN" altLang="en-US" sz="2600" b="1">
                <a:latin typeface="华文楷体" panose="02010600040101010101" pitchFamily="2" charset="-122"/>
                <a:ea typeface="华文楷体" panose="02010600040101010101" pitchFamily="2" charset="-122"/>
              </a:rPr>
              <a:t>两边除以</a:t>
            </a:r>
            <a:r>
              <a:rPr lang="zh-CN" altLang="en-US" sz="2600" b="1">
                <a:latin typeface="华文楷体" panose="02010600040101010101" pitchFamily="2" charset="-122"/>
                <a:ea typeface="华文楷体" panose="02010600040101010101" pitchFamily="2" charset="-122"/>
                <a:sym typeface="Wingdings 3" panose="05040102010807070707" pitchFamily="18" charset="2"/>
              </a:rPr>
              <a:t></a:t>
            </a:r>
            <a:r>
              <a:rPr lang="zh-CN" altLang="en-US" sz="2600" b="1">
                <a:latin typeface="华文楷体" panose="02010600040101010101" pitchFamily="2" charset="-122"/>
                <a:ea typeface="华文楷体" panose="02010600040101010101" pitchFamily="2" charset="-122"/>
              </a:rPr>
              <a:t> </a:t>
            </a:r>
            <a:r>
              <a:rPr lang="en-US" altLang="zh-CN" sz="2600" b="1">
                <a:latin typeface="华文楷体" panose="02010600040101010101" pitchFamily="2" charset="-122"/>
                <a:ea typeface="华文楷体" panose="02010600040101010101" pitchFamily="2" charset="-122"/>
              </a:rPr>
              <a:t>t </a:t>
            </a:r>
            <a:r>
              <a:rPr lang="zh-CN" altLang="en-US" sz="2600" b="1">
                <a:latin typeface="华文楷体" panose="02010600040101010101" pitchFamily="2" charset="-122"/>
                <a:ea typeface="华文楷体" panose="02010600040101010101" pitchFamily="2" charset="-122"/>
              </a:rPr>
              <a:t>，再令 </a:t>
            </a:r>
            <a:r>
              <a:rPr lang="zh-CN" altLang="en-US" sz="2600" b="1">
                <a:latin typeface="华文楷体" panose="02010600040101010101" pitchFamily="2" charset="-122"/>
                <a:ea typeface="华文楷体" panose="02010600040101010101" pitchFamily="2" charset="-122"/>
                <a:sym typeface="Wingdings 3" panose="05040102010807070707" pitchFamily="18" charset="2"/>
              </a:rPr>
              <a:t></a:t>
            </a:r>
            <a:r>
              <a:rPr lang="zh-CN" altLang="en-US" sz="2600" b="1">
                <a:latin typeface="华文楷体" panose="02010600040101010101" pitchFamily="2" charset="-122"/>
                <a:ea typeface="华文楷体" panose="02010600040101010101" pitchFamily="2" charset="-122"/>
              </a:rPr>
              <a:t> </a:t>
            </a:r>
            <a:r>
              <a:rPr lang="en-US" altLang="zh-CN" sz="2600" b="1">
                <a:latin typeface="华文楷体" panose="02010600040101010101" pitchFamily="2" charset="-122"/>
                <a:ea typeface="华文楷体" panose="02010600040101010101" pitchFamily="2" charset="-122"/>
              </a:rPr>
              <a:t>t</a:t>
            </a:r>
            <a:r>
              <a:rPr lang="en-US" altLang="zh-CN" sz="2600" b="1">
                <a:latin typeface="华文楷体" panose="02010600040101010101" pitchFamily="2" charset="-122"/>
                <a:ea typeface="华文楷体" panose="02010600040101010101" pitchFamily="2" charset="-122"/>
                <a:sym typeface="Symbol" panose="05050102010706020507" pitchFamily="18" charset="2"/>
              </a:rPr>
              <a:t> 0  </a:t>
            </a:r>
            <a:r>
              <a:rPr lang="zh-CN" altLang="en-US" sz="2600" b="1">
                <a:latin typeface="华文楷体" panose="02010600040101010101" pitchFamily="2" charset="-122"/>
                <a:ea typeface="华文楷体" panose="02010600040101010101" pitchFamily="2" charset="-122"/>
              </a:rPr>
              <a:t>得</a:t>
            </a:r>
          </a:p>
        </p:txBody>
      </p:sp>
      <p:graphicFrame>
        <p:nvGraphicFramePr>
          <p:cNvPr id="13314"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75462" name="Equation" r:id="rId3" imgW="2743200" imgH="5181600" progId="Equation.3">
                  <p:embed/>
                </p:oleObj>
              </mc:Choice>
              <mc:Fallback>
                <p:oleObj name="Equation" r:id="rId3" imgW="2743200" imgH="5181600" progId="Equation.3">
                  <p:embed/>
                  <p:pic>
                    <p:nvPicPr>
                      <p:cNvPr id="13314" name="Object 3"/>
                      <p:cNvPicPr>
                        <a:picLocks noChangeAspect="1"/>
                      </p:cNvPicPr>
                      <p:nvPr/>
                    </p:nvPicPr>
                    <p:blipFill>
                      <a:blip r:embed="rId4"/>
                      <a:stretch>
                        <a:fillRect/>
                      </a:stretch>
                    </p:blipFill>
                    <p:spPr>
                      <a:xfrm>
                        <a:off x="4514850" y="3321050"/>
                        <a:ext cx="114300" cy="215900"/>
                      </a:xfrm>
                      <a:prstGeom prst="rect">
                        <a:avLst/>
                      </a:prstGeom>
                      <a:noFill/>
                      <a:ln w="9525">
                        <a:noFill/>
                      </a:ln>
                    </p:spPr>
                  </p:pic>
                </p:oleObj>
              </mc:Fallback>
            </mc:AlternateContent>
          </a:graphicData>
        </a:graphic>
      </p:graphicFrame>
      <p:graphicFrame>
        <p:nvGraphicFramePr>
          <p:cNvPr id="21508" name="Object 4"/>
          <p:cNvGraphicFramePr>
            <a:graphicFrameLocks noChangeAspect="1"/>
          </p:cNvGraphicFramePr>
          <p:nvPr/>
        </p:nvGraphicFramePr>
        <p:xfrm>
          <a:off x="250825" y="2205038"/>
          <a:ext cx="5562600" cy="1055687"/>
        </p:xfrm>
        <a:graphic>
          <a:graphicData uri="http://schemas.openxmlformats.org/presentationml/2006/ole">
            <mc:AlternateContent xmlns:mc="http://schemas.openxmlformats.org/markup-compatibility/2006">
              <mc:Choice xmlns:v="urn:schemas-microsoft-com:vml" Requires="v">
                <p:oleObj spid="_x0000_s275463" name="Equation" r:id="rId5" imgW="53340000" imgH="9448800" progId="Equation.3">
                  <p:embed/>
                </p:oleObj>
              </mc:Choice>
              <mc:Fallback>
                <p:oleObj name="Equation" r:id="rId5" imgW="53340000" imgH="9448800" progId="Equation.3">
                  <p:embed/>
                  <p:pic>
                    <p:nvPicPr>
                      <p:cNvPr id="21508" name="Object 4"/>
                      <p:cNvPicPr>
                        <a:picLocks noChangeAspect="1"/>
                      </p:cNvPicPr>
                      <p:nvPr/>
                    </p:nvPicPr>
                    <p:blipFill>
                      <a:blip r:embed="rId6"/>
                      <a:stretch>
                        <a:fillRect/>
                      </a:stretch>
                    </p:blipFill>
                    <p:spPr>
                      <a:xfrm>
                        <a:off x="250825" y="2205038"/>
                        <a:ext cx="5562600" cy="1055687"/>
                      </a:xfrm>
                      <a:prstGeom prst="rect">
                        <a:avLst/>
                      </a:prstGeom>
                      <a:solidFill>
                        <a:srgbClr val="CCFFCC"/>
                      </a:solidFill>
                      <a:ln w="9525">
                        <a:noFill/>
                      </a:ln>
                    </p:spPr>
                  </p:pic>
                </p:oleObj>
              </mc:Fallback>
            </mc:AlternateContent>
          </a:graphicData>
        </a:graphic>
      </p:graphicFrame>
      <p:graphicFrame>
        <p:nvGraphicFramePr>
          <p:cNvPr id="21509" name="Object 5"/>
          <p:cNvGraphicFramePr>
            <a:graphicFrameLocks noChangeAspect="1"/>
          </p:cNvGraphicFramePr>
          <p:nvPr/>
        </p:nvGraphicFramePr>
        <p:xfrm>
          <a:off x="5940425" y="2205038"/>
          <a:ext cx="2879725" cy="1008062"/>
        </p:xfrm>
        <a:graphic>
          <a:graphicData uri="http://schemas.openxmlformats.org/presentationml/2006/ole">
            <mc:AlternateContent xmlns:mc="http://schemas.openxmlformats.org/markup-compatibility/2006">
              <mc:Choice xmlns:v="urn:schemas-microsoft-com:vml" Requires="v">
                <p:oleObj spid="_x0000_s275464" name="Equation" r:id="rId7" imgW="26212800" imgH="9448800" progId="Equation.3">
                  <p:embed/>
                </p:oleObj>
              </mc:Choice>
              <mc:Fallback>
                <p:oleObj name="Equation" r:id="rId7" imgW="26212800" imgH="9448800" progId="Equation.3">
                  <p:embed/>
                  <p:pic>
                    <p:nvPicPr>
                      <p:cNvPr id="21509" name="Object 5"/>
                      <p:cNvPicPr>
                        <a:picLocks noChangeAspect="1"/>
                      </p:cNvPicPr>
                      <p:nvPr/>
                    </p:nvPicPr>
                    <p:blipFill>
                      <a:blip r:embed="rId8"/>
                      <a:stretch>
                        <a:fillRect/>
                      </a:stretch>
                    </p:blipFill>
                    <p:spPr>
                      <a:xfrm>
                        <a:off x="5940425" y="2205038"/>
                        <a:ext cx="2879725" cy="1008062"/>
                      </a:xfrm>
                      <a:prstGeom prst="rect">
                        <a:avLst/>
                      </a:prstGeom>
                      <a:solidFill>
                        <a:srgbClr val="CCFFCC"/>
                      </a:solidFill>
                      <a:ln w="9525">
                        <a:noFill/>
                      </a:ln>
                    </p:spPr>
                  </p:pic>
                </p:oleObj>
              </mc:Fallback>
            </mc:AlternateContent>
          </a:graphicData>
        </a:graphic>
      </p:graphicFrame>
      <p:graphicFrame>
        <p:nvGraphicFramePr>
          <p:cNvPr id="21510" name="Object 6"/>
          <p:cNvGraphicFramePr>
            <a:graphicFrameLocks noGrp="1" noChangeAspect="1"/>
          </p:cNvGraphicFramePr>
          <p:nvPr>
            <p:ph sz="half" idx="2"/>
          </p:nvPr>
        </p:nvGraphicFramePr>
        <p:xfrm>
          <a:off x="1403350" y="3644900"/>
          <a:ext cx="5903913" cy="2392363"/>
        </p:xfrm>
        <a:graphic>
          <a:graphicData uri="http://schemas.openxmlformats.org/presentationml/2006/ole">
            <mc:AlternateContent xmlns:mc="http://schemas.openxmlformats.org/markup-compatibility/2006">
              <mc:Choice xmlns:v="urn:schemas-microsoft-com:vml" Requires="v">
                <p:oleObj spid="_x0000_s275465" name="公式" r:id="rId9" imgW="57912000" imgH="23469600" progId="Equation.3">
                  <p:embed/>
                </p:oleObj>
              </mc:Choice>
              <mc:Fallback>
                <p:oleObj name="公式" r:id="rId9" imgW="57912000" imgH="23469600" progId="Equation.3">
                  <p:embed/>
                  <p:pic>
                    <p:nvPicPr>
                      <p:cNvPr id="21510" name="Object 6"/>
                      <p:cNvPicPr>
                        <a:picLocks noChangeAspect="1"/>
                      </p:cNvPicPr>
                      <p:nvPr/>
                    </p:nvPicPr>
                    <p:blipFill>
                      <a:blip r:embed="rId10"/>
                      <a:stretch>
                        <a:fillRect/>
                      </a:stretch>
                    </p:blipFill>
                    <p:spPr>
                      <a:xfrm>
                        <a:off x="1403350" y="3644900"/>
                        <a:ext cx="5903913" cy="2392363"/>
                      </a:xfrm>
                      <a:prstGeom prst="rect">
                        <a:avLst/>
                      </a:prstGeom>
                      <a:solidFill>
                        <a:srgbClr val="FFFFCC"/>
                      </a:solidFill>
                      <a:ln w="9525">
                        <a:noFill/>
                      </a:ln>
                    </p:spPr>
                  </p:pic>
                </p:oleObj>
              </mc:Fallback>
            </mc:AlternateContent>
          </a:graphicData>
        </a:graphic>
      </p:graphicFrame>
    </p:spTree>
    <p:extLst>
      <p:ext uri="{BB962C8B-B14F-4D97-AF65-F5344CB8AC3E}">
        <p14:creationId xmlns:p14="http://schemas.microsoft.com/office/powerpoint/2010/main" val="1081562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21508"/>
                                        </p:tgtEl>
                                        <p:attrNameLst>
                                          <p:attrName>style.visibility</p:attrName>
                                        </p:attrNameLst>
                                      </p:cBhvr>
                                      <p:to>
                                        <p:strVal val="visible"/>
                                      </p:to>
                                    </p:set>
                                    <p:animEffect transition="in" filter="dissolve">
                                      <p:cBhvr>
                                        <p:cTn id="19" dur="500"/>
                                        <p:tgtEl>
                                          <p:spTgt spid="21508"/>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21509"/>
                                        </p:tgtEl>
                                        <p:attrNameLst>
                                          <p:attrName>style.visibility</p:attrName>
                                        </p:attrNameLst>
                                      </p:cBhvr>
                                      <p:to>
                                        <p:strVal val="visible"/>
                                      </p:to>
                                    </p:set>
                                    <p:animEffect transition="in" filter="dissolve">
                                      <p:cBhvr>
                                        <p:cTn id="24" dur="500"/>
                                        <p:tgtEl>
                                          <p:spTgt spid="21509"/>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21510"/>
                                        </p:tgtEl>
                                        <p:attrNameLst>
                                          <p:attrName>style.visibility</p:attrName>
                                        </p:attrNameLst>
                                      </p:cBhvr>
                                      <p:to>
                                        <p:strVal val="visible"/>
                                      </p:to>
                                    </p:set>
                                    <p:animEffect transition="in" filter="dissolve">
                                      <p:cBhvr>
                                        <p:cTn id="29" dur="500"/>
                                        <p:tgtEl>
                                          <p:spTgt spid="21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277813"/>
            <a:ext cx="8229600" cy="990600"/>
          </a:xfrm>
        </p:spPr>
        <p:txBody>
          <a:bodyPr/>
          <a:lstStyle/>
          <a:p>
            <a:pPr eaLnBrk="1" hangingPunct="1"/>
            <a:r>
              <a:rPr lang="zh-CN" altLang="en-US" sz="2800" b="1" dirty="0">
                <a:latin typeface="华文楷体" panose="02010600040101010101" pitchFamily="2" charset="-122"/>
                <a:ea typeface="华文楷体" panose="02010600040101010101" pitchFamily="2" charset="-122"/>
              </a:rPr>
              <a:t>例</a:t>
            </a:r>
            <a:r>
              <a:rPr lang="en-US" altLang="zh-CN" sz="2800" b="1" dirty="0">
                <a:latin typeface="华文楷体" panose="02010600040101010101" pitchFamily="2" charset="-122"/>
                <a:ea typeface="华文楷体" panose="02010600040101010101" pitchFamily="2" charset="-122"/>
              </a:rPr>
              <a:t>3</a:t>
            </a:r>
            <a:r>
              <a:rPr lang="zh-CN" altLang="en-US" sz="2800" b="1" dirty="0">
                <a:latin typeface="华文楷体" panose="02010600040101010101" pitchFamily="2" charset="-122"/>
                <a:ea typeface="华文楷体" panose="02010600040101010101" pitchFamily="2" charset="-122"/>
              </a:rPr>
              <a:t>进一步考虑池水含盐问题。</a:t>
            </a:r>
            <a:br>
              <a:rPr lang="zh-CN" altLang="en-US" sz="2800" b="1" dirty="0">
                <a:latin typeface="华文楷体" panose="02010600040101010101" pitchFamily="2" charset="-122"/>
                <a:ea typeface="华文楷体" panose="02010600040101010101" pitchFamily="2" charset="-122"/>
              </a:rPr>
            </a:br>
            <a:r>
              <a:rPr lang="zh-CN" altLang="en-US" sz="2900" b="1" dirty="0">
                <a:latin typeface="华文楷体" panose="02010600040101010101" pitchFamily="2" charset="-122"/>
                <a:ea typeface="华文楷体" panose="02010600040101010101" pitchFamily="2" charset="-122"/>
              </a:rPr>
              <a:t>当 </a:t>
            </a:r>
            <a:r>
              <a:rPr lang="en-US" altLang="zh-CN" sz="2900" b="1" dirty="0" err="1">
                <a:latin typeface="华文楷体" panose="02010600040101010101" pitchFamily="2" charset="-122"/>
                <a:ea typeface="华文楷体" panose="02010600040101010101" pitchFamily="2" charset="-122"/>
              </a:rPr>
              <a:t>r</a:t>
            </a:r>
            <a:r>
              <a:rPr lang="en-US" altLang="zh-CN" sz="2900" b="1" baseline="-25000" dirty="0" err="1">
                <a:latin typeface="华文楷体" panose="02010600040101010101" pitchFamily="2" charset="-122"/>
                <a:ea typeface="华文楷体" panose="02010600040101010101" pitchFamily="2" charset="-122"/>
              </a:rPr>
              <a:t>I</a:t>
            </a:r>
            <a:r>
              <a:rPr lang="en-US" altLang="zh-CN" sz="2900" b="1" dirty="0">
                <a:latin typeface="华文楷体" panose="02010600040101010101" pitchFamily="2" charset="-122"/>
                <a:ea typeface="华文楷体" panose="02010600040101010101" pitchFamily="2" charset="-122"/>
              </a:rPr>
              <a:t> (t)= </a:t>
            </a:r>
            <a:r>
              <a:rPr lang="en-US" altLang="zh-CN" sz="2900" b="1" dirty="0" err="1">
                <a:latin typeface="华文楷体" panose="02010600040101010101" pitchFamily="2" charset="-122"/>
                <a:ea typeface="华文楷体" panose="02010600040101010101" pitchFamily="2" charset="-122"/>
              </a:rPr>
              <a:t>r</a:t>
            </a:r>
            <a:r>
              <a:rPr lang="en-US" altLang="zh-CN" sz="2900" b="1" baseline="-25000" dirty="0" err="1">
                <a:latin typeface="华文楷体" panose="02010600040101010101" pitchFamily="2" charset="-122"/>
                <a:ea typeface="华文楷体" panose="02010600040101010101" pitchFamily="2" charset="-122"/>
              </a:rPr>
              <a:t>O</a:t>
            </a:r>
            <a:r>
              <a:rPr lang="en-US" altLang="zh-CN" sz="2900" b="1" baseline="-25000" dirty="0">
                <a:latin typeface="华文楷体" panose="02010600040101010101" pitchFamily="2" charset="-122"/>
                <a:ea typeface="华文楷体" panose="02010600040101010101" pitchFamily="2" charset="-122"/>
              </a:rPr>
              <a:t> </a:t>
            </a:r>
            <a:r>
              <a:rPr lang="en-US" altLang="zh-CN" sz="2900" b="1" dirty="0">
                <a:latin typeface="华文楷体" panose="02010600040101010101" pitchFamily="2" charset="-122"/>
                <a:ea typeface="华文楷体" panose="02010600040101010101" pitchFamily="2" charset="-122"/>
              </a:rPr>
              <a:t>(t)=r </a:t>
            </a:r>
            <a:r>
              <a:rPr lang="zh-CN" altLang="en-US" sz="2900" b="1" dirty="0">
                <a:latin typeface="华文楷体" panose="02010600040101010101" pitchFamily="2" charset="-122"/>
                <a:ea typeface="华文楷体" panose="02010600040101010101" pitchFamily="2" charset="-122"/>
              </a:rPr>
              <a:t>时  </a:t>
            </a:r>
            <a:r>
              <a:rPr lang="en-US" altLang="zh-CN" sz="2900" b="1" dirty="0">
                <a:latin typeface="华文楷体" panose="02010600040101010101" pitchFamily="2" charset="-122"/>
                <a:ea typeface="华文楷体" panose="02010600040101010101" pitchFamily="2" charset="-122"/>
              </a:rPr>
              <a:t>V(t)=V</a:t>
            </a:r>
            <a:r>
              <a:rPr lang="en-US" altLang="zh-CN" sz="2900" b="1" baseline="-25000" dirty="0">
                <a:latin typeface="华文楷体" panose="02010600040101010101" pitchFamily="2" charset="-122"/>
                <a:ea typeface="华文楷体" panose="02010600040101010101" pitchFamily="2" charset="-122"/>
              </a:rPr>
              <a:t>0</a:t>
            </a:r>
          </a:p>
        </p:txBody>
      </p:sp>
      <p:sp>
        <p:nvSpPr>
          <p:cNvPr id="22531" name="Rectangle 3"/>
          <p:cNvSpPr>
            <a:spLocks noGrp="1" noChangeArrowheads="1"/>
          </p:cNvSpPr>
          <p:nvPr>
            <p:ph type="body" sz="half" idx="1"/>
          </p:nvPr>
        </p:nvSpPr>
        <p:spPr>
          <a:xfrm>
            <a:off x="457200" y="2565400"/>
            <a:ext cx="7931150" cy="3887788"/>
          </a:xfrm>
        </p:spPr>
        <p:txBody>
          <a:bodyPr/>
          <a:lstStyle/>
          <a:p>
            <a:pPr marL="0" indent="0" eaLnBrk="1" hangingPunct="1">
              <a:buSzTx/>
              <a:buFontTx/>
              <a:buNone/>
            </a:pPr>
            <a:r>
              <a:rPr lang="zh-CN" altLang="en-US" b="1" dirty="0">
                <a:latin typeface="华文楷体" panose="02010600040101010101" pitchFamily="2" charset="-122"/>
                <a:ea typeface="华文楷体" panose="02010600040101010101" pitchFamily="2" charset="-122"/>
              </a:rPr>
              <a:t>当流入的盐水的浓度与原水池中盐水浓度不一样时，如果水池的面积很大，进水和出水口相对很小，假设注入池中的盐水能迅速与池中原有的盐水均匀地混合是不合理的。</a:t>
            </a:r>
          </a:p>
          <a:p>
            <a:pPr marL="0" indent="0" eaLnBrk="1" hangingPunct="1">
              <a:buSzTx/>
              <a:buFontTx/>
              <a:buNone/>
            </a:pPr>
            <a:r>
              <a:rPr lang="zh-CN" altLang="en-US" b="1" dirty="0">
                <a:latin typeface="华文楷体" panose="02010600040101010101" pitchFamily="2" charset="-122"/>
                <a:ea typeface="华文楷体" panose="02010600040101010101" pitchFamily="2" charset="-122"/>
              </a:rPr>
              <a:t>     当盐水流进流出速度相同时，池水体积不变，记所占空间区域为</a:t>
            </a:r>
            <a:r>
              <a:rPr lang="zh-CN" altLang="en-US" b="1" dirty="0">
                <a:latin typeface="华文楷体" panose="02010600040101010101" pitchFamily="2" charset="-122"/>
                <a:ea typeface="华文楷体" panose="02010600040101010101" pitchFamily="2" charset="-122"/>
                <a:sym typeface="Symbol" panose="05050102010706020507" pitchFamily="18" charset="2"/>
              </a:rPr>
              <a:t></a:t>
            </a:r>
            <a:r>
              <a:rPr lang="en-US" altLang="zh-CN" b="1" dirty="0">
                <a:latin typeface="华文楷体" panose="02010600040101010101" pitchFamily="2" charset="-122"/>
                <a:ea typeface="华文楷体" panose="02010600040101010101" pitchFamily="2" charset="-122"/>
                <a:sym typeface="Symbol" panose="05050102010706020507" pitchFamily="18" charset="2"/>
              </a:rPr>
              <a:t>R</a:t>
            </a:r>
            <a:r>
              <a:rPr lang="en-US" altLang="zh-CN" b="1" baseline="30000" dirty="0">
                <a:latin typeface="华文楷体" panose="02010600040101010101" pitchFamily="2" charset="-122"/>
                <a:ea typeface="华文楷体" panose="02010600040101010101" pitchFamily="2" charset="-122"/>
                <a:sym typeface="Symbol" panose="05050102010706020507" pitchFamily="18" charset="2"/>
              </a:rPr>
              <a:t>3</a:t>
            </a:r>
            <a:r>
              <a:rPr lang="zh-CN" altLang="en-US" b="1" dirty="0">
                <a:latin typeface="华文楷体" panose="02010600040101010101" pitchFamily="2" charset="-122"/>
                <a:ea typeface="华文楷体" panose="02010600040101010101" pitchFamily="2" charset="-122"/>
              </a:rPr>
              <a:t>。</a:t>
            </a:r>
            <a:endParaRPr lang="zh-CN" altLang="en-US" dirty="0"/>
          </a:p>
        </p:txBody>
      </p:sp>
      <p:graphicFrame>
        <p:nvGraphicFramePr>
          <p:cNvPr id="22532" name="Object 4"/>
          <p:cNvGraphicFramePr>
            <a:graphicFrameLocks noGrp="1" noChangeAspect="1"/>
          </p:cNvGraphicFramePr>
          <p:nvPr>
            <p:ph sz="half" idx="2"/>
          </p:nvPr>
        </p:nvGraphicFramePr>
        <p:xfrm>
          <a:off x="1692275" y="1412875"/>
          <a:ext cx="3733800" cy="1049338"/>
        </p:xfrm>
        <a:graphic>
          <a:graphicData uri="http://schemas.openxmlformats.org/presentationml/2006/ole">
            <mc:AlternateContent xmlns:mc="http://schemas.openxmlformats.org/markup-compatibility/2006">
              <mc:Choice xmlns:v="urn:schemas-microsoft-com:vml" Requires="v">
                <p:oleObj spid="_x0000_s276483" name="Equation" r:id="rId3" imgW="36880800" imgH="10363200" progId="">
                  <p:embed/>
                </p:oleObj>
              </mc:Choice>
              <mc:Fallback>
                <p:oleObj name="Equation" r:id="rId3" imgW="36880800" imgH="10363200" progId="">
                  <p:embed/>
                  <p:pic>
                    <p:nvPicPr>
                      <p:cNvPr id="22532" name="Object 4"/>
                      <p:cNvPicPr>
                        <a:picLocks noChangeAspect="1"/>
                      </p:cNvPicPr>
                      <p:nvPr/>
                    </p:nvPicPr>
                    <p:blipFill>
                      <a:blip r:embed="rId4"/>
                      <a:stretch>
                        <a:fillRect/>
                      </a:stretch>
                    </p:blipFill>
                    <p:spPr>
                      <a:xfrm>
                        <a:off x="1692275" y="1412875"/>
                        <a:ext cx="3733800" cy="1049338"/>
                      </a:xfrm>
                      <a:prstGeom prst="rect">
                        <a:avLst/>
                      </a:prstGeom>
                      <a:solidFill>
                        <a:srgbClr val="FFFFCC"/>
                      </a:solidFill>
                      <a:ln w="9525">
                        <a:noFill/>
                      </a:ln>
                    </p:spPr>
                  </p:pic>
                </p:oleObj>
              </mc:Fallback>
            </mc:AlternateContent>
          </a:graphicData>
        </a:graphic>
      </p:graphicFrame>
    </p:spTree>
    <p:extLst>
      <p:ext uri="{BB962C8B-B14F-4D97-AF65-F5344CB8AC3E}">
        <p14:creationId xmlns:p14="http://schemas.microsoft.com/office/powerpoint/2010/main" val="1444598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22532"/>
                                        </p:tgtEl>
                                        <p:attrNameLst>
                                          <p:attrName>style.visibility</p:attrName>
                                        </p:attrNameLst>
                                      </p:cBhvr>
                                      <p:to>
                                        <p:strVal val="visible"/>
                                      </p:to>
                                    </p:set>
                                    <p:animEffect transition="in" filter="dissolve">
                                      <p:cBhvr>
                                        <p:cTn id="11" dur="500"/>
                                        <p:tgtEl>
                                          <p:spTgt spid="2253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P spid="22531"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sz="half" idx="1"/>
          </p:nvPr>
        </p:nvSpPr>
        <p:spPr>
          <a:xfrm>
            <a:off x="457200" y="692150"/>
            <a:ext cx="7859713" cy="3673475"/>
          </a:xfrm>
        </p:spPr>
        <p:txBody>
          <a:bodyPr/>
          <a:lstStyle/>
          <a:p>
            <a:pPr marL="0" indent="0" eaLnBrk="1" hangingPunct="1">
              <a:lnSpc>
                <a:spcPct val="110000"/>
              </a:lnSpc>
              <a:buFont typeface="Wingdings" panose="05000000000000000000" pitchFamily="2" charset="2"/>
              <a:buNone/>
            </a:pPr>
            <a:r>
              <a:rPr lang="zh-CN" altLang="en-US" b="1">
                <a:solidFill>
                  <a:schemeClr val="hlink"/>
                </a:solidFill>
                <a:latin typeface="华文楷体" panose="02010600040101010101" pitchFamily="2" charset="-122"/>
                <a:ea typeface="华文楷体" panose="02010600040101010101" pitchFamily="2" charset="-122"/>
              </a:rPr>
              <a:t>修改假设，</a:t>
            </a:r>
          </a:p>
          <a:p>
            <a:pPr marL="0" indent="0" eaLnBrk="1" hangingPunct="1">
              <a:lnSpc>
                <a:spcPct val="110000"/>
              </a:lnSpc>
              <a:buFont typeface="Wingdings" panose="05000000000000000000" pitchFamily="2" charset="2"/>
              <a:buNone/>
            </a:pPr>
            <a:r>
              <a:rPr lang="zh-CN" altLang="en-US" b="1">
                <a:solidFill>
                  <a:schemeClr val="hlink"/>
                </a:solidFill>
                <a:latin typeface="华文楷体" panose="02010600040101010101" pitchFamily="2" charset="-122"/>
                <a:ea typeface="华文楷体" panose="02010600040101010101" pitchFamily="2" charset="-122"/>
              </a:rPr>
              <a:t>   水池中盐水浓度的变化是连续的，其分布密度函数</a:t>
            </a:r>
            <a:r>
              <a:rPr lang="en-US" altLang="zh-CN" b="1">
                <a:solidFill>
                  <a:schemeClr val="hlink"/>
                </a:solidFill>
                <a:latin typeface="华文楷体" panose="02010600040101010101" pitchFamily="2" charset="-122"/>
                <a:ea typeface="华文楷体" panose="02010600040101010101" pitchFamily="2" charset="-122"/>
              </a:rPr>
              <a:t>p(t,x)</a:t>
            </a:r>
            <a:r>
              <a:rPr lang="zh-CN" altLang="en-US" b="1">
                <a:solidFill>
                  <a:schemeClr val="hlink"/>
                </a:solidFill>
                <a:latin typeface="华文楷体" panose="02010600040101010101" pitchFamily="2" charset="-122"/>
                <a:ea typeface="华文楷体" panose="02010600040101010101" pitchFamily="2" charset="-122"/>
              </a:rPr>
              <a:t>是时间变量</a:t>
            </a:r>
            <a:r>
              <a:rPr lang="en-US" altLang="zh-CN" b="1">
                <a:solidFill>
                  <a:schemeClr val="hlink"/>
                </a:solidFill>
                <a:latin typeface="华文楷体" panose="02010600040101010101" pitchFamily="2" charset="-122"/>
                <a:ea typeface="华文楷体" panose="02010600040101010101" pitchFamily="2" charset="-122"/>
              </a:rPr>
              <a:t>t&gt;0</a:t>
            </a:r>
            <a:r>
              <a:rPr lang="zh-CN" altLang="en-US" b="1">
                <a:solidFill>
                  <a:schemeClr val="hlink"/>
                </a:solidFill>
                <a:latin typeface="华文楷体" panose="02010600040101010101" pitchFamily="2" charset="-122"/>
                <a:ea typeface="华文楷体" panose="02010600040101010101" pitchFamily="2" charset="-122"/>
              </a:rPr>
              <a:t>和空间位置</a:t>
            </a:r>
            <a:r>
              <a:rPr lang="en-US" altLang="zh-CN" b="1">
                <a:solidFill>
                  <a:schemeClr val="hlink"/>
                </a:solidFill>
                <a:latin typeface="华文楷体" panose="02010600040101010101" pitchFamily="2" charset="-122"/>
                <a:ea typeface="华文楷体" panose="02010600040101010101" pitchFamily="2" charset="-122"/>
              </a:rPr>
              <a:t>x</a:t>
            </a:r>
            <a:r>
              <a:rPr lang="zh-CN" altLang="en-US" b="1">
                <a:solidFill>
                  <a:schemeClr val="hlink"/>
                </a:solidFill>
                <a:latin typeface="华文楷体" panose="02010600040101010101" pitchFamily="2" charset="-122"/>
                <a:ea typeface="华文楷体" panose="02010600040101010101" pitchFamily="2" charset="-122"/>
              </a:rPr>
              <a:t>的光滑函数。</a:t>
            </a:r>
          </a:p>
          <a:p>
            <a:pPr marL="0" indent="0" eaLnBrk="1" hangingPunct="1">
              <a:lnSpc>
                <a:spcPct val="110000"/>
              </a:lnSpc>
              <a:buFont typeface="Wingdings" panose="05000000000000000000" pitchFamily="2" charset="2"/>
              <a:buNone/>
            </a:pPr>
            <a:r>
              <a:rPr lang="zh-CN" altLang="en-US" b="1">
                <a:latin typeface="华文楷体" panose="02010600040101010101" pitchFamily="2" charset="-122"/>
                <a:ea typeface="华文楷体" panose="02010600040101010101" pitchFamily="2" charset="-122"/>
              </a:rPr>
              <a:t>在时刻</a:t>
            </a:r>
            <a:r>
              <a:rPr lang="en-US" altLang="zh-CN" b="1">
                <a:latin typeface="华文楷体" panose="02010600040101010101" pitchFamily="2" charset="-122"/>
                <a:ea typeface="华文楷体" panose="02010600040101010101" pitchFamily="2" charset="-122"/>
              </a:rPr>
              <a:t>t</a:t>
            </a:r>
            <a:r>
              <a:rPr lang="zh-CN" altLang="en-US" b="1">
                <a:latin typeface="华文楷体" panose="02010600040101010101" pitchFamily="2" charset="-122"/>
                <a:ea typeface="华文楷体" panose="02010600040101010101" pitchFamily="2" charset="-122"/>
              </a:rPr>
              <a:t>盐水区域</a:t>
            </a:r>
            <a:r>
              <a:rPr lang="zh-CN" altLang="en-US" b="1">
                <a:latin typeface="华文楷体" panose="02010600040101010101" pitchFamily="2" charset="-122"/>
                <a:ea typeface="华文楷体" panose="02010600040101010101" pitchFamily="2" charset="-122"/>
                <a:sym typeface="Symbol" panose="05050102010706020507" pitchFamily="18" charset="2"/>
              </a:rPr>
              <a:t></a:t>
            </a:r>
            <a:r>
              <a:rPr lang="zh-CN" altLang="en-US" b="1">
                <a:latin typeface="华文楷体" panose="02010600040101010101" pitchFamily="2" charset="-122"/>
                <a:ea typeface="华文楷体" panose="02010600040101010101" pitchFamily="2" charset="-122"/>
              </a:rPr>
              <a:t>内盐量为</a:t>
            </a:r>
          </a:p>
          <a:p>
            <a:pPr marL="0" indent="0" eaLnBrk="1" hangingPunct="1">
              <a:lnSpc>
                <a:spcPct val="110000"/>
              </a:lnSpc>
              <a:buFont typeface="Wingdings" panose="05000000000000000000" pitchFamily="2" charset="2"/>
              <a:buNone/>
            </a:pPr>
            <a:r>
              <a:rPr lang="zh-CN" altLang="en-US" b="1">
                <a:solidFill>
                  <a:srgbClr val="660066"/>
                </a:solidFill>
                <a:latin typeface="华文楷体" panose="02010600040101010101" pitchFamily="2" charset="-122"/>
                <a:ea typeface="华文楷体" panose="02010600040101010101" pitchFamily="2" charset="-122"/>
              </a:rPr>
              <a:t>在时刻</a:t>
            </a:r>
            <a:r>
              <a:rPr lang="en-US" altLang="zh-CN" b="1">
                <a:solidFill>
                  <a:srgbClr val="660066"/>
                </a:solidFill>
                <a:latin typeface="华文楷体" panose="02010600040101010101" pitchFamily="2" charset="-122"/>
                <a:ea typeface="华文楷体" panose="02010600040101010101" pitchFamily="2" charset="-122"/>
              </a:rPr>
              <a:t>t</a:t>
            </a:r>
            <a:r>
              <a:rPr lang="zh-CN" altLang="en-US" b="1">
                <a:solidFill>
                  <a:srgbClr val="660066"/>
                </a:solidFill>
                <a:latin typeface="华文楷体" panose="02010600040101010101" pitchFamily="2" charset="-122"/>
                <a:ea typeface="华文楷体" panose="02010600040101010101" pitchFamily="2" charset="-122"/>
              </a:rPr>
              <a:t>盐水内任意小区域</a:t>
            </a:r>
            <a:r>
              <a:rPr lang="zh-CN" altLang="en-US" b="1">
                <a:solidFill>
                  <a:srgbClr val="660066"/>
                </a:solidFill>
                <a:latin typeface="华文楷体" panose="02010600040101010101" pitchFamily="2" charset="-122"/>
                <a:ea typeface="华文楷体" panose="02010600040101010101" pitchFamily="2" charset="-122"/>
                <a:sym typeface="Symbol" panose="05050102010706020507" pitchFamily="18" charset="2"/>
              </a:rPr>
              <a:t></a:t>
            </a:r>
            <a:r>
              <a:rPr lang="zh-CN" altLang="en-US" b="1">
                <a:solidFill>
                  <a:srgbClr val="660066"/>
                </a:solidFill>
                <a:latin typeface="华文楷体" panose="02010600040101010101" pitchFamily="2" charset="-122"/>
                <a:ea typeface="华文楷体" panose="02010600040101010101" pitchFamily="2" charset="-122"/>
              </a:rPr>
              <a:t>内的盐量为</a:t>
            </a:r>
          </a:p>
        </p:txBody>
      </p:sp>
      <p:graphicFrame>
        <p:nvGraphicFramePr>
          <p:cNvPr id="23555" name="Object 3"/>
          <p:cNvGraphicFramePr>
            <a:graphicFrameLocks noGrp="1" noChangeAspect="1"/>
          </p:cNvGraphicFramePr>
          <p:nvPr>
            <p:ph sz="quarter" idx="2"/>
          </p:nvPr>
        </p:nvGraphicFramePr>
        <p:xfrm>
          <a:off x="4572000" y="4868863"/>
          <a:ext cx="4032250" cy="876300"/>
        </p:xfrm>
        <a:graphic>
          <a:graphicData uri="http://schemas.openxmlformats.org/presentationml/2006/ole">
            <mc:AlternateContent xmlns:mc="http://schemas.openxmlformats.org/markup-compatibility/2006">
              <mc:Choice xmlns:v="urn:schemas-microsoft-com:vml" Requires="v">
                <p:oleObj spid="_x0000_s277508" name="公式" r:id="rId3" imgW="31394400" imgH="7315200" progId="Equation.3">
                  <p:embed/>
                </p:oleObj>
              </mc:Choice>
              <mc:Fallback>
                <p:oleObj name="公式" r:id="rId3" imgW="31394400" imgH="7315200" progId="Equation.3">
                  <p:embed/>
                  <p:pic>
                    <p:nvPicPr>
                      <p:cNvPr id="23555" name="Object 3"/>
                      <p:cNvPicPr>
                        <a:picLocks noChangeAspect="1"/>
                      </p:cNvPicPr>
                      <p:nvPr/>
                    </p:nvPicPr>
                    <p:blipFill>
                      <a:blip r:embed="rId4"/>
                      <a:stretch>
                        <a:fillRect/>
                      </a:stretch>
                    </p:blipFill>
                    <p:spPr>
                      <a:xfrm>
                        <a:off x="4572000" y="4868863"/>
                        <a:ext cx="4032250" cy="876300"/>
                      </a:xfrm>
                      <a:prstGeom prst="rect">
                        <a:avLst/>
                      </a:prstGeom>
                      <a:solidFill>
                        <a:srgbClr val="FFCCCC"/>
                      </a:solidFill>
                      <a:ln w="9525">
                        <a:noFill/>
                      </a:ln>
                    </p:spPr>
                  </p:pic>
                </p:oleObj>
              </mc:Fallback>
            </mc:AlternateContent>
          </a:graphicData>
        </a:graphic>
      </p:graphicFrame>
      <p:graphicFrame>
        <p:nvGraphicFramePr>
          <p:cNvPr id="23556" name="Object 4"/>
          <p:cNvGraphicFramePr>
            <a:graphicFrameLocks noChangeAspect="1"/>
          </p:cNvGraphicFramePr>
          <p:nvPr/>
        </p:nvGraphicFramePr>
        <p:xfrm>
          <a:off x="684213" y="4941888"/>
          <a:ext cx="3455987" cy="857250"/>
        </p:xfrm>
        <a:graphic>
          <a:graphicData uri="http://schemas.openxmlformats.org/presentationml/2006/ole">
            <mc:AlternateContent xmlns:mc="http://schemas.openxmlformats.org/markup-compatibility/2006">
              <mc:Choice xmlns:v="urn:schemas-microsoft-com:vml" Requires="v">
                <p:oleObj spid="_x0000_s277509" name="公式" r:id="rId5" imgW="26822400" imgH="7315200" progId="Equation.3">
                  <p:embed/>
                </p:oleObj>
              </mc:Choice>
              <mc:Fallback>
                <p:oleObj name="公式" r:id="rId5" imgW="26822400" imgH="7315200" progId="Equation.3">
                  <p:embed/>
                  <p:pic>
                    <p:nvPicPr>
                      <p:cNvPr id="23556" name="Object 4"/>
                      <p:cNvPicPr>
                        <a:picLocks noChangeAspect="1"/>
                      </p:cNvPicPr>
                      <p:nvPr/>
                    </p:nvPicPr>
                    <p:blipFill>
                      <a:blip r:embed="rId6"/>
                      <a:stretch>
                        <a:fillRect/>
                      </a:stretch>
                    </p:blipFill>
                    <p:spPr>
                      <a:xfrm>
                        <a:off x="684213" y="4941888"/>
                        <a:ext cx="3455987" cy="857250"/>
                      </a:xfrm>
                      <a:prstGeom prst="rect">
                        <a:avLst/>
                      </a:prstGeom>
                      <a:noFill/>
                      <a:ln w="9525">
                        <a:noFill/>
                      </a:ln>
                    </p:spPr>
                  </p:pic>
                </p:oleObj>
              </mc:Fallback>
            </mc:AlternateContent>
          </a:graphicData>
        </a:graphic>
      </p:graphicFrame>
    </p:spTree>
    <p:extLst>
      <p:ext uri="{BB962C8B-B14F-4D97-AF65-F5344CB8AC3E}">
        <p14:creationId xmlns:p14="http://schemas.microsoft.com/office/powerpoint/2010/main" val="2283417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55" presetClass="entr" presetSubtype="0" fill="hold" nodeType="clickEffect">
                                  <p:stCondLst>
                                    <p:cond delay="0"/>
                                  </p:stCondLst>
                                  <p:childTnLst>
                                    <p:set>
                                      <p:cBhvr>
                                        <p:cTn id="22" dur="1" fill="hold">
                                          <p:stCondLst>
                                            <p:cond delay="0"/>
                                          </p:stCondLst>
                                        </p:cTn>
                                        <p:tgtEl>
                                          <p:spTgt spid="23556"/>
                                        </p:tgtEl>
                                        <p:attrNameLst>
                                          <p:attrName>style.visibility</p:attrName>
                                        </p:attrNameLst>
                                      </p:cBhvr>
                                      <p:to>
                                        <p:strVal val="visible"/>
                                      </p:to>
                                    </p:set>
                                    <p:anim calcmode="lin" valueType="num">
                                      <p:cBhvr>
                                        <p:cTn id="23" dur="1000" fill="hold"/>
                                        <p:tgtEl>
                                          <p:spTgt spid="23556"/>
                                        </p:tgtEl>
                                        <p:attrNameLst>
                                          <p:attrName>ppt_w</p:attrName>
                                        </p:attrNameLst>
                                      </p:cBhvr>
                                      <p:tavLst>
                                        <p:tav tm="0">
                                          <p:val>
                                            <p:strVal val="#ppt_w*0.70"/>
                                          </p:val>
                                        </p:tav>
                                        <p:tav tm="100000">
                                          <p:val>
                                            <p:strVal val="#ppt_w"/>
                                          </p:val>
                                        </p:tav>
                                      </p:tavLst>
                                    </p:anim>
                                    <p:anim calcmode="lin" valueType="num">
                                      <p:cBhvr>
                                        <p:cTn id="24" dur="1000" fill="hold"/>
                                        <p:tgtEl>
                                          <p:spTgt spid="23556"/>
                                        </p:tgtEl>
                                        <p:attrNameLst>
                                          <p:attrName>ppt_h</p:attrName>
                                        </p:attrNameLst>
                                      </p:cBhvr>
                                      <p:tavLst>
                                        <p:tav tm="0">
                                          <p:val>
                                            <p:strVal val="#ppt_h"/>
                                          </p:val>
                                        </p:tav>
                                        <p:tav tm="100000">
                                          <p:val>
                                            <p:strVal val="#ppt_h"/>
                                          </p:val>
                                        </p:tav>
                                      </p:tavLst>
                                    </p:anim>
                                    <p:animEffect transition="in" filter="fade">
                                      <p:cBhvr>
                                        <p:cTn id="25" dur="1000"/>
                                        <p:tgtEl>
                                          <p:spTgt spid="23556"/>
                                        </p:tgtEl>
                                      </p:cBhvr>
                                    </p:animEffect>
                                  </p:childTnLst>
                                </p:cTn>
                              </p:par>
                            </p:childTnLst>
                          </p:cTn>
                        </p:par>
                      </p:childTnLst>
                    </p:cTn>
                  </p:par>
                  <p:par>
                    <p:cTn id="26" fill="hold">
                      <p:stCondLst>
                        <p:cond delay="indefinite"/>
                      </p:stCondLst>
                      <p:childTnLst>
                        <p:par>
                          <p:cTn id="27" fill="hold">
                            <p:stCondLst>
                              <p:cond delay="0"/>
                            </p:stCondLst>
                            <p:childTnLst>
                              <p:par>
                                <p:cTn id="28" presetID="55" presetClass="entr" presetSubtype="0" fill="hold" nodeType="clickEffect">
                                  <p:stCondLst>
                                    <p:cond delay="0"/>
                                  </p:stCondLst>
                                  <p:childTnLst>
                                    <p:set>
                                      <p:cBhvr>
                                        <p:cTn id="29" dur="1" fill="hold">
                                          <p:stCondLst>
                                            <p:cond delay="0"/>
                                          </p:stCondLst>
                                        </p:cTn>
                                        <p:tgtEl>
                                          <p:spTgt spid="23555"/>
                                        </p:tgtEl>
                                        <p:attrNameLst>
                                          <p:attrName>style.visibility</p:attrName>
                                        </p:attrNameLst>
                                      </p:cBhvr>
                                      <p:to>
                                        <p:strVal val="visible"/>
                                      </p:to>
                                    </p:set>
                                    <p:anim calcmode="lin" valueType="num">
                                      <p:cBhvr>
                                        <p:cTn id="30" dur="1000" fill="hold"/>
                                        <p:tgtEl>
                                          <p:spTgt spid="23555"/>
                                        </p:tgtEl>
                                        <p:attrNameLst>
                                          <p:attrName>ppt_w</p:attrName>
                                        </p:attrNameLst>
                                      </p:cBhvr>
                                      <p:tavLst>
                                        <p:tav tm="0">
                                          <p:val>
                                            <p:strVal val="#ppt_w*0.70"/>
                                          </p:val>
                                        </p:tav>
                                        <p:tav tm="100000">
                                          <p:val>
                                            <p:strVal val="#ppt_w"/>
                                          </p:val>
                                        </p:tav>
                                      </p:tavLst>
                                    </p:anim>
                                    <p:anim calcmode="lin" valueType="num">
                                      <p:cBhvr>
                                        <p:cTn id="31" dur="1000" fill="hold"/>
                                        <p:tgtEl>
                                          <p:spTgt spid="23555"/>
                                        </p:tgtEl>
                                        <p:attrNameLst>
                                          <p:attrName>ppt_h</p:attrName>
                                        </p:attrNameLst>
                                      </p:cBhvr>
                                      <p:tavLst>
                                        <p:tav tm="0">
                                          <p:val>
                                            <p:strVal val="#ppt_h"/>
                                          </p:val>
                                        </p:tav>
                                        <p:tav tm="100000">
                                          <p:val>
                                            <p:strVal val="#ppt_h"/>
                                          </p:val>
                                        </p:tav>
                                      </p:tavLst>
                                    </p:anim>
                                    <p:animEffect transition="in" filter="fade">
                                      <p:cBhvr>
                                        <p:cTn id="32" dur="1000"/>
                                        <p:tgtEl>
                                          <p:spTgt spid="23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sz="half" idx="1"/>
          </p:nvPr>
        </p:nvSpPr>
        <p:spPr>
          <a:xfrm>
            <a:off x="457200" y="404813"/>
            <a:ext cx="7715250" cy="5462587"/>
          </a:xfrm>
        </p:spPr>
        <p:txBody>
          <a:bodyPr/>
          <a:lstStyle/>
          <a:p>
            <a:pPr eaLnBrk="1" hangingPunct="1">
              <a:lnSpc>
                <a:spcPct val="110000"/>
              </a:lnSpc>
              <a:buFont typeface="Wingdings" panose="05000000000000000000" pitchFamily="2" charset="2"/>
              <a:buNone/>
            </a:pPr>
            <a:r>
              <a:rPr lang="zh-CN" altLang="en-US" sz="2600" b="1">
                <a:solidFill>
                  <a:srgbClr val="660066"/>
                </a:solidFill>
                <a:latin typeface="华文楷体" panose="02010600040101010101" pitchFamily="2" charset="-122"/>
                <a:ea typeface="华文楷体" panose="02010600040101010101" pitchFamily="2" charset="-122"/>
              </a:rPr>
              <a:t>考虑到水池中的盐量流动有两个因素造成，一个因素是由于盐水浓度的不均匀，</a:t>
            </a:r>
            <a:r>
              <a:rPr lang="zh-CN" altLang="en-US" sz="2600" b="1">
                <a:latin typeface="华文楷体" panose="02010600040101010101" pitchFamily="2" charset="-122"/>
                <a:ea typeface="华文楷体" panose="02010600040101010101" pitchFamily="2" charset="-122"/>
              </a:rPr>
              <a:t>根据物理热力学定律，分子的随机游动造成宏观的物质扩散现象，物质总是从浓度高的地方向浓度低的地方扩散。</a:t>
            </a:r>
            <a:r>
              <a:rPr lang="zh-CN" altLang="en-US" sz="2600" b="1">
                <a:solidFill>
                  <a:srgbClr val="660066"/>
                </a:solidFill>
                <a:latin typeface="华文楷体" panose="02010600040101010101" pitchFamily="2" charset="-122"/>
                <a:ea typeface="华文楷体" panose="02010600040101010101" pitchFamily="2" charset="-122"/>
              </a:rPr>
              <a:t>另一个是由于水的流动。</a:t>
            </a:r>
          </a:p>
          <a:p>
            <a:pPr eaLnBrk="1" hangingPunct="1">
              <a:lnSpc>
                <a:spcPct val="110000"/>
              </a:lnSpc>
              <a:buFont typeface="Wingdings" panose="05000000000000000000" pitchFamily="2" charset="2"/>
              <a:buNone/>
            </a:pPr>
            <a:r>
              <a:rPr lang="zh-CN" altLang="en-US" sz="2600" b="1">
                <a:solidFill>
                  <a:schemeClr val="tx2"/>
                </a:solidFill>
                <a:latin typeface="华文楷体" panose="02010600040101010101" pitchFamily="2" charset="-122"/>
                <a:ea typeface="华文楷体" panose="02010600040101010101" pitchFamily="2" charset="-122"/>
              </a:rPr>
              <a:t>补充假设，</a:t>
            </a:r>
          </a:p>
          <a:p>
            <a:pPr eaLnBrk="1" hangingPunct="1">
              <a:lnSpc>
                <a:spcPct val="110000"/>
              </a:lnSpc>
              <a:buFont typeface="Wingdings" panose="05000000000000000000" pitchFamily="2" charset="2"/>
              <a:buNone/>
            </a:pPr>
            <a:r>
              <a:rPr lang="en-US" altLang="zh-CN" sz="2600" b="1">
                <a:latin typeface="华文楷体" panose="02010600040101010101" pitchFamily="2" charset="-122"/>
                <a:ea typeface="华文楷体" panose="02010600040101010101" pitchFamily="2" charset="-122"/>
              </a:rPr>
              <a:t>1</a:t>
            </a:r>
            <a:r>
              <a:rPr lang="zh-CN" altLang="en-US" sz="2600" b="1">
                <a:latin typeface="华文楷体" panose="02010600040101010101" pitchFamily="2" charset="-122"/>
                <a:ea typeface="华文楷体" panose="02010600040101010101" pitchFamily="2" charset="-122"/>
              </a:rPr>
              <a:t>．对由于盐水浓度差造成的盐量流，</a:t>
            </a:r>
            <a:r>
              <a:rPr lang="en-US" altLang="zh-CN" sz="2600" b="1">
                <a:latin typeface="华文楷体" panose="02010600040101010101" pitchFamily="2" charset="-122"/>
                <a:ea typeface="华文楷体" panose="02010600040101010101" pitchFamily="2" charset="-122"/>
              </a:rPr>
              <a:t>Fick </a:t>
            </a:r>
            <a:r>
              <a:rPr lang="zh-CN" altLang="en-US" sz="2600" b="1">
                <a:latin typeface="华文楷体" panose="02010600040101010101" pitchFamily="2" charset="-122"/>
                <a:ea typeface="华文楷体" panose="02010600040101010101" pitchFamily="2" charset="-122"/>
              </a:rPr>
              <a:t>定律成立，即盐量流大小与盐浓度的梯度大小成正比（比例系数为常数</a:t>
            </a:r>
            <a:r>
              <a:rPr lang="en-US" altLang="zh-CN" sz="2600" b="1">
                <a:latin typeface="华文楷体" panose="02010600040101010101" pitchFamily="2" charset="-122"/>
                <a:ea typeface="华文楷体" panose="02010600040101010101" pitchFamily="2" charset="-122"/>
              </a:rPr>
              <a:t>D</a:t>
            </a:r>
            <a:r>
              <a:rPr lang="zh-CN" altLang="en-US" sz="2600" b="1">
                <a:latin typeface="华文楷体" panose="02010600040101010101" pitchFamily="2" charset="-122"/>
                <a:ea typeface="华文楷体" panose="02010600040101010101" pitchFamily="2" charset="-122"/>
              </a:rPr>
              <a:t>），方向则相反。</a:t>
            </a:r>
          </a:p>
          <a:p>
            <a:pPr eaLnBrk="1" hangingPunct="1">
              <a:lnSpc>
                <a:spcPct val="110000"/>
              </a:lnSpc>
              <a:buFont typeface="Wingdings" panose="05000000000000000000" pitchFamily="2" charset="2"/>
              <a:buNone/>
            </a:pPr>
            <a:r>
              <a:rPr lang="en-US" altLang="zh-CN" sz="2600" b="1">
                <a:latin typeface="华文楷体" panose="02010600040101010101" pitchFamily="2" charset="-122"/>
                <a:ea typeface="华文楷体" panose="02010600040101010101" pitchFamily="2" charset="-122"/>
              </a:rPr>
              <a:t>2</a:t>
            </a:r>
            <a:r>
              <a:rPr lang="zh-CN" altLang="en-US" sz="2600" b="1">
                <a:latin typeface="华文楷体" panose="02010600040101010101" pitchFamily="2" charset="-122"/>
                <a:ea typeface="华文楷体" panose="02010600040101010101" pitchFamily="2" charset="-122"/>
              </a:rPr>
              <a:t>．已知水池中各点水流速度</a:t>
            </a:r>
            <a:r>
              <a:rPr lang="en-US" altLang="zh-CN" sz="2600" b="1">
                <a:latin typeface="黑体" panose="02010609060101010101" pitchFamily="2" charset="-122"/>
                <a:ea typeface="黑体" panose="02010609060101010101" pitchFamily="2" charset="-122"/>
              </a:rPr>
              <a:t>v</a:t>
            </a:r>
            <a:r>
              <a:rPr lang="zh-CN" altLang="en-US" sz="2600" b="1">
                <a:latin typeface="华文楷体" panose="02010600040101010101" pitchFamily="2" charset="-122"/>
                <a:ea typeface="华文楷体" panose="02010600040101010101" pitchFamily="2" charset="-122"/>
              </a:rPr>
              <a:t>。</a:t>
            </a:r>
          </a:p>
          <a:p>
            <a:pPr eaLnBrk="1" hangingPunct="1">
              <a:lnSpc>
                <a:spcPct val="110000"/>
              </a:lnSpc>
              <a:buFont typeface="Wingdings" panose="05000000000000000000" pitchFamily="2" charset="2"/>
              <a:buNone/>
            </a:pPr>
            <a:r>
              <a:rPr lang="zh-CN" altLang="en-US" sz="2600" b="1">
                <a:latin typeface="华文楷体" panose="02010600040101010101" pitchFamily="2" charset="-122"/>
                <a:ea typeface="华文楷体" panose="02010600040101010101" pitchFamily="2" charset="-122"/>
              </a:rPr>
              <a:t>于是，盐流量场 </a:t>
            </a:r>
            <a:endParaRPr lang="zh-CN" altLang="en-US" sz="2600"/>
          </a:p>
        </p:txBody>
      </p:sp>
      <p:graphicFrame>
        <p:nvGraphicFramePr>
          <p:cNvPr id="24579" name="Object 3"/>
          <p:cNvGraphicFramePr>
            <a:graphicFrameLocks noGrp="1" noChangeAspect="1"/>
          </p:cNvGraphicFramePr>
          <p:nvPr>
            <p:ph sz="half" idx="2"/>
          </p:nvPr>
        </p:nvGraphicFramePr>
        <p:xfrm>
          <a:off x="3059113" y="5157788"/>
          <a:ext cx="5257800" cy="620712"/>
        </p:xfrm>
        <a:graphic>
          <a:graphicData uri="http://schemas.openxmlformats.org/presentationml/2006/ole">
            <mc:AlternateContent xmlns:mc="http://schemas.openxmlformats.org/markup-compatibility/2006">
              <mc:Choice xmlns:v="urn:schemas-microsoft-com:vml" Requires="v">
                <p:oleObj spid="_x0000_s278531" name="公式" r:id="rId3" imgW="49072800" imgH="5791200" progId="Equation.3">
                  <p:embed/>
                </p:oleObj>
              </mc:Choice>
              <mc:Fallback>
                <p:oleObj name="公式" r:id="rId3" imgW="49072800" imgH="5791200" progId="Equation.3">
                  <p:embed/>
                  <p:pic>
                    <p:nvPicPr>
                      <p:cNvPr id="24579" name="Object 3"/>
                      <p:cNvPicPr>
                        <a:picLocks noChangeAspect="1"/>
                      </p:cNvPicPr>
                      <p:nvPr/>
                    </p:nvPicPr>
                    <p:blipFill>
                      <a:blip r:embed="rId4"/>
                      <a:stretch>
                        <a:fillRect/>
                      </a:stretch>
                    </p:blipFill>
                    <p:spPr>
                      <a:xfrm>
                        <a:off x="3059113" y="5157788"/>
                        <a:ext cx="5257800" cy="620712"/>
                      </a:xfrm>
                      <a:prstGeom prst="rect">
                        <a:avLst/>
                      </a:prstGeom>
                      <a:noFill/>
                      <a:ln w="9525">
                        <a:noFill/>
                      </a:ln>
                    </p:spPr>
                  </p:pic>
                </p:oleObj>
              </mc:Fallback>
            </mc:AlternateContent>
          </a:graphicData>
        </a:graphic>
      </p:graphicFrame>
    </p:spTree>
    <p:extLst>
      <p:ext uri="{BB962C8B-B14F-4D97-AF65-F5344CB8AC3E}">
        <p14:creationId xmlns:p14="http://schemas.microsoft.com/office/powerpoint/2010/main" val="3073996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7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7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57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55" presetClass="entr" presetSubtype="0" fill="hold" nodeType="clickEffect">
                                  <p:stCondLst>
                                    <p:cond delay="0"/>
                                  </p:stCondLst>
                                  <p:childTnLst>
                                    <p:set>
                                      <p:cBhvr>
                                        <p:cTn id="26" dur="1" fill="hold">
                                          <p:stCondLst>
                                            <p:cond delay="0"/>
                                          </p:stCondLst>
                                        </p:cTn>
                                        <p:tgtEl>
                                          <p:spTgt spid="24579"/>
                                        </p:tgtEl>
                                        <p:attrNameLst>
                                          <p:attrName>style.visibility</p:attrName>
                                        </p:attrNameLst>
                                      </p:cBhvr>
                                      <p:to>
                                        <p:strVal val="visible"/>
                                      </p:to>
                                    </p:set>
                                    <p:anim calcmode="lin" valueType="num">
                                      <p:cBhvr>
                                        <p:cTn id="27" dur="1000" fill="hold"/>
                                        <p:tgtEl>
                                          <p:spTgt spid="24579"/>
                                        </p:tgtEl>
                                        <p:attrNameLst>
                                          <p:attrName>ppt_w</p:attrName>
                                        </p:attrNameLst>
                                      </p:cBhvr>
                                      <p:tavLst>
                                        <p:tav tm="0">
                                          <p:val>
                                            <p:strVal val="#ppt_w*0.70"/>
                                          </p:val>
                                        </p:tav>
                                        <p:tav tm="100000">
                                          <p:val>
                                            <p:strVal val="#ppt_w"/>
                                          </p:val>
                                        </p:tav>
                                      </p:tavLst>
                                    </p:anim>
                                    <p:anim calcmode="lin" valueType="num">
                                      <p:cBhvr>
                                        <p:cTn id="28" dur="1000" fill="hold"/>
                                        <p:tgtEl>
                                          <p:spTgt spid="24579"/>
                                        </p:tgtEl>
                                        <p:attrNameLst>
                                          <p:attrName>ppt_h</p:attrName>
                                        </p:attrNameLst>
                                      </p:cBhvr>
                                      <p:tavLst>
                                        <p:tav tm="0">
                                          <p:val>
                                            <p:strVal val="#ppt_h"/>
                                          </p:val>
                                        </p:tav>
                                        <p:tav tm="100000">
                                          <p:val>
                                            <p:strVal val="#ppt_h"/>
                                          </p:val>
                                        </p:tav>
                                      </p:tavLst>
                                    </p:anim>
                                    <p:animEffect transition="in" filter="fade">
                                      <p:cBhvr>
                                        <p:cTn id="29" dur="1000"/>
                                        <p:tgtEl>
                                          <p:spTgt spid="24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sz="half" idx="1"/>
          </p:nvPr>
        </p:nvSpPr>
        <p:spPr>
          <a:xfrm>
            <a:off x="468313" y="549275"/>
            <a:ext cx="8207375" cy="3240088"/>
          </a:xfrm>
        </p:spPr>
        <p:txBody>
          <a:bodyPr/>
          <a:lstStyle/>
          <a:p>
            <a:pPr marL="0" indent="0" eaLnBrk="1" hangingPunct="1">
              <a:lnSpc>
                <a:spcPct val="90000"/>
              </a:lnSpc>
              <a:buFont typeface="Wingdings" panose="05000000000000000000" pitchFamily="2" charset="2"/>
              <a:buNone/>
            </a:pPr>
            <a:r>
              <a:rPr lang="zh-CN" altLang="en-US" sz="2600" b="1">
                <a:latin typeface="华文楷体" panose="02010600040101010101" pitchFamily="2" charset="-122"/>
                <a:ea typeface="华文楷体" panose="02010600040101010101" pitchFamily="2" charset="-122"/>
              </a:rPr>
              <a:t>按照微元法建模，考虑在一个微小的时间段 </a:t>
            </a:r>
            <a:r>
              <a:rPr lang="en-US" altLang="zh-CN" sz="2600" b="1">
                <a:latin typeface="华文楷体" panose="02010600040101010101" pitchFamily="2" charset="-122"/>
                <a:ea typeface="华文楷体" panose="02010600040101010101" pitchFamily="2" charset="-122"/>
              </a:rPr>
              <a:t>[t, t+Δt] </a:t>
            </a:r>
            <a:r>
              <a:rPr lang="zh-CN" altLang="en-US" sz="2600" b="1">
                <a:latin typeface="华文楷体" panose="02010600040101010101" pitchFamily="2" charset="-122"/>
                <a:ea typeface="华文楷体" panose="02010600040101010101" pitchFamily="2" charset="-122"/>
              </a:rPr>
              <a:t>内，一个微元体</a:t>
            </a:r>
            <a:r>
              <a:rPr lang="zh-CN" altLang="en-US" sz="2600" b="1">
                <a:latin typeface="华文楷体" panose="02010600040101010101" pitchFamily="2" charset="-122"/>
                <a:ea typeface="华文楷体" panose="02010600040101010101" pitchFamily="2" charset="-122"/>
                <a:sym typeface="Symbol" panose="05050102010706020507" pitchFamily="18" charset="2"/>
              </a:rPr>
              <a:t></a:t>
            </a:r>
            <a:r>
              <a:rPr lang="zh-CN" altLang="en-US" sz="2600" b="1">
                <a:latin typeface="华文楷体" panose="02010600040101010101" pitchFamily="2" charset="-122"/>
                <a:ea typeface="华文楷体" panose="02010600040101010101" pitchFamily="2" charset="-122"/>
              </a:rPr>
              <a:t>内盐水浓度的变化。</a:t>
            </a:r>
          </a:p>
          <a:p>
            <a:pPr marL="0" indent="0" eaLnBrk="1" hangingPunct="1">
              <a:lnSpc>
                <a:spcPct val="90000"/>
              </a:lnSpc>
              <a:buFont typeface="Wingdings" panose="05000000000000000000" pitchFamily="2" charset="2"/>
              <a:buNone/>
            </a:pPr>
            <a:r>
              <a:rPr lang="zh-CN" altLang="en-US" sz="2600" b="1">
                <a:latin typeface="华文楷体" panose="02010600040101010101" pitchFamily="2" charset="-122"/>
                <a:ea typeface="华文楷体" panose="02010600040101010101" pitchFamily="2" charset="-122"/>
              </a:rPr>
              <a:t>平衡原则：</a:t>
            </a:r>
          </a:p>
          <a:p>
            <a:pPr marL="0" indent="0" eaLnBrk="1" hangingPunct="1">
              <a:lnSpc>
                <a:spcPct val="90000"/>
              </a:lnSpc>
              <a:buFont typeface="Wingdings" panose="05000000000000000000" pitchFamily="2" charset="2"/>
              <a:buNone/>
            </a:pPr>
            <a:r>
              <a:rPr lang="zh-CN" altLang="en-US" sz="2600" b="1">
                <a:latin typeface="华文楷体" panose="02010600040101010101" pitchFamily="2" charset="-122"/>
                <a:ea typeface="华文楷体" panose="02010600040101010101" pitchFamily="2" charset="-122"/>
              </a:rPr>
              <a:t>在时间段</a:t>
            </a:r>
            <a:r>
              <a:rPr lang="en-US" altLang="zh-CN" sz="2600" b="1">
                <a:latin typeface="华文楷体" panose="02010600040101010101" pitchFamily="2" charset="-122"/>
                <a:ea typeface="华文楷体" panose="02010600040101010101" pitchFamily="2" charset="-122"/>
              </a:rPr>
              <a:t>[t, t+Δt] </a:t>
            </a:r>
            <a:r>
              <a:rPr lang="zh-CN" altLang="en-US" sz="2600" b="1">
                <a:latin typeface="华文楷体" panose="02010600040101010101" pitchFamily="2" charset="-122"/>
                <a:ea typeface="华文楷体" panose="02010600040101010101" pitchFamily="2" charset="-122"/>
              </a:rPr>
              <a:t>内微元体内</a:t>
            </a:r>
            <a:r>
              <a:rPr lang="zh-CN" altLang="en-US" sz="2600" b="1">
                <a:latin typeface="华文楷体" panose="02010600040101010101" pitchFamily="2" charset="-122"/>
                <a:ea typeface="华文楷体" panose="02010600040101010101" pitchFamily="2" charset="-122"/>
                <a:sym typeface="Symbol" panose="05050102010706020507" pitchFamily="18" charset="2"/>
              </a:rPr>
              <a:t></a:t>
            </a:r>
            <a:r>
              <a:rPr lang="zh-CN" altLang="en-US" sz="2600" b="1">
                <a:latin typeface="华文楷体" panose="02010600040101010101" pitchFamily="2" charset="-122"/>
                <a:ea typeface="华文楷体" panose="02010600040101010101" pitchFamily="2" charset="-122"/>
              </a:rPr>
              <a:t>盐的改变量</a:t>
            </a:r>
          </a:p>
          <a:p>
            <a:pPr marL="0" indent="0" eaLnBrk="1" hangingPunct="1">
              <a:lnSpc>
                <a:spcPct val="90000"/>
              </a:lnSpc>
              <a:buFont typeface="Wingdings" panose="05000000000000000000" pitchFamily="2" charset="2"/>
              <a:buNone/>
            </a:pPr>
            <a:r>
              <a:rPr lang="en-US" altLang="zh-CN" sz="2600" b="1">
                <a:latin typeface="华文楷体" panose="02010600040101010101" pitchFamily="2" charset="-122"/>
                <a:ea typeface="华文楷体" panose="02010600040101010101" pitchFamily="2" charset="-122"/>
              </a:rPr>
              <a:t>=</a:t>
            </a:r>
            <a:r>
              <a:rPr lang="zh-CN" altLang="en-US" sz="2600" b="1">
                <a:latin typeface="华文楷体" panose="02010600040101010101" pitchFamily="2" charset="-122"/>
                <a:ea typeface="华文楷体" panose="02010600040101010101" pitchFamily="2" charset="-122"/>
              </a:rPr>
              <a:t>在时间段</a:t>
            </a:r>
            <a:r>
              <a:rPr lang="en-US" altLang="zh-CN" sz="2600" b="1">
                <a:latin typeface="华文楷体" panose="02010600040101010101" pitchFamily="2" charset="-122"/>
                <a:ea typeface="华文楷体" panose="02010600040101010101" pitchFamily="2" charset="-122"/>
              </a:rPr>
              <a:t>[t, t+Δt] </a:t>
            </a:r>
            <a:r>
              <a:rPr lang="zh-CN" altLang="en-US" sz="2600" b="1">
                <a:latin typeface="华文楷体" panose="02010600040101010101" pitchFamily="2" charset="-122"/>
                <a:ea typeface="华文楷体" panose="02010600040101010101" pitchFamily="2" charset="-122"/>
              </a:rPr>
              <a:t>内流通过微元体边界</a:t>
            </a:r>
            <a:r>
              <a:rPr lang="zh-CN" altLang="en-US" sz="2600" b="1">
                <a:latin typeface="华文楷体" panose="02010600040101010101" pitchFamily="2" charset="-122"/>
                <a:ea typeface="华文楷体" panose="02010600040101010101" pitchFamily="2" charset="-122"/>
                <a:sym typeface="Symbol" panose="05050102010706020507" pitchFamily="18" charset="2"/>
              </a:rPr>
              <a:t></a:t>
            </a:r>
            <a:r>
              <a:rPr lang="en-US" altLang="zh-CN" sz="2600" b="1">
                <a:latin typeface="华文楷体" panose="02010600040101010101" pitchFamily="2" charset="-122"/>
                <a:ea typeface="华文楷体" panose="02010600040101010101" pitchFamily="2" charset="-122"/>
                <a:sym typeface="Symbol" panose="05050102010706020507" pitchFamily="18" charset="2"/>
              </a:rPr>
              <a:t>()</a:t>
            </a:r>
            <a:r>
              <a:rPr lang="zh-CN" altLang="en-US" sz="2600" b="1">
                <a:latin typeface="华文楷体" panose="02010600040101010101" pitchFamily="2" charset="-122"/>
                <a:ea typeface="华文楷体" panose="02010600040101010101" pitchFamily="2" charset="-122"/>
                <a:sym typeface="Symbol" panose="05050102010706020507" pitchFamily="18" charset="2"/>
              </a:rPr>
              <a:t>的盐流量（</a:t>
            </a:r>
            <a:r>
              <a:rPr lang="zh-CN" altLang="en-US" sz="2600" b="1">
                <a:latin typeface="华文楷体" panose="02010600040101010101" pitchFamily="2" charset="-122"/>
                <a:ea typeface="华文楷体" panose="02010600040101010101" pitchFamily="2" charset="-122"/>
              </a:rPr>
              <a:t>流进流出导致的</a:t>
            </a:r>
            <a:r>
              <a:rPr lang="zh-CN" altLang="en-US" sz="2600" b="1">
                <a:latin typeface="华文楷体" panose="02010600040101010101" pitchFamily="2" charset="-122"/>
                <a:ea typeface="华文楷体" panose="02010600040101010101" pitchFamily="2" charset="-122"/>
                <a:sym typeface="Symbol" panose="05050102010706020507" pitchFamily="18" charset="2"/>
              </a:rPr>
              <a:t></a:t>
            </a:r>
            <a:r>
              <a:rPr lang="zh-CN" altLang="en-US" sz="2600" b="1">
                <a:latin typeface="华文楷体" panose="02010600040101010101" pitchFamily="2" charset="-122"/>
                <a:ea typeface="华文楷体" panose="02010600040101010101" pitchFamily="2" charset="-122"/>
              </a:rPr>
              <a:t>中盐的改变量）。</a:t>
            </a:r>
          </a:p>
          <a:p>
            <a:pPr marL="0" indent="0" eaLnBrk="1" hangingPunct="1">
              <a:lnSpc>
                <a:spcPct val="90000"/>
              </a:lnSpc>
              <a:buFont typeface="Wingdings" panose="05000000000000000000" pitchFamily="2" charset="2"/>
              <a:buNone/>
            </a:pPr>
            <a:r>
              <a:rPr lang="zh-CN" altLang="en-US" sz="2600" b="1">
                <a:latin typeface="华文楷体" panose="02010600040101010101" pitchFamily="2" charset="-122"/>
                <a:ea typeface="华文楷体" panose="02010600040101010101" pitchFamily="2" charset="-122"/>
              </a:rPr>
              <a:t>即</a:t>
            </a:r>
          </a:p>
        </p:txBody>
      </p:sp>
      <p:sp>
        <p:nvSpPr>
          <p:cNvPr id="17413" name="Rectangle 3"/>
          <p:cNvSpPr>
            <a:spLocks noChangeArrowheads="1"/>
          </p:cNvSpPr>
          <p:nvPr/>
        </p:nvSpPr>
        <p:spPr bwMode="auto">
          <a:xfrm>
            <a:off x="0" y="3282950"/>
            <a:ext cx="9144000" cy="0"/>
          </a:xfrm>
          <a:prstGeom prst="rect">
            <a:avLst/>
          </a:prstGeom>
          <a:noFill/>
          <a:ln w="9525">
            <a:noFill/>
            <a:miter lim="800000"/>
          </a:ln>
        </p:spPr>
        <p:txBody>
          <a:bodyPr wrap="none" anchor="ctr">
            <a:spAutoFit/>
          </a:bodyPr>
          <a:lstStyle/>
          <a:p>
            <a:endParaRPr lang="zh-CN" altLang="en-US"/>
          </a:p>
        </p:txBody>
      </p:sp>
      <p:sp>
        <p:nvSpPr>
          <p:cNvPr id="17414" name="Rectangle 4"/>
          <p:cNvSpPr>
            <a:spLocks noChangeArrowheads="1"/>
          </p:cNvSpPr>
          <p:nvPr/>
        </p:nvSpPr>
        <p:spPr bwMode="auto">
          <a:xfrm>
            <a:off x="0" y="3251200"/>
            <a:ext cx="9144000" cy="0"/>
          </a:xfrm>
          <a:prstGeom prst="rect">
            <a:avLst/>
          </a:prstGeom>
          <a:noFill/>
          <a:ln w="9525">
            <a:noFill/>
            <a:miter lim="800000"/>
          </a:ln>
        </p:spPr>
        <p:txBody>
          <a:bodyPr wrap="none" anchor="ctr">
            <a:spAutoFit/>
          </a:bodyPr>
          <a:lstStyle/>
          <a:p>
            <a:endParaRPr lang="zh-CN" altLang="en-US"/>
          </a:p>
        </p:txBody>
      </p:sp>
      <p:graphicFrame>
        <p:nvGraphicFramePr>
          <p:cNvPr id="25605" name="Object 5"/>
          <p:cNvGraphicFramePr>
            <a:graphicFrameLocks noGrp="1" noChangeAspect="1"/>
          </p:cNvGraphicFramePr>
          <p:nvPr>
            <p:ph sz="quarter" idx="3"/>
          </p:nvPr>
        </p:nvGraphicFramePr>
        <p:xfrm>
          <a:off x="827088" y="5013325"/>
          <a:ext cx="6121400" cy="936625"/>
        </p:xfrm>
        <a:graphic>
          <a:graphicData uri="http://schemas.openxmlformats.org/presentationml/2006/ole">
            <mc:AlternateContent xmlns:mc="http://schemas.openxmlformats.org/markup-compatibility/2006">
              <mc:Choice xmlns:v="urn:schemas-microsoft-com:vml" Requires="v">
                <p:oleObj spid="_x0000_s279556" name="公式" r:id="rId3" imgW="61569600" imgH="8534400" progId="Equation.3">
                  <p:embed/>
                </p:oleObj>
              </mc:Choice>
              <mc:Fallback>
                <p:oleObj name="公式" r:id="rId3" imgW="61569600" imgH="8534400" progId="Equation.3">
                  <p:embed/>
                  <p:pic>
                    <p:nvPicPr>
                      <p:cNvPr id="25605" name="Object 5"/>
                      <p:cNvPicPr>
                        <a:picLocks noChangeAspect="1"/>
                      </p:cNvPicPr>
                      <p:nvPr/>
                    </p:nvPicPr>
                    <p:blipFill>
                      <a:blip r:embed="rId4"/>
                      <a:stretch>
                        <a:fillRect/>
                      </a:stretch>
                    </p:blipFill>
                    <p:spPr>
                      <a:xfrm>
                        <a:off x="827088" y="5013325"/>
                        <a:ext cx="6121400" cy="936625"/>
                      </a:xfrm>
                      <a:prstGeom prst="rect">
                        <a:avLst/>
                      </a:prstGeom>
                      <a:solidFill>
                        <a:srgbClr val="FFFFCC"/>
                      </a:solidFill>
                      <a:ln w="9525">
                        <a:noFill/>
                      </a:ln>
                    </p:spPr>
                  </p:pic>
                </p:oleObj>
              </mc:Fallback>
            </mc:AlternateContent>
          </a:graphicData>
        </a:graphic>
      </p:graphicFrame>
      <p:graphicFrame>
        <p:nvGraphicFramePr>
          <p:cNvPr id="25606" name="Object 6"/>
          <p:cNvGraphicFramePr>
            <a:graphicFrameLocks noChangeAspect="1"/>
          </p:cNvGraphicFramePr>
          <p:nvPr/>
        </p:nvGraphicFramePr>
        <p:xfrm>
          <a:off x="755650" y="4005263"/>
          <a:ext cx="6119813" cy="647700"/>
        </p:xfrm>
        <a:graphic>
          <a:graphicData uri="http://schemas.openxmlformats.org/presentationml/2006/ole">
            <mc:AlternateContent xmlns:mc="http://schemas.openxmlformats.org/markup-compatibility/2006">
              <mc:Choice xmlns:v="urn:schemas-microsoft-com:vml" Requires="v">
                <p:oleObj spid="_x0000_s279557" name="公式" r:id="rId5" imgW="48158400" imgH="5181600" progId="Equation.3">
                  <p:embed/>
                </p:oleObj>
              </mc:Choice>
              <mc:Fallback>
                <p:oleObj name="公式" r:id="rId5" imgW="48158400" imgH="5181600" progId="Equation.3">
                  <p:embed/>
                  <p:pic>
                    <p:nvPicPr>
                      <p:cNvPr id="25606" name="Object 6"/>
                      <p:cNvPicPr>
                        <a:picLocks noChangeAspect="1"/>
                      </p:cNvPicPr>
                      <p:nvPr/>
                    </p:nvPicPr>
                    <p:blipFill>
                      <a:blip r:embed="rId6"/>
                      <a:stretch>
                        <a:fillRect/>
                      </a:stretch>
                    </p:blipFill>
                    <p:spPr>
                      <a:xfrm>
                        <a:off x="755650" y="4005263"/>
                        <a:ext cx="6119813" cy="647700"/>
                      </a:xfrm>
                      <a:prstGeom prst="rect">
                        <a:avLst/>
                      </a:prstGeom>
                      <a:solidFill>
                        <a:srgbClr val="FFFFFF"/>
                      </a:solidFill>
                      <a:ln w="9525">
                        <a:noFill/>
                      </a:ln>
                    </p:spPr>
                  </p:pic>
                </p:oleObj>
              </mc:Fallback>
            </mc:AlternateContent>
          </a:graphicData>
        </a:graphic>
      </p:graphicFrame>
    </p:spTree>
    <p:extLst>
      <p:ext uri="{BB962C8B-B14F-4D97-AF65-F5344CB8AC3E}">
        <p14:creationId xmlns:p14="http://schemas.microsoft.com/office/powerpoint/2010/main" val="3671822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60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60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5606"/>
                                        </p:tgtEl>
                                        <p:attrNameLst>
                                          <p:attrName>style.visibility</p:attrName>
                                        </p:attrNameLst>
                                      </p:cBhvr>
                                      <p:to>
                                        <p:strVal val="visible"/>
                                      </p:to>
                                    </p:set>
                                    <p:animEffect transition="in" filter="dissolve">
                                      <p:cBhvr>
                                        <p:cTn id="27" dur="500"/>
                                        <p:tgtEl>
                                          <p:spTgt spid="2560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5605"/>
                                        </p:tgtEl>
                                        <p:attrNameLst>
                                          <p:attrName>style.visibility</p:attrName>
                                        </p:attrNameLst>
                                      </p:cBhvr>
                                      <p:to>
                                        <p:strVal val="visible"/>
                                      </p:to>
                                    </p:set>
                                    <p:animEffect transition="in" filter="dissolve">
                                      <p:cBhvr>
                                        <p:cTn id="32" dur="500"/>
                                        <p:tgtEl>
                                          <p:spTgt spid="25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2"/>
          <p:cNvSpPr>
            <a:spLocks noGrp="1" noChangeArrowheads="1"/>
          </p:cNvSpPr>
          <p:nvPr>
            <p:ph type="body" sz="half" idx="1"/>
          </p:nvPr>
        </p:nvSpPr>
        <p:spPr>
          <a:xfrm>
            <a:off x="0" y="2781300"/>
            <a:ext cx="4608513" cy="1223963"/>
          </a:xfrm>
        </p:spPr>
        <p:txBody>
          <a:bodyPr/>
          <a:lstStyle/>
          <a:p>
            <a:pPr marL="0" indent="0" eaLnBrk="1" hangingPunct="1">
              <a:buFont typeface="Wingdings" panose="05000000000000000000" pitchFamily="2" charset="2"/>
              <a:buNone/>
            </a:pPr>
            <a:r>
              <a:rPr lang="zh-CN" altLang="en-US" sz="2600" b="1" dirty="0">
                <a:latin typeface="华文楷体" panose="02010600040101010101" pitchFamily="2" charset="-122"/>
                <a:ea typeface="华文楷体" panose="02010600040101010101" pitchFamily="2" charset="-122"/>
              </a:rPr>
              <a:t>在等式两边除以</a:t>
            </a:r>
            <a:r>
              <a:rPr lang="en-US" altLang="zh-CN" sz="2600" b="1" dirty="0" err="1">
                <a:latin typeface="华文楷体" panose="02010600040101010101" pitchFamily="2" charset="-122"/>
                <a:ea typeface="华文楷体" panose="02010600040101010101" pitchFamily="2" charset="-122"/>
              </a:rPr>
              <a:t>Δt</a:t>
            </a:r>
            <a:r>
              <a:rPr lang="zh-CN" altLang="en-US" sz="2600" b="1" dirty="0">
                <a:latin typeface="华文楷体" panose="02010600040101010101" pitchFamily="2" charset="-122"/>
                <a:ea typeface="华文楷体" panose="02010600040101010101" pitchFamily="2" charset="-122"/>
              </a:rPr>
              <a:t>和</a:t>
            </a:r>
            <a:r>
              <a:rPr lang="en-US" altLang="zh-CN" sz="2600" b="1" dirty="0">
                <a:latin typeface="华文楷体" panose="02010600040101010101" pitchFamily="2" charset="-122"/>
                <a:ea typeface="华文楷体" panose="02010600040101010101" pitchFamily="2" charset="-122"/>
              </a:rPr>
              <a:t>|</a:t>
            </a:r>
            <a:r>
              <a:rPr lang="en-US" altLang="zh-CN" sz="2600" b="1" dirty="0">
                <a:latin typeface="华文楷体" panose="02010600040101010101" pitchFamily="2" charset="-122"/>
                <a:ea typeface="华文楷体" panose="02010600040101010101" pitchFamily="2" charset="-122"/>
                <a:sym typeface="Symbol" panose="05050102010706020507" pitchFamily="18" charset="2"/>
              </a:rPr>
              <a:t>|</a:t>
            </a:r>
            <a:r>
              <a:rPr lang="zh-CN" altLang="en-US" sz="2600" b="1" dirty="0">
                <a:latin typeface="华文楷体" panose="02010600040101010101" pitchFamily="2" charset="-122"/>
                <a:ea typeface="华文楷体" panose="02010600040101010101" pitchFamily="2" charset="-122"/>
              </a:rPr>
              <a:t>，再令</a:t>
            </a:r>
            <a:r>
              <a:rPr lang="en-US" altLang="zh-CN" sz="2600" b="1" dirty="0">
                <a:latin typeface="华文楷体" panose="02010600040101010101" pitchFamily="2" charset="-122"/>
                <a:ea typeface="华文楷体" panose="02010600040101010101" pitchFamily="2" charset="-122"/>
              </a:rPr>
              <a:t>Δt</a:t>
            </a:r>
            <a:r>
              <a:rPr lang="en-US" altLang="zh-CN" sz="2600" b="1" dirty="0">
                <a:latin typeface="华文楷体" panose="02010600040101010101" pitchFamily="2" charset="-122"/>
                <a:ea typeface="华文楷体" panose="02010600040101010101" pitchFamily="2" charset="-122"/>
                <a:sym typeface="Symbol" panose="05050102010706020507" pitchFamily="18" charset="2"/>
              </a:rPr>
              <a:t></a:t>
            </a:r>
            <a:r>
              <a:rPr lang="en-US" altLang="zh-CN" sz="2600" b="1" dirty="0">
                <a:latin typeface="华文楷体" panose="02010600040101010101" pitchFamily="2" charset="-122"/>
                <a:ea typeface="华文楷体" panose="02010600040101010101" pitchFamily="2" charset="-122"/>
              </a:rPr>
              <a:t>0</a:t>
            </a:r>
            <a:r>
              <a:rPr lang="zh-CN" altLang="en-US" sz="2600" b="1" dirty="0">
                <a:latin typeface="华文楷体" panose="02010600040101010101" pitchFamily="2" charset="-122"/>
                <a:ea typeface="华文楷体" panose="02010600040101010101" pitchFamily="2" charset="-122"/>
              </a:rPr>
              <a:t>，</a:t>
            </a:r>
            <a:r>
              <a:rPr lang="zh-CN" altLang="en-US" sz="2600" b="1" dirty="0">
                <a:latin typeface="华文楷体" panose="02010600040101010101" pitchFamily="2" charset="-122"/>
                <a:ea typeface="华文楷体" panose="02010600040101010101" pitchFamily="2" charset="-122"/>
                <a:sym typeface="Symbol" panose="05050102010706020507" pitchFamily="18" charset="2"/>
              </a:rPr>
              <a:t></a:t>
            </a:r>
            <a:r>
              <a:rPr lang="en-US" altLang="zh-CN" sz="2600" b="1" dirty="0">
                <a:latin typeface="华文楷体" panose="02010600040101010101" pitchFamily="2" charset="-122"/>
                <a:ea typeface="华文楷体" panose="02010600040101010101" pitchFamily="2" charset="-122"/>
              </a:rPr>
              <a:t>0</a:t>
            </a:r>
            <a:r>
              <a:rPr lang="zh-CN" altLang="en-US" sz="2600" b="1" dirty="0">
                <a:latin typeface="华文楷体" panose="02010600040101010101" pitchFamily="2" charset="-122"/>
                <a:ea typeface="华文楷体" panose="02010600040101010101" pitchFamily="2" charset="-122"/>
              </a:rPr>
              <a:t>，</a:t>
            </a:r>
          </a:p>
        </p:txBody>
      </p:sp>
      <p:graphicFrame>
        <p:nvGraphicFramePr>
          <p:cNvPr id="26627" name="Object 3"/>
          <p:cNvGraphicFramePr>
            <a:graphicFrameLocks noGrp="1" noChangeAspect="1"/>
          </p:cNvGraphicFramePr>
          <p:nvPr>
            <p:ph sz="quarter" idx="2"/>
          </p:nvPr>
        </p:nvGraphicFramePr>
        <p:xfrm>
          <a:off x="900113" y="1412875"/>
          <a:ext cx="7993062" cy="811213"/>
        </p:xfrm>
        <a:graphic>
          <a:graphicData uri="http://schemas.openxmlformats.org/presentationml/2006/ole">
            <mc:AlternateContent xmlns:mc="http://schemas.openxmlformats.org/markup-compatibility/2006">
              <mc:Choice xmlns:v="urn:schemas-microsoft-com:vml" Requires="v">
                <p:oleObj spid="_x0000_s280584" name="公式" r:id="rId3" imgW="84124800" imgH="8534400" progId="Equation.3">
                  <p:embed/>
                </p:oleObj>
              </mc:Choice>
              <mc:Fallback>
                <p:oleObj name="公式" r:id="rId3" imgW="84124800" imgH="8534400" progId="Equation.3">
                  <p:embed/>
                  <p:pic>
                    <p:nvPicPr>
                      <p:cNvPr id="26627" name="Object 3"/>
                      <p:cNvPicPr>
                        <a:picLocks noChangeAspect="1"/>
                      </p:cNvPicPr>
                      <p:nvPr/>
                    </p:nvPicPr>
                    <p:blipFill>
                      <a:blip r:embed="rId4"/>
                      <a:stretch>
                        <a:fillRect/>
                      </a:stretch>
                    </p:blipFill>
                    <p:spPr>
                      <a:xfrm>
                        <a:off x="900113" y="1412875"/>
                        <a:ext cx="7993062" cy="811213"/>
                      </a:xfrm>
                      <a:prstGeom prst="rect">
                        <a:avLst/>
                      </a:prstGeom>
                      <a:solidFill>
                        <a:srgbClr val="FFFFCC"/>
                      </a:solidFill>
                      <a:ln w="9525">
                        <a:noFill/>
                      </a:ln>
                    </p:spPr>
                  </p:pic>
                </p:oleObj>
              </mc:Fallback>
            </mc:AlternateContent>
          </a:graphicData>
        </a:graphic>
      </p:graphicFrame>
      <p:graphicFrame>
        <p:nvGraphicFramePr>
          <p:cNvPr id="26628" name="Object 4"/>
          <p:cNvGraphicFramePr>
            <a:graphicFrameLocks noGrp="1" noChangeAspect="1"/>
          </p:cNvGraphicFramePr>
          <p:nvPr>
            <p:ph sz="quarter" idx="3"/>
          </p:nvPr>
        </p:nvGraphicFramePr>
        <p:xfrm>
          <a:off x="684213" y="3959225"/>
          <a:ext cx="2374900" cy="955675"/>
        </p:xfrm>
        <a:graphic>
          <a:graphicData uri="http://schemas.openxmlformats.org/presentationml/2006/ole">
            <mc:AlternateContent xmlns:mc="http://schemas.openxmlformats.org/markup-compatibility/2006">
              <mc:Choice xmlns:v="urn:schemas-microsoft-com:vml" Requires="v">
                <p:oleObj spid="_x0000_s280585" name="公式" r:id="rId5" imgW="27432000" imgH="9448800" progId="Equation.3">
                  <p:embed/>
                </p:oleObj>
              </mc:Choice>
              <mc:Fallback>
                <p:oleObj name="公式" r:id="rId5" imgW="27432000" imgH="9448800" progId="Equation.3">
                  <p:embed/>
                  <p:pic>
                    <p:nvPicPr>
                      <p:cNvPr id="26628" name="Object 4"/>
                      <p:cNvPicPr>
                        <a:picLocks noChangeAspect="1"/>
                      </p:cNvPicPr>
                      <p:nvPr/>
                    </p:nvPicPr>
                    <p:blipFill>
                      <a:blip r:embed="rId6"/>
                      <a:stretch>
                        <a:fillRect/>
                      </a:stretch>
                    </p:blipFill>
                    <p:spPr>
                      <a:xfrm>
                        <a:off x="684213" y="3959225"/>
                        <a:ext cx="2374900" cy="955675"/>
                      </a:xfrm>
                      <a:prstGeom prst="rect">
                        <a:avLst/>
                      </a:prstGeom>
                      <a:solidFill>
                        <a:srgbClr val="CCFFCC"/>
                      </a:solidFill>
                      <a:ln w="9525">
                        <a:noFill/>
                      </a:ln>
                    </p:spPr>
                  </p:pic>
                </p:oleObj>
              </mc:Fallback>
            </mc:AlternateContent>
          </a:graphicData>
        </a:graphic>
      </p:graphicFrame>
      <p:graphicFrame>
        <p:nvGraphicFramePr>
          <p:cNvPr id="26629" name="Object 5"/>
          <p:cNvGraphicFramePr>
            <a:graphicFrameLocks noChangeAspect="1"/>
          </p:cNvGraphicFramePr>
          <p:nvPr/>
        </p:nvGraphicFramePr>
        <p:xfrm>
          <a:off x="1042988" y="5084763"/>
          <a:ext cx="6550025" cy="996950"/>
        </p:xfrm>
        <a:graphic>
          <a:graphicData uri="http://schemas.openxmlformats.org/presentationml/2006/ole">
            <mc:AlternateContent xmlns:mc="http://schemas.openxmlformats.org/markup-compatibility/2006">
              <mc:Choice xmlns:v="urn:schemas-microsoft-com:vml" Requires="v">
                <p:oleObj spid="_x0000_s280586" name="Equation" r:id="rId7" imgW="55168800" imgH="9448800" progId="">
                  <p:embed/>
                </p:oleObj>
              </mc:Choice>
              <mc:Fallback>
                <p:oleObj name="Equation" r:id="rId7" imgW="55168800" imgH="9448800" progId="">
                  <p:embed/>
                  <p:pic>
                    <p:nvPicPr>
                      <p:cNvPr id="26629" name="Object 5"/>
                      <p:cNvPicPr>
                        <a:picLocks noChangeAspect="1"/>
                      </p:cNvPicPr>
                      <p:nvPr/>
                    </p:nvPicPr>
                    <p:blipFill>
                      <a:blip r:embed="rId8"/>
                      <a:stretch>
                        <a:fillRect/>
                      </a:stretch>
                    </p:blipFill>
                    <p:spPr>
                      <a:xfrm>
                        <a:off x="1042988" y="5084763"/>
                        <a:ext cx="6550025" cy="996950"/>
                      </a:xfrm>
                      <a:prstGeom prst="rect">
                        <a:avLst/>
                      </a:prstGeom>
                      <a:solidFill>
                        <a:srgbClr val="CCFFCC"/>
                      </a:solidFill>
                      <a:ln w="9525">
                        <a:noFill/>
                      </a:ln>
                    </p:spPr>
                  </p:pic>
                </p:oleObj>
              </mc:Fallback>
            </mc:AlternateContent>
          </a:graphicData>
        </a:graphic>
      </p:graphicFrame>
      <p:graphicFrame>
        <p:nvGraphicFramePr>
          <p:cNvPr id="26630" name="Object 6"/>
          <p:cNvGraphicFramePr>
            <a:graphicFrameLocks noChangeAspect="1"/>
          </p:cNvGraphicFramePr>
          <p:nvPr/>
        </p:nvGraphicFramePr>
        <p:xfrm>
          <a:off x="4932363" y="2276475"/>
          <a:ext cx="3890962" cy="836613"/>
        </p:xfrm>
        <a:graphic>
          <a:graphicData uri="http://schemas.openxmlformats.org/presentationml/2006/ole">
            <mc:AlternateContent xmlns:mc="http://schemas.openxmlformats.org/markup-compatibility/2006">
              <mc:Choice xmlns:v="urn:schemas-microsoft-com:vml" Requires="v">
                <p:oleObj spid="_x0000_s280587" name="公式" r:id="rId9" imgW="36880800" imgH="7924800" progId="Equation.3">
                  <p:embed/>
                </p:oleObj>
              </mc:Choice>
              <mc:Fallback>
                <p:oleObj name="公式" r:id="rId9" imgW="36880800" imgH="7924800" progId="Equation.3">
                  <p:embed/>
                  <p:pic>
                    <p:nvPicPr>
                      <p:cNvPr id="26630" name="Object 6"/>
                      <p:cNvPicPr>
                        <a:picLocks noChangeAspect="1"/>
                      </p:cNvPicPr>
                      <p:nvPr/>
                    </p:nvPicPr>
                    <p:blipFill>
                      <a:blip r:embed="rId10"/>
                      <a:stretch>
                        <a:fillRect/>
                      </a:stretch>
                    </p:blipFill>
                    <p:spPr>
                      <a:xfrm>
                        <a:off x="4932363" y="2276475"/>
                        <a:ext cx="3890962" cy="836613"/>
                      </a:xfrm>
                      <a:prstGeom prst="rect">
                        <a:avLst/>
                      </a:prstGeom>
                      <a:noFill/>
                      <a:ln w="9525">
                        <a:noFill/>
                      </a:ln>
                    </p:spPr>
                  </p:pic>
                </p:oleObj>
              </mc:Fallback>
            </mc:AlternateContent>
          </a:graphicData>
        </a:graphic>
      </p:graphicFrame>
      <p:graphicFrame>
        <p:nvGraphicFramePr>
          <p:cNvPr id="26631" name="Object 7"/>
          <p:cNvGraphicFramePr>
            <a:graphicFrameLocks noChangeAspect="1"/>
          </p:cNvGraphicFramePr>
          <p:nvPr/>
        </p:nvGraphicFramePr>
        <p:xfrm>
          <a:off x="539750" y="476250"/>
          <a:ext cx="3816350" cy="1414463"/>
        </p:xfrm>
        <a:graphic>
          <a:graphicData uri="http://schemas.openxmlformats.org/presentationml/2006/ole">
            <mc:AlternateContent xmlns:mc="http://schemas.openxmlformats.org/markup-compatibility/2006">
              <mc:Choice xmlns:v="urn:schemas-microsoft-com:vml" Requires="v">
                <p:oleObj spid="_x0000_s280588" name="公式" r:id="rId11" imgW="32004000" imgH="13411200" progId="Equation.3">
                  <p:embed/>
                </p:oleObj>
              </mc:Choice>
              <mc:Fallback>
                <p:oleObj name="公式" r:id="rId11" imgW="32004000" imgH="13411200" progId="Equation.3">
                  <p:embed/>
                  <p:pic>
                    <p:nvPicPr>
                      <p:cNvPr id="26631" name="Object 7"/>
                      <p:cNvPicPr>
                        <a:picLocks noChangeAspect="1"/>
                      </p:cNvPicPr>
                      <p:nvPr/>
                    </p:nvPicPr>
                    <p:blipFill>
                      <a:blip r:embed="rId12"/>
                      <a:stretch>
                        <a:fillRect/>
                      </a:stretch>
                    </p:blipFill>
                    <p:spPr>
                      <a:xfrm>
                        <a:off x="539750" y="476250"/>
                        <a:ext cx="3816350" cy="1414463"/>
                      </a:xfrm>
                      <a:prstGeom prst="rect">
                        <a:avLst/>
                      </a:prstGeom>
                      <a:noFill/>
                      <a:ln w="9525">
                        <a:noFill/>
                      </a:ln>
                    </p:spPr>
                  </p:pic>
                </p:oleObj>
              </mc:Fallback>
            </mc:AlternateContent>
          </a:graphicData>
        </a:graphic>
      </p:graphicFrame>
      <p:graphicFrame>
        <p:nvGraphicFramePr>
          <p:cNvPr id="26632" name="Object 8"/>
          <p:cNvGraphicFramePr>
            <a:graphicFrameLocks noChangeAspect="1"/>
          </p:cNvGraphicFramePr>
          <p:nvPr/>
        </p:nvGraphicFramePr>
        <p:xfrm>
          <a:off x="3779838" y="4005263"/>
          <a:ext cx="3924300" cy="696912"/>
        </p:xfrm>
        <a:graphic>
          <a:graphicData uri="http://schemas.openxmlformats.org/presentationml/2006/ole">
            <mc:AlternateContent xmlns:mc="http://schemas.openxmlformats.org/markup-compatibility/2006">
              <mc:Choice xmlns:v="urn:schemas-microsoft-com:vml" Requires="v">
                <p:oleObj spid="_x0000_s280589" name="公式" r:id="rId13" imgW="32613600" imgH="5791200" progId="Equation.3">
                  <p:embed/>
                </p:oleObj>
              </mc:Choice>
              <mc:Fallback>
                <p:oleObj name="公式" r:id="rId13" imgW="32613600" imgH="5791200" progId="Equation.3">
                  <p:embed/>
                  <p:pic>
                    <p:nvPicPr>
                      <p:cNvPr id="26632" name="Object 8"/>
                      <p:cNvPicPr>
                        <a:picLocks noChangeAspect="1"/>
                      </p:cNvPicPr>
                      <p:nvPr/>
                    </p:nvPicPr>
                    <p:blipFill>
                      <a:blip r:embed="rId14"/>
                      <a:stretch>
                        <a:fillRect/>
                      </a:stretch>
                    </p:blipFill>
                    <p:spPr>
                      <a:xfrm>
                        <a:off x="3779838" y="4005263"/>
                        <a:ext cx="3924300" cy="696912"/>
                      </a:xfrm>
                      <a:prstGeom prst="rect">
                        <a:avLst/>
                      </a:prstGeom>
                      <a:noFill/>
                      <a:ln w="9525">
                        <a:noFill/>
                      </a:ln>
                    </p:spPr>
                  </p:pic>
                </p:oleObj>
              </mc:Fallback>
            </mc:AlternateContent>
          </a:graphicData>
        </a:graphic>
      </p:graphicFrame>
    </p:spTree>
    <p:extLst>
      <p:ext uri="{BB962C8B-B14F-4D97-AF65-F5344CB8AC3E}">
        <p14:creationId xmlns:p14="http://schemas.microsoft.com/office/powerpoint/2010/main" val="16020053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6627"/>
                                        </p:tgtEl>
                                        <p:attrNameLst>
                                          <p:attrName>style.visibility</p:attrName>
                                        </p:attrNameLst>
                                      </p:cBhvr>
                                      <p:to>
                                        <p:strVal val="visible"/>
                                      </p:to>
                                    </p:set>
                                    <p:animEffect transition="in" filter="dissolve">
                                      <p:cBhvr>
                                        <p:cTn id="7" dur="500"/>
                                        <p:tgtEl>
                                          <p:spTgt spid="2662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6631"/>
                                        </p:tgtEl>
                                        <p:attrNameLst>
                                          <p:attrName>style.visibility</p:attrName>
                                        </p:attrNameLst>
                                      </p:cBhvr>
                                      <p:to>
                                        <p:strVal val="visible"/>
                                      </p:to>
                                    </p:set>
                                    <p:animEffect transition="in" filter="dissolve">
                                      <p:cBhvr>
                                        <p:cTn id="12" dur="500"/>
                                        <p:tgtEl>
                                          <p:spTgt spid="2663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6630"/>
                                        </p:tgtEl>
                                        <p:attrNameLst>
                                          <p:attrName>style.visibility</p:attrName>
                                        </p:attrNameLst>
                                      </p:cBhvr>
                                      <p:to>
                                        <p:strVal val="visible"/>
                                      </p:to>
                                    </p:set>
                                    <p:animEffect transition="in" filter="dissolve">
                                      <p:cBhvr>
                                        <p:cTn id="17" dur="500"/>
                                        <p:tgtEl>
                                          <p:spTgt spid="26630"/>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8440">
                                            <p:txEl>
                                              <p:pRg st="0" end="0"/>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26628"/>
                                        </p:tgtEl>
                                        <p:attrNameLst>
                                          <p:attrName>style.visibility</p:attrName>
                                        </p:attrNameLst>
                                      </p:cBhvr>
                                      <p:to>
                                        <p:strVal val="visible"/>
                                      </p:to>
                                    </p:set>
                                    <p:animEffect transition="in" filter="dissolve">
                                      <p:cBhvr>
                                        <p:cTn id="26" dur="500"/>
                                        <p:tgtEl>
                                          <p:spTgt spid="26628"/>
                                        </p:tgtEl>
                                      </p:cBhvr>
                                    </p:animEffect>
                                  </p:childTnLst>
                                </p:cTn>
                              </p:par>
                            </p:childTnLst>
                          </p:cTn>
                        </p:par>
                      </p:childTnLst>
                    </p:cTn>
                  </p:par>
                  <p:par>
                    <p:cTn id="27" fill="hold">
                      <p:stCondLst>
                        <p:cond delay="indefinite"/>
                      </p:stCondLst>
                      <p:childTnLst>
                        <p:par>
                          <p:cTn id="28" fill="hold">
                            <p:stCondLst>
                              <p:cond delay="0"/>
                            </p:stCondLst>
                            <p:childTnLst>
                              <p:par>
                                <p:cTn id="29" presetID="55" presetClass="entr" presetSubtype="0" fill="hold" nodeType="clickEffect">
                                  <p:stCondLst>
                                    <p:cond delay="0"/>
                                  </p:stCondLst>
                                  <p:childTnLst>
                                    <p:set>
                                      <p:cBhvr>
                                        <p:cTn id="30" dur="1" fill="hold">
                                          <p:stCondLst>
                                            <p:cond delay="0"/>
                                          </p:stCondLst>
                                        </p:cTn>
                                        <p:tgtEl>
                                          <p:spTgt spid="26632"/>
                                        </p:tgtEl>
                                        <p:attrNameLst>
                                          <p:attrName>style.visibility</p:attrName>
                                        </p:attrNameLst>
                                      </p:cBhvr>
                                      <p:to>
                                        <p:strVal val="visible"/>
                                      </p:to>
                                    </p:set>
                                    <p:anim calcmode="lin" valueType="num">
                                      <p:cBhvr>
                                        <p:cTn id="31" dur="1000" fill="hold"/>
                                        <p:tgtEl>
                                          <p:spTgt spid="26632"/>
                                        </p:tgtEl>
                                        <p:attrNameLst>
                                          <p:attrName>ppt_w</p:attrName>
                                        </p:attrNameLst>
                                      </p:cBhvr>
                                      <p:tavLst>
                                        <p:tav tm="0">
                                          <p:val>
                                            <p:strVal val="#ppt_w*0.70"/>
                                          </p:val>
                                        </p:tav>
                                        <p:tav tm="100000">
                                          <p:val>
                                            <p:strVal val="#ppt_w"/>
                                          </p:val>
                                        </p:tav>
                                      </p:tavLst>
                                    </p:anim>
                                    <p:anim calcmode="lin" valueType="num">
                                      <p:cBhvr>
                                        <p:cTn id="32" dur="1000" fill="hold"/>
                                        <p:tgtEl>
                                          <p:spTgt spid="26632"/>
                                        </p:tgtEl>
                                        <p:attrNameLst>
                                          <p:attrName>ppt_h</p:attrName>
                                        </p:attrNameLst>
                                      </p:cBhvr>
                                      <p:tavLst>
                                        <p:tav tm="0">
                                          <p:val>
                                            <p:strVal val="#ppt_h"/>
                                          </p:val>
                                        </p:tav>
                                        <p:tav tm="100000">
                                          <p:val>
                                            <p:strVal val="#ppt_h"/>
                                          </p:val>
                                        </p:tav>
                                      </p:tavLst>
                                    </p:anim>
                                    <p:animEffect transition="in" filter="fade">
                                      <p:cBhvr>
                                        <p:cTn id="33" dur="1000"/>
                                        <p:tgtEl>
                                          <p:spTgt spid="26632"/>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26629"/>
                                        </p:tgtEl>
                                        <p:attrNameLst>
                                          <p:attrName>style.visibility</p:attrName>
                                        </p:attrNameLst>
                                      </p:cBhvr>
                                      <p:to>
                                        <p:strVal val="visible"/>
                                      </p:to>
                                    </p:set>
                                    <p:animEffect transition="in" filter="dissolve">
                                      <p:cBhvr>
                                        <p:cTn id="38" dur="500"/>
                                        <p:tgtEl>
                                          <p:spTgt spid="26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0"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sz="half" idx="1"/>
          </p:nvPr>
        </p:nvSpPr>
        <p:spPr>
          <a:xfrm>
            <a:off x="428625" y="5500688"/>
            <a:ext cx="7715250" cy="719137"/>
          </a:xfrm>
        </p:spPr>
        <p:txBody>
          <a:bodyPr/>
          <a:lstStyle/>
          <a:p>
            <a:pPr marL="0" indent="0" eaLnBrk="1" hangingPunct="1">
              <a:buFont typeface="Wingdings" panose="05000000000000000000" pitchFamily="2" charset="2"/>
              <a:buNone/>
            </a:pPr>
            <a:r>
              <a:rPr lang="zh-CN" altLang="en-US" sz="2600" b="1">
                <a:latin typeface="华文楷体" panose="02010600040101010101" pitchFamily="2" charset="-122"/>
                <a:ea typeface="华文楷体" panose="02010600040101010101" pitchFamily="2" charset="-122"/>
              </a:rPr>
              <a:t>初始条件 </a:t>
            </a:r>
            <a:r>
              <a:rPr lang="en-US" altLang="zh-CN" sz="2600" b="1">
                <a:latin typeface="华文楷体" panose="02010600040101010101" pitchFamily="2" charset="-122"/>
                <a:ea typeface="华文楷体" panose="02010600040101010101" pitchFamily="2" charset="-122"/>
              </a:rPr>
              <a:t>p(0,x)=p</a:t>
            </a:r>
            <a:r>
              <a:rPr lang="en-US" altLang="zh-CN" sz="2600" b="1" baseline="-25000">
                <a:latin typeface="华文楷体" panose="02010600040101010101" pitchFamily="2" charset="-122"/>
                <a:ea typeface="华文楷体" panose="02010600040101010101" pitchFamily="2" charset="-122"/>
              </a:rPr>
              <a:t>0</a:t>
            </a:r>
            <a:r>
              <a:rPr lang="en-US" altLang="zh-CN" sz="2600" b="1">
                <a:latin typeface="华文楷体" panose="02010600040101010101" pitchFamily="2" charset="-122"/>
                <a:ea typeface="华文楷体" panose="02010600040101010101" pitchFamily="2" charset="-122"/>
              </a:rPr>
              <a:t>(x)</a:t>
            </a:r>
            <a:r>
              <a:rPr lang="zh-CN" altLang="en-US" sz="2600" b="1">
                <a:latin typeface="华文楷体" panose="02010600040101010101" pitchFamily="2" charset="-122"/>
                <a:ea typeface="华文楷体" panose="02010600040101010101" pitchFamily="2" charset="-122"/>
              </a:rPr>
              <a:t>， </a:t>
            </a:r>
          </a:p>
        </p:txBody>
      </p:sp>
      <p:graphicFrame>
        <p:nvGraphicFramePr>
          <p:cNvPr id="27651" name="Object 3"/>
          <p:cNvGraphicFramePr>
            <a:graphicFrameLocks noGrp="1" noChangeAspect="1"/>
          </p:cNvGraphicFramePr>
          <p:nvPr>
            <p:ph sz="quarter" idx="2"/>
          </p:nvPr>
        </p:nvGraphicFramePr>
        <p:xfrm>
          <a:off x="1243013" y="3035300"/>
          <a:ext cx="4984750" cy="977900"/>
        </p:xfrm>
        <a:graphic>
          <a:graphicData uri="http://schemas.openxmlformats.org/presentationml/2006/ole">
            <mc:AlternateContent xmlns:mc="http://schemas.openxmlformats.org/markup-compatibility/2006">
              <mc:Choice xmlns:v="urn:schemas-microsoft-com:vml" Requires="v">
                <p:oleObj spid="_x0000_s281606" name="Equation" r:id="rId3" imgW="49072800" imgH="9448800" progId="">
                  <p:embed/>
                </p:oleObj>
              </mc:Choice>
              <mc:Fallback>
                <p:oleObj name="Equation" r:id="rId3" imgW="49072800" imgH="9448800" progId="">
                  <p:embed/>
                  <p:pic>
                    <p:nvPicPr>
                      <p:cNvPr id="27651" name="Object 3"/>
                      <p:cNvPicPr>
                        <a:picLocks noChangeAspect="1"/>
                      </p:cNvPicPr>
                      <p:nvPr/>
                    </p:nvPicPr>
                    <p:blipFill>
                      <a:blip r:embed="rId4"/>
                      <a:stretch>
                        <a:fillRect/>
                      </a:stretch>
                    </p:blipFill>
                    <p:spPr>
                      <a:xfrm>
                        <a:off x="1243013" y="3035300"/>
                        <a:ext cx="4984750" cy="977900"/>
                      </a:xfrm>
                      <a:prstGeom prst="rect">
                        <a:avLst/>
                      </a:prstGeom>
                      <a:solidFill>
                        <a:srgbClr val="FFFFCC"/>
                      </a:solidFill>
                      <a:ln w="9525">
                        <a:noFill/>
                      </a:ln>
                    </p:spPr>
                  </p:pic>
                </p:oleObj>
              </mc:Fallback>
            </mc:AlternateContent>
          </a:graphicData>
        </a:graphic>
      </p:graphicFrame>
      <p:graphicFrame>
        <p:nvGraphicFramePr>
          <p:cNvPr id="27652" name="Object 4"/>
          <p:cNvGraphicFramePr>
            <a:graphicFrameLocks noChangeAspect="1"/>
          </p:cNvGraphicFramePr>
          <p:nvPr/>
        </p:nvGraphicFramePr>
        <p:xfrm>
          <a:off x="539750" y="4292600"/>
          <a:ext cx="2087563" cy="696913"/>
        </p:xfrm>
        <a:graphic>
          <a:graphicData uri="http://schemas.openxmlformats.org/presentationml/2006/ole">
            <mc:AlternateContent xmlns:mc="http://schemas.openxmlformats.org/markup-compatibility/2006">
              <mc:Choice xmlns:v="urn:schemas-microsoft-com:vml" Requires="v">
                <p:oleObj spid="_x0000_s281607" r:id="rId5" imgW="17373600" imgH="5791200" progId="">
                  <p:embed/>
                </p:oleObj>
              </mc:Choice>
              <mc:Fallback>
                <p:oleObj r:id="rId5" imgW="17373600" imgH="5791200" progId="">
                  <p:embed/>
                  <p:pic>
                    <p:nvPicPr>
                      <p:cNvPr id="27652" name="Object 4"/>
                      <p:cNvPicPr>
                        <a:picLocks noChangeAspect="1"/>
                      </p:cNvPicPr>
                      <p:nvPr/>
                    </p:nvPicPr>
                    <p:blipFill>
                      <a:blip r:embed="rId6"/>
                      <a:stretch>
                        <a:fillRect/>
                      </a:stretch>
                    </p:blipFill>
                    <p:spPr>
                      <a:xfrm>
                        <a:off x="539750" y="4292600"/>
                        <a:ext cx="2087563" cy="696913"/>
                      </a:xfrm>
                      <a:prstGeom prst="rect">
                        <a:avLst/>
                      </a:prstGeom>
                      <a:solidFill>
                        <a:srgbClr val="CCFFCC"/>
                      </a:solidFill>
                      <a:ln w="9525">
                        <a:noFill/>
                      </a:ln>
                    </p:spPr>
                  </p:pic>
                </p:oleObj>
              </mc:Fallback>
            </mc:AlternateContent>
          </a:graphicData>
        </a:graphic>
      </p:graphicFrame>
      <p:graphicFrame>
        <p:nvGraphicFramePr>
          <p:cNvPr id="27653" name="Object 5"/>
          <p:cNvGraphicFramePr>
            <a:graphicFrameLocks noGrp="1" noChangeAspect="1"/>
          </p:cNvGraphicFramePr>
          <p:nvPr>
            <p:ph sz="quarter" idx="3"/>
          </p:nvPr>
        </p:nvGraphicFramePr>
        <p:xfrm>
          <a:off x="6948488" y="4149725"/>
          <a:ext cx="1800225" cy="935038"/>
        </p:xfrm>
        <a:graphic>
          <a:graphicData uri="http://schemas.openxmlformats.org/presentationml/2006/ole">
            <mc:AlternateContent xmlns:mc="http://schemas.openxmlformats.org/markup-compatibility/2006">
              <mc:Choice xmlns:v="urn:schemas-microsoft-com:vml" Requires="v">
                <p:oleObj spid="_x0000_s281608" name="公式" r:id="rId7" imgW="13716000" imgH="10972800" progId="Equation.3">
                  <p:embed/>
                </p:oleObj>
              </mc:Choice>
              <mc:Fallback>
                <p:oleObj name="公式" r:id="rId7" imgW="13716000" imgH="10972800" progId="Equation.3">
                  <p:embed/>
                  <p:pic>
                    <p:nvPicPr>
                      <p:cNvPr id="27653" name="Object 5"/>
                      <p:cNvPicPr>
                        <a:picLocks noChangeAspect="1"/>
                      </p:cNvPicPr>
                      <p:nvPr/>
                    </p:nvPicPr>
                    <p:blipFill>
                      <a:blip r:embed="rId8"/>
                      <a:stretch>
                        <a:fillRect/>
                      </a:stretch>
                    </p:blipFill>
                    <p:spPr>
                      <a:xfrm>
                        <a:off x="6948488" y="4149725"/>
                        <a:ext cx="1800225" cy="935038"/>
                      </a:xfrm>
                      <a:prstGeom prst="rect">
                        <a:avLst/>
                      </a:prstGeom>
                      <a:solidFill>
                        <a:srgbClr val="CCFFCC"/>
                      </a:solidFill>
                      <a:ln w="9525">
                        <a:noFill/>
                      </a:ln>
                    </p:spPr>
                  </p:pic>
                </p:oleObj>
              </mc:Fallback>
            </mc:AlternateContent>
          </a:graphicData>
        </a:graphic>
      </p:graphicFrame>
      <p:sp>
        <p:nvSpPr>
          <p:cNvPr id="27654" name="Rectangle 6"/>
          <p:cNvSpPr>
            <a:spLocks noGrp="1" noChangeArrowheads="1"/>
          </p:cNvSpPr>
          <p:nvPr>
            <p:ph type="title"/>
          </p:nvPr>
        </p:nvSpPr>
        <p:spPr>
          <a:xfrm>
            <a:off x="539750" y="549275"/>
            <a:ext cx="7993063" cy="2374900"/>
          </a:xfrm>
        </p:spPr>
        <p:txBody>
          <a:bodyPr/>
          <a:lstStyle/>
          <a:p>
            <a:pPr eaLnBrk="1" hangingPunct="1">
              <a:lnSpc>
                <a:spcPct val="105000"/>
              </a:lnSpc>
            </a:pPr>
            <a:r>
              <a:rPr lang="zh-CN" altLang="en-US" sz="2800" b="1" dirty="0">
                <a:solidFill>
                  <a:schemeClr val="tx1"/>
                </a:solidFill>
                <a:latin typeface="华文楷体" panose="02010600040101010101" pitchFamily="2" charset="-122"/>
                <a:ea typeface="华文楷体" panose="02010600040101010101" pitchFamily="2" charset="-122"/>
              </a:rPr>
              <a:t>水池边界</a:t>
            </a:r>
            <a:r>
              <a:rPr lang="zh-CN" altLang="en-US" sz="2800" b="1" dirty="0">
                <a:solidFill>
                  <a:schemeClr val="tx1"/>
                </a:solidFill>
                <a:latin typeface="华文楷体" panose="02010600040101010101" pitchFamily="2" charset="-122"/>
                <a:ea typeface="华文楷体" panose="02010600040101010101" pitchFamily="2" charset="-122"/>
                <a:sym typeface="Symbol" panose="05050102010706020507" pitchFamily="18" charset="2"/>
              </a:rPr>
              <a:t></a:t>
            </a:r>
            <a:r>
              <a:rPr lang="en-US" altLang="zh-CN" sz="2800" b="1" dirty="0">
                <a:solidFill>
                  <a:schemeClr val="tx1"/>
                </a:solidFill>
                <a:latin typeface="华文楷体" panose="02010600040101010101" pitchFamily="2" charset="-122"/>
                <a:ea typeface="华文楷体" panose="02010600040101010101" pitchFamily="2" charset="-122"/>
                <a:sym typeface="Symbol" panose="05050102010706020507" pitchFamily="18" charset="2"/>
              </a:rPr>
              <a:t>=</a:t>
            </a:r>
            <a:r>
              <a:rPr lang="en-US" altLang="zh-CN" sz="2800" b="1" baseline="-25000" dirty="0">
                <a:solidFill>
                  <a:schemeClr val="tx1"/>
                </a:solidFill>
                <a:latin typeface="华文楷体" panose="02010600040101010101" pitchFamily="2" charset="-122"/>
                <a:ea typeface="华文楷体" panose="02010600040101010101" pitchFamily="2" charset="-122"/>
                <a:sym typeface="Symbol" panose="05050102010706020507" pitchFamily="18" charset="2"/>
              </a:rPr>
              <a:t>1</a:t>
            </a:r>
            <a:r>
              <a:rPr lang="en-US" altLang="zh-CN" sz="2800" b="1" dirty="0">
                <a:solidFill>
                  <a:schemeClr val="tx1"/>
                </a:solidFill>
                <a:latin typeface="华文楷体" panose="02010600040101010101" pitchFamily="2" charset="-122"/>
                <a:ea typeface="华文楷体" panose="02010600040101010101" pitchFamily="2" charset="-122"/>
                <a:sym typeface="Symbol" panose="05050102010706020507" pitchFamily="18" charset="2"/>
              </a:rPr>
              <a:t>+</a:t>
            </a:r>
            <a:r>
              <a:rPr lang="en-US" altLang="zh-CN" sz="2800" b="1" baseline="-25000" dirty="0">
                <a:solidFill>
                  <a:schemeClr val="tx1"/>
                </a:solidFill>
                <a:latin typeface="华文楷体" panose="02010600040101010101" pitchFamily="2" charset="-122"/>
                <a:ea typeface="华文楷体" panose="02010600040101010101" pitchFamily="2" charset="-122"/>
                <a:sym typeface="Symbol" panose="05050102010706020507" pitchFamily="18" charset="2"/>
              </a:rPr>
              <a:t>2</a:t>
            </a:r>
            <a:r>
              <a:rPr lang="en-US" altLang="zh-CN" sz="2800" b="1" dirty="0">
                <a:solidFill>
                  <a:schemeClr val="tx1"/>
                </a:solidFill>
                <a:latin typeface="华文楷体" panose="02010600040101010101" pitchFamily="2" charset="-122"/>
                <a:ea typeface="华文楷体" panose="02010600040101010101" pitchFamily="2" charset="-122"/>
                <a:sym typeface="Symbol" panose="05050102010706020507" pitchFamily="18" charset="2"/>
              </a:rPr>
              <a:t>+</a:t>
            </a:r>
            <a:r>
              <a:rPr lang="en-US" altLang="zh-CN" sz="2800" b="1" baseline="-25000" dirty="0">
                <a:solidFill>
                  <a:schemeClr val="tx1"/>
                </a:solidFill>
                <a:latin typeface="华文楷体" panose="02010600040101010101" pitchFamily="2" charset="-122"/>
                <a:ea typeface="华文楷体" panose="02010600040101010101" pitchFamily="2" charset="-122"/>
                <a:sym typeface="Symbol" panose="05050102010706020507" pitchFamily="18" charset="2"/>
              </a:rPr>
              <a:t>3        </a:t>
            </a:r>
            <a:r>
              <a:rPr lang="zh-CN" altLang="en-US" sz="2800" b="1" dirty="0">
                <a:solidFill>
                  <a:schemeClr val="tx1"/>
                </a:solidFill>
                <a:latin typeface="华文楷体" panose="02010600040101010101" pitchFamily="2" charset="-122"/>
                <a:ea typeface="华文楷体" panose="02010600040101010101" pitchFamily="2" charset="-122"/>
              </a:rPr>
              <a:t>在</a:t>
            </a:r>
            <a:r>
              <a:rPr lang="zh-CN" altLang="en-US" sz="2800" b="1" dirty="0">
                <a:solidFill>
                  <a:schemeClr val="tx1"/>
                </a:solidFill>
                <a:latin typeface="华文楷体" panose="02010600040101010101" pitchFamily="2" charset="-122"/>
                <a:ea typeface="华文楷体" panose="02010600040101010101" pitchFamily="2" charset="-122"/>
                <a:sym typeface="Symbol" panose="05050102010706020507" pitchFamily="18" charset="2"/>
              </a:rPr>
              <a:t></a:t>
            </a:r>
            <a:r>
              <a:rPr lang="en-US" altLang="zh-CN" sz="2800" b="1" baseline="-25000" dirty="0">
                <a:solidFill>
                  <a:schemeClr val="tx1"/>
                </a:solidFill>
                <a:latin typeface="华文楷体" panose="02010600040101010101" pitchFamily="2" charset="-122"/>
                <a:ea typeface="华文楷体" panose="02010600040101010101" pitchFamily="2" charset="-122"/>
                <a:sym typeface="Symbol" panose="05050102010706020507" pitchFamily="18" charset="2"/>
              </a:rPr>
              <a:t>1</a:t>
            </a:r>
            <a:r>
              <a:rPr lang="zh-CN" altLang="en-US" sz="2800" b="1" dirty="0">
                <a:solidFill>
                  <a:schemeClr val="tx1"/>
                </a:solidFill>
                <a:latin typeface="华文楷体" panose="02010600040101010101" pitchFamily="2" charset="-122"/>
                <a:ea typeface="华文楷体" panose="02010600040101010101" pitchFamily="2" charset="-122"/>
              </a:rPr>
              <a:t>上有盐水流入，浓度为</a:t>
            </a:r>
            <a:r>
              <a:rPr lang="en-US" altLang="zh-CN" sz="2800" b="1" dirty="0">
                <a:solidFill>
                  <a:schemeClr val="tx1"/>
                </a:solidFill>
                <a:latin typeface="华文楷体" panose="02010600040101010101" pitchFamily="2" charset="-122"/>
                <a:ea typeface="华文楷体" panose="02010600040101010101" pitchFamily="2" charset="-122"/>
              </a:rPr>
              <a:t>P</a:t>
            </a:r>
            <a:r>
              <a:rPr lang="en-US" altLang="zh-CN" sz="2800" b="1" baseline="-25000" dirty="0">
                <a:solidFill>
                  <a:schemeClr val="tx1"/>
                </a:solidFill>
                <a:latin typeface="华文楷体" panose="02010600040101010101" pitchFamily="2" charset="-122"/>
                <a:ea typeface="华文楷体" panose="02010600040101010101" pitchFamily="2" charset="-122"/>
              </a:rPr>
              <a:t>I</a:t>
            </a:r>
            <a:r>
              <a:rPr lang="en-US" altLang="zh-CN" sz="2800" b="1" dirty="0">
                <a:solidFill>
                  <a:schemeClr val="tx1"/>
                </a:solidFill>
                <a:latin typeface="华文楷体" panose="02010600040101010101" pitchFamily="2" charset="-122"/>
                <a:ea typeface="华文楷体" panose="02010600040101010101" pitchFamily="2" charset="-122"/>
              </a:rPr>
              <a:t>(t)</a:t>
            </a:r>
            <a:r>
              <a:rPr lang="zh-CN" altLang="en-US" sz="2800" b="1" dirty="0">
                <a:solidFill>
                  <a:schemeClr val="tx1"/>
                </a:solidFill>
                <a:latin typeface="华文楷体" panose="02010600040101010101" pitchFamily="2" charset="-122"/>
                <a:ea typeface="华文楷体" panose="02010600040101010101" pitchFamily="2" charset="-122"/>
              </a:rPr>
              <a:t>，在</a:t>
            </a:r>
            <a:r>
              <a:rPr lang="zh-CN" altLang="en-US" sz="2800" b="1" dirty="0">
                <a:solidFill>
                  <a:schemeClr val="tx1"/>
                </a:solidFill>
                <a:latin typeface="华文楷体" panose="02010600040101010101" pitchFamily="2" charset="-122"/>
                <a:ea typeface="华文楷体" panose="02010600040101010101" pitchFamily="2" charset="-122"/>
                <a:sym typeface="Symbol" panose="05050102010706020507" pitchFamily="18" charset="2"/>
              </a:rPr>
              <a:t></a:t>
            </a:r>
            <a:r>
              <a:rPr lang="en-US" altLang="zh-CN" sz="2800" b="1" baseline="-25000" dirty="0">
                <a:solidFill>
                  <a:schemeClr val="tx1"/>
                </a:solidFill>
                <a:latin typeface="华文楷体" panose="02010600040101010101" pitchFamily="2" charset="-122"/>
                <a:ea typeface="华文楷体" panose="02010600040101010101" pitchFamily="2" charset="-122"/>
                <a:sym typeface="Symbol" panose="05050102010706020507" pitchFamily="18" charset="2"/>
              </a:rPr>
              <a:t>2</a:t>
            </a:r>
            <a:r>
              <a:rPr lang="zh-CN" altLang="en-US" sz="2800" b="1" dirty="0">
                <a:solidFill>
                  <a:schemeClr val="tx1"/>
                </a:solidFill>
                <a:latin typeface="华文楷体" panose="02010600040101010101" pitchFamily="2" charset="-122"/>
                <a:ea typeface="华文楷体" panose="02010600040101010101" pitchFamily="2" charset="-122"/>
              </a:rPr>
              <a:t>上有盐水流出，流速为</a:t>
            </a:r>
            <a:r>
              <a:rPr lang="en-US" altLang="zh-CN" sz="2800" b="1" dirty="0">
                <a:solidFill>
                  <a:schemeClr val="tx1"/>
                </a:solidFill>
                <a:latin typeface="华文楷体" panose="02010600040101010101" pitchFamily="2" charset="-122"/>
                <a:ea typeface="华文楷体" panose="02010600040101010101" pitchFamily="2" charset="-122"/>
              </a:rPr>
              <a:t>r</a:t>
            </a:r>
            <a:r>
              <a:rPr lang="zh-CN" altLang="en-US" sz="2800" b="1" dirty="0">
                <a:solidFill>
                  <a:schemeClr val="tx1"/>
                </a:solidFill>
                <a:latin typeface="华文楷体" panose="02010600040101010101" pitchFamily="2" charset="-122"/>
                <a:ea typeface="华文楷体" panose="02010600040101010101" pitchFamily="2" charset="-122"/>
              </a:rPr>
              <a:t>，在</a:t>
            </a:r>
            <a:r>
              <a:rPr lang="zh-CN" altLang="en-US" sz="2800" b="1" dirty="0">
                <a:solidFill>
                  <a:schemeClr val="tx1"/>
                </a:solidFill>
                <a:latin typeface="华文楷体" panose="02010600040101010101" pitchFamily="2" charset="-122"/>
                <a:ea typeface="华文楷体" panose="02010600040101010101" pitchFamily="2" charset="-122"/>
                <a:sym typeface="Symbol" panose="05050102010706020507" pitchFamily="18" charset="2"/>
              </a:rPr>
              <a:t></a:t>
            </a:r>
            <a:r>
              <a:rPr lang="en-US" altLang="zh-CN" sz="2800" b="1" baseline="-25000" dirty="0">
                <a:solidFill>
                  <a:schemeClr val="tx1"/>
                </a:solidFill>
                <a:latin typeface="华文楷体" panose="02010600040101010101" pitchFamily="2" charset="-122"/>
                <a:ea typeface="华文楷体" panose="02010600040101010101" pitchFamily="2" charset="-122"/>
                <a:sym typeface="Symbol" panose="05050102010706020507" pitchFamily="18" charset="2"/>
              </a:rPr>
              <a:t>3</a:t>
            </a:r>
            <a:r>
              <a:rPr lang="zh-CN" altLang="en-US" sz="2800" b="1" dirty="0">
                <a:solidFill>
                  <a:schemeClr val="tx1"/>
                </a:solidFill>
                <a:latin typeface="华文楷体" panose="02010600040101010101" pitchFamily="2" charset="-122"/>
                <a:ea typeface="华文楷体" panose="02010600040101010101" pitchFamily="2" charset="-122"/>
              </a:rPr>
              <a:t>上 没有盐水流入流出。</a:t>
            </a:r>
            <a:br>
              <a:rPr lang="zh-CN" altLang="en-US" sz="2800" b="1" dirty="0">
                <a:solidFill>
                  <a:schemeClr val="tx1"/>
                </a:solidFill>
                <a:latin typeface="华文楷体" panose="02010600040101010101" pitchFamily="2" charset="-122"/>
                <a:ea typeface="华文楷体" panose="02010600040101010101" pitchFamily="2" charset="-122"/>
              </a:rPr>
            </a:br>
            <a:r>
              <a:rPr lang="zh-CN" altLang="en-US" sz="2800" b="1" dirty="0">
                <a:solidFill>
                  <a:schemeClr val="tx1"/>
                </a:solidFill>
                <a:latin typeface="华文楷体" panose="02010600040101010101" pitchFamily="2" charset="-122"/>
                <a:ea typeface="华文楷体" panose="02010600040101010101" pitchFamily="2" charset="-122"/>
              </a:rPr>
              <a:t>我们得到一个偏微分方程初边值问题构成的池水含盐的动态模型</a:t>
            </a:r>
            <a:r>
              <a:rPr lang="en-US" altLang="zh-CN" sz="2800" b="1" dirty="0">
                <a:solidFill>
                  <a:schemeClr val="tx1"/>
                </a:solidFill>
                <a:latin typeface="华文楷体" panose="02010600040101010101" pitchFamily="2" charset="-122"/>
                <a:ea typeface="华文楷体" panose="02010600040101010101" pitchFamily="2" charset="-122"/>
              </a:rPr>
              <a:t>.</a:t>
            </a:r>
          </a:p>
        </p:txBody>
      </p:sp>
      <p:graphicFrame>
        <p:nvGraphicFramePr>
          <p:cNvPr id="27655" name="Object 7"/>
          <p:cNvGraphicFramePr>
            <a:graphicFrameLocks noChangeAspect="1"/>
          </p:cNvGraphicFramePr>
          <p:nvPr/>
        </p:nvGraphicFramePr>
        <p:xfrm>
          <a:off x="2786063" y="4143375"/>
          <a:ext cx="3887787" cy="935038"/>
        </p:xfrm>
        <a:graphic>
          <a:graphicData uri="http://schemas.openxmlformats.org/presentationml/2006/ole">
            <mc:AlternateContent xmlns:mc="http://schemas.openxmlformats.org/markup-compatibility/2006">
              <mc:Choice xmlns:v="urn:schemas-microsoft-com:vml" Requires="v">
                <p:oleObj spid="_x0000_s281609" name="公式" r:id="rId9" imgW="34442400" imgH="10972800" progId="Equation.3">
                  <p:embed/>
                </p:oleObj>
              </mc:Choice>
              <mc:Fallback>
                <p:oleObj name="公式" r:id="rId9" imgW="34442400" imgH="10972800" progId="Equation.3">
                  <p:embed/>
                  <p:pic>
                    <p:nvPicPr>
                      <p:cNvPr id="27655" name="Object 7"/>
                      <p:cNvPicPr>
                        <a:picLocks noChangeAspect="1"/>
                      </p:cNvPicPr>
                      <p:nvPr/>
                    </p:nvPicPr>
                    <p:blipFill>
                      <a:blip r:embed="rId10"/>
                      <a:stretch>
                        <a:fillRect/>
                      </a:stretch>
                    </p:blipFill>
                    <p:spPr>
                      <a:xfrm>
                        <a:off x="2786063" y="4143375"/>
                        <a:ext cx="3887787" cy="935038"/>
                      </a:xfrm>
                      <a:prstGeom prst="rect">
                        <a:avLst/>
                      </a:prstGeom>
                      <a:solidFill>
                        <a:srgbClr val="CCFFCC"/>
                      </a:solidFill>
                      <a:ln w="9525">
                        <a:noFill/>
                      </a:ln>
                    </p:spPr>
                  </p:pic>
                </p:oleObj>
              </mc:Fallback>
            </mc:AlternateContent>
          </a:graphicData>
        </a:graphic>
      </p:graphicFrame>
    </p:spTree>
    <p:extLst>
      <p:ext uri="{BB962C8B-B14F-4D97-AF65-F5344CB8AC3E}">
        <p14:creationId xmlns:p14="http://schemas.microsoft.com/office/powerpoint/2010/main" val="2383988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27651"/>
                                        </p:tgtEl>
                                        <p:attrNameLst>
                                          <p:attrName>style.visibility</p:attrName>
                                        </p:attrNameLst>
                                      </p:cBhvr>
                                      <p:to>
                                        <p:strVal val="visible"/>
                                      </p:to>
                                    </p:set>
                                    <p:animEffect transition="in" filter="dissolve">
                                      <p:cBhvr>
                                        <p:cTn id="11" dur="500"/>
                                        <p:tgtEl>
                                          <p:spTgt spid="2765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765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7655"/>
                                        </p:tgtEl>
                                        <p:attrNameLst>
                                          <p:attrName>style.visibility</p:attrName>
                                        </p:attrNameLst>
                                      </p:cBhvr>
                                      <p:to>
                                        <p:strVal val="visible"/>
                                      </p:to>
                                    </p:set>
                                    <p:animEffect transition="in" filter="dissolve">
                                      <p:cBhvr>
                                        <p:cTn id="20" dur="500"/>
                                        <p:tgtEl>
                                          <p:spTgt spid="27655"/>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7653"/>
                                        </p:tgtEl>
                                        <p:attrNameLst>
                                          <p:attrName>style.visibility</p:attrName>
                                        </p:attrNameLst>
                                      </p:cBhvr>
                                      <p:to>
                                        <p:strVal val="visible"/>
                                      </p:to>
                                    </p:set>
                                    <p:animEffect transition="in" filter="dissolve">
                                      <p:cBhvr>
                                        <p:cTn id="25" dur="500"/>
                                        <p:tgtEl>
                                          <p:spTgt spid="27653"/>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765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uild="p"/>
      <p:bldP spid="2765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457200"/>
            <a:ext cx="8435975" cy="1892300"/>
          </a:xfrm>
        </p:spPr>
        <p:txBody>
          <a:bodyPr/>
          <a:lstStyle/>
          <a:p>
            <a:pPr eaLnBrk="1" hangingPunct="1">
              <a:lnSpc>
                <a:spcPct val="115000"/>
              </a:lnSpc>
            </a:pPr>
            <a:r>
              <a:rPr lang="zh-CN" altLang="en-US" sz="2900" b="1" dirty="0">
                <a:solidFill>
                  <a:schemeClr val="tx1"/>
                </a:solidFill>
                <a:latin typeface="华文楷体" panose="02010600040101010101" pitchFamily="2" charset="-122"/>
                <a:ea typeface="华文楷体" panose="02010600040101010101" pitchFamily="2" charset="-122"/>
              </a:rPr>
              <a:t>流速模型</a:t>
            </a:r>
            <a:br>
              <a:rPr lang="zh-CN" altLang="en-US" sz="2900" b="1" dirty="0">
                <a:solidFill>
                  <a:schemeClr val="tx1"/>
                </a:solidFill>
                <a:latin typeface="华文楷体" panose="02010600040101010101" pitchFamily="2" charset="-122"/>
                <a:ea typeface="华文楷体" panose="02010600040101010101" pitchFamily="2" charset="-122"/>
              </a:rPr>
            </a:br>
            <a:r>
              <a:rPr lang="zh-CN" altLang="en-US" sz="2900" b="1" dirty="0">
                <a:solidFill>
                  <a:schemeClr val="tx1"/>
                </a:solidFill>
                <a:latin typeface="华文楷体" panose="02010600040101010101" pitchFamily="2" charset="-122"/>
                <a:ea typeface="华文楷体" panose="02010600040101010101" pitchFamily="2" charset="-122"/>
              </a:rPr>
              <a:t>假设水池内流体各向同性且不可压，</a:t>
            </a:r>
            <a:br>
              <a:rPr lang="zh-CN" altLang="en-US" sz="2900" b="1" dirty="0">
                <a:solidFill>
                  <a:schemeClr val="tx1"/>
                </a:solidFill>
                <a:latin typeface="华文楷体" panose="02010600040101010101" pitchFamily="2" charset="-122"/>
                <a:ea typeface="华文楷体" panose="02010600040101010101" pitchFamily="2" charset="-122"/>
              </a:rPr>
            </a:br>
            <a:r>
              <a:rPr lang="zh-CN" altLang="en-US" sz="2900" b="1" dirty="0">
                <a:solidFill>
                  <a:schemeClr val="tx1"/>
                </a:solidFill>
                <a:latin typeface="华文楷体" panose="02010600040101010101" pitchFamily="2" charset="-122"/>
                <a:ea typeface="华文楷体" panose="02010600040101010101" pitchFamily="2" charset="-122"/>
              </a:rPr>
              <a:t>则流速满足</a:t>
            </a:r>
            <a:r>
              <a:rPr lang="en-US" altLang="zh-CN" sz="2900" b="1" dirty="0" err="1">
                <a:solidFill>
                  <a:schemeClr val="tx1"/>
                </a:solidFill>
                <a:latin typeface="华文楷体" panose="02010600040101010101" pitchFamily="2" charset="-122"/>
                <a:ea typeface="华文楷体" panose="02010600040101010101" pitchFamily="2" charset="-122"/>
              </a:rPr>
              <a:t>Navier</a:t>
            </a:r>
            <a:r>
              <a:rPr lang="en-US" altLang="zh-CN" sz="2900" b="1" dirty="0">
                <a:solidFill>
                  <a:schemeClr val="tx1"/>
                </a:solidFill>
                <a:latin typeface="华文楷体" panose="02010600040101010101" pitchFamily="2" charset="-122"/>
                <a:ea typeface="华文楷体" panose="02010600040101010101" pitchFamily="2" charset="-122"/>
              </a:rPr>
              <a:t>-Stokes</a:t>
            </a:r>
            <a:r>
              <a:rPr lang="zh-CN" altLang="en-US" sz="2900" b="1" dirty="0">
                <a:solidFill>
                  <a:schemeClr val="tx1"/>
                </a:solidFill>
                <a:latin typeface="华文楷体" panose="02010600040101010101" pitchFamily="2" charset="-122"/>
                <a:ea typeface="华文楷体" panose="02010600040101010101" pitchFamily="2" charset="-122"/>
              </a:rPr>
              <a:t>方程</a:t>
            </a:r>
          </a:p>
        </p:txBody>
      </p:sp>
      <p:sp>
        <p:nvSpPr>
          <p:cNvPr id="28675" name="Rectangle 3"/>
          <p:cNvSpPr>
            <a:spLocks noGrp="1" noChangeArrowheads="1"/>
          </p:cNvSpPr>
          <p:nvPr>
            <p:ph type="body" sz="half" idx="1"/>
          </p:nvPr>
        </p:nvSpPr>
        <p:spPr>
          <a:xfrm>
            <a:off x="611188" y="4211638"/>
            <a:ext cx="4038600" cy="754062"/>
          </a:xfrm>
        </p:spPr>
        <p:txBody>
          <a:bodyPr/>
          <a:lstStyle/>
          <a:p>
            <a:pPr eaLnBrk="1" hangingPunct="1"/>
            <a:r>
              <a:rPr lang="zh-CN" altLang="en-US" sz="2600" b="1">
                <a:ea typeface="华文楷体" panose="02010600040101010101" pitchFamily="2" charset="-122"/>
              </a:rPr>
              <a:t>边界条件</a:t>
            </a:r>
          </a:p>
        </p:txBody>
      </p:sp>
      <p:graphicFrame>
        <p:nvGraphicFramePr>
          <p:cNvPr id="28676" name="Object 4"/>
          <p:cNvGraphicFramePr>
            <a:graphicFrameLocks noGrp="1" noChangeAspect="1"/>
          </p:cNvGraphicFramePr>
          <p:nvPr>
            <p:ph sz="quarter" idx="2"/>
          </p:nvPr>
        </p:nvGraphicFramePr>
        <p:xfrm>
          <a:off x="684213" y="2063750"/>
          <a:ext cx="4319587" cy="1711325"/>
        </p:xfrm>
        <a:graphic>
          <a:graphicData uri="http://schemas.openxmlformats.org/presentationml/2006/ole">
            <mc:AlternateContent xmlns:mc="http://schemas.openxmlformats.org/markup-compatibility/2006">
              <mc:Choice xmlns:v="urn:schemas-microsoft-com:vml" Requires="v">
                <p:oleObj spid="_x0000_s282628" name="Equation" r:id="rId3" imgW="38100000" imgH="15240000" progId="">
                  <p:embed/>
                </p:oleObj>
              </mc:Choice>
              <mc:Fallback>
                <p:oleObj name="Equation" r:id="rId3" imgW="38100000" imgH="15240000" progId="">
                  <p:embed/>
                  <p:pic>
                    <p:nvPicPr>
                      <p:cNvPr id="28676" name="Object 4"/>
                      <p:cNvPicPr>
                        <a:picLocks noChangeAspect="1"/>
                      </p:cNvPicPr>
                      <p:nvPr/>
                    </p:nvPicPr>
                    <p:blipFill>
                      <a:blip r:embed="rId4"/>
                      <a:stretch>
                        <a:fillRect/>
                      </a:stretch>
                    </p:blipFill>
                    <p:spPr>
                      <a:xfrm>
                        <a:off x="684213" y="2063750"/>
                        <a:ext cx="4319587" cy="1711325"/>
                      </a:xfrm>
                      <a:prstGeom prst="rect">
                        <a:avLst/>
                      </a:prstGeom>
                      <a:solidFill>
                        <a:srgbClr val="FFFFCC"/>
                      </a:solidFill>
                      <a:ln w="9525">
                        <a:noFill/>
                      </a:ln>
                    </p:spPr>
                  </p:pic>
                </p:oleObj>
              </mc:Fallback>
            </mc:AlternateContent>
          </a:graphicData>
        </a:graphic>
      </p:graphicFrame>
      <p:graphicFrame>
        <p:nvGraphicFramePr>
          <p:cNvPr id="28677" name="Object 5"/>
          <p:cNvGraphicFramePr>
            <a:graphicFrameLocks noGrp="1" noChangeAspect="1"/>
          </p:cNvGraphicFramePr>
          <p:nvPr>
            <p:ph sz="quarter" idx="3"/>
          </p:nvPr>
        </p:nvGraphicFramePr>
        <p:xfrm>
          <a:off x="611188" y="5162550"/>
          <a:ext cx="3889375" cy="725488"/>
        </p:xfrm>
        <a:graphic>
          <a:graphicData uri="http://schemas.openxmlformats.org/presentationml/2006/ole">
            <mc:AlternateContent xmlns:mc="http://schemas.openxmlformats.org/markup-compatibility/2006">
              <mc:Choice xmlns:v="urn:schemas-microsoft-com:vml" Requires="v">
                <p:oleObj spid="_x0000_s282629" name="Equation" r:id="rId5" imgW="35966400" imgH="6705600" progId="">
                  <p:embed/>
                </p:oleObj>
              </mc:Choice>
              <mc:Fallback>
                <p:oleObj name="Equation" r:id="rId5" imgW="35966400" imgH="6705600" progId="">
                  <p:embed/>
                  <p:pic>
                    <p:nvPicPr>
                      <p:cNvPr id="28677" name="Object 5"/>
                      <p:cNvPicPr>
                        <a:picLocks noChangeAspect="1"/>
                      </p:cNvPicPr>
                      <p:nvPr/>
                    </p:nvPicPr>
                    <p:blipFill>
                      <a:blip r:embed="rId6"/>
                      <a:stretch>
                        <a:fillRect/>
                      </a:stretch>
                    </p:blipFill>
                    <p:spPr>
                      <a:xfrm>
                        <a:off x="611188" y="5162550"/>
                        <a:ext cx="3889375" cy="725488"/>
                      </a:xfrm>
                      <a:prstGeom prst="rect">
                        <a:avLst/>
                      </a:prstGeom>
                      <a:solidFill>
                        <a:srgbClr val="FFFFCC"/>
                      </a:solidFill>
                      <a:ln w="9525">
                        <a:noFill/>
                      </a:ln>
                    </p:spPr>
                  </p:pic>
                </p:oleObj>
              </mc:Fallback>
            </mc:AlternateContent>
          </a:graphicData>
        </a:graphic>
      </p:graphicFrame>
    </p:spTree>
    <p:extLst>
      <p:ext uri="{BB962C8B-B14F-4D97-AF65-F5344CB8AC3E}">
        <p14:creationId xmlns:p14="http://schemas.microsoft.com/office/powerpoint/2010/main" val="2976039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28676"/>
                                        </p:tgtEl>
                                        <p:attrNameLst>
                                          <p:attrName>style.visibility</p:attrName>
                                        </p:attrNameLst>
                                      </p:cBhvr>
                                      <p:to>
                                        <p:strVal val="visible"/>
                                      </p:to>
                                    </p:set>
                                    <p:animEffect transition="in" filter="dissolve">
                                      <p:cBhvr>
                                        <p:cTn id="11" dur="500"/>
                                        <p:tgtEl>
                                          <p:spTgt spid="2867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8677"/>
                                        </p:tgtEl>
                                        <p:attrNameLst>
                                          <p:attrName>style.visibility</p:attrName>
                                        </p:attrNameLst>
                                      </p:cBhvr>
                                      <p:to>
                                        <p:strVal val="visible"/>
                                      </p:to>
                                    </p:set>
                                    <p:animEffect transition="in" filter="dissolve">
                                      <p:cBhvr>
                                        <p:cTn id="20" dur="500"/>
                                        <p:tgtEl>
                                          <p:spTgt spid="28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p:bldP spid="2867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395288" y="476250"/>
            <a:ext cx="8424862" cy="6076950"/>
          </a:xfrm>
          <a:prstGeom prst="rect">
            <a:avLst/>
          </a:prstGeom>
          <a:noFill/>
          <a:ln w="9525">
            <a:noFill/>
            <a:miter lim="800000"/>
          </a:ln>
          <a:effectLst/>
        </p:spPr>
        <p:txBody>
          <a:bodyPr>
            <a:spAutoFit/>
          </a:bodyPr>
          <a:lstStyle/>
          <a:p>
            <a:pPr>
              <a:spcBef>
                <a:spcPct val="50000"/>
              </a:spcBef>
            </a:pPr>
            <a:r>
              <a:rPr kumimoji="0" lang="zh-CN" altLang="en-US" sz="2800">
                <a:latin typeface="Arial" panose="020B0604020202020204" pitchFamily="34" charset="0"/>
                <a:ea typeface="黑体" panose="02010609060101010101" pitchFamily="2" charset="-122"/>
              </a:rPr>
              <a:t>微分方程的实质：</a:t>
            </a:r>
          </a:p>
          <a:p>
            <a:pPr>
              <a:spcBef>
                <a:spcPct val="50000"/>
              </a:spcBef>
            </a:pPr>
            <a:r>
              <a:rPr kumimoji="0" lang="zh-CN" altLang="en-US" sz="2800">
                <a:solidFill>
                  <a:srgbClr val="990033"/>
                </a:solidFill>
                <a:latin typeface="华文新魏" panose="02010800040101010101" pitchFamily="2" charset="-122"/>
                <a:ea typeface="华文新魏" panose="02010800040101010101" pitchFamily="2" charset="-122"/>
              </a:rPr>
              <a:t>       </a:t>
            </a:r>
            <a:r>
              <a:rPr kumimoji="0" lang="zh-CN" altLang="en-US" sz="2800">
                <a:latin typeface="华文新魏" panose="02010800040101010101" pitchFamily="2" charset="-122"/>
                <a:ea typeface="华文新魏" panose="02010800040101010101" pitchFamily="2" charset="-122"/>
              </a:rPr>
              <a:t>实际对象的某些特性随时间（空间）而演变的过程，是一个动态模型。 </a:t>
            </a:r>
          </a:p>
          <a:p>
            <a:pPr>
              <a:spcBef>
                <a:spcPct val="50000"/>
              </a:spcBef>
            </a:pPr>
            <a:r>
              <a:rPr kumimoji="0" lang="zh-CN" altLang="en-US" sz="2800">
                <a:latin typeface="Arial" panose="020B0604020202020204" pitchFamily="34" charset="0"/>
                <a:ea typeface="黑体" panose="02010609060101010101" pitchFamily="2" charset="-122"/>
              </a:rPr>
              <a:t>作用：</a:t>
            </a:r>
          </a:p>
          <a:p>
            <a:pPr>
              <a:spcBef>
                <a:spcPct val="50000"/>
              </a:spcBef>
            </a:pPr>
            <a:r>
              <a:rPr kumimoji="0" lang="zh-CN" altLang="en-US" sz="2800">
                <a:latin typeface="华文新魏" panose="02010800040101010101" pitchFamily="2" charset="-122"/>
                <a:ea typeface="华文新魏" panose="02010800040101010101" pitchFamily="2" charset="-122"/>
              </a:rPr>
              <a:t>        </a:t>
            </a:r>
            <a:r>
              <a:rPr kumimoji="0" lang="en-US" altLang="zh-CN" sz="2800">
                <a:latin typeface="华文新魏" panose="02010800040101010101" pitchFamily="2" charset="-122"/>
                <a:ea typeface="华文新魏" panose="02010800040101010101" pitchFamily="2" charset="-122"/>
              </a:rPr>
              <a:t>1</a:t>
            </a:r>
            <a:r>
              <a:rPr kumimoji="0" lang="zh-CN" altLang="en-US" sz="2800">
                <a:latin typeface="华文新魏" panose="02010800040101010101" pitchFamily="2" charset="-122"/>
                <a:ea typeface="华文新魏" panose="02010800040101010101" pitchFamily="2" charset="-122"/>
              </a:rPr>
              <a:t>、分析它的变化规律；</a:t>
            </a:r>
          </a:p>
          <a:p>
            <a:pPr>
              <a:spcBef>
                <a:spcPct val="50000"/>
              </a:spcBef>
            </a:pPr>
            <a:r>
              <a:rPr kumimoji="0" lang="zh-CN" altLang="en-US" sz="2800">
                <a:latin typeface="华文新魏" panose="02010800040101010101" pitchFamily="2" charset="-122"/>
                <a:ea typeface="华文新魏" panose="02010800040101010101" pitchFamily="2" charset="-122"/>
              </a:rPr>
              <a:t>        </a:t>
            </a:r>
            <a:r>
              <a:rPr kumimoji="0" lang="en-US" altLang="zh-CN" sz="2800">
                <a:latin typeface="华文新魏" panose="02010800040101010101" pitchFamily="2" charset="-122"/>
                <a:ea typeface="华文新魏" panose="02010800040101010101" pitchFamily="2" charset="-122"/>
              </a:rPr>
              <a:t>2</a:t>
            </a:r>
            <a:r>
              <a:rPr kumimoji="0" lang="zh-CN" altLang="en-US" sz="2800">
                <a:latin typeface="华文新魏" panose="02010800040101010101" pitchFamily="2" charset="-122"/>
                <a:ea typeface="华文新魏" panose="02010800040101010101" pitchFamily="2" charset="-122"/>
              </a:rPr>
              <a:t>、预测它的未来形态；</a:t>
            </a:r>
          </a:p>
          <a:p>
            <a:pPr>
              <a:spcBef>
                <a:spcPct val="50000"/>
              </a:spcBef>
            </a:pPr>
            <a:r>
              <a:rPr kumimoji="0" lang="zh-CN" altLang="en-US" sz="2800">
                <a:latin typeface="华文新魏" panose="02010800040101010101" pitchFamily="2" charset="-122"/>
                <a:ea typeface="华文新魏" panose="02010800040101010101" pitchFamily="2" charset="-122"/>
              </a:rPr>
              <a:t>        </a:t>
            </a:r>
            <a:r>
              <a:rPr kumimoji="0" lang="en-US" altLang="zh-CN" sz="2800">
                <a:latin typeface="华文新魏" panose="02010800040101010101" pitchFamily="2" charset="-122"/>
                <a:ea typeface="华文新魏" panose="02010800040101010101" pitchFamily="2" charset="-122"/>
              </a:rPr>
              <a:t>3</a:t>
            </a:r>
            <a:r>
              <a:rPr kumimoji="0" lang="zh-CN" altLang="en-US" sz="2800">
                <a:latin typeface="华文新魏" panose="02010800040101010101" pitchFamily="2" charset="-122"/>
                <a:ea typeface="华文新魏" panose="02010800040101010101" pitchFamily="2" charset="-122"/>
              </a:rPr>
              <a:t>、研究它的控制手段。</a:t>
            </a:r>
          </a:p>
          <a:p>
            <a:pPr>
              <a:spcBef>
                <a:spcPct val="50000"/>
              </a:spcBef>
            </a:pPr>
            <a:r>
              <a:rPr kumimoji="0" lang="zh-CN" altLang="en-US" sz="2800">
                <a:latin typeface="黑体" panose="02010609060101010101" pitchFamily="2" charset="-122"/>
                <a:ea typeface="黑体" panose="02010609060101010101" pitchFamily="2" charset="-122"/>
              </a:rPr>
              <a:t>与统计方法的区别：</a:t>
            </a:r>
          </a:p>
          <a:p>
            <a:pPr>
              <a:spcBef>
                <a:spcPct val="50000"/>
              </a:spcBef>
            </a:pPr>
            <a:r>
              <a:rPr kumimoji="0" lang="zh-CN" altLang="en-US" sz="2800">
                <a:latin typeface="黑体" panose="02010609060101010101" pitchFamily="2" charset="-122"/>
                <a:ea typeface="黑体" panose="02010609060101010101" pitchFamily="2" charset="-122"/>
              </a:rPr>
              <a:t>    </a:t>
            </a:r>
            <a:r>
              <a:rPr kumimoji="0" lang="zh-CN" altLang="en-US" sz="2800">
                <a:latin typeface="华文新魏" panose="02010800040101010101" pitchFamily="2" charset="-122"/>
                <a:ea typeface="华文新魏" panose="02010800040101010101" pitchFamily="2" charset="-122"/>
              </a:rPr>
              <a:t>机理；事件发生的数量统计规律</a:t>
            </a:r>
          </a:p>
          <a:p>
            <a:pPr>
              <a:spcBef>
                <a:spcPct val="50000"/>
              </a:spcBef>
            </a:pPr>
            <a:endParaRPr kumimoji="0" lang="en-US" altLang="zh-CN" sz="2800">
              <a:latin typeface="黑体" panose="02010609060101010101" pitchFamily="2" charset="-122"/>
              <a:ea typeface="黑体" panose="0201060906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162">
                                            <p:txEl>
                                              <p:pRg st="1" end="1"/>
                                            </p:txEl>
                                          </p:spTgt>
                                        </p:tgtEl>
                                        <p:attrNameLst>
                                          <p:attrName>style.visibility</p:attrName>
                                        </p:attrNameLst>
                                      </p:cBhvr>
                                      <p:to>
                                        <p:strVal val="visible"/>
                                      </p:to>
                                    </p:set>
                                    <p:animEffect transition="in" filter="blinds(horizontal)">
                                      <p:cBhvr>
                                        <p:cTn id="7" dur="500"/>
                                        <p:tgtEl>
                                          <p:spTgt spid="9216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2162">
                                            <p:txEl>
                                              <p:pRg st="3" end="3"/>
                                            </p:txEl>
                                          </p:spTgt>
                                        </p:tgtEl>
                                        <p:attrNameLst>
                                          <p:attrName>style.visibility</p:attrName>
                                        </p:attrNameLst>
                                      </p:cBhvr>
                                      <p:to>
                                        <p:strVal val="visible"/>
                                      </p:to>
                                    </p:set>
                                    <p:animEffect transition="in" filter="blinds(horizontal)">
                                      <p:cBhvr>
                                        <p:cTn id="12" dur="500"/>
                                        <p:tgtEl>
                                          <p:spTgt spid="9216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2162">
                                            <p:txEl>
                                              <p:pRg st="4" end="4"/>
                                            </p:txEl>
                                          </p:spTgt>
                                        </p:tgtEl>
                                        <p:attrNameLst>
                                          <p:attrName>style.visibility</p:attrName>
                                        </p:attrNameLst>
                                      </p:cBhvr>
                                      <p:to>
                                        <p:strVal val="visible"/>
                                      </p:to>
                                    </p:set>
                                    <p:animEffect transition="in" filter="blinds(horizontal)">
                                      <p:cBhvr>
                                        <p:cTn id="17" dur="500"/>
                                        <p:tgtEl>
                                          <p:spTgt spid="9216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2162">
                                            <p:txEl>
                                              <p:pRg st="5" end="5"/>
                                            </p:txEl>
                                          </p:spTgt>
                                        </p:tgtEl>
                                        <p:attrNameLst>
                                          <p:attrName>style.visibility</p:attrName>
                                        </p:attrNameLst>
                                      </p:cBhvr>
                                      <p:to>
                                        <p:strVal val="visible"/>
                                      </p:to>
                                    </p:set>
                                    <p:animEffect transition="in" filter="blinds(horizontal)">
                                      <p:cBhvr>
                                        <p:cTn id="22" dur="500"/>
                                        <p:tgtEl>
                                          <p:spTgt spid="9216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2162">
                                            <p:txEl>
                                              <p:pRg st="6" end="6"/>
                                            </p:txEl>
                                          </p:spTgt>
                                        </p:tgtEl>
                                        <p:attrNameLst>
                                          <p:attrName>style.visibility</p:attrName>
                                        </p:attrNameLst>
                                      </p:cBhvr>
                                      <p:to>
                                        <p:strVal val="visible"/>
                                      </p:to>
                                    </p:set>
                                    <p:animEffect transition="in" filter="blinds(horizontal)">
                                      <p:cBhvr>
                                        <p:cTn id="27" dur="500"/>
                                        <p:tgtEl>
                                          <p:spTgt spid="9216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2162">
                                            <p:txEl>
                                              <p:pRg st="7" end="7"/>
                                            </p:txEl>
                                          </p:spTgt>
                                        </p:tgtEl>
                                        <p:attrNameLst>
                                          <p:attrName>style.visibility</p:attrName>
                                        </p:attrNameLst>
                                      </p:cBhvr>
                                      <p:to>
                                        <p:strVal val="visible"/>
                                      </p:to>
                                    </p:set>
                                    <p:animEffect transition="in" filter="blinds(horizontal)">
                                      <p:cBhvr>
                                        <p:cTn id="32" dur="500"/>
                                        <p:tgtEl>
                                          <p:spTgt spid="9216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lang="zh-CN" altLang="en-US" sz="4000" b="1" dirty="0"/>
              <a:t>问题来啦</a:t>
            </a:r>
          </a:p>
        </p:txBody>
      </p:sp>
      <p:sp>
        <p:nvSpPr>
          <p:cNvPr id="7" name="内容占位符 6"/>
          <p:cNvSpPr>
            <a:spLocks noGrp="1"/>
          </p:cNvSpPr>
          <p:nvPr>
            <p:ph sz="quarter" idx="13"/>
          </p:nvPr>
        </p:nvSpPr>
        <p:spPr>
          <a:xfrm>
            <a:off x="457200" y="1126490"/>
            <a:ext cx="8229600" cy="5004435"/>
          </a:xfrm>
        </p:spPr>
        <p:txBody>
          <a:bodyPr/>
          <a:lstStyle/>
          <a:p>
            <a:r>
              <a:rPr lang="zh-CN" altLang="en-US" sz="2800" b="1" dirty="0"/>
              <a:t>这么复杂的偏微分方程</a:t>
            </a:r>
            <a:r>
              <a:rPr lang="en-US" altLang="zh-CN" sz="2800" b="1" dirty="0"/>
              <a:t>,  </a:t>
            </a:r>
            <a:r>
              <a:rPr lang="zh-CN" altLang="en-US" sz="2800" b="1" dirty="0"/>
              <a:t>如何求解呀</a:t>
            </a:r>
            <a:r>
              <a:rPr lang="en-US" altLang="zh-CN" sz="2800" b="1" dirty="0"/>
              <a:t>??</a:t>
            </a:r>
          </a:p>
          <a:p>
            <a:r>
              <a:rPr lang="zh-CN" altLang="en-US" sz="2800" b="1" dirty="0"/>
              <a:t>对于前面的简化情形得到的微分方程</a:t>
            </a:r>
            <a:r>
              <a:rPr lang="en-US" altLang="zh-CN" sz="2800" b="1" dirty="0"/>
              <a:t>:  </a:t>
            </a:r>
            <a:r>
              <a:rPr lang="zh-CN" altLang="en-US" sz="2800" b="1" dirty="0"/>
              <a:t>数值解法或动态仿真</a:t>
            </a:r>
            <a:endParaRPr lang="en-US" altLang="zh-CN" sz="2800" b="1" dirty="0"/>
          </a:p>
          <a:p>
            <a:endParaRPr lang="en-US" altLang="zh-CN" sz="2800" b="1" dirty="0"/>
          </a:p>
          <a:p>
            <a:endParaRPr lang="en-US" altLang="zh-CN" sz="2800" b="1" dirty="0"/>
          </a:p>
          <a:p>
            <a:endParaRPr lang="en-US" altLang="zh-CN" sz="2800" b="1" dirty="0"/>
          </a:p>
          <a:p>
            <a:r>
              <a:rPr lang="zh-CN" altLang="en-US" sz="2800" b="1" dirty="0"/>
              <a:t>对加入流量场的偏微分方程</a:t>
            </a:r>
            <a:r>
              <a:rPr lang="en-US" altLang="zh-CN" sz="2800" b="1" dirty="0"/>
              <a:t>,  </a:t>
            </a:r>
            <a:r>
              <a:rPr lang="zh-CN" altLang="en-US" sz="2800" b="1" dirty="0"/>
              <a:t>可参考</a:t>
            </a:r>
            <a:r>
              <a:rPr lang="en-US" altLang="zh-CN" sz="2800" b="1" dirty="0"/>
              <a:t>”</a:t>
            </a:r>
            <a:r>
              <a:rPr lang="zh-CN" altLang="en-US" sz="2800" b="1" dirty="0"/>
              <a:t>计算流体力学</a:t>
            </a:r>
            <a:r>
              <a:rPr lang="en-US" altLang="zh-CN" sz="2800" b="1" dirty="0"/>
              <a:t>”</a:t>
            </a:r>
            <a:r>
              <a:rPr lang="zh-CN" altLang="en-US" sz="2800" b="1" dirty="0"/>
              <a:t>的相关内容</a:t>
            </a:r>
            <a:endParaRPr lang="en-US" altLang="zh-CN" sz="2800" b="1" dirty="0"/>
          </a:p>
          <a:p>
            <a:endParaRPr lang="zh-CN" altLang="en-US" sz="2800" b="1" dirty="0"/>
          </a:p>
        </p:txBody>
      </p:sp>
      <p:graphicFrame>
        <p:nvGraphicFramePr>
          <p:cNvPr id="8" name="对象 7"/>
          <p:cNvGraphicFramePr>
            <a:graphicFrameLocks noGrp="1" noChangeAspect="1"/>
          </p:cNvGraphicFramePr>
          <p:nvPr/>
        </p:nvGraphicFramePr>
        <p:xfrm>
          <a:off x="2256061" y="2614429"/>
          <a:ext cx="3539892" cy="1471687"/>
        </p:xfrm>
        <a:graphic>
          <a:graphicData uri="http://schemas.openxmlformats.org/presentationml/2006/ole">
            <mc:AlternateContent xmlns:mc="http://schemas.openxmlformats.org/markup-compatibility/2006">
              <mc:Choice xmlns:v="urn:schemas-microsoft-com:vml" Requires="v">
                <p:oleObj spid="_x0000_s283655" name="公式" r:id="rId3" imgW="2258695" imgH="932815" progId="Equation.3">
                  <p:embed/>
                </p:oleObj>
              </mc:Choice>
              <mc:Fallback>
                <p:oleObj name="公式" r:id="rId3" imgW="2258695" imgH="932815" progId="Equation.3">
                  <p:embed/>
                  <p:pic>
                    <p:nvPicPr>
                      <p:cNvPr id="8" name="对象 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6061" y="2614429"/>
                        <a:ext cx="3539892" cy="1471687"/>
                      </a:xfrm>
                      <a:prstGeom prst="rect">
                        <a:avLst/>
                      </a:prstGeom>
                      <a:solidFill>
                        <a:srgbClr val="FFFFCC"/>
                      </a:solidFill>
                      <a:ln>
                        <a:noFill/>
                      </a:ln>
                      <a:effectLst/>
                    </p:spPr>
                  </p:pic>
                </p:oleObj>
              </mc:Fallback>
            </mc:AlternateContent>
          </a:graphicData>
        </a:graphic>
      </p:graphicFrame>
      <p:graphicFrame>
        <p:nvGraphicFramePr>
          <p:cNvPr id="9" name="对象 8"/>
          <p:cNvGraphicFramePr>
            <a:graphicFrameLocks noGrp="1" noChangeAspect="1"/>
          </p:cNvGraphicFramePr>
          <p:nvPr/>
        </p:nvGraphicFramePr>
        <p:xfrm>
          <a:off x="1732315" y="5123150"/>
          <a:ext cx="3240360" cy="644099"/>
        </p:xfrm>
        <a:graphic>
          <a:graphicData uri="http://schemas.openxmlformats.org/presentationml/2006/ole">
            <mc:AlternateContent xmlns:mc="http://schemas.openxmlformats.org/markup-compatibility/2006">
              <mc:Choice xmlns:v="urn:schemas-microsoft-com:vml" Requires="v">
                <p:oleObj spid="_x0000_s283656" name="公式" r:id="rId5" imgW="2038985" imgH="402590" progId="Equation.3">
                  <p:embed/>
                </p:oleObj>
              </mc:Choice>
              <mc:Fallback>
                <p:oleObj name="公式" r:id="rId5" imgW="2038985" imgH="402590" progId="Equation.3">
                  <p:embed/>
                  <p:pic>
                    <p:nvPicPr>
                      <p:cNvPr id="9" name="对象 8"/>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32315" y="5123150"/>
                        <a:ext cx="3240360" cy="644099"/>
                      </a:xfrm>
                      <a:prstGeom prst="rect">
                        <a:avLst/>
                      </a:prstGeom>
                      <a:solidFill>
                        <a:srgbClr val="FFFFCC"/>
                      </a:solidFill>
                      <a:ln>
                        <a:noFill/>
                      </a:ln>
                      <a:effectLst/>
                    </p:spPr>
                  </p:pic>
                </p:oleObj>
              </mc:Fallback>
            </mc:AlternateContent>
          </a:graphicData>
        </a:graphic>
      </p:graphicFrame>
      <p:graphicFrame>
        <p:nvGraphicFramePr>
          <p:cNvPr id="10" name="对象 9"/>
          <p:cNvGraphicFramePr>
            <a:graphicFrameLocks noChangeAspect="1"/>
          </p:cNvGraphicFramePr>
          <p:nvPr/>
        </p:nvGraphicFramePr>
        <p:xfrm>
          <a:off x="5580112" y="5123155"/>
          <a:ext cx="1294175" cy="432048"/>
        </p:xfrm>
        <a:graphic>
          <a:graphicData uri="http://schemas.openxmlformats.org/presentationml/2006/ole">
            <mc:AlternateContent xmlns:mc="http://schemas.openxmlformats.org/markup-compatibility/2006">
              <mc:Choice xmlns:v="urn:schemas-microsoft-com:vml" Requires="v">
                <p:oleObj spid="_x0000_s283657" r:id="rId7" imgW="17373600" imgH="5791200" progId="">
                  <p:embed/>
                </p:oleObj>
              </mc:Choice>
              <mc:Fallback>
                <p:oleObj r:id="rId7" imgW="17373600" imgH="5791200" progId="">
                  <p:embed/>
                  <p:pic>
                    <p:nvPicPr>
                      <p:cNvPr id="10" name="对象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80112" y="5123155"/>
                        <a:ext cx="1294175" cy="432048"/>
                      </a:xfrm>
                      <a:prstGeom prst="rect">
                        <a:avLst/>
                      </a:prstGeom>
                      <a:solidFill>
                        <a:srgbClr val="CCFFCC"/>
                      </a:solidFill>
                      <a:ln>
                        <a:noFill/>
                      </a:ln>
                    </p:spPr>
                  </p:pic>
                </p:oleObj>
              </mc:Fallback>
            </mc:AlternateContent>
          </a:graphicData>
        </a:graphic>
      </p:graphicFrame>
      <p:graphicFrame>
        <p:nvGraphicFramePr>
          <p:cNvPr id="11" name="对象 10"/>
          <p:cNvGraphicFramePr>
            <a:graphicFrameLocks noChangeAspect="1"/>
          </p:cNvGraphicFramePr>
          <p:nvPr/>
        </p:nvGraphicFramePr>
        <p:xfrm>
          <a:off x="5580112" y="5699601"/>
          <a:ext cx="1792287" cy="431056"/>
        </p:xfrm>
        <a:graphic>
          <a:graphicData uri="http://schemas.openxmlformats.org/presentationml/2006/ole">
            <mc:AlternateContent xmlns:mc="http://schemas.openxmlformats.org/markup-compatibility/2006">
              <mc:Choice xmlns:v="urn:schemas-microsoft-com:vml" Requires="v">
                <p:oleObj spid="_x0000_s283658" name="公式" r:id="rId9" imgW="34442400" imgH="10972800" progId="Equation.3">
                  <p:embed/>
                </p:oleObj>
              </mc:Choice>
              <mc:Fallback>
                <p:oleObj name="公式" r:id="rId9" imgW="34442400" imgH="10972800" progId="Equation.3">
                  <p:embed/>
                  <p:pic>
                    <p:nvPicPr>
                      <p:cNvPr id="11" name="对象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80112" y="5699601"/>
                        <a:ext cx="1792287" cy="431056"/>
                      </a:xfrm>
                      <a:prstGeom prst="rect">
                        <a:avLst/>
                      </a:prstGeom>
                      <a:solidFill>
                        <a:srgbClr val="CCFFCC"/>
                      </a:solidFill>
                      <a:ln>
                        <a:noFill/>
                      </a:ln>
                      <a:effectLst/>
                    </p:spPr>
                  </p:pic>
                </p:oleObj>
              </mc:Fallback>
            </mc:AlternateContent>
          </a:graphicData>
        </a:graphic>
      </p:graphicFrame>
      <p:graphicFrame>
        <p:nvGraphicFramePr>
          <p:cNvPr id="12" name="对象 11"/>
          <p:cNvGraphicFramePr>
            <a:graphicFrameLocks noGrp="1" noChangeAspect="1"/>
          </p:cNvGraphicFramePr>
          <p:nvPr/>
        </p:nvGraphicFramePr>
        <p:xfrm>
          <a:off x="5580112" y="6283285"/>
          <a:ext cx="831010" cy="431627"/>
        </p:xfrm>
        <a:graphic>
          <a:graphicData uri="http://schemas.openxmlformats.org/presentationml/2006/ole">
            <mc:AlternateContent xmlns:mc="http://schemas.openxmlformats.org/markup-compatibility/2006">
              <mc:Choice xmlns:v="urn:schemas-microsoft-com:vml" Requires="v">
                <p:oleObj spid="_x0000_s283659" name="公式" r:id="rId11" imgW="13716000" imgH="10972800" progId="Equation.3">
                  <p:embed/>
                </p:oleObj>
              </mc:Choice>
              <mc:Fallback>
                <p:oleObj name="公式" r:id="rId11" imgW="13716000" imgH="10972800" progId="Equation.3">
                  <p:embed/>
                  <p:pic>
                    <p:nvPicPr>
                      <p:cNvPr id="12" name="对象 11"/>
                      <p:cNvPicPr>
                        <a:picLocks noGrp="1"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80112" y="6283285"/>
                        <a:ext cx="831010" cy="431627"/>
                      </a:xfrm>
                      <a:prstGeom prst="rect">
                        <a:avLst/>
                      </a:prstGeom>
                      <a:solidFill>
                        <a:srgbClr val="CCFFCC"/>
                      </a:solidFill>
                      <a:ln>
                        <a:noFill/>
                      </a:ln>
                      <a:effectLst/>
                    </p:spPr>
                  </p:pic>
                </p:oleObj>
              </mc:Fallback>
            </mc:AlternateContent>
          </a:graphicData>
        </a:graphic>
      </p:graphicFrame>
    </p:spTree>
    <p:extLst>
      <p:ext uri="{BB962C8B-B14F-4D97-AF65-F5344CB8AC3E}">
        <p14:creationId xmlns:p14="http://schemas.microsoft.com/office/powerpoint/2010/main" val="3128530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dissolv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ox(in)">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dissolve">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dissolve">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微分方程求解</a:t>
            </a:r>
            <a:r>
              <a:rPr lang="en-US" altLang="zh-CN" b="1" dirty="0"/>
              <a:t>:</a:t>
            </a:r>
            <a:endParaRPr lang="zh-CN" altLang="en-US" b="1" dirty="0"/>
          </a:p>
        </p:txBody>
      </p:sp>
      <p:sp>
        <p:nvSpPr>
          <p:cNvPr id="3" name="内容占位符 2"/>
          <p:cNvSpPr>
            <a:spLocks noGrp="1"/>
          </p:cNvSpPr>
          <p:nvPr>
            <p:ph sz="quarter" idx="13"/>
          </p:nvPr>
        </p:nvSpPr>
        <p:spPr>
          <a:xfrm>
            <a:off x="457200" y="1160145"/>
            <a:ext cx="8229600" cy="4970780"/>
          </a:xfrm>
        </p:spPr>
        <p:txBody>
          <a:bodyPr>
            <a:normAutofit fontScale="90000" lnSpcReduction="20000"/>
          </a:bodyPr>
          <a:lstStyle/>
          <a:p>
            <a:r>
              <a:rPr lang="zh-CN" altLang="en-US" b="1" dirty="0"/>
              <a:t>只有一些特殊类型的微分方程问题能够得到用解析表达式表示的函数解，大量的微分方程问题很难得到其解 析解，有的甚至无法用解析表达式来表示。因此，只能依赖于数值方法去获得微分方程的数值解。</a:t>
            </a:r>
            <a:endParaRPr lang="en-US" altLang="zh-CN" b="1" dirty="0"/>
          </a:p>
          <a:p>
            <a:endParaRPr lang="en-US" altLang="zh-CN" b="1" dirty="0">
              <a:solidFill>
                <a:srgbClr val="C00000"/>
              </a:solidFill>
            </a:endParaRPr>
          </a:p>
          <a:p>
            <a:r>
              <a:rPr lang="zh-CN" altLang="en-US" b="1" dirty="0">
                <a:solidFill>
                  <a:srgbClr val="C00000"/>
                </a:solidFill>
              </a:rPr>
              <a:t>微分方程的数值解</a:t>
            </a:r>
            <a:r>
              <a:rPr lang="zh-CN" altLang="en-US" b="1" dirty="0"/>
              <a:t>：</a:t>
            </a:r>
            <a:r>
              <a:rPr kumimoji="0" lang="zh-CN" altLang="en-US" b="1" dirty="0">
                <a:solidFill>
                  <a:schemeClr val="tx1"/>
                </a:solidFill>
                <a:ea typeface="宋体" panose="02010600030101010101" pitchFamily="2" charset="-122"/>
              </a:rPr>
              <a:t>就是寻求方程的解在自变量的一系列离散节点上的近似值。</a:t>
            </a:r>
          </a:p>
          <a:p>
            <a:endParaRPr kumimoji="0" lang="zh-CN" altLang="en-US" b="1" dirty="0">
              <a:solidFill>
                <a:schemeClr val="tx1"/>
              </a:solidFill>
              <a:ea typeface="宋体" panose="02010600030101010101" pitchFamily="2" charset="-122"/>
            </a:endParaRPr>
          </a:p>
          <a:p>
            <a:r>
              <a:rPr lang="zh-CN" altLang="en-US" b="1" dirty="0"/>
              <a:t>设微分方程问题的解</a:t>
            </a:r>
            <a:r>
              <a:rPr lang="en-US" altLang="zh-CN" b="1" dirty="0"/>
              <a:t>y(x)</a:t>
            </a:r>
            <a:r>
              <a:rPr lang="zh-CN" altLang="en-US" b="1" dirty="0"/>
              <a:t>的存在区间是</a:t>
            </a:r>
            <a:r>
              <a:rPr lang="en-US" altLang="zh-CN" b="1" dirty="0"/>
              <a:t>[</a:t>
            </a:r>
            <a:r>
              <a:rPr lang="en-US" altLang="zh-CN" b="1" dirty="0" err="1"/>
              <a:t>a,b</a:t>
            </a:r>
            <a:r>
              <a:rPr lang="en-US" altLang="zh-CN" b="1" dirty="0"/>
              <a:t>]</a:t>
            </a:r>
            <a:r>
              <a:rPr lang="zh-CN" altLang="en-US" b="1" dirty="0"/>
              <a:t>，</a:t>
            </a:r>
            <a:endParaRPr lang="en-US" altLang="zh-CN" b="1" dirty="0"/>
          </a:p>
          <a:p>
            <a:pPr marL="0" indent="0">
              <a:buNone/>
            </a:pPr>
            <a:r>
              <a:rPr lang="zh-CN" altLang="en-US" b="1" dirty="0"/>
              <a:t>初始点</a:t>
            </a:r>
            <a:r>
              <a:rPr lang="en-US" altLang="zh-CN" b="1" dirty="0"/>
              <a:t>x0=a</a:t>
            </a:r>
            <a:r>
              <a:rPr lang="zh-CN" altLang="en-US" b="1" dirty="0"/>
              <a:t>，将</a:t>
            </a:r>
            <a:r>
              <a:rPr lang="en-US" altLang="zh-CN" b="1" dirty="0"/>
              <a:t>[</a:t>
            </a:r>
            <a:r>
              <a:rPr lang="en-US" altLang="zh-CN" b="1" dirty="0" err="1"/>
              <a:t>a,b</a:t>
            </a:r>
            <a:r>
              <a:rPr lang="en-US" altLang="zh-CN" b="1" dirty="0"/>
              <a:t>]</a:t>
            </a:r>
            <a:r>
              <a:rPr lang="zh-CN" altLang="en-US" b="1" dirty="0"/>
              <a:t>进行划分得一系列节点</a:t>
            </a:r>
            <a:endParaRPr lang="en-US" altLang="zh-CN" b="1" dirty="0"/>
          </a:p>
          <a:p>
            <a:pPr marL="0" indent="0">
              <a:buNone/>
            </a:pPr>
            <a:r>
              <a:rPr lang="en-US" altLang="zh-CN" b="1" dirty="0"/>
              <a:t>                                x0 , x1 ,...,</a:t>
            </a:r>
            <a:r>
              <a:rPr lang="en-US" altLang="zh-CN" b="1" dirty="0" err="1"/>
              <a:t>xn</a:t>
            </a:r>
            <a:r>
              <a:rPr lang="zh-CN" altLang="en-US" b="1" dirty="0"/>
              <a:t>，</a:t>
            </a:r>
            <a:endParaRPr lang="en-US" altLang="zh-CN" b="1" dirty="0"/>
          </a:p>
          <a:p>
            <a:pPr marL="0" indent="0">
              <a:buNone/>
            </a:pPr>
            <a:r>
              <a:rPr lang="zh-CN" altLang="en-US" b="1" dirty="0"/>
              <a:t>其中</a:t>
            </a:r>
            <a:r>
              <a:rPr lang="en-US" altLang="zh-CN" b="1" dirty="0"/>
              <a:t>a= x0&lt; x1&lt;…&lt; </a:t>
            </a:r>
            <a:r>
              <a:rPr lang="en-US" altLang="zh-CN" b="1" dirty="0" err="1"/>
              <a:t>xn</a:t>
            </a:r>
            <a:r>
              <a:rPr lang="en-US" altLang="zh-CN" b="1" dirty="0"/>
              <a:t> =b</a:t>
            </a:r>
            <a:r>
              <a:rPr lang="zh-CN" altLang="en-US" b="1" dirty="0"/>
              <a:t>。</a:t>
            </a:r>
          </a:p>
        </p:txBody>
      </p:sp>
    </p:spTree>
    <p:extLst>
      <p:ext uri="{BB962C8B-B14F-4D97-AF65-F5344CB8AC3E}">
        <p14:creationId xmlns:p14="http://schemas.microsoft.com/office/powerpoint/2010/main" val="6507282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3"/>
          </p:nvPr>
        </p:nvSpPr>
        <p:spPr/>
        <p:txBody>
          <a:bodyPr/>
          <a:lstStyle/>
          <a:p>
            <a:endParaRPr lang="zh-CN" altLang="en-US" dirty="0"/>
          </a:p>
        </p:txBody>
      </p:sp>
      <p:graphicFrame>
        <p:nvGraphicFramePr>
          <p:cNvPr id="4" name="对象 3"/>
          <p:cNvGraphicFramePr>
            <a:graphicFrameLocks noChangeAspect="1"/>
          </p:cNvGraphicFramePr>
          <p:nvPr>
            <p:extLst/>
          </p:nvPr>
        </p:nvGraphicFramePr>
        <p:xfrm>
          <a:off x="457200" y="1508125"/>
          <a:ext cx="7488831" cy="3841750"/>
        </p:xfrm>
        <a:graphic>
          <a:graphicData uri="http://schemas.openxmlformats.org/presentationml/2006/ole">
            <mc:AlternateContent xmlns:mc="http://schemas.openxmlformats.org/markup-compatibility/2006">
              <mc:Choice xmlns:v="urn:schemas-microsoft-com:vml" Requires="v">
                <p:oleObj spid="_x0000_s284675" name="公式" r:id="rId3" imgW="2057400" imgH="1219200" progId="Equation.3">
                  <p:embed/>
                </p:oleObj>
              </mc:Choice>
              <mc:Fallback>
                <p:oleObj name="公式" r:id="rId3" imgW="2057400" imgH="1219200" progId="Equation.3">
                  <p:embed/>
                  <p:pic>
                    <p:nvPicPr>
                      <p:cNvPr id="4" name="对象 3"/>
                      <p:cNvPicPr>
                        <a:picLocks noChangeAspect="1" noChangeArrowheads="1"/>
                      </p:cNvPicPr>
                      <p:nvPr/>
                    </p:nvPicPr>
                    <p:blipFill>
                      <a:blip r:embed="rId4"/>
                      <a:srcRect/>
                      <a:stretch>
                        <a:fillRect/>
                      </a:stretch>
                    </p:blipFill>
                    <p:spPr bwMode="auto">
                      <a:xfrm>
                        <a:off x="457200" y="1508125"/>
                        <a:ext cx="7488831" cy="3841750"/>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8050210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主要方法</a:t>
            </a:r>
          </a:p>
        </p:txBody>
      </p:sp>
      <p:sp>
        <p:nvSpPr>
          <p:cNvPr id="3" name="内容占位符 2"/>
          <p:cNvSpPr>
            <a:spLocks noGrp="1"/>
          </p:cNvSpPr>
          <p:nvPr>
            <p:ph sz="quarter" idx="13"/>
          </p:nvPr>
        </p:nvSpPr>
        <p:spPr/>
        <p:txBody>
          <a:bodyPr/>
          <a:lstStyle/>
          <a:p>
            <a:endParaRPr lang="zh-CN" altLang="en-US" dirty="0"/>
          </a:p>
        </p:txBody>
      </p:sp>
      <p:sp>
        <p:nvSpPr>
          <p:cNvPr id="4" name="Rectangle 3"/>
          <p:cNvSpPr>
            <a:spLocks noGrp="1" noChangeArrowheads="1"/>
          </p:cNvSpPr>
          <p:nvPr/>
        </p:nvSpPr>
        <p:spPr bwMode="auto">
          <a:xfrm>
            <a:off x="457200" y="2019300"/>
            <a:ext cx="8003232" cy="32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nSpc>
                <a:spcPct val="130000"/>
              </a:lnSpc>
            </a:pPr>
            <a:r>
              <a:rPr lang="zh-CN" altLang="en-US" sz="2800" b="1" dirty="0">
                <a:latin typeface="Times New Roman" panose="02020603050405020304" pitchFamily="18" charset="0"/>
              </a:rPr>
              <a:t>欧拉（</a:t>
            </a:r>
            <a:r>
              <a:rPr lang="en-US" altLang="zh-CN" sz="2800" b="1" dirty="0">
                <a:latin typeface="Times New Roman" panose="02020603050405020304" pitchFamily="18" charset="0"/>
              </a:rPr>
              <a:t>Euler</a:t>
            </a:r>
            <a:r>
              <a:rPr lang="zh-CN" altLang="en-US" sz="2800" b="1" dirty="0">
                <a:latin typeface="Times New Roman" panose="02020603050405020304" pitchFamily="18" charset="0"/>
              </a:rPr>
              <a:t>）方法、向后欧拉法、梯形法及梯形法的预估校正法</a:t>
            </a:r>
          </a:p>
          <a:p>
            <a:pPr>
              <a:lnSpc>
                <a:spcPct val="130000"/>
              </a:lnSpc>
            </a:pPr>
            <a:r>
              <a:rPr lang="zh-CN" altLang="en-US" sz="2800" b="1" dirty="0">
                <a:latin typeface="Times New Roman" panose="02020603050405020304" pitchFamily="18" charset="0"/>
              </a:rPr>
              <a:t>欧拉法的收敛性</a:t>
            </a:r>
          </a:p>
          <a:p>
            <a:pPr>
              <a:lnSpc>
                <a:spcPct val="130000"/>
              </a:lnSpc>
            </a:pPr>
            <a:r>
              <a:rPr lang="zh-CN" altLang="en-US" sz="2800" b="1" dirty="0">
                <a:latin typeface="Times New Roman" panose="02020603050405020304" pitchFamily="18" charset="0"/>
              </a:rPr>
              <a:t>龙格－库塔方法、线性多步法、预估－校正法。</a:t>
            </a:r>
          </a:p>
          <a:p>
            <a:pPr>
              <a:lnSpc>
                <a:spcPct val="130000"/>
              </a:lnSpc>
            </a:pPr>
            <a:r>
              <a:rPr lang="zh-CN" altLang="en-US" sz="2800" b="1" dirty="0">
                <a:latin typeface="Times New Roman" panose="02020603050405020304" pitchFamily="18" charset="0"/>
              </a:rPr>
              <a:t>参考：计算数学书籍</a:t>
            </a:r>
          </a:p>
        </p:txBody>
      </p:sp>
    </p:spTree>
    <p:extLst>
      <p:ext uri="{BB962C8B-B14F-4D97-AF65-F5344CB8AC3E}">
        <p14:creationId xmlns:p14="http://schemas.microsoft.com/office/powerpoint/2010/main" val="32082910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求解</a:t>
            </a:r>
            <a:r>
              <a:rPr lang="en-US" altLang="zh-CN" b="1" dirty="0"/>
              <a:t>(</a:t>
            </a:r>
            <a:r>
              <a:rPr lang="zh-CN" altLang="en-US" b="1" dirty="0"/>
              <a:t>偏</a:t>
            </a:r>
            <a:r>
              <a:rPr lang="en-US" altLang="zh-CN" b="1" dirty="0"/>
              <a:t>)</a:t>
            </a:r>
            <a:r>
              <a:rPr lang="zh-CN" altLang="en-US" b="1" dirty="0"/>
              <a:t>微分方程的工具</a:t>
            </a:r>
          </a:p>
        </p:txBody>
      </p:sp>
      <p:sp>
        <p:nvSpPr>
          <p:cNvPr id="3" name="内容占位符 2"/>
          <p:cNvSpPr>
            <a:spLocks noGrp="1"/>
          </p:cNvSpPr>
          <p:nvPr>
            <p:ph sz="quarter" idx="13"/>
          </p:nvPr>
        </p:nvSpPr>
        <p:spPr>
          <a:xfrm>
            <a:off x="457200" y="1126490"/>
            <a:ext cx="8229600" cy="5004435"/>
          </a:xfrm>
        </p:spPr>
        <p:txBody>
          <a:bodyPr>
            <a:normAutofit fontScale="77500" lnSpcReduction="20000"/>
          </a:bodyPr>
          <a:lstStyle/>
          <a:p>
            <a:r>
              <a:rPr lang="en-US" altLang="zh-CN" b="1" dirty="0"/>
              <a:t>1. MATLAB</a:t>
            </a:r>
            <a:r>
              <a:rPr lang="zh-CN" altLang="en-US" b="1" dirty="0"/>
              <a:t>求微分方程解析解</a:t>
            </a:r>
            <a:r>
              <a:rPr lang="en-US" altLang="zh-CN" b="1" dirty="0"/>
              <a:t>: </a:t>
            </a:r>
            <a:r>
              <a:rPr lang="en-US" altLang="zh-CN" b="1" dirty="0" err="1"/>
              <a:t>dsolve</a:t>
            </a:r>
            <a:endParaRPr lang="en-US" altLang="zh-CN" b="1" dirty="0"/>
          </a:p>
          <a:p>
            <a:r>
              <a:rPr lang="en-US" altLang="zh-CN" b="1" dirty="0"/>
              <a:t>2. MATLAB</a:t>
            </a:r>
            <a:r>
              <a:rPr lang="zh-CN" altLang="en-US" b="1" dirty="0"/>
              <a:t>求微分方程数值解</a:t>
            </a:r>
            <a:r>
              <a:rPr lang="en-US" altLang="zh-CN" b="1" dirty="0"/>
              <a:t>: ode45, ode23, ode15s, ode23s (</a:t>
            </a:r>
            <a:r>
              <a:rPr lang="zh-CN" altLang="en-US" b="1" dirty="0"/>
              <a:t>即不同阶数的龙格库塔算法</a:t>
            </a:r>
            <a:r>
              <a:rPr lang="en-US" altLang="zh-CN" b="1" dirty="0"/>
              <a:t>)</a:t>
            </a:r>
          </a:p>
          <a:p>
            <a:r>
              <a:rPr lang="en-US" altLang="zh-CN" b="1" dirty="0"/>
              <a:t>3. MATLAB</a:t>
            </a:r>
            <a:r>
              <a:rPr lang="zh-CN" altLang="en-US" b="1" dirty="0"/>
              <a:t>求解偏微分方程的数值解</a:t>
            </a:r>
            <a:r>
              <a:rPr lang="en-US" altLang="zh-CN" b="1" dirty="0"/>
              <a:t>: </a:t>
            </a:r>
            <a:r>
              <a:rPr lang="en-US" altLang="zh-CN" b="1" dirty="0" err="1"/>
              <a:t>pdepe</a:t>
            </a:r>
            <a:r>
              <a:rPr lang="en-US" altLang="zh-CN" b="1" dirty="0"/>
              <a:t> </a:t>
            </a:r>
            <a:r>
              <a:rPr lang="zh-CN" altLang="en-US" b="1" dirty="0"/>
              <a:t>函数</a:t>
            </a:r>
            <a:r>
              <a:rPr lang="en-US" altLang="zh-CN" b="1" dirty="0"/>
              <a:t>,   </a:t>
            </a:r>
            <a:r>
              <a:rPr lang="en-US" altLang="zh-CN" b="1" dirty="0" err="1"/>
              <a:t>pdetool</a:t>
            </a:r>
            <a:r>
              <a:rPr lang="en-US" altLang="zh-CN" b="1" dirty="0"/>
              <a:t>    </a:t>
            </a:r>
            <a:r>
              <a:rPr lang="zh-CN" altLang="en-US" b="1" dirty="0"/>
              <a:t>工具箱</a:t>
            </a:r>
            <a:r>
              <a:rPr lang="en-US" altLang="zh-CN" b="1" dirty="0"/>
              <a:t>(PDE Toolbox ) (</a:t>
            </a:r>
            <a:r>
              <a:rPr lang="zh-CN" altLang="en-US" b="1" dirty="0"/>
              <a:t>只能求解二元函数的偏微分方程相关问题</a:t>
            </a:r>
            <a:r>
              <a:rPr lang="en-US" altLang="zh-CN" b="1" dirty="0"/>
              <a:t>)</a:t>
            </a:r>
          </a:p>
          <a:p>
            <a:r>
              <a:rPr lang="en-US" altLang="zh-CN" b="1" dirty="0"/>
              <a:t>4.</a:t>
            </a:r>
            <a:r>
              <a:rPr lang="zh-CN" altLang="en-US" b="1" dirty="0"/>
              <a:t> </a:t>
            </a:r>
            <a:r>
              <a:rPr lang="en-US" altLang="zh-CN" b="1" dirty="0"/>
              <a:t>COMSOL </a:t>
            </a:r>
            <a:r>
              <a:rPr lang="en-US" altLang="zh-CN" b="1" dirty="0" err="1"/>
              <a:t>Multiphysics</a:t>
            </a:r>
            <a:r>
              <a:rPr lang="en-US" altLang="zh-CN" b="1" dirty="0"/>
              <a:t> </a:t>
            </a:r>
            <a:r>
              <a:rPr lang="zh-CN" altLang="en-US" b="1" dirty="0"/>
              <a:t>软件是一款大型的高级数值仿真软件</a:t>
            </a:r>
            <a:r>
              <a:rPr lang="en-US" altLang="zh-CN" b="1" dirty="0"/>
              <a:t>,  </a:t>
            </a:r>
            <a:r>
              <a:rPr lang="zh-CN" altLang="en-US" b="1" dirty="0"/>
              <a:t>应用于各个领域的科学研究以及工程计算，模拟科学和工程领域的各种物理过程。是以有限元法为基础，通过求解偏微分方程（单场）或偏微分方程组（多场）来实现真实物理现象的仿真，用数学方法求解真实世界的物理现象。范围涵盖从流体流动、热传导、到结构力学、电磁分析等多种物理场，用户可以快速的建立模型。</a:t>
            </a:r>
            <a:endParaRPr lang="en-US" altLang="zh-CN" b="1" dirty="0"/>
          </a:p>
          <a:p>
            <a:pPr marL="0" indent="0">
              <a:buNone/>
            </a:pPr>
            <a:r>
              <a:rPr lang="en-US" altLang="zh-CN" b="1" dirty="0"/>
              <a:t>(</a:t>
            </a:r>
            <a:r>
              <a:rPr lang="zh-CN" altLang="en-US" b="1" dirty="0"/>
              <a:t>官网可免费下载</a:t>
            </a:r>
            <a:r>
              <a:rPr lang="en-US" altLang="zh-CN" b="1" dirty="0"/>
              <a:t>)</a:t>
            </a:r>
          </a:p>
        </p:txBody>
      </p:sp>
    </p:spTree>
    <p:extLst>
      <p:ext uri="{BB962C8B-B14F-4D97-AF65-F5344CB8AC3E}">
        <p14:creationId xmlns:p14="http://schemas.microsoft.com/office/powerpoint/2010/main" val="30399835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期末论文可以选题</a:t>
            </a:r>
          </a:p>
        </p:txBody>
      </p:sp>
      <p:sp>
        <p:nvSpPr>
          <p:cNvPr id="7" name="内容占位符 6"/>
          <p:cNvSpPr>
            <a:spLocks noGrp="1"/>
          </p:cNvSpPr>
          <p:nvPr>
            <p:ph sz="quarter" idx="13"/>
          </p:nvPr>
        </p:nvSpPr>
        <p:spPr>
          <a:xfrm>
            <a:off x="274320" y="2461895"/>
            <a:ext cx="8595360" cy="3774440"/>
          </a:xfrm>
        </p:spPr>
        <p:txBody>
          <a:bodyPr>
            <a:normAutofit/>
          </a:bodyPr>
          <a:lstStyle/>
          <a:p>
            <a:r>
              <a:rPr lang="zh-CN" altLang="en-US" sz="3600" b="1" dirty="0"/>
              <a:t>问题推广： 此例的方法能否用于研究空气净化器过滤空气的过程？注入盐水，相当于注入净化后的空气。</a:t>
            </a:r>
            <a:endParaRPr lang="en-US" altLang="zh-CN" sz="3600" b="1" dirty="0"/>
          </a:p>
          <a:p>
            <a:r>
              <a:rPr lang="zh-CN" altLang="en-US" sz="3600" b="1" dirty="0"/>
              <a:t>即</a:t>
            </a:r>
            <a:r>
              <a:rPr lang="en-US" altLang="zh-CN" sz="3600" b="1" dirty="0"/>
              <a:t>: </a:t>
            </a:r>
            <a:r>
              <a:rPr lang="zh-CN" altLang="en-US" sz="3600" b="1" dirty="0"/>
              <a:t>用</a:t>
            </a:r>
            <a:r>
              <a:rPr lang="en-US" altLang="zh-CN" sz="3600" b="1" dirty="0"/>
              <a:t>COMSOL</a:t>
            </a:r>
            <a:r>
              <a:rPr lang="zh-CN" altLang="en-US" sz="3600" b="1" dirty="0"/>
              <a:t>软件做空气净化器净化过程的仿真</a:t>
            </a:r>
            <a:r>
              <a:rPr lang="en-US" altLang="zh-CN" sz="3600" b="1" dirty="0"/>
              <a:t>. </a:t>
            </a:r>
            <a:endParaRPr lang="zh-CN" altLang="en-US" sz="3600" b="1" dirty="0"/>
          </a:p>
          <a:p>
            <a:endParaRPr lang="zh-CN" altLang="en-US" sz="3600" b="1" dirty="0"/>
          </a:p>
        </p:txBody>
      </p:sp>
    </p:spTree>
    <p:extLst>
      <p:ext uri="{BB962C8B-B14F-4D97-AF65-F5344CB8AC3E}">
        <p14:creationId xmlns:p14="http://schemas.microsoft.com/office/powerpoint/2010/main" val="7280180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zh-CN" altLang="en-US" sz="3200" b="1" dirty="0">
                <a:latin typeface="华文楷体" pitchFamily="2" charset="-122"/>
                <a:ea typeface="华文楷体" pitchFamily="2" charset="-122"/>
              </a:rPr>
              <a:t>例</a:t>
            </a:r>
            <a:r>
              <a:rPr lang="en-US" altLang="zh-CN" sz="3200" b="1" dirty="0">
                <a:latin typeface="华文楷体" pitchFamily="2" charset="-122"/>
                <a:ea typeface="华文楷体" pitchFamily="2" charset="-122"/>
              </a:rPr>
              <a:t>4  </a:t>
            </a:r>
            <a:r>
              <a:rPr lang="zh-CN" altLang="en-US" sz="3200" b="1" dirty="0">
                <a:latin typeface="华文楷体" pitchFamily="2" charset="-122"/>
                <a:ea typeface="华文楷体" pitchFamily="2" charset="-122"/>
              </a:rPr>
              <a:t>扩散迁移方程与元胞自动机</a:t>
            </a:r>
            <a:r>
              <a:rPr lang="en-US" altLang="zh-CN" sz="3200" b="1" dirty="0">
                <a:latin typeface="华文楷体" pitchFamily="2" charset="-122"/>
                <a:ea typeface="华文楷体" pitchFamily="2" charset="-122"/>
              </a:rPr>
              <a:t>(</a:t>
            </a:r>
            <a:r>
              <a:rPr lang="zh-CN" altLang="en-US" sz="3200" b="1" dirty="0">
                <a:latin typeface="华文楷体" pitchFamily="2" charset="-122"/>
                <a:ea typeface="华文楷体" pitchFamily="2" charset="-122"/>
              </a:rPr>
              <a:t>粒子追踪</a:t>
            </a:r>
            <a:r>
              <a:rPr lang="en-US" altLang="zh-CN" sz="3200" b="1" dirty="0">
                <a:latin typeface="华文楷体" pitchFamily="2" charset="-122"/>
                <a:ea typeface="华文楷体" pitchFamily="2" charset="-122"/>
              </a:rPr>
              <a:t>)</a:t>
            </a:r>
            <a:r>
              <a:rPr lang="zh-CN" altLang="en-US" sz="3200" b="1" dirty="0">
                <a:latin typeface="华文楷体" pitchFamily="2" charset="-122"/>
                <a:ea typeface="华文楷体" pitchFamily="2" charset="-122"/>
              </a:rPr>
              <a:t>模拟算法</a:t>
            </a:r>
            <a:endParaRPr lang="zh-CN" altLang="en-US" dirty="0"/>
          </a:p>
        </p:txBody>
      </p:sp>
      <p:sp>
        <p:nvSpPr>
          <p:cNvPr id="67587" name="Rectangle 3"/>
          <p:cNvSpPr>
            <a:spLocks noGrp="1" noChangeArrowheads="1"/>
          </p:cNvSpPr>
          <p:nvPr>
            <p:ph type="body" idx="4294967295"/>
          </p:nvPr>
        </p:nvSpPr>
        <p:spPr>
          <a:xfrm>
            <a:off x="762000" y="1905000"/>
            <a:ext cx="7696200" cy="4038600"/>
          </a:xfrm>
          <a:prstGeom prst="rect">
            <a:avLst/>
          </a:prstGeom>
        </p:spPr>
        <p:txBody>
          <a:bodyPr/>
          <a:lstStyle/>
          <a:p>
            <a:pPr marL="0" indent="0" eaLnBrk="1" hangingPunct="1">
              <a:lnSpc>
                <a:spcPct val="110000"/>
              </a:lnSpc>
              <a:buFont typeface="Wingdings" pitchFamily="2" charset="2"/>
              <a:buNone/>
            </a:pPr>
            <a:r>
              <a:rPr lang="zh-CN" altLang="en-US" sz="2800" b="1" dirty="0">
                <a:solidFill>
                  <a:srgbClr val="2D0BD7"/>
                </a:solidFill>
                <a:latin typeface="华文楷体" pitchFamily="2" charset="-122"/>
                <a:ea typeface="华文楷体" pitchFamily="2" charset="-122"/>
              </a:rPr>
              <a:t>污染物扩散</a:t>
            </a:r>
            <a:r>
              <a:rPr lang="en-US" altLang="zh-CN" sz="2800" b="1" dirty="0">
                <a:latin typeface="华文楷体" pitchFamily="2" charset="-122"/>
                <a:ea typeface="华文楷体" pitchFamily="2" charset="-122"/>
              </a:rPr>
              <a:t>.</a:t>
            </a:r>
            <a:r>
              <a:rPr lang="en-US" altLang="zh-CN" sz="2800" dirty="0">
                <a:latin typeface="华文楷体" pitchFamily="2" charset="-122"/>
                <a:ea typeface="华文楷体" pitchFamily="2" charset="-122"/>
              </a:rPr>
              <a:t>  </a:t>
            </a:r>
            <a:r>
              <a:rPr lang="zh-CN" altLang="en-US" sz="2800" b="1" dirty="0">
                <a:latin typeface="华文楷体" pitchFamily="2" charset="-122"/>
                <a:ea typeface="华文楷体" pitchFamily="2" charset="-122"/>
              </a:rPr>
              <a:t>距离一个小镇上风</a:t>
            </a:r>
            <a:r>
              <a:rPr lang="en-US" altLang="zh-CN" sz="2800" b="1" dirty="0">
                <a:latin typeface="华文楷体" pitchFamily="2" charset="-122"/>
                <a:ea typeface="华文楷体" pitchFamily="2" charset="-122"/>
              </a:rPr>
              <a:t>10</a:t>
            </a:r>
            <a:r>
              <a:rPr lang="zh-CN" altLang="en-US" sz="2800" b="1" dirty="0">
                <a:latin typeface="华文楷体" pitchFamily="2" charset="-122"/>
                <a:ea typeface="华文楷体" pitchFamily="2" charset="-122"/>
              </a:rPr>
              <a:t>公里的一家工厂发生了意外事故，释放出一种气体污染物。释放一小时后，形成了</a:t>
            </a:r>
            <a:r>
              <a:rPr lang="en-US" altLang="zh-CN" sz="2800" b="1" dirty="0">
                <a:latin typeface="华文楷体" pitchFamily="2" charset="-122"/>
                <a:ea typeface="华文楷体" pitchFamily="2" charset="-122"/>
              </a:rPr>
              <a:t>2000</a:t>
            </a:r>
            <a:r>
              <a:rPr lang="zh-CN" altLang="en-US" sz="2800" b="1" dirty="0">
                <a:latin typeface="华文楷体" pitchFamily="2" charset="-122"/>
                <a:ea typeface="华文楷体" pitchFamily="2" charset="-122"/>
              </a:rPr>
              <a:t>米长的毒云以每小时</a:t>
            </a:r>
            <a:r>
              <a:rPr lang="en-US" altLang="zh-CN" sz="2800" b="1" dirty="0">
                <a:latin typeface="华文楷体" pitchFamily="2" charset="-122"/>
                <a:ea typeface="华文楷体" pitchFamily="2" charset="-122"/>
              </a:rPr>
              <a:t>3</a:t>
            </a:r>
            <a:r>
              <a:rPr lang="zh-CN" altLang="en-US" sz="2800" b="1" dirty="0">
                <a:latin typeface="华文楷体" pitchFamily="2" charset="-122"/>
                <a:ea typeface="华文楷体" pitchFamily="2" charset="-122"/>
              </a:rPr>
              <a:t>公里的速度向小镇方向飘去。毒云中污染物的最大浓度是安全水平的</a:t>
            </a:r>
            <a:r>
              <a:rPr lang="en-US" altLang="zh-CN" sz="2800" b="1" dirty="0">
                <a:latin typeface="华文楷体" pitchFamily="2" charset="-122"/>
                <a:ea typeface="华文楷体" pitchFamily="2" charset="-122"/>
              </a:rPr>
              <a:t>20</a:t>
            </a:r>
            <a:r>
              <a:rPr lang="zh-CN" altLang="en-US" sz="2800" b="1" dirty="0">
                <a:latin typeface="华文楷体" pitchFamily="2" charset="-122"/>
                <a:ea typeface="华文楷体" pitchFamily="2" charset="-122"/>
              </a:rPr>
              <a:t>倍。当它到达小镇时，污染物的最大浓度是多少？要经过多长时间小镇上空污染物的浓度才会降到安全水平之下？</a:t>
            </a:r>
          </a:p>
        </p:txBody>
      </p:sp>
    </p:spTree>
    <p:extLst>
      <p:ext uri="{BB962C8B-B14F-4D97-AF65-F5344CB8AC3E}">
        <p14:creationId xmlns:p14="http://schemas.microsoft.com/office/powerpoint/2010/main" val="5286151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zh-CN" altLang="en-US" b="1">
                <a:ea typeface="华文楷体" pitchFamily="2" charset="-122"/>
              </a:rPr>
              <a:t>扩散迁移偏微分方程及其解</a:t>
            </a:r>
          </a:p>
        </p:txBody>
      </p:sp>
      <p:sp>
        <p:nvSpPr>
          <p:cNvPr id="9221" name="Rectangle 3"/>
          <p:cNvSpPr>
            <a:spLocks noGrp="1" noChangeArrowheads="1"/>
          </p:cNvSpPr>
          <p:nvPr>
            <p:ph type="body" idx="4294967295"/>
          </p:nvPr>
        </p:nvSpPr>
        <p:spPr>
          <a:xfrm>
            <a:off x="323850" y="1844675"/>
            <a:ext cx="8424863" cy="4392613"/>
          </a:xfrm>
          <a:prstGeom prst="rect">
            <a:avLst/>
          </a:prstGeom>
        </p:spPr>
        <p:txBody>
          <a:bodyPr/>
          <a:lstStyle/>
          <a:p>
            <a:pPr marL="0" indent="0" eaLnBrk="1" hangingPunct="1">
              <a:buFont typeface="Wingdings" pitchFamily="2" charset="2"/>
              <a:buNone/>
            </a:pPr>
            <a:r>
              <a:rPr lang="zh-CN" altLang="en-US" sz="2400" b="1" dirty="0"/>
              <a:t>       </a:t>
            </a:r>
            <a:r>
              <a:rPr lang="zh-CN" altLang="en-US" sz="2800" b="1" dirty="0">
                <a:latin typeface="华文楷体" pitchFamily="2" charset="-122"/>
                <a:ea typeface="华文楷体" pitchFamily="2" charset="-122"/>
              </a:rPr>
              <a:t>设污染发生地点为坐标原点</a:t>
            </a:r>
            <a:r>
              <a:rPr lang="en-US" altLang="zh-CN" sz="2800" b="1" dirty="0">
                <a:latin typeface="华文楷体" pitchFamily="2" charset="-122"/>
                <a:ea typeface="华文楷体" pitchFamily="2" charset="-122"/>
              </a:rPr>
              <a:t>x=0</a:t>
            </a:r>
            <a:r>
              <a:rPr lang="zh-CN" altLang="en-US" sz="2800" b="1" dirty="0">
                <a:latin typeface="华文楷体" pitchFamily="2" charset="-122"/>
                <a:ea typeface="华文楷体" pitchFamily="2" charset="-122"/>
              </a:rPr>
              <a:t>，小镇位于</a:t>
            </a:r>
            <a:r>
              <a:rPr lang="en-US" altLang="zh-CN" sz="2800" b="1" dirty="0">
                <a:latin typeface="华文楷体" pitchFamily="2" charset="-122"/>
                <a:ea typeface="华文楷体" pitchFamily="2" charset="-122"/>
              </a:rPr>
              <a:t>x=10</a:t>
            </a:r>
            <a:r>
              <a:rPr lang="zh-CN" altLang="en-US" sz="2800" b="1" dirty="0">
                <a:latin typeface="华文楷体" pitchFamily="2" charset="-122"/>
                <a:ea typeface="华文楷体" pitchFamily="2" charset="-122"/>
              </a:rPr>
              <a:t>点处。</a:t>
            </a:r>
            <a:r>
              <a:rPr lang="en-US" altLang="zh-CN" sz="2800" b="1" dirty="0">
                <a:latin typeface="华文楷体" pitchFamily="2" charset="-122"/>
                <a:ea typeface="华文楷体" pitchFamily="2" charset="-122"/>
              </a:rPr>
              <a:t>C(</a:t>
            </a:r>
            <a:r>
              <a:rPr lang="en-US" altLang="zh-CN" sz="2800" b="1" dirty="0" err="1">
                <a:latin typeface="华文楷体" pitchFamily="2" charset="-122"/>
                <a:ea typeface="华文楷体" pitchFamily="2" charset="-122"/>
              </a:rPr>
              <a:t>x,t</a:t>
            </a:r>
            <a:r>
              <a:rPr lang="en-US" altLang="zh-CN" sz="2800" b="1" dirty="0">
                <a:latin typeface="华文楷体" pitchFamily="2" charset="-122"/>
                <a:ea typeface="华文楷体" pitchFamily="2" charset="-122"/>
              </a:rPr>
              <a:t>)</a:t>
            </a:r>
            <a:r>
              <a:rPr lang="zh-CN" altLang="en-US" sz="2800" b="1" dirty="0">
                <a:latin typeface="华文楷体" pitchFamily="2" charset="-122"/>
                <a:ea typeface="华文楷体" pitchFamily="2" charset="-122"/>
              </a:rPr>
              <a:t>是</a:t>
            </a:r>
            <a:r>
              <a:rPr lang="en-US" altLang="zh-CN" sz="2800" b="1" dirty="0">
                <a:latin typeface="华文楷体" pitchFamily="2" charset="-122"/>
                <a:ea typeface="华文楷体" pitchFamily="2" charset="-122"/>
              </a:rPr>
              <a:t>t</a:t>
            </a:r>
            <a:r>
              <a:rPr lang="zh-CN" altLang="en-US" sz="2800" b="1" dirty="0">
                <a:latin typeface="华文楷体" pitchFamily="2" charset="-122"/>
                <a:ea typeface="华文楷体" pitchFamily="2" charset="-122"/>
              </a:rPr>
              <a:t>时刻在</a:t>
            </a:r>
            <a:r>
              <a:rPr lang="en-US" altLang="zh-CN" sz="2800" b="1" dirty="0">
                <a:latin typeface="华文楷体" pitchFamily="2" charset="-122"/>
                <a:ea typeface="华文楷体" pitchFamily="2" charset="-122"/>
              </a:rPr>
              <a:t>x</a:t>
            </a:r>
            <a:r>
              <a:rPr lang="zh-CN" altLang="en-US" sz="2800" b="1" dirty="0">
                <a:latin typeface="华文楷体" pitchFamily="2" charset="-122"/>
                <a:ea typeface="华文楷体" pitchFamily="2" charset="-122"/>
              </a:rPr>
              <a:t>点处的污染物的相对浓度</a:t>
            </a:r>
            <a:r>
              <a:rPr lang="en-US" altLang="zh-CN" sz="2800" b="1" dirty="0">
                <a:latin typeface="华文楷体" pitchFamily="2" charset="-122"/>
                <a:ea typeface="华文楷体" pitchFamily="2" charset="-122"/>
              </a:rPr>
              <a:t>(</a:t>
            </a:r>
            <a:r>
              <a:rPr lang="zh-CN" altLang="en-US" sz="2800" b="1" dirty="0">
                <a:latin typeface="华文楷体" pitchFamily="2" charset="-122"/>
                <a:ea typeface="华文楷体" pitchFamily="2" charset="-122"/>
              </a:rPr>
              <a:t>关于</a:t>
            </a:r>
            <a:r>
              <a:rPr lang="en-US" altLang="zh-CN" sz="2800" b="1" dirty="0">
                <a:latin typeface="华文楷体" pitchFamily="2" charset="-122"/>
                <a:ea typeface="华文楷体" pitchFamily="2" charset="-122"/>
              </a:rPr>
              <a:t>x</a:t>
            </a:r>
            <a:r>
              <a:rPr lang="zh-CN" altLang="en-US" sz="2800" b="1" dirty="0">
                <a:latin typeface="华文楷体" pitchFamily="2" charset="-122"/>
                <a:ea typeface="华文楷体" pitchFamily="2" charset="-122"/>
              </a:rPr>
              <a:t>积分值恒为</a:t>
            </a:r>
            <a:r>
              <a:rPr lang="en-US" altLang="zh-CN" sz="2800" b="1" dirty="0">
                <a:latin typeface="华文楷体" pitchFamily="2" charset="-122"/>
                <a:ea typeface="华文楷体" pitchFamily="2" charset="-122"/>
              </a:rPr>
              <a:t>1)</a:t>
            </a:r>
            <a:r>
              <a:rPr lang="zh-CN" altLang="en-US" sz="2800" b="1" dirty="0">
                <a:latin typeface="华文楷体" pitchFamily="2" charset="-122"/>
                <a:ea typeface="华文楷体" pitchFamily="2" charset="-122"/>
              </a:rPr>
              <a:t>，则</a:t>
            </a:r>
            <a:r>
              <a:rPr lang="en-US" altLang="zh-CN" sz="2800" b="1" dirty="0">
                <a:latin typeface="华文楷体" pitchFamily="2" charset="-122"/>
                <a:ea typeface="华文楷体" pitchFamily="2" charset="-122"/>
              </a:rPr>
              <a:t>  </a:t>
            </a:r>
          </a:p>
          <a:p>
            <a:pPr marL="0" indent="0" eaLnBrk="1" hangingPunct="1">
              <a:buFont typeface="Wingdings" pitchFamily="2" charset="2"/>
              <a:buNone/>
            </a:pPr>
            <a:endParaRPr lang="en-US" altLang="zh-CN" sz="2800" b="1" dirty="0">
              <a:latin typeface="华文楷体" pitchFamily="2" charset="-122"/>
              <a:ea typeface="华文楷体" pitchFamily="2" charset="-122"/>
            </a:endParaRPr>
          </a:p>
          <a:p>
            <a:pPr marL="0" indent="0" eaLnBrk="1" hangingPunct="1">
              <a:buFont typeface="Wingdings" pitchFamily="2" charset="2"/>
              <a:buNone/>
            </a:pPr>
            <a:endParaRPr lang="en-US" altLang="zh-CN" sz="2800" b="1" dirty="0"/>
          </a:p>
          <a:p>
            <a:pPr marL="0" indent="0" eaLnBrk="1" hangingPunct="1">
              <a:buFont typeface="Wingdings" pitchFamily="2" charset="2"/>
              <a:buNone/>
            </a:pPr>
            <a:endParaRPr lang="en-US" altLang="zh-CN" sz="2800" b="1" dirty="0"/>
          </a:p>
          <a:p>
            <a:pPr marL="0" indent="0" eaLnBrk="1" hangingPunct="1">
              <a:buFont typeface="Wingdings" pitchFamily="2" charset="2"/>
              <a:buNone/>
            </a:pPr>
            <a:r>
              <a:rPr lang="zh-CN" altLang="en-US" sz="2800" b="1" dirty="0">
                <a:latin typeface="华文楷体" pitchFamily="2" charset="-122"/>
                <a:ea typeface="华文楷体" pitchFamily="2" charset="-122"/>
              </a:rPr>
              <a:t>记</a:t>
            </a:r>
            <a:r>
              <a:rPr lang="en-US" altLang="zh-CN" sz="2800" b="1" dirty="0">
                <a:latin typeface="华文楷体" pitchFamily="2" charset="-122"/>
                <a:ea typeface="华文楷体" pitchFamily="2" charset="-122"/>
              </a:rPr>
              <a:t>P</a:t>
            </a:r>
            <a:r>
              <a:rPr lang="en-US" altLang="zh-CN" sz="2800" b="1" baseline="-25000" dirty="0">
                <a:latin typeface="华文楷体" pitchFamily="2" charset="-122"/>
                <a:ea typeface="华文楷体" pitchFamily="2" charset="-122"/>
              </a:rPr>
              <a:t>0</a:t>
            </a:r>
            <a:r>
              <a:rPr lang="zh-CN" altLang="en-US" sz="2800" b="1" dirty="0">
                <a:latin typeface="华文楷体" pitchFamily="2" charset="-122"/>
                <a:ea typeface="华文楷体" pitchFamily="2" charset="-122"/>
              </a:rPr>
              <a:t>为污染物总量，则污染物浓度为</a:t>
            </a:r>
            <a:r>
              <a:rPr lang="en-US" altLang="zh-CN" sz="2800" b="1" dirty="0"/>
              <a:t>P(</a:t>
            </a:r>
            <a:r>
              <a:rPr lang="en-US" altLang="zh-CN" sz="2800" b="1" dirty="0" err="1"/>
              <a:t>x,t</a:t>
            </a:r>
            <a:r>
              <a:rPr lang="en-US" altLang="zh-CN" sz="2800" b="1" dirty="0"/>
              <a:t>)=P</a:t>
            </a:r>
            <a:r>
              <a:rPr lang="en-US" altLang="zh-CN" sz="2800" b="1" baseline="-25000" dirty="0"/>
              <a:t>0</a:t>
            </a:r>
            <a:r>
              <a:rPr lang="en-US" altLang="zh-CN" sz="2800" b="1" dirty="0"/>
              <a:t>*C(</a:t>
            </a:r>
            <a:r>
              <a:rPr lang="en-US" altLang="zh-CN" sz="2800" b="1" dirty="0" err="1"/>
              <a:t>x,t</a:t>
            </a:r>
            <a:r>
              <a:rPr lang="en-US" altLang="zh-CN" sz="2800" b="1" dirty="0"/>
              <a:t>)</a:t>
            </a:r>
            <a:r>
              <a:rPr lang="zh-CN" altLang="en-US" sz="2800" b="1" dirty="0"/>
              <a:t>。</a:t>
            </a:r>
          </a:p>
          <a:p>
            <a:pPr marL="0" indent="0" eaLnBrk="1" hangingPunct="1">
              <a:buFont typeface="Wingdings" pitchFamily="2" charset="2"/>
              <a:buNone/>
            </a:pPr>
            <a:endParaRPr lang="en-US" altLang="zh-CN" sz="2400" b="1" dirty="0"/>
          </a:p>
        </p:txBody>
      </p:sp>
      <p:graphicFrame>
        <p:nvGraphicFramePr>
          <p:cNvPr id="9218" name="Object 5"/>
          <p:cNvGraphicFramePr>
            <a:graphicFrameLocks noChangeAspect="1"/>
          </p:cNvGraphicFramePr>
          <p:nvPr/>
        </p:nvGraphicFramePr>
        <p:xfrm>
          <a:off x="684213" y="3573463"/>
          <a:ext cx="2447925" cy="792162"/>
        </p:xfrm>
        <a:graphic>
          <a:graphicData uri="http://schemas.openxmlformats.org/presentationml/2006/ole">
            <mc:AlternateContent xmlns:mc="http://schemas.openxmlformats.org/markup-compatibility/2006">
              <mc:Choice xmlns:v="urn:schemas-microsoft-com:vml" Requires="v">
                <p:oleObj spid="_x0000_s285700" name="公式" r:id="rId3" imgW="1295400" imgH="419100" progId="Equation.3">
                  <p:embed/>
                </p:oleObj>
              </mc:Choice>
              <mc:Fallback>
                <p:oleObj name="公式" r:id="rId3" imgW="1295400" imgH="419100" progId="Equation.3">
                  <p:embed/>
                  <p:pic>
                    <p:nvPicPr>
                      <p:cNvPr id="9218"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3573463"/>
                        <a:ext cx="2447925" cy="792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9" name="Object 6"/>
          <p:cNvGraphicFramePr>
            <a:graphicFrameLocks noChangeAspect="1"/>
          </p:cNvGraphicFramePr>
          <p:nvPr/>
        </p:nvGraphicFramePr>
        <p:xfrm>
          <a:off x="3924300" y="3500438"/>
          <a:ext cx="3384550" cy="936625"/>
        </p:xfrm>
        <a:graphic>
          <a:graphicData uri="http://schemas.openxmlformats.org/presentationml/2006/ole">
            <mc:AlternateContent xmlns:mc="http://schemas.openxmlformats.org/markup-compatibility/2006">
              <mc:Choice xmlns:v="urn:schemas-microsoft-com:vml" Requires="v">
                <p:oleObj spid="_x0000_s285701" name="公式" r:id="rId5" imgW="1511300" imgH="469900" progId="Equation.3">
                  <p:embed/>
                </p:oleObj>
              </mc:Choice>
              <mc:Fallback>
                <p:oleObj name="公式" r:id="rId5" imgW="1511300" imgH="469900" progId="Equation.3">
                  <p:embed/>
                  <p:pic>
                    <p:nvPicPr>
                      <p:cNvPr id="9219"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4300" y="3500438"/>
                        <a:ext cx="338455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430470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内容占位符 2"/>
          <p:cNvSpPr>
            <a:spLocks noGrp="1"/>
          </p:cNvSpPr>
          <p:nvPr>
            <p:ph idx="4294967295"/>
          </p:nvPr>
        </p:nvSpPr>
        <p:spPr>
          <a:xfrm>
            <a:off x="684213" y="908720"/>
            <a:ext cx="7696200" cy="4903118"/>
          </a:xfrm>
          <a:prstGeom prst="rect">
            <a:avLst/>
          </a:prstGeom>
        </p:spPr>
        <p:txBody>
          <a:bodyPr>
            <a:normAutofit lnSpcReduction="10000"/>
          </a:bodyPr>
          <a:lstStyle/>
          <a:p>
            <a:pPr marL="0" indent="0" eaLnBrk="1" hangingPunct="1">
              <a:lnSpc>
                <a:spcPct val="150000"/>
              </a:lnSpc>
              <a:buFont typeface="Wingdings" pitchFamily="2" charset="2"/>
              <a:buNone/>
            </a:pPr>
            <a:r>
              <a:rPr lang="zh-CN" altLang="en-US" sz="2800" b="1" dirty="0">
                <a:latin typeface="华文楷体" pitchFamily="2" charset="-122"/>
                <a:ea typeface="华文楷体" pitchFamily="2" charset="-122"/>
              </a:rPr>
              <a:t>因为，当</a:t>
            </a:r>
            <a:r>
              <a:rPr lang="en-US" altLang="zh-CN" sz="2800" b="1" dirty="0">
                <a:latin typeface="华文楷体" pitchFamily="2" charset="-122"/>
                <a:ea typeface="华文楷体" pitchFamily="2" charset="-122"/>
              </a:rPr>
              <a:t>t=1</a:t>
            </a:r>
            <a:r>
              <a:rPr lang="zh-CN" altLang="en-US" sz="2800" b="1" dirty="0">
                <a:latin typeface="华文楷体" pitchFamily="2" charset="-122"/>
                <a:ea typeface="华文楷体" pitchFamily="2" charset="-122"/>
              </a:rPr>
              <a:t>时</a:t>
            </a:r>
            <a:r>
              <a:rPr lang="en-US" altLang="zh-CN" sz="2800" b="1" dirty="0">
                <a:latin typeface="华文楷体" pitchFamily="2" charset="-122"/>
                <a:ea typeface="华文楷体" pitchFamily="2" charset="-122"/>
              </a:rPr>
              <a:t>, </a:t>
            </a:r>
            <a:r>
              <a:rPr lang="zh-CN" altLang="en-US" sz="2800" b="1" dirty="0">
                <a:latin typeface="华文楷体" pitchFamily="2" charset="-122"/>
                <a:ea typeface="华文楷体" pitchFamily="2" charset="-122"/>
              </a:rPr>
              <a:t>污染物最大浓度在</a:t>
            </a:r>
            <a:r>
              <a:rPr lang="en-US" altLang="zh-CN" sz="2800" b="1" dirty="0">
                <a:latin typeface="华文楷体" pitchFamily="2" charset="-122"/>
                <a:ea typeface="华文楷体" pitchFamily="2" charset="-122"/>
              </a:rPr>
              <a:t>x=v</a:t>
            </a:r>
            <a:r>
              <a:rPr lang="zh-CN" altLang="en-US" sz="2800" b="1" dirty="0">
                <a:latin typeface="华文楷体" pitchFamily="2" charset="-122"/>
                <a:ea typeface="华文楷体" pitchFamily="2" charset="-122"/>
              </a:rPr>
              <a:t>处</a:t>
            </a:r>
            <a:r>
              <a:rPr lang="zh-CN" altLang="en-US" sz="2800" b="1" dirty="0"/>
              <a:t>，</a:t>
            </a:r>
            <a:r>
              <a:rPr lang="en-US" altLang="zh-CN" sz="2800" b="1" dirty="0"/>
              <a:t>P(v,1)=P</a:t>
            </a:r>
            <a:r>
              <a:rPr lang="en-US" altLang="zh-CN" sz="2800" b="1" baseline="-25000" dirty="0"/>
              <a:t>0</a:t>
            </a:r>
            <a:r>
              <a:rPr lang="en-US" altLang="zh-CN" sz="2800" b="1" dirty="0"/>
              <a:t>/          =20*a   (a=</a:t>
            </a:r>
            <a:r>
              <a:rPr lang="zh-CN" altLang="en-US" sz="2800" b="1" dirty="0">
                <a:latin typeface="华文楷体" pitchFamily="2" charset="-122"/>
                <a:ea typeface="华文楷体" pitchFamily="2" charset="-122"/>
              </a:rPr>
              <a:t>标准水平</a:t>
            </a:r>
            <a:r>
              <a:rPr lang="en-US" altLang="zh-CN" sz="2800" b="1" dirty="0">
                <a:latin typeface="华文楷体" pitchFamily="2" charset="-122"/>
                <a:ea typeface="华文楷体" pitchFamily="2" charset="-122"/>
              </a:rPr>
              <a:t>)</a:t>
            </a:r>
            <a:r>
              <a:rPr lang="zh-CN" altLang="en-US" sz="2800" b="1" dirty="0">
                <a:latin typeface="华文楷体" pitchFamily="2" charset="-122"/>
                <a:ea typeface="华文楷体" pitchFamily="2" charset="-122"/>
              </a:rPr>
              <a:t>，</a:t>
            </a:r>
            <a:endParaRPr lang="en-US" altLang="zh-CN" sz="2800" b="1" dirty="0">
              <a:latin typeface="华文楷体" pitchFamily="2" charset="-122"/>
              <a:ea typeface="华文楷体" pitchFamily="2" charset="-122"/>
            </a:endParaRPr>
          </a:p>
          <a:p>
            <a:pPr marL="0" indent="0" eaLnBrk="1" hangingPunct="1">
              <a:lnSpc>
                <a:spcPct val="150000"/>
              </a:lnSpc>
              <a:buFont typeface="Wingdings" pitchFamily="2" charset="2"/>
              <a:buNone/>
            </a:pPr>
            <a:r>
              <a:rPr lang="zh-CN" altLang="en-US" sz="2800" b="1" dirty="0">
                <a:ea typeface="华文楷体" pitchFamily="2" charset="-122"/>
              </a:rPr>
              <a:t>所以</a:t>
            </a:r>
            <a:endParaRPr lang="en-US" altLang="zh-CN" sz="2800" b="1" dirty="0">
              <a:ea typeface="华文楷体" pitchFamily="2" charset="-122"/>
            </a:endParaRPr>
          </a:p>
          <a:p>
            <a:pPr marL="0" indent="0" eaLnBrk="1" hangingPunct="1">
              <a:lnSpc>
                <a:spcPct val="150000"/>
              </a:lnSpc>
              <a:buFont typeface="Wingdings" pitchFamily="2" charset="2"/>
              <a:buNone/>
            </a:pPr>
            <a:endParaRPr lang="en-US" altLang="zh-CN" sz="2800" b="1" dirty="0">
              <a:ea typeface="华文楷体" pitchFamily="2" charset="-122"/>
            </a:endParaRPr>
          </a:p>
          <a:p>
            <a:pPr marL="0" indent="0" eaLnBrk="1" hangingPunct="1">
              <a:lnSpc>
                <a:spcPct val="150000"/>
              </a:lnSpc>
              <a:buFont typeface="Wingdings" pitchFamily="2" charset="2"/>
              <a:buNone/>
            </a:pPr>
            <a:r>
              <a:rPr lang="zh-CN" altLang="en-US" sz="2800" b="1" dirty="0">
                <a:ea typeface="华文楷体" pitchFamily="2" charset="-122"/>
              </a:rPr>
              <a:t>根据当时毒云有</a:t>
            </a:r>
            <a:r>
              <a:rPr lang="en-US" altLang="zh-CN" sz="2800" b="1" dirty="0"/>
              <a:t>2000</a:t>
            </a:r>
            <a:r>
              <a:rPr lang="zh-CN" altLang="en-US" sz="2800" b="1" dirty="0"/>
              <a:t>米</a:t>
            </a:r>
            <a:r>
              <a:rPr lang="en-US" altLang="zh-CN" sz="2800" b="1" dirty="0"/>
              <a:t>=2</a:t>
            </a:r>
            <a:r>
              <a:rPr lang="zh-CN" altLang="en-US" sz="2800" b="1" dirty="0">
                <a:ea typeface="华文楷体" pitchFamily="2" charset="-122"/>
              </a:rPr>
              <a:t>公里长</a:t>
            </a:r>
            <a:r>
              <a:rPr lang="zh-CN" altLang="en-US" sz="2800" b="1" dirty="0"/>
              <a:t>，</a:t>
            </a:r>
            <a:endParaRPr lang="en-US" altLang="zh-CN" sz="2800" b="1" dirty="0"/>
          </a:p>
          <a:p>
            <a:pPr marL="0" indent="0" eaLnBrk="1" hangingPunct="1">
              <a:lnSpc>
                <a:spcPct val="150000"/>
              </a:lnSpc>
              <a:buFont typeface="Wingdings" pitchFamily="2" charset="2"/>
              <a:buNone/>
            </a:pPr>
            <a:r>
              <a:rPr lang="zh-CN" altLang="en-US" sz="2800" b="1" dirty="0">
                <a:ea typeface="华文楷体" pitchFamily="2" charset="-122"/>
              </a:rPr>
              <a:t>所以</a:t>
            </a:r>
            <a:r>
              <a:rPr lang="en-US" altLang="zh-CN" sz="2800" b="1" dirty="0"/>
              <a:t>2D</a:t>
            </a:r>
            <a:r>
              <a:rPr lang="en-US" altLang="zh-CN" sz="2800" b="1" dirty="0">
                <a:sym typeface="Symbol" pitchFamily="18" charset="2"/>
              </a:rPr>
              <a:t>0.5</a:t>
            </a:r>
            <a:r>
              <a:rPr lang="zh-CN" altLang="en-US" sz="2800" b="1" dirty="0">
                <a:ea typeface="华文楷体" pitchFamily="2" charset="-122"/>
                <a:sym typeface="Symbol" pitchFamily="18" charset="2"/>
              </a:rPr>
              <a:t>公里</a:t>
            </a:r>
            <a:r>
              <a:rPr lang="zh-CN" altLang="en-US" sz="2800" b="1" dirty="0">
                <a:sym typeface="Symbol" pitchFamily="18" charset="2"/>
              </a:rPr>
              <a:t>。</a:t>
            </a:r>
            <a:endParaRPr lang="en-US" altLang="zh-CN" sz="2800" b="1" dirty="0">
              <a:sym typeface="Symbol" pitchFamily="18" charset="2"/>
            </a:endParaRPr>
          </a:p>
          <a:p>
            <a:pPr marL="0" indent="0" eaLnBrk="1" hangingPunct="1">
              <a:lnSpc>
                <a:spcPct val="150000"/>
              </a:lnSpc>
              <a:buFont typeface="Wingdings" pitchFamily="2" charset="2"/>
              <a:buNone/>
            </a:pPr>
            <a:r>
              <a:rPr lang="zh-CN" altLang="en-US" sz="2800" b="1" dirty="0">
                <a:latin typeface="华文楷体" pitchFamily="2" charset="-122"/>
                <a:ea typeface="华文楷体" pitchFamily="2" charset="-122"/>
              </a:rPr>
              <a:t>特别在小镇</a:t>
            </a:r>
            <a:r>
              <a:rPr lang="en-US" altLang="zh-CN" sz="2800" b="1" dirty="0">
                <a:latin typeface="华文楷体" pitchFamily="2" charset="-122"/>
                <a:ea typeface="华文楷体" pitchFamily="2" charset="-122"/>
              </a:rPr>
              <a:t>x=10</a:t>
            </a:r>
            <a:r>
              <a:rPr lang="zh-CN" altLang="en-US" sz="2800" b="1" dirty="0">
                <a:latin typeface="华文楷体" pitchFamily="2" charset="-122"/>
                <a:ea typeface="华文楷体" pitchFamily="2" charset="-122"/>
              </a:rPr>
              <a:t>公里处</a:t>
            </a:r>
          </a:p>
          <a:p>
            <a:pPr marL="0" indent="0"/>
            <a:endParaRPr lang="zh-CN" altLang="en-US" sz="2800" b="1" dirty="0">
              <a:latin typeface="华文楷体" pitchFamily="2" charset="-122"/>
              <a:ea typeface="华文楷体" pitchFamily="2" charset="-122"/>
            </a:endParaRPr>
          </a:p>
        </p:txBody>
      </p:sp>
      <p:graphicFrame>
        <p:nvGraphicFramePr>
          <p:cNvPr id="10242" name="Object 2"/>
          <p:cNvGraphicFramePr>
            <a:graphicFrameLocks noChangeAspect="1"/>
          </p:cNvGraphicFramePr>
          <p:nvPr>
            <p:extLst/>
          </p:nvPr>
        </p:nvGraphicFramePr>
        <p:xfrm>
          <a:off x="2843808" y="5373216"/>
          <a:ext cx="3811587" cy="969962"/>
        </p:xfrm>
        <a:graphic>
          <a:graphicData uri="http://schemas.openxmlformats.org/presentationml/2006/ole">
            <mc:AlternateContent xmlns:mc="http://schemas.openxmlformats.org/markup-compatibility/2006">
              <mc:Choice xmlns:v="urn:schemas-microsoft-com:vml" Requires="v">
                <p:oleObj spid="_x0000_s286725" name="Equation" r:id="rId3" imgW="1384300" imgH="469900" progId="Equation.DSMT4">
                  <p:embed/>
                </p:oleObj>
              </mc:Choice>
              <mc:Fallback>
                <p:oleObj name="Equation" r:id="rId3" imgW="1384300" imgH="469900" progId="Equation.DSMT4">
                  <p:embed/>
                  <p:pic>
                    <p:nvPicPr>
                      <p:cNvPr id="1024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5373216"/>
                        <a:ext cx="3811587" cy="969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3" name="Object 4"/>
          <p:cNvGraphicFramePr>
            <a:graphicFrameLocks noChangeAspect="1"/>
          </p:cNvGraphicFramePr>
          <p:nvPr>
            <p:extLst/>
          </p:nvPr>
        </p:nvGraphicFramePr>
        <p:xfrm>
          <a:off x="1979712" y="2492896"/>
          <a:ext cx="3222625" cy="876300"/>
        </p:xfrm>
        <a:graphic>
          <a:graphicData uri="http://schemas.openxmlformats.org/presentationml/2006/ole">
            <mc:AlternateContent xmlns:mc="http://schemas.openxmlformats.org/markup-compatibility/2006">
              <mc:Choice xmlns:v="urn:schemas-microsoft-com:vml" Requires="v">
                <p:oleObj spid="_x0000_s286726" name="Equation" r:id="rId5" imgW="1295400" imgH="469900" progId="Equation.DSMT4">
                  <p:embed/>
                </p:oleObj>
              </mc:Choice>
              <mc:Fallback>
                <p:oleObj name="Equation" r:id="rId5" imgW="1295400" imgH="469900" progId="Equation.DSMT4">
                  <p:embed/>
                  <p:pic>
                    <p:nvPicPr>
                      <p:cNvPr id="10243"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712" y="2492896"/>
                        <a:ext cx="3222625"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4" name="Object 5"/>
          <p:cNvGraphicFramePr>
            <a:graphicFrameLocks noChangeAspect="1"/>
          </p:cNvGraphicFramePr>
          <p:nvPr>
            <p:extLst/>
          </p:nvPr>
        </p:nvGraphicFramePr>
        <p:xfrm>
          <a:off x="2339107" y="1700808"/>
          <a:ext cx="720725" cy="360363"/>
        </p:xfrm>
        <a:graphic>
          <a:graphicData uri="http://schemas.openxmlformats.org/presentationml/2006/ole">
            <mc:AlternateContent xmlns:mc="http://schemas.openxmlformats.org/markup-compatibility/2006">
              <mc:Choice xmlns:v="urn:schemas-microsoft-com:vml" Requires="v">
                <p:oleObj spid="_x0000_s286727" name="Equation" r:id="rId7" imgW="457200" imgH="228600" progId="Equation.DSMT4">
                  <p:embed/>
                </p:oleObj>
              </mc:Choice>
              <mc:Fallback>
                <p:oleObj name="Equation" r:id="rId7" imgW="457200" imgH="228600" progId="Equation.DSMT4">
                  <p:embed/>
                  <p:pic>
                    <p:nvPicPr>
                      <p:cNvPr id="10244"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9107" y="1700808"/>
                        <a:ext cx="720725"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925826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611188" y="476250"/>
            <a:ext cx="7696200" cy="2665413"/>
          </a:xfrm>
        </p:spPr>
        <p:txBody>
          <a:bodyPr/>
          <a:lstStyle/>
          <a:p>
            <a:pPr eaLnBrk="1" hangingPunct="1">
              <a:lnSpc>
                <a:spcPct val="110000"/>
              </a:lnSpc>
            </a:pPr>
            <a:r>
              <a:rPr lang="zh-CN" altLang="en-US" sz="2800" b="1">
                <a:latin typeface="华文楷体" pitchFamily="2" charset="-122"/>
                <a:ea typeface="华文楷体" pitchFamily="2" charset="-122"/>
              </a:rPr>
              <a:t>通过计算</a:t>
            </a:r>
            <a:r>
              <a:rPr lang="en-US" altLang="zh-CN" sz="2800" b="1">
                <a:latin typeface="华文楷体" pitchFamily="2" charset="-122"/>
                <a:ea typeface="华文楷体" pitchFamily="2" charset="-122"/>
              </a:rPr>
              <a:t>P(10,t)/a</a:t>
            </a:r>
            <a:r>
              <a:rPr lang="zh-CN" altLang="en-US" sz="2800" b="1">
                <a:latin typeface="华文楷体" pitchFamily="2" charset="-122"/>
                <a:ea typeface="华文楷体" pitchFamily="2" charset="-122"/>
              </a:rPr>
              <a:t>的最大值和最大值点，可以确定小镇上空污染物超标的最大浓度</a:t>
            </a:r>
            <a:r>
              <a:rPr lang="sv-SE" altLang="zh-CN" sz="2800" b="1">
                <a:latin typeface="华文楷体" pitchFamily="2" charset="-122"/>
                <a:ea typeface="华文楷体" pitchFamily="2" charset="-122"/>
              </a:rPr>
              <a:t>Pmax</a:t>
            </a:r>
            <a:r>
              <a:rPr lang="zh-CN" altLang="en-US" sz="2800" b="1">
                <a:latin typeface="华文楷体" pitchFamily="2" charset="-122"/>
                <a:ea typeface="华文楷体" pitchFamily="2" charset="-122"/>
              </a:rPr>
              <a:t>及到达时间</a:t>
            </a:r>
            <a:r>
              <a:rPr lang="sv-SE" altLang="zh-CN" sz="2800" b="1">
                <a:latin typeface="华文楷体" pitchFamily="2" charset="-122"/>
                <a:ea typeface="华文楷体" pitchFamily="2" charset="-122"/>
              </a:rPr>
              <a:t>tmax</a:t>
            </a:r>
            <a:r>
              <a:rPr lang="en-US" altLang="zh-CN" sz="2800" b="1">
                <a:latin typeface="华文楷体" pitchFamily="2" charset="-122"/>
                <a:ea typeface="华文楷体" pitchFamily="2" charset="-122"/>
              </a:rPr>
              <a:t> </a:t>
            </a:r>
            <a:r>
              <a:rPr lang="zh-CN" altLang="en-US" sz="2800" b="1">
                <a:latin typeface="华文楷体" pitchFamily="2" charset="-122"/>
                <a:ea typeface="华文楷体" pitchFamily="2" charset="-122"/>
              </a:rPr>
              <a:t>，也可以确定小镇上空污染物超过</a:t>
            </a:r>
            <a:r>
              <a:rPr lang="zh-CN" altLang="sv-SE" sz="2800" b="1">
                <a:latin typeface="华文楷体" pitchFamily="2" charset="-122"/>
                <a:ea typeface="华文楷体" pitchFamily="2" charset="-122"/>
              </a:rPr>
              <a:t>安全</a:t>
            </a:r>
            <a:r>
              <a:rPr lang="zh-CN" altLang="en-US" sz="2800" b="1">
                <a:latin typeface="华文楷体" pitchFamily="2" charset="-122"/>
                <a:ea typeface="华文楷体" pitchFamily="2" charset="-122"/>
              </a:rPr>
              <a:t>水平的起始</a:t>
            </a:r>
            <a:r>
              <a:rPr lang="zh-CN" altLang="sv-SE" sz="2800" b="1">
                <a:latin typeface="华文楷体" pitchFamily="2" charset="-122"/>
                <a:ea typeface="华文楷体" pitchFamily="2" charset="-122"/>
              </a:rPr>
              <a:t>时间</a:t>
            </a:r>
            <a:r>
              <a:rPr lang="sv-SE" altLang="zh-CN" sz="2800" b="1">
                <a:latin typeface="华文楷体" pitchFamily="2" charset="-122"/>
                <a:ea typeface="华文楷体" pitchFamily="2" charset="-122"/>
              </a:rPr>
              <a:t>trisk (</a:t>
            </a:r>
            <a:r>
              <a:rPr lang="zh-CN" altLang="sv-SE" sz="2800" b="1">
                <a:latin typeface="华文楷体" pitchFamily="2" charset="-122"/>
                <a:ea typeface="华文楷体" pitchFamily="2" charset="-122"/>
              </a:rPr>
              <a:t>小时</a:t>
            </a:r>
            <a:r>
              <a:rPr lang="sv-SE" altLang="zh-CN" sz="2800" b="1">
                <a:latin typeface="华文楷体" pitchFamily="2" charset="-122"/>
                <a:ea typeface="华文楷体" pitchFamily="2" charset="-122"/>
              </a:rPr>
              <a:t>)</a:t>
            </a:r>
            <a:r>
              <a:rPr lang="zh-CN" altLang="en-US" sz="2800" b="1">
                <a:latin typeface="华文楷体" pitchFamily="2" charset="-122"/>
                <a:ea typeface="华文楷体" pitchFamily="2" charset="-122"/>
              </a:rPr>
              <a:t>和</a:t>
            </a:r>
            <a:r>
              <a:rPr lang="zh-CN" altLang="sv-SE" sz="2800" b="1">
                <a:latin typeface="华文楷体" pitchFamily="2" charset="-122"/>
                <a:ea typeface="华文楷体" pitchFamily="2" charset="-122"/>
              </a:rPr>
              <a:t>回落到安全水平的终结时间</a:t>
            </a:r>
            <a:r>
              <a:rPr lang="sv-SE" altLang="zh-CN" sz="2800" b="1">
                <a:latin typeface="华文楷体" pitchFamily="2" charset="-122"/>
                <a:ea typeface="华文楷体" pitchFamily="2" charset="-122"/>
              </a:rPr>
              <a:t>tsafe</a:t>
            </a:r>
            <a:r>
              <a:rPr lang="en-US" altLang="zh-CN" sz="2800" b="1">
                <a:latin typeface="华文楷体" pitchFamily="2" charset="-122"/>
                <a:ea typeface="华文楷体" pitchFamily="2" charset="-122"/>
              </a:rPr>
              <a:t> (</a:t>
            </a:r>
            <a:r>
              <a:rPr lang="zh-CN" altLang="sv-SE" sz="2800" b="1">
                <a:latin typeface="华文楷体" pitchFamily="2" charset="-122"/>
                <a:ea typeface="华文楷体" pitchFamily="2" charset="-122"/>
              </a:rPr>
              <a:t>小时</a:t>
            </a:r>
            <a:r>
              <a:rPr lang="sv-SE" altLang="zh-CN" sz="2800" b="1">
                <a:latin typeface="华文楷体" pitchFamily="2" charset="-122"/>
                <a:ea typeface="华文楷体" pitchFamily="2" charset="-122"/>
              </a:rPr>
              <a:t>)</a:t>
            </a:r>
            <a:r>
              <a:rPr lang="zh-CN" altLang="en-US" sz="2800" b="1">
                <a:latin typeface="华文楷体" pitchFamily="2" charset="-122"/>
                <a:ea typeface="华文楷体" pitchFamily="2" charset="-122"/>
              </a:rPr>
              <a:t>。</a:t>
            </a:r>
          </a:p>
        </p:txBody>
      </p:sp>
      <p:sp>
        <p:nvSpPr>
          <p:cNvPr id="68611" name="Rectangle 3"/>
          <p:cNvSpPr>
            <a:spLocks noGrp="1" noChangeArrowheads="1"/>
          </p:cNvSpPr>
          <p:nvPr>
            <p:ph type="body" idx="4294967295"/>
          </p:nvPr>
        </p:nvSpPr>
        <p:spPr>
          <a:xfrm>
            <a:off x="395288" y="3429000"/>
            <a:ext cx="8424862" cy="2879725"/>
          </a:xfrm>
          <a:prstGeom prst="rect">
            <a:avLst/>
          </a:prstGeom>
        </p:spPr>
        <p:txBody>
          <a:bodyPr/>
          <a:lstStyle/>
          <a:p>
            <a:pPr eaLnBrk="1" hangingPunct="1">
              <a:buFont typeface="Wingdings" pitchFamily="2" charset="2"/>
              <a:buNone/>
            </a:pPr>
            <a:r>
              <a:rPr lang="zh-CN" altLang="sv-SE" sz="2400" b="1" dirty="0"/>
              <a:t>风速</a:t>
            </a:r>
            <a:r>
              <a:rPr lang="sv-SE" altLang="zh-CN" sz="2400" b="1" dirty="0"/>
              <a:t>v(</a:t>
            </a:r>
            <a:r>
              <a:rPr lang="zh-CN" altLang="sv-SE" sz="2400" b="1" dirty="0"/>
              <a:t>公里</a:t>
            </a:r>
            <a:r>
              <a:rPr lang="sv-SE" altLang="zh-CN" sz="2400" b="1" dirty="0"/>
              <a:t>/</a:t>
            </a:r>
            <a:r>
              <a:rPr lang="zh-CN" altLang="sv-SE" sz="2400" b="1" dirty="0"/>
              <a:t>秒</a:t>
            </a:r>
            <a:r>
              <a:rPr lang="sv-SE" altLang="zh-CN" sz="2400" b="1" dirty="0"/>
              <a:t>)  1       2          3              4               5</a:t>
            </a:r>
          </a:p>
          <a:p>
            <a:pPr eaLnBrk="1" hangingPunct="1">
              <a:buFont typeface="Wingdings" pitchFamily="2" charset="2"/>
              <a:buNone/>
            </a:pPr>
            <a:r>
              <a:rPr lang="sv-SE" altLang="zh-CN" sz="2400" b="1" dirty="0"/>
              <a:t> Pmax =   6.3436    8.9531   10.9431   12.6491   14.1421</a:t>
            </a:r>
          </a:p>
          <a:p>
            <a:pPr eaLnBrk="1" hangingPunct="1">
              <a:buFont typeface="Wingdings" pitchFamily="2" charset="2"/>
              <a:buNone/>
            </a:pPr>
            <a:r>
              <a:rPr lang="sv-SE" altLang="zh-CN" sz="2400" b="1" dirty="0"/>
              <a:t> tmax =    9.9000    4.9500    3.3000    2.5000    2.0000</a:t>
            </a:r>
          </a:p>
          <a:p>
            <a:pPr eaLnBrk="1" hangingPunct="1">
              <a:buFont typeface="Wingdings" pitchFamily="2" charset="2"/>
              <a:buNone/>
            </a:pPr>
            <a:r>
              <a:rPr lang="en-US" altLang="zh-CN" sz="2400" b="1" dirty="0"/>
              <a:t> </a:t>
            </a:r>
            <a:r>
              <a:rPr lang="en-US" altLang="zh-CN" sz="2400" b="1" dirty="0" err="1"/>
              <a:t>trisk</a:t>
            </a:r>
            <a:r>
              <a:rPr lang="en-US" altLang="zh-CN" sz="2400" b="1" dirty="0"/>
              <a:t>  =    7.3000    3.9500    2.7500    2.1000    1.7000</a:t>
            </a:r>
          </a:p>
          <a:p>
            <a:pPr eaLnBrk="1" hangingPunct="1">
              <a:buFont typeface="Wingdings" pitchFamily="2" charset="2"/>
              <a:buNone/>
            </a:pPr>
            <a:r>
              <a:rPr lang="en-US" altLang="zh-CN" sz="2400" b="1" dirty="0"/>
              <a:t> </a:t>
            </a:r>
            <a:r>
              <a:rPr lang="en-US" altLang="zh-CN" sz="2400" b="1" dirty="0" err="1"/>
              <a:t>tsafe</a:t>
            </a:r>
            <a:r>
              <a:rPr lang="en-US" altLang="zh-CN" sz="2400" b="1" dirty="0"/>
              <a:t> =   13.3500    6.2500    4.0500    2.9500    2.3000</a:t>
            </a:r>
          </a:p>
          <a:p>
            <a:pPr eaLnBrk="1" hangingPunct="1">
              <a:buFont typeface="Wingdings" pitchFamily="2" charset="2"/>
              <a:buNone/>
            </a:pPr>
            <a:r>
              <a:rPr lang="zh-CN" altLang="en-US" sz="2800" b="1" dirty="0">
                <a:ea typeface="华文楷体" pitchFamily="2" charset="-122"/>
              </a:rPr>
              <a:t>随着风速加快，污染物到达时间提前，浓度增大</a:t>
            </a:r>
          </a:p>
        </p:txBody>
      </p:sp>
    </p:spTree>
    <p:extLst>
      <p:ext uri="{BB962C8B-B14F-4D97-AF65-F5344CB8AC3E}">
        <p14:creationId xmlns:p14="http://schemas.microsoft.com/office/powerpoint/2010/main" val="2042203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zh-CN" altLang="en-US" dirty="0">
                <a:ea typeface="隶书" panose="02010509060101010101" pitchFamily="49" charset="-122"/>
              </a:rPr>
              <a:t>变化率和相对变化率</a:t>
            </a:r>
          </a:p>
        </p:txBody>
      </p:sp>
      <p:sp>
        <p:nvSpPr>
          <p:cNvPr id="2" name="Rectangle 3"/>
          <p:cNvSpPr>
            <a:spLocks noGrp="1" noChangeArrowheads="1"/>
          </p:cNvSpPr>
          <p:nvPr>
            <p:ph type="body" idx="4294967295"/>
          </p:nvPr>
        </p:nvSpPr>
        <p:spPr>
          <a:xfrm>
            <a:off x="611560" y="1628800"/>
            <a:ext cx="7772400" cy="4402832"/>
          </a:xfrm>
          <a:prstGeom prst="rect">
            <a:avLst/>
          </a:prstGeom>
        </p:spPr>
        <p:txBody>
          <a:bodyPr>
            <a:noAutofit/>
          </a:bodyPr>
          <a:lstStyle/>
          <a:p>
            <a:pPr eaLnBrk="1" hangingPunct="1">
              <a:lnSpc>
                <a:spcPct val="90000"/>
              </a:lnSpc>
              <a:defRPr/>
            </a:pPr>
            <a:r>
              <a:rPr lang="zh-CN" altLang="en-US" sz="2800" b="1" dirty="0"/>
              <a:t>变化率：单位时间变化的量。利用导数描述，也称为绝对变化率，记为</a:t>
            </a:r>
          </a:p>
          <a:p>
            <a:pPr eaLnBrk="1" hangingPunct="1">
              <a:lnSpc>
                <a:spcPct val="90000"/>
              </a:lnSpc>
              <a:buFont typeface="Wingdings" panose="05000000000000000000" pitchFamily="2" charset="2"/>
              <a:buNone/>
              <a:defRPr/>
            </a:pPr>
            <a:r>
              <a:rPr lang="zh-CN" altLang="en-US" sz="2800" b="1" dirty="0"/>
              <a:t>               </a:t>
            </a:r>
            <a:r>
              <a:rPr lang="en-US" altLang="zh-CN" sz="2800" b="1" i="1" dirty="0" err="1">
                <a:solidFill>
                  <a:srgbClr val="000090"/>
                </a:solidFill>
              </a:rPr>
              <a:t>dx</a:t>
            </a:r>
            <a:r>
              <a:rPr lang="en-US" altLang="zh-CN" sz="2800" b="1" dirty="0">
                <a:solidFill>
                  <a:srgbClr val="000090"/>
                </a:solidFill>
              </a:rPr>
              <a:t>/</a:t>
            </a:r>
            <a:r>
              <a:rPr lang="en-US" altLang="zh-CN" sz="2800" b="1" i="1" dirty="0" err="1">
                <a:solidFill>
                  <a:srgbClr val="000090"/>
                </a:solidFill>
              </a:rPr>
              <a:t>dt</a:t>
            </a:r>
            <a:endParaRPr lang="en-US" altLang="zh-CN" sz="2800" b="1" i="1" dirty="0">
              <a:solidFill>
                <a:srgbClr val="000090"/>
              </a:solidFill>
            </a:endParaRPr>
          </a:p>
          <a:p>
            <a:pPr eaLnBrk="1" hangingPunct="1">
              <a:lnSpc>
                <a:spcPct val="90000"/>
              </a:lnSpc>
              <a:buFont typeface="Wingdings" panose="05000000000000000000" pitchFamily="2" charset="2"/>
              <a:buNone/>
              <a:defRPr/>
            </a:pPr>
            <a:r>
              <a:rPr lang="en-US" altLang="zh-CN" sz="2800" b="1" dirty="0"/>
              <a:t>    </a:t>
            </a:r>
            <a:r>
              <a:rPr lang="zh-CN" altLang="en-US" sz="2800" b="1" dirty="0"/>
              <a:t>变化率是有量纲的量。它在实际问题中有多种名字，如速度、增长率等。</a:t>
            </a:r>
          </a:p>
          <a:p>
            <a:pPr eaLnBrk="1" hangingPunct="1">
              <a:lnSpc>
                <a:spcPct val="90000"/>
              </a:lnSpc>
              <a:defRPr/>
            </a:pPr>
            <a:endParaRPr lang="en-US" altLang="zh-CN" sz="2800" b="1" dirty="0"/>
          </a:p>
          <a:p>
            <a:pPr eaLnBrk="1" hangingPunct="1">
              <a:lnSpc>
                <a:spcPct val="90000"/>
              </a:lnSpc>
              <a:defRPr/>
            </a:pPr>
            <a:r>
              <a:rPr lang="zh-CN" altLang="en-US" sz="2800" b="1" dirty="0"/>
              <a:t>相对变化率：函数变量的一个单位的变化率 </a:t>
            </a:r>
          </a:p>
          <a:p>
            <a:pPr eaLnBrk="1" hangingPunct="1">
              <a:lnSpc>
                <a:spcPct val="90000"/>
              </a:lnSpc>
              <a:defRPr/>
            </a:pPr>
            <a:endParaRPr lang="zh-CN" altLang="en-US" sz="2800" b="1" dirty="0"/>
          </a:p>
          <a:p>
            <a:pPr eaLnBrk="1" hangingPunct="1">
              <a:lnSpc>
                <a:spcPct val="90000"/>
              </a:lnSpc>
              <a:defRPr/>
            </a:pPr>
            <a:endParaRPr lang="zh-CN" altLang="en-US" sz="2800" b="1" dirty="0"/>
          </a:p>
          <a:p>
            <a:pPr marL="0" indent="0" eaLnBrk="1" hangingPunct="1">
              <a:lnSpc>
                <a:spcPct val="90000"/>
              </a:lnSpc>
              <a:buNone/>
              <a:defRPr/>
            </a:pPr>
            <a:r>
              <a:rPr lang="zh-CN" altLang="en-US" sz="2800" b="1" dirty="0">
                <a:solidFill>
                  <a:srgbClr val="FF0000"/>
                </a:solidFill>
              </a:rPr>
              <a:t>相对变化率没有量纲</a:t>
            </a:r>
          </a:p>
          <a:p>
            <a:pPr eaLnBrk="1" hangingPunct="1">
              <a:lnSpc>
                <a:spcPct val="90000"/>
              </a:lnSpc>
              <a:buFont typeface="Wingdings" panose="05000000000000000000" pitchFamily="2" charset="2"/>
              <a:buNone/>
              <a:defRPr/>
            </a:pPr>
            <a:r>
              <a:rPr lang="zh-CN" altLang="en-US" sz="2400" b="1" dirty="0"/>
              <a:t>                            </a:t>
            </a:r>
          </a:p>
        </p:txBody>
      </p:sp>
      <p:sp>
        <p:nvSpPr>
          <p:cNvPr id="1029" name="Rectangle 5"/>
          <p:cNvSpPr>
            <a:spLocks noChangeArrowheads="1"/>
          </p:cNvSpPr>
          <p:nvPr/>
        </p:nvSpPr>
        <p:spPr bwMode="auto">
          <a:xfrm>
            <a:off x="4343400" y="3224213"/>
            <a:ext cx="9144000" cy="0"/>
          </a:xfrm>
          <a:prstGeom prst="rect">
            <a:avLst/>
          </a:prstGeom>
          <a:noFill/>
          <a:ln w="9525">
            <a:noFill/>
            <a:miter lim="800000"/>
          </a:ln>
        </p:spPr>
        <p:txBody>
          <a:bodyPr>
            <a:spAutoFit/>
          </a:bodyPr>
          <a:lstStyle/>
          <a:p>
            <a:endParaRPr lang="zh-CN" altLang="en-US"/>
          </a:p>
        </p:txBody>
      </p:sp>
      <p:graphicFrame>
        <p:nvGraphicFramePr>
          <p:cNvPr id="1026" name="Object 4"/>
          <p:cNvGraphicFramePr>
            <a:graphicFrameLocks noChangeAspect="1"/>
          </p:cNvGraphicFramePr>
          <p:nvPr/>
        </p:nvGraphicFramePr>
        <p:xfrm>
          <a:off x="3275856" y="4653136"/>
          <a:ext cx="990600" cy="887413"/>
        </p:xfrm>
        <a:graphic>
          <a:graphicData uri="http://schemas.openxmlformats.org/presentationml/2006/ole">
            <mc:AlternateContent xmlns:mc="http://schemas.openxmlformats.org/markup-compatibility/2006">
              <mc:Choice xmlns:v="urn:schemas-microsoft-com:vml" Requires="v">
                <p:oleObj spid="_x0000_s1069" name="Equation" r:id="rId3" imgW="457200" imgH="406400" progId="Equation.3">
                  <p:embed/>
                </p:oleObj>
              </mc:Choice>
              <mc:Fallback>
                <p:oleObj name="Equation" r:id="rId3" imgW="457200" imgH="406400" progId="Equation.3">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4653136"/>
                        <a:ext cx="990600" cy="887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zh-CN"/>
              <a:t>Matlab</a:t>
            </a:r>
            <a:r>
              <a:rPr lang="zh-CN" altLang="en-US"/>
              <a:t>指令</a:t>
            </a:r>
          </a:p>
        </p:txBody>
      </p:sp>
      <p:sp>
        <p:nvSpPr>
          <p:cNvPr id="69635" name="Rectangle 3"/>
          <p:cNvSpPr>
            <a:spLocks noGrp="1" noChangeArrowheads="1"/>
          </p:cNvSpPr>
          <p:nvPr>
            <p:ph type="body" idx="4294967295"/>
          </p:nvPr>
        </p:nvSpPr>
        <p:spPr>
          <a:xfrm>
            <a:off x="762000" y="1905000"/>
            <a:ext cx="7696200" cy="4038600"/>
          </a:xfrm>
          <a:prstGeom prst="rect">
            <a:avLst/>
          </a:prstGeom>
        </p:spPr>
        <p:txBody>
          <a:bodyPr/>
          <a:lstStyle/>
          <a:p>
            <a:pPr eaLnBrk="1" hangingPunct="1">
              <a:lnSpc>
                <a:spcPct val="90000"/>
              </a:lnSpc>
              <a:buFont typeface="Wingdings" pitchFamily="2" charset="2"/>
              <a:buNone/>
            </a:pPr>
            <a:r>
              <a:rPr lang="en-US" altLang="zh-CN" sz="2200"/>
              <a:t>pp=[];tt=[];t1=[];t2=[];t=1:0.05:15;</a:t>
            </a:r>
          </a:p>
          <a:p>
            <a:pPr eaLnBrk="1" hangingPunct="1">
              <a:lnSpc>
                <a:spcPct val="90000"/>
              </a:lnSpc>
              <a:buFont typeface="Wingdings" pitchFamily="2" charset="2"/>
              <a:buNone/>
            </a:pPr>
            <a:r>
              <a:rPr lang="en-US" altLang="zh-CN" sz="2200"/>
              <a:t>for v=1:5;</a:t>
            </a:r>
          </a:p>
          <a:p>
            <a:pPr eaLnBrk="1" hangingPunct="1">
              <a:lnSpc>
                <a:spcPct val="90000"/>
              </a:lnSpc>
              <a:buFont typeface="Wingdings" pitchFamily="2" charset="2"/>
              <a:buNone/>
            </a:pPr>
            <a:r>
              <a:rPr lang="en-US" altLang="zh-CN" sz="2200"/>
              <a:t>    p=20./t.^0.5.*exp(-(10-v.*t).^2./(0.5.*t));%</a:t>
            </a:r>
            <a:r>
              <a:rPr lang="zh-CN" altLang="en-US" sz="2200"/>
              <a:t>偏微分方程解</a:t>
            </a:r>
          </a:p>
          <a:p>
            <a:pPr eaLnBrk="1" hangingPunct="1">
              <a:lnSpc>
                <a:spcPct val="90000"/>
              </a:lnSpc>
              <a:buFont typeface="Wingdings" pitchFamily="2" charset="2"/>
              <a:buNone/>
            </a:pPr>
            <a:r>
              <a:rPr lang="zh-CN" altLang="en-US" sz="2200"/>
              <a:t>    </a:t>
            </a:r>
            <a:r>
              <a:rPr lang="en-US" altLang="zh-CN" sz="2200"/>
              <a:t>[c,x]=max(p);</a:t>
            </a:r>
          </a:p>
          <a:p>
            <a:pPr eaLnBrk="1" hangingPunct="1">
              <a:lnSpc>
                <a:spcPct val="90000"/>
              </a:lnSpc>
              <a:buFont typeface="Wingdings" pitchFamily="2" charset="2"/>
              <a:buNone/>
            </a:pPr>
            <a:r>
              <a:rPr lang="en-US" altLang="zh-CN" sz="2200"/>
              <a:t>    pp=[pp,c];</a:t>
            </a:r>
          </a:p>
          <a:p>
            <a:pPr eaLnBrk="1" hangingPunct="1">
              <a:lnSpc>
                <a:spcPct val="90000"/>
              </a:lnSpc>
              <a:buFont typeface="Wingdings" pitchFamily="2" charset="2"/>
              <a:buNone/>
            </a:pPr>
            <a:r>
              <a:rPr lang="en-US" altLang="zh-CN" sz="2200"/>
              <a:t>    tt=[tt,1+(x-1)*0.05];</a:t>
            </a:r>
          </a:p>
          <a:p>
            <a:pPr eaLnBrk="1" hangingPunct="1">
              <a:lnSpc>
                <a:spcPct val="90000"/>
              </a:lnSpc>
              <a:buFont typeface="Wingdings" pitchFamily="2" charset="2"/>
              <a:buNone/>
            </a:pPr>
            <a:r>
              <a:rPr lang="en-US" altLang="zh-CN" sz="2200"/>
              <a:t>    k=find(p&gt;1);</a:t>
            </a:r>
          </a:p>
          <a:p>
            <a:pPr eaLnBrk="1" hangingPunct="1">
              <a:lnSpc>
                <a:spcPct val="90000"/>
              </a:lnSpc>
              <a:buFont typeface="Wingdings" pitchFamily="2" charset="2"/>
              <a:buNone/>
            </a:pPr>
            <a:r>
              <a:rPr lang="en-US" altLang="zh-CN" sz="2200"/>
              <a:t>    t1=[t1,min(k)*0.05+0.95];</a:t>
            </a:r>
          </a:p>
          <a:p>
            <a:pPr eaLnBrk="1" hangingPunct="1">
              <a:lnSpc>
                <a:spcPct val="90000"/>
              </a:lnSpc>
              <a:buFont typeface="Wingdings" pitchFamily="2" charset="2"/>
              <a:buNone/>
            </a:pPr>
            <a:r>
              <a:rPr lang="en-US" altLang="zh-CN" sz="2200"/>
              <a:t>    t2=[t2,max(k)*0.05+0.95];</a:t>
            </a:r>
          </a:p>
          <a:p>
            <a:pPr eaLnBrk="1" hangingPunct="1">
              <a:lnSpc>
                <a:spcPct val="90000"/>
              </a:lnSpc>
              <a:buFont typeface="Wingdings" pitchFamily="2" charset="2"/>
              <a:buNone/>
            </a:pPr>
            <a:r>
              <a:rPr lang="en-US" altLang="zh-CN" sz="2200"/>
              <a:t>end</a:t>
            </a:r>
          </a:p>
          <a:p>
            <a:pPr eaLnBrk="1" hangingPunct="1">
              <a:lnSpc>
                <a:spcPct val="90000"/>
              </a:lnSpc>
            </a:pPr>
            <a:endParaRPr lang="en-US" altLang="zh-CN" sz="2200"/>
          </a:p>
        </p:txBody>
      </p:sp>
    </p:spTree>
    <p:extLst>
      <p:ext uri="{BB962C8B-B14F-4D97-AF65-F5344CB8AC3E}">
        <p14:creationId xmlns:p14="http://schemas.microsoft.com/office/powerpoint/2010/main" val="11660209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251520" y="188640"/>
            <a:ext cx="8591550" cy="706761"/>
          </a:xfrm>
        </p:spPr>
        <p:txBody>
          <a:bodyPr>
            <a:normAutofit fontScale="90000"/>
          </a:bodyPr>
          <a:lstStyle/>
          <a:p>
            <a:pPr eaLnBrk="1" hangingPunct="1"/>
            <a:r>
              <a:rPr lang="zh-CN" altLang="en-US" b="1" dirty="0">
                <a:ea typeface="华文楷体" pitchFamily="2" charset="-122"/>
              </a:rPr>
              <a:t>利用元胞自动机</a:t>
            </a:r>
            <a:r>
              <a:rPr lang="en-US" altLang="zh-CN" b="1" dirty="0">
                <a:ea typeface="华文楷体" pitchFamily="2" charset="-122"/>
              </a:rPr>
              <a:t>(</a:t>
            </a:r>
            <a:r>
              <a:rPr lang="zh-CN" altLang="en-US" b="1" dirty="0">
                <a:ea typeface="华文楷体" pitchFamily="2" charset="-122"/>
              </a:rPr>
              <a:t>粒子追踪</a:t>
            </a:r>
            <a:r>
              <a:rPr lang="en-US" altLang="zh-CN" b="1" dirty="0">
                <a:ea typeface="华文楷体" pitchFamily="2" charset="-122"/>
              </a:rPr>
              <a:t>)</a:t>
            </a:r>
            <a:r>
              <a:rPr lang="zh-CN" altLang="en-US" b="1" dirty="0">
                <a:ea typeface="华文楷体" pitchFamily="2" charset="-122"/>
              </a:rPr>
              <a:t>方法求解</a:t>
            </a:r>
          </a:p>
        </p:txBody>
      </p:sp>
      <p:sp>
        <p:nvSpPr>
          <p:cNvPr id="11269" name="Rectangle 3"/>
          <p:cNvSpPr>
            <a:spLocks noGrp="1" noChangeArrowheads="1"/>
          </p:cNvSpPr>
          <p:nvPr>
            <p:ph type="body" idx="4294967295"/>
          </p:nvPr>
        </p:nvSpPr>
        <p:spPr>
          <a:xfrm>
            <a:off x="468313" y="1052736"/>
            <a:ext cx="8424862" cy="5400452"/>
          </a:xfrm>
          <a:prstGeom prst="rect">
            <a:avLst/>
          </a:prstGeom>
        </p:spPr>
        <p:txBody>
          <a:bodyPr>
            <a:normAutofit lnSpcReduction="10000"/>
          </a:bodyPr>
          <a:lstStyle/>
          <a:p>
            <a:pPr marL="0" indent="0" eaLnBrk="1" hangingPunct="1">
              <a:lnSpc>
                <a:spcPct val="110000"/>
              </a:lnSpc>
              <a:spcBef>
                <a:spcPct val="0"/>
              </a:spcBef>
              <a:buFont typeface="Wingdings" pitchFamily="2" charset="2"/>
              <a:buNone/>
            </a:pPr>
            <a:r>
              <a:rPr lang="zh-CN" altLang="en-US" sz="2800" b="1" dirty="0">
                <a:ea typeface="华文楷体" pitchFamily="2" charset="-122"/>
              </a:rPr>
              <a:t>一个随机跳跃的粒子在时间区间</a:t>
            </a:r>
            <a:r>
              <a:rPr lang="zh-CN" altLang="fr-FR" sz="2800" b="1" dirty="0">
                <a:sym typeface="Symbol" pitchFamily="18" charset="2"/>
              </a:rPr>
              <a:t></a:t>
            </a:r>
            <a:r>
              <a:rPr lang="zh-CN" altLang="en-US" sz="2800" b="1" dirty="0"/>
              <a:t> </a:t>
            </a:r>
            <a:r>
              <a:rPr lang="en-US" altLang="zh-CN" sz="2800" b="1" dirty="0"/>
              <a:t>t</a:t>
            </a:r>
            <a:r>
              <a:rPr lang="zh-CN" altLang="en-US" sz="2800" b="1" dirty="0">
                <a:ea typeface="华文楷体" pitchFamily="2" charset="-122"/>
              </a:rPr>
              <a:t>内移动到</a:t>
            </a:r>
            <a:r>
              <a:rPr lang="en-US" altLang="zh-CN" sz="2800" b="1" dirty="0"/>
              <a:t>v</a:t>
            </a:r>
            <a:r>
              <a:rPr lang="fr-FR" altLang="zh-CN" sz="2800" b="1" dirty="0">
                <a:sym typeface="Symbol" pitchFamily="18" charset="2"/>
              </a:rPr>
              <a:t></a:t>
            </a:r>
            <a:r>
              <a:rPr lang="en-US" altLang="zh-CN" sz="2800" b="1" dirty="0" err="1"/>
              <a:t>t+X</a:t>
            </a:r>
            <a:r>
              <a:rPr lang="en-US" altLang="zh-CN" sz="2800" b="1" baseline="-25000" dirty="0" err="1"/>
              <a:t>i</a:t>
            </a:r>
            <a:r>
              <a:rPr lang="en-US" altLang="zh-CN" sz="2800" b="1" dirty="0"/>
              <a:t>, </a:t>
            </a:r>
            <a:r>
              <a:rPr lang="zh-CN" altLang="en-US" sz="2800" b="1" dirty="0">
                <a:ea typeface="华文楷体" pitchFamily="2" charset="-122"/>
              </a:rPr>
              <a:t>其中随机变量</a:t>
            </a:r>
            <a:r>
              <a:rPr lang="en-US" altLang="zh-CN" sz="2800" b="1" dirty="0"/>
              <a:t>X</a:t>
            </a:r>
            <a:r>
              <a:rPr lang="en-US" altLang="zh-CN" sz="2800" b="1" baseline="-25000" dirty="0"/>
              <a:t>i</a:t>
            </a:r>
            <a:r>
              <a:rPr lang="zh-CN" altLang="en-US" sz="2800" b="1" dirty="0">
                <a:ea typeface="华文楷体" pitchFamily="2" charset="-122"/>
              </a:rPr>
              <a:t>满足</a:t>
            </a:r>
            <a:r>
              <a:rPr lang="en-US" altLang="zh-CN" sz="2800" b="1" dirty="0"/>
              <a:t>E(X</a:t>
            </a:r>
            <a:r>
              <a:rPr lang="en-US" altLang="zh-CN" sz="2800" b="1" baseline="-25000" dirty="0"/>
              <a:t>i</a:t>
            </a:r>
            <a:r>
              <a:rPr lang="en-US" altLang="zh-CN" sz="2800" b="1" dirty="0"/>
              <a:t>)=0, </a:t>
            </a:r>
            <a:r>
              <a:rPr lang="en-US" altLang="zh-CN" sz="2800" b="1" dirty="0" err="1"/>
              <a:t>Var</a:t>
            </a:r>
            <a:r>
              <a:rPr lang="en-US" altLang="zh-CN" sz="2800" b="1" dirty="0"/>
              <a:t>(X</a:t>
            </a:r>
            <a:r>
              <a:rPr lang="en-US" altLang="zh-CN" sz="2800" b="1" baseline="-25000" dirty="0"/>
              <a:t>i</a:t>
            </a:r>
            <a:r>
              <a:rPr lang="en-US" altLang="zh-CN" sz="2800" b="1" dirty="0"/>
              <a:t>)=</a:t>
            </a:r>
            <a:r>
              <a:rPr lang="en-US" altLang="zh-CN" sz="2800" b="1" dirty="0">
                <a:sym typeface="Symbol" pitchFamily="18" charset="2"/>
              </a:rPr>
              <a:t></a:t>
            </a:r>
            <a:r>
              <a:rPr lang="en-US" altLang="zh-CN" sz="2800" b="1" baseline="30000" dirty="0">
                <a:sym typeface="Symbol" pitchFamily="18" charset="2"/>
              </a:rPr>
              <a:t>2</a:t>
            </a:r>
            <a:r>
              <a:rPr lang="en-US" altLang="zh-CN" sz="2800" b="1" dirty="0"/>
              <a:t>.</a:t>
            </a:r>
          </a:p>
          <a:p>
            <a:pPr marL="0" indent="0" eaLnBrk="1" hangingPunct="1">
              <a:lnSpc>
                <a:spcPct val="110000"/>
              </a:lnSpc>
              <a:spcBef>
                <a:spcPct val="0"/>
              </a:spcBef>
              <a:buFont typeface="Wingdings" pitchFamily="2" charset="2"/>
              <a:buNone/>
            </a:pPr>
            <a:r>
              <a:rPr lang="zh-CN" altLang="en-US" sz="2800" b="1" dirty="0">
                <a:latin typeface="华文楷体" pitchFamily="2" charset="-122"/>
                <a:ea typeface="华文楷体" pitchFamily="2" charset="-122"/>
              </a:rPr>
              <a:t>经过</a:t>
            </a:r>
            <a:r>
              <a:rPr lang="en-US" altLang="zh-CN" sz="2800" b="1" dirty="0">
                <a:latin typeface="华文楷体" pitchFamily="2" charset="-122"/>
                <a:ea typeface="华文楷体" pitchFamily="2" charset="-122"/>
              </a:rPr>
              <a:t>m</a:t>
            </a:r>
            <a:r>
              <a:rPr lang="zh-CN" altLang="en-US" sz="2800" b="1" dirty="0">
                <a:latin typeface="华文楷体" pitchFamily="2" charset="-122"/>
                <a:ea typeface="华文楷体" pitchFamily="2" charset="-122"/>
              </a:rPr>
              <a:t>步跳跃后</a:t>
            </a:r>
            <a:r>
              <a:rPr lang="en-US" altLang="zh-CN" sz="2800" b="1" dirty="0">
                <a:latin typeface="华文楷体" pitchFamily="2" charset="-122"/>
                <a:ea typeface="华文楷体" pitchFamily="2" charset="-122"/>
              </a:rPr>
              <a:t>,</a:t>
            </a:r>
            <a:r>
              <a:rPr lang="zh-CN" altLang="en-US" sz="2800" b="1" dirty="0">
                <a:ea typeface="华文楷体" pitchFamily="2" charset="-122"/>
              </a:rPr>
              <a:t>在时刻</a:t>
            </a:r>
            <a:r>
              <a:rPr lang="en-US" altLang="zh-CN" sz="2800" b="1" dirty="0"/>
              <a:t>t= m</a:t>
            </a:r>
            <a:r>
              <a:rPr lang="fr-FR" altLang="zh-CN" sz="2800" b="1" dirty="0">
                <a:sym typeface="Symbol" pitchFamily="18" charset="2"/>
              </a:rPr>
              <a:t></a:t>
            </a:r>
            <a:r>
              <a:rPr lang="en-US" altLang="zh-CN" sz="2800" b="1" dirty="0"/>
              <a:t>t</a:t>
            </a:r>
            <a:r>
              <a:rPr lang="zh-CN" altLang="en-US" sz="2800" b="1" dirty="0"/>
              <a:t>，</a:t>
            </a:r>
            <a:r>
              <a:rPr lang="zh-CN" altLang="en-US" sz="2800" b="1" dirty="0">
                <a:latin typeface="华文楷体" pitchFamily="2" charset="-122"/>
                <a:ea typeface="华文楷体" pitchFamily="2" charset="-122"/>
              </a:rPr>
              <a:t>根据中心极限定理，这个粒子位于</a:t>
            </a:r>
            <a:endParaRPr lang="en-US" altLang="zh-CN" sz="2800" b="1" dirty="0">
              <a:latin typeface="华文楷体" pitchFamily="2" charset="-122"/>
              <a:ea typeface="华文楷体" pitchFamily="2" charset="-122"/>
            </a:endParaRPr>
          </a:p>
          <a:p>
            <a:pPr marL="0" indent="0" algn="ctr" eaLnBrk="1" hangingPunct="1">
              <a:lnSpc>
                <a:spcPct val="110000"/>
              </a:lnSpc>
              <a:spcBef>
                <a:spcPct val="0"/>
              </a:spcBef>
              <a:buFont typeface="Wingdings" pitchFamily="2" charset="2"/>
              <a:buNone/>
            </a:pPr>
            <a:r>
              <a:rPr lang="en-US" altLang="zh-CN" sz="2800" b="1" dirty="0"/>
              <a:t>X</a:t>
            </a:r>
            <a:r>
              <a:rPr lang="en-US" altLang="zh-CN" sz="2800" b="1" baseline="-25000" dirty="0"/>
              <a:t>1</a:t>
            </a:r>
            <a:r>
              <a:rPr lang="en-US" altLang="zh-CN" sz="2800" b="1" dirty="0"/>
              <a:t>+…+</a:t>
            </a:r>
            <a:r>
              <a:rPr lang="en-US" altLang="zh-CN" sz="2800" b="1" dirty="0" err="1"/>
              <a:t>X</a:t>
            </a:r>
            <a:r>
              <a:rPr lang="en-US" altLang="zh-CN" sz="2800" b="1" baseline="-25000" dirty="0" err="1"/>
              <a:t>m</a:t>
            </a:r>
            <a:r>
              <a:rPr lang="en-US" altLang="zh-CN" sz="2800" b="1" dirty="0"/>
              <a:t>+ </a:t>
            </a:r>
            <a:r>
              <a:rPr lang="en-US" altLang="zh-CN" sz="2800" b="1" dirty="0" err="1"/>
              <a:t>vt</a:t>
            </a:r>
            <a:r>
              <a:rPr lang="en-US" altLang="zh-CN" sz="2800" b="1" dirty="0"/>
              <a:t> </a:t>
            </a:r>
            <a:r>
              <a:rPr lang="en-US" altLang="zh-CN" sz="2800" b="1" dirty="0">
                <a:sym typeface="Symbol" pitchFamily="18" charset="2"/>
              </a:rPr>
              <a:t></a:t>
            </a:r>
            <a:r>
              <a:rPr lang="en-US" altLang="zh-CN" sz="2800" b="1" dirty="0" err="1"/>
              <a:t>vt</a:t>
            </a:r>
            <a:r>
              <a:rPr lang="en-US" altLang="zh-CN" sz="2800" b="1" dirty="0"/>
              <a:t>+ </a:t>
            </a:r>
            <a:r>
              <a:rPr lang="en-US" altLang="zh-CN" sz="2800" b="1" dirty="0">
                <a:sym typeface="Symbol" pitchFamily="18" charset="2"/>
              </a:rPr>
              <a:t> </a:t>
            </a:r>
            <a:r>
              <a:rPr lang="en-US" altLang="zh-CN" sz="2800" b="1" dirty="0"/>
              <a:t>     Z.    Z~N(0,1)</a:t>
            </a:r>
          </a:p>
          <a:p>
            <a:pPr marL="0" indent="0" eaLnBrk="1" hangingPunct="1">
              <a:lnSpc>
                <a:spcPct val="110000"/>
              </a:lnSpc>
              <a:spcBef>
                <a:spcPct val="0"/>
              </a:spcBef>
              <a:buFont typeface="Wingdings" pitchFamily="2" charset="2"/>
              <a:buNone/>
            </a:pPr>
            <a:r>
              <a:rPr lang="zh-CN" altLang="en-US" sz="2800" b="1" dirty="0">
                <a:ea typeface="华文楷体" pitchFamily="2" charset="-122"/>
              </a:rPr>
              <a:t>可见，粒子所在位置服从期望为</a:t>
            </a:r>
            <a:r>
              <a:rPr lang="en-US" altLang="zh-CN" sz="2800" b="1" dirty="0" err="1"/>
              <a:t>vt</a:t>
            </a:r>
            <a:r>
              <a:rPr lang="en-US" altLang="zh-CN" sz="2800" b="1" dirty="0"/>
              <a:t> </a:t>
            </a:r>
            <a:r>
              <a:rPr lang="zh-CN" altLang="en-US" sz="2800" b="1" dirty="0"/>
              <a:t>，</a:t>
            </a:r>
            <a:r>
              <a:rPr lang="zh-CN" altLang="en-US" sz="2800" b="1" dirty="0">
                <a:ea typeface="华文楷体" pitchFamily="2" charset="-122"/>
              </a:rPr>
              <a:t>方差为</a:t>
            </a:r>
            <a:r>
              <a:rPr lang="en-US" altLang="zh-CN" sz="2800" b="1" dirty="0"/>
              <a:t>m</a:t>
            </a:r>
            <a:r>
              <a:rPr lang="en-US" altLang="zh-CN" sz="2800" b="1" dirty="0">
                <a:sym typeface="Symbol" pitchFamily="18" charset="2"/>
              </a:rPr>
              <a:t> </a:t>
            </a:r>
            <a:r>
              <a:rPr lang="en-US" altLang="zh-CN" sz="2800" b="1" baseline="30000" dirty="0">
                <a:sym typeface="Symbol" pitchFamily="18" charset="2"/>
              </a:rPr>
              <a:t>2</a:t>
            </a:r>
            <a:r>
              <a:rPr lang="en-US" altLang="zh-CN" sz="2800" b="1" dirty="0"/>
              <a:t> =t/</a:t>
            </a:r>
            <a:r>
              <a:rPr lang="fr-FR" altLang="zh-CN" sz="2800" b="1" dirty="0">
                <a:sym typeface="Symbol" pitchFamily="18" charset="2"/>
              </a:rPr>
              <a:t></a:t>
            </a:r>
            <a:r>
              <a:rPr lang="en-US" altLang="zh-CN" sz="2800" b="1" dirty="0"/>
              <a:t>t </a:t>
            </a:r>
            <a:r>
              <a:rPr lang="en-US" altLang="zh-CN" sz="2800" b="1" dirty="0">
                <a:sym typeface="Symbol" pitchFamily="18" charset="2"/>
              </a:rPr>
              <a:t> </a:t>
            </a:r>
            <a:r>
              <a:rPr lang="en-US" altLang="zh-CN" sz="2800" b="1" baseline="30000" dirty="0">
                <a:sym typeface="Symbol" pitchFamily="18" charset="2"/>
              </a:rPr>
              <a:t>2</a:t>
            </a:r>
            <a:r>
              <a:rPr lang="en-US" altLang="zh-CN" sz="2800" b="1" dirty="0"/>
              <a:t> </a:t>
            </a:r>
            <a:r>
              <a:rPr lang="zh-CN" altLang="en-US" sz="2800" b="1" dirty="0">
                <a:ea typeface="华文楷体" pitchFamily="2" charset="-122"/>
              </a:rPr>
              <a:t>的正态分布。记</a:t>
            </a:r>
            <a:r>
              <a:rPr lang="en-US" altLang="zh-CN" sz="2800" b="1" dirty="0"/>
              <a:t>D= </a:t>
            </a:r>
            <a:r>
              <a:rPr lang="en-US" altLang="zh-CN" sz="2800" b="1" dirty="0">
                <a:sym typeface="Symbol" pitchFamily="18" charset="2"/>
              </a:rPr>
              <a:t></a:t>
            </a:r>
            <a:r>
              <a:rPr lang="en-US" altLang="zh-CN" sz="2800" b="1" baseline="30000" dirty="0">
                <a:sym typeface="Symbol" pitchFamily="18" charset="2"/>
              </a:rPr>
              <a:t>2</a:t>
            </a:r>
            <a:r>
              <a:rPr lang="en-US" altLang="zh-CN" sz="2800" b="1" dirty="0"/>
              <a:t>/</a:t>
            </a:r>
            <a:r>
              <a:rPr lang="fr-FR" altLang="zh-CN" sz="2800" b="1" dirty="0">
                <a:sym typeface="Symbol" pitchFamily="18" charset="2"/>
              </a:rPr>
              <a:t></a:t>
            </a:r>
            <a:r>
              <a:rPr lang="en-US" altLang="zh-CN" sz="2800" b="1" dirty="0"/>
              <a:t>t</a:t>
            </a:r>
            <a:r>
              <a:rPr lang="zh-CN" altLang="en-US" sz="2800" b="1" dirty="0"/>
              <a:t>，</a:t>
            </a:r>
            <a:r>
              <a:rPr lang="zh-CN" altLang="en-US" sz="2800" b="1" dirty="0">
                <a:ea typeface="华文楷体" pitchFamily="2" charset="-122"/>
              </a:rPr>
              <a:t>则</a:t>
            </a:r>
            <a:r>
              <a:rPr lang="en-US" altLang="zh-CN" sz="2800" b="1" dirty="0"/>
              <a:t>m</a:t>
            </a:r>
            <a:r>
              <a:rPr lang="en-US" altLang="zh-CN" sz="2800" b="1" dirty="0">
                <a:sym typeface="Symbol" pitchFamily="18" charset="2"/>
              </a:rPr>
              <a:t> </a:t>
            </a:r>
            <a:r>
              <a:rPr lang="en-US" altLang="zh-CN" sz="2800" b="1" baseline="30000" dirty="0">
                <a:sym typeface="Symbol" pitchFamily="18" charset="2"/>
              </a:rPr>
              <a:t>2</a:t>
            </a:r>
            <a:r>
              <a:rPr lang="en-US" altLang="zh-CN" sz="2800" b="1" dirty="0"/>
              <a:t> =</a:t>
            </a:r>
            <a:r>
              <a:rPr lang="en-US" altLang="zh-CN" sz="2800" b="1" dirty="0" err="1"/>
              <a:t>Dt</a:t>
            </a:r>
            <a:r>
              <a:rPr lang="zh-CN" altLang="en-US" sz="2800" b="1" dirty="0"/>
              <a:t>，</a:t>
            </a:r>
            <a:r>
              <a:rPr lang="zh-CN" altLang="en-US" sz="2800" b="1" dirty="0">
                <a:ea typeface="华文楷体" pitchFamily="2" charset="-122"/>
              </a:rPr>
              <a:t>分布密度为</a:t>
            </a:r>
            <a:endParaRPr lang="en-US" altLang="zh-CN" sz="2800" b="1" dirty="0">
              <a:ea typeface="华文楷体" pitchFamily="2" charset="-122"/>
            </a:endParaRPr>
          </a:p>
          <a:p>
            <a:pPr marL="0" indent="0" eaLnBrk="1" hangingPunct="1">
              <a:lnSpc>
                <a:spcPct val="110000"/>
              </a:lnSpc>
              <a:spcBef>
                <a:spcPct val="0"/>
              </a:spcBef>
              <a:buFont typeface="Wingdings" pitchFamily="2" charset="2"/>
              <a:buNone/>
            </a:pPr>
            <a:endParaRPr lang="en-US" altLang="zh-CN" sz="2800" b="1" dirty="0">
              <a:ea typeface="华文楷体" pitchFamily="2" charset="-122"/>
            </a:endParaRPr>
          </a:p>
          <a:p>
            <a:pPr marL="0" indent="0" eaLnBrk="1" hangingPunct="1">
              <a:lnSpc>
                <a:spcPct val="110000"/>
              </a:lnSpc>
              <a:spcBef>
                <a:spcPct val="0"/>
              </a:spcBef>
              <a:buFont typeface="Wingdings" pitchFamily="2" charset="2"/>
              <a:buNone/>
            </a:pPr>
            <a:endParaRPr lang="en-US" altLang="zh-CN" sz="2800" b="1" dirty="0">
              <a:ea typeface="华文楷体" pitchFamily="2" charset="-122"/>
            </a:endParaRPr>
          </a:p>
          <a:p>
            <a:pPr marL="0" indent="0">
              <a:lnSpc>
                <a:spcPct val="110000"/>
              </a:lnSpc>
              <a:spcBef>
                <a:spcPct val="0"/>
              </a:spcBef>
              <a:buNone/>
            </a:pPr>
            <a:r>
              <a:rPr lang="zh-CN" altLang="en-US" sz="2800" b="1" dirty="0">
                <a:latin typeface="华文楷体" pitchFamily="2" charset="-122"/>
                <a:ea typeface="华文楷体" pitchFamily="2" charset="-122"/>
              </a:rPr>
              <a:t>在</a:t>
            </a:r>
            <a:r>
              <a:rPr lang="en-US" altLang="zh-CN" sz="2800" b="1" dirty="0">
                <a:latin typeface="华文楷体" pitchFamily="2" charset="-122"/>
                <a:ea typeface="华文楷体" pitchFamily="2" charset="-122"/>
              </a:rPr>
              <a:t>t</a:t>
            </a:r>
            <a:r>
              <a:rPr lang="zh-CN" altLang="en-US" sz="2800" b="1" dirty="0">
                <a:latin typeface="华文楷体" pitchFamily="2" charset="-122"/>
                <a:ea typeface="华文楷体" pitchFamily="2" charset="-122"/>
              </a:rPr>
              <a:t>时刻粒子位置的概率分布密度恰好是扩散迁移方程的点源解。</a:t>
            </a:r>
          </a:p>
          <a:p>
            <a:pPr marL="0" indent="0" eaLnBrk="1" hangingPunct="1">
              <a:lnSpc>
                <a:spcPct val="110000"/>
              </a:lnSpc>
              <a:spcBef>
                <a:spcPct val="0"/>
              </a:spcBef>
              <a:buFont typeface="Wingdings" pitchFamily="2" charset="2"/>
              <a:buNone/>
            </a:pPr>
            <a:endParaRPr lang="zh-CN" altLang="en-US" sz="2800" b="1" dirty="0">
              <a:ea typeface="华文楷体" pitchFamily="2" charset="-122"/>
            </a:endParaRPr>
          </a:p>
          <a:p>
            <a:pPr marL="0" indent="0" eaLnBrk="1" hangingPunct="1">
              <a:lnSpc>
                <a:spcPct val="105000"/>
              </a:lnSpc>
              <a:spcBef>
                <a:spcPct val="0"/>
              </a:spcBef>
              <a:buFont typeface="Wingdings" pitchFamily="2" charset="2"/>
              <a:buNone/>
            </a:pPr>
            <a:endParaRPr lang="en-US" altLang="zh-CN" sz="2800" dirty="0">
              <a:ea typeface="华文楷体" pitchFamily="2" charset="-122"/>
            </a:endParaRPr>
          </a:p>
        </p:txBody>
      </p:sp>
      <p:graphicFrame>
        <p:nvGraphicFramePr>
          <p:cNvPr id="11266" name="Object 5"/>
          <p:cNvGraphicFramePr>
            <a:graphicFrameLocks noChangeAspect="1"/>
          </p:cNvGraphicFramePr>
          <p:nvPr>
            <p:extLst/>
          </p:nvPr>
        </p:nvGraphicFramePr>
        <p:xfrm>
          <a:off x="4932040" y="2852936"/>
          <a:ext cx="695325" cy="425450"/>
        </p:xfrm>
        <a:graphic>
          <a:graphicData uri="http://schemas.openxmlformats.org/presentationml/2006/ole">
            <mc:AlternateContent xmlns:mc="http://schemas.openxmlformats.org/markup-compatibility/2006">
              <mc:Choice xmlns:v="urn:schemas-microsoft-com:vml" Requires="v">
                <p:oleObj spid="_x0000_s287748" name="公式" r:id="rId3" imgW="279400" imgH="228600" progId="Equation.3">
                  <p:embed/>
                </p:oleObj>
              </mc:Choice>
              <mc:Fallback>
                <p:oleObj name="公式" r:id="rId3" imgW="279400" imgH="228600" progId="Equation.3">
                  <p:embed/>
                  <p:pic>
                    <p:nvPicPr>
                      <p:cNvPr id="1126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2852936"/>
                        <a:ext cx="695325"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7" name="Object 6"/>
          <p:cNvGraphicFramePr>
            <a:graphicFrameLocks noChangeAspect="1"/>
          </p:cNvGraphicFramePr>
          <p:nvPr>
            <p:extLst/>
          </p:nvPr>
        </p:nvGraphicFramePr>
        <p:xfrm>
          <a:off x="2627784" y="4365104"/>
          <a:ext cx="3533775" cy="865188"/>
        </p:xfrm>
        <a:graphic>
          <a:graphicData uri="http://schemas.openxmlformats.org/presentationml/2006/ole">
            <mc:AlternateContent xmlns:mc="http://schemas.openxmlformats.org/markup-compatibility/2006">
              <mc:Choice xmlns:v="urn:schemas-microsoft-com:vml" Requires="v">
                <p:oleObj spid="_x0000_s287749" name="公式" r:id="rId5" imgW="1511300" imgH="469900" progId="Equation.3">
                  <p:embed/>
                </p:oleObj>
              </mc:Choice>
              <mc:Fallback>
                <p:oleObj name="公式" r:id="rId5" imgW="1511300" imgH="469900" progId="Equation.3">
                  <p:embed/>
                  <p:pic>
                    <p:nvPicPr>
                      <p:cNvPr id="11267"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784" y="4365104"/>
                        <a:ext cx="3533775" cy="865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9953500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4294967295"/>
          </p:nvPr>
        </p:nvSpPr>
        <p:spPr>
          <a:xfrm>
            <a:off x="468313" y="620713"/>
            <a:ext cx="8424862" cy="5543550"/>
          </a:xfrm>
          <a:prstGeom prst="rect">
            <a:avLst/>
          </a:prstGeom>
        </p:spPr>
        <p:txBody>
          <a:bodyPr/>
          <a:lstStyle/>
          <a:p>
            <a:pPr marL="0" indent="0" eaLnBrk="1" hangingPunct="1">
              <a:lnSpc>
                <a:spcPct val="115000"/>
              </a:lnSpc>
              <a:buFont typeface="Wingdings" pitchFamily="2" charset="2"/>
              <a:buNone/>
            </a:pPr>
            <a:r>
              <a:rPr lang="zh-CN" altLang="en-US" sz="2800" b="1" dirty="0">
                <a:latin typeface="华文楷体" pitchFamily="2" charset="-122"/>
                <a:ea typeface="华文楷体" pitchFamily="2" charset="-122"/>
              </a:rPr>
              <a:t>于是，用时间步长法仿真模拟，每个粒子在每个时间步长改变位置</a:t>
            </a:r>
            <a:r>
              <a:rPr lang="en-US" altLang="zh-CN" sz="2800" b="1" dirty="0">
                <a:latin typeface="华文楷体" pitchFamily="2" charset="-122"/>
                <a:ea typeface="华文楷体" pitchFamily="2" charset="-122"/>
              </a:rPr>
              <a:t>~N(v</a:t>
            </a:r>
            <a:r>
              <a:rPr lang="fr-FR" altLang="zh-CN" sz="2800" b="1" dirty="0">
                <a:latin typeface="华文楷体" pitchFamily="2" charset="-122"/>
                <a:ea typeface="华文楷体" pitchFamily="2" charset="-122"/>
                <a:sym typeface="Symbol" pitchFamily="18" charset="2"/>
              </a:rPr>
              <a:t></a:t>
            </a:r>
            <a:r>
              <a:rPr lang="en-US" altLang="zh-CN" sz="2800" b="1" dirty="0">
                <a:latin typeface="华文楷体" pitchFamily="2" charset="-122"/>
                <a:ea typeface="华文楷体" pitchFamily="2" charset="-122"/>
              </a:rPr>
              <a:t>t,           )</a:t>
            </a:r>
            <a:r>
              <a:rPr lang="zh-CN" altLang="en-US" sz="2800" b="1" dirty="0">
                <a:latin typeface="华文楷体" pitchFamily="2" charset="-122"/>
                <a:ea typeface="华文楷体" pitchFamily="2" charset="-122"/>
              </a:rPr>
              <a:t>； 用</a:t>
            </a:r>
            <a:r>
              <a:rPr lang="fr-FR" altLang="zh-CN" sz="2800" b="1" dirty="0">
                <a:latin typeface="华文楷体" pitchFamily="2" charset="-122"/>
                <a:ea typeface="华文楷体" pitchFamily="2" charset="-122"/>
              </a:rPr>
              <a:t>s(i,j)</a:t>
            </a:r>
            <a:r>
              <a:rPr lang="zh-CN" altLang="en-US" sz="2800" b="1" dirty="0">
                <a:latin typeface="华文楷体" pitchFamily="2" charset="-122"/>
                <a:ea typeface="华文楷体" pitchFamily="2" charset="-122"/>
              </a:rPr>
              <a:t>记录第</a:t>
            </a:r>
            <a:r>
              <a:rPr lang="en-US" altLang="zh-CN" sz="2800" b="1" dirty="0">
                <a:latin typeface="华文楷体" pitchFamily="2" charset="-122"/>
                <a:ea typeface="华文楷体" pitchFamily="2" charset="-122"/>
              </a:rPr>
              <a:t>i</a:t>
            </a:r>
            <a:r>
              <a:rPr lang="zh-CN" altLang="en-US" sz="2800" b="1" dirty="0">
                <a:latin typeface="华文楷体" pitchFamily="2" charset="-122"/>
                <a:ea typeface="华文楷体" pitchFamily="2" charset="-122"/>
              </a:rPr>
              <a:t>个粒子在第</a:t>
            </a:r>
            <a:r>
              <a:rPr lang="en-US" altLang="zh-CN" sz="2800" b="1" dirty="0">
                <a:latin typeface="华文楷体" pitchFamily="2" charset="-122"/>
                <a:ea typeface="华文楷体" pitchFamily="2" charset="-122"/>
              </a:rPr>
              <a:t>j</a:t>
            </a:r>
            <a:r>
              <a:rPr lang="zh-CN" altLang="en-US" sz="2800" b="1" dirty="0">
                <a:latin typeface="华文楷体" pitchFamily="2" charset="-122"/>
                <a:ea typeface="华文楷体" pitchFamily="2" charset="-122"/>
              </a:rPr>
              <a:t>步跳跃到的位置。就可以得到在</a:t>
            </a:r>
            <a:r>
              <a:rPr lang="en-US" altLang="zh-CN" sz="2800" b="1" dirty="0">
                <a:latin typeface="华文楷体" pitchFamily="2" charset="-122"/>
                <a:ea typeface="华文楷体" pitchFamily="2" charset="-122"/>
              </a:rPr>
              <a:t>t(j)</a:t>
            </a:r>
            <a:r>
              <a:rPr lang="zh-CN" altLang="en-US" sz="2800" b="1" dirty="0">
                <a:latin typeface="华文楷体" pitchFamily="2" charset="-122"/>
                <a:ea typeface="华文楷体" pitchFamily="2" charset="-122"/>
              </a:rPr>
              <a:t>时刻</a:t>
            </a:r>
            <a:r>
              <a:rPr lang="en-US" altLang="zh-CN" sz="2800" b="1" dirty="0">
                <a:latin typeface="华文楷体" pitchFamily="2" charset="-122"/>
                <a:ea typeface="华文楷体" pitchFamily="2" charset="-122"/>
              </a:rPr>
              <a:t>n</a:t>
            </a:r>
            <a:r>
              <a:rPr lang="zh-CN" altLang="en-US" sz="2800" b="1" dirty="0">
                <a:latin typeface="华文楷体" pitchFamily="2" charset="-122"/>
                <a:ea typeface="华文楷体" pitchFamily="2" charset="-122"/>
              </a:rPr>
              <a:t>个粒子所在位置的频率分布，用其近似概率分布。</a:t>
            </a:r>
          </a:p>
          <a:p>
            <a:pPr marL="0" indent="0" eaLnBrk="1" hangingPunct="1">
              <a:lnSpc>
                <a:spcPct val="115000"/>
              </a:lnSpc>
              <a:buFont typeface="Wingdings" pitchFamily="2" charset="2"/>
              <a:buNone/>
            </a:pPr>
            <a:r>
              <a:rPr lang="zh-CN" altLang="en-US" sz="2800" b="1" dirty="0">
                <a:latin typeface="华文楷体" pitchFamily="2" charset="-122"/>
                <a:ea typeface="华文楷体" pitchFamily="2" charset="-122"/>
              </a:rPr>
              <a:t>例如，当</a:t>
            </a:r>
            <a:r>
              <a:rPr lang="en-US" altLang="zh-CN" sz="2800" b="1" dirty="0">
                <a:latin typeface="华文楷体" pitchFamily="2" charset="-122"/>
                <a:ea typeface="华文楷体" pitchFamily="2" charset="-122"/>
              </a:rPr>
              <a:t>v=3</a:t>
            </a:r>
            <a:r>
              <a:rPr lang="zh-CN" altLang="en-US" sz="2800" b="1" dirty="0">
                <a:latin typeface="华文楷体" pitchFamily="2" charset="-122"/>
                <a:ea typeface="华文楷体" pitchFamily="2" charset="-122"/>
              </a:rPr>
              <a:t>时，在</a:t>
            </a:r>
            <a:r>
              <a:rPr lang="en-US" altLang="zh-CN" sz="2800" b="1" dirty="0">
                <a:latin typeface="华文楷体" pitchFamily="2" charset="-122"/>
                <a:ea typeface="华文楷体" pitchFamily="2" charset="-122"/>
              </a:rPr>
              <a:t>t=5</a:t>
            </a:r>
            <a:r>
              <a:rPr lang="zh-CN" altLang="en-US" sz="2800" b="1" dirty="0">
                <a:latin typeface="华文楷体" pitchFamily="2" charset="-122"/>
                <a:ea typeface="华文楷体" pitchFamily="2" charset="-122"/>
              </a:rPr>
              <a:t>时刻，</a:t>
            </a:r>
          </a:p>
          <a:p>
            <a:pPr marL="0" indent="0" eaLnBrk="1" hangingPunct="1">
              <a:lnSpc>
                <a:spcPct val="115000"/>
              </a:lnSpc>
              <a:buFont typeface="Wingdings" pitchFamily="2" charset="2"/>
              <a:buNone/>
            </a:pPr>
            <a:r>
              <a:rPr lang="zh-CN" altLang="en-US" sz="2800" b="1" dirty="0">
                <a:latin typeface="华文楷体" pitchFamily="2" charset="-122"/>
                <a:ea typeface="华文楷体" pitchFamily="2" charset="-122"/>
              </a:rPr>
              <a:t>利用粒子追踪方法得到概率</a:t>
            </a:r>
          </a:p>
          <a:p>
            <a:pPr marL="0" indent="0" eaLnBrk="1" hangingPunct="1">
              <a:lnSpc>
                <a:spcPct val="115000"/>
              </a:lnSpc>
              <a:buFont typeface="Wingdings" pitchFamily="2" charset="2"/>
              <a:buNone/>
            </a:pPr>
            <a:r>
              <a:rPr lang="zh-CN" altLang="en-US" sz="2800" b="1" dirty="0">
                <a:latin typeface="华文楷体" pitchFamily="2" charset="-122"/>
                <a:ea typeface="华文楷体" pitchFamily="2" charset="-122"/>
              </a:rPr>
              <a:t>分布与扩散迁移方程的解</a:t>
            </a:r>
          </a:p>
          <a:p>
            <a:pPr marL="0" indent="0" eaLnBrk="1" hangingPunct="1">
              <a:lnSpc>
                <a:spcPct val="115000"/>
              </a:lnSpc>
              <a:buFont typeface="Wingdings" pitchFamily="2" charset="2"/>
              <a:buNone/>
            </a:pPr>
            <a:r>
              <a:rPr lang="zh-CN" altLang="en-US" sz="2800" b="1" dirty="0">
                <a:latin typeface="华文楷体" pitchFamily="2" charset="-122"/>
                <a:ea typeface="华文楷体" pitchFamily="2" charset="-122"/>
              </a:rPr>
              <a:t>（相对密度</a:t>
            </a:r>
            <a:r>
              <a:rPr lang="en-US" altLang="zh-CN" sz="2800" b="1" dirty="0">
                <a:latin typeface="华文楷体" pitchFamily="2" charset="-122"/>
                <a:ea typeface="华文楷体" pitchFamily="2" charset="-122"/>
              </a:rPr>
              <a:t>C</a:t>
            </a:r>
            <a:r>
              <a:rPr lang="zh-CN" altLang="en-US" sz="2800" b="1" dirty="0">
                <a:latin typeface="华文楷体" pitchFamily="2" charset="-122"/>
                <a:ea typeface="华文楷体" pitchFamily="2" charset="-122"/>
              </a:rPr>
              <a:t>）很好地吻合。</a:t>
            </a:r>
          </a:p>
        </p:txBody>
      </p:sp>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2838" y="3687763"/>
            <a:ext cx="4221162" cy="317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graphicFrame>
        <p:nvGraphicFramePr>
          <p:cNvPr id="12290" name="Object 6"/>
          <p:cNvGraphicFramePr>
            <a:graphicFrameLocks noChangeAspect="1"/>
          </p:cNvGraphicFramePr>
          <p:nvPr>
            <p:extLst/>
          </p:nvPr>
        </p:nvGraphicFramePr>
        <p:xfrm>
          <a:off x="3879850" y="1196752"/>
          <a:ext cx="1042988" cy="425450"/>
        </p:xfrm>
        <a:graphic>
          <a:graphicData uri="http://schemas.openxmlformats.org/presentationml/2006/ole">
            <mc:AlternateContent xmlns:mc="http://schemas.openxmlformats.org/markup-compatibility/2006">
              <mc:Choice xmlns:v="urn:schemas-microsoft-com:vml" Requires="v">
                <p:oleObj spid="_x0000_s288771" name="公式" r:id="rId5" imgW="419100" imgH="228600" progId="Equation.3">
                  <p:embed/>
                </p:oleObj>
              </mc:Choice>
              <mc:Fallback>
                <p:oleObj name="公式" r:id="rId5" imgW="419100" imgH="228600" progId="Equation.3">
                  <p:embed/>
                  <p:pic>
                    <p:nvPicPr>
                      <p:cNvPr id="1229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9850" y="1196752"/>
                        <a:ext cx="1042988"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3477430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lang="zh-CN" altLang="en-US" b="1" dirty="0"/>
              <a:t>元胞自动机</a:t>
            </a:r>
            <a:r>
              <a:rPr lang="en-US" altLang="zh-CN" b="1" dirty="0"/>
              <a:t>(</a:t>
            </a:r>
            <a:r>
              <a:rPr lang="zh-CN" altLang="en-US" b="1" dirty="0"/>
              <a:t>粒子追踪</a:t>
            </a:r>
            <a:r>
              <a:rPr lang="en-US" altLang="zh-CN" b="1" dirty="0"/>
              <a:t>)</a:t>
            </a:r>
            <a:r>
              <a:rPr lang="zh-CN" altLang="en-US" dirty="0"/>
              <a:t>算法（</a:t>
            </a:r>
            <a:r>
              <a:rPr lang="en-US" altLang="zh-CN" dirty="0"/>
              <a:t>v</a:t>
            </a:r>
            <a:r>
              <a:rPr lang="zh-CN" altLang="en-US" dirty="0"/>
              <a:t>为常数）</a:t>
            </a:r>
          </a:p>
        </p:txBody>
      </p:sp>
      <p:sp>
        <p:nvSpPr>
          <p:cNvPr id="13316" name="Rectangle 3"/>
          <p:cNvSpPr>
            <a:spLocks noGrp="1" noChangeArrowheads="1"/>
          </p:cNvSpPr>
          <p:nvPr>
            <p:ph type="body" sz="half" idx="1"/>
          </p:nvPr>
        </p:nvSpPr>
        <p:spPr>
          <a:xfrm>
            <a:off x="762000" y="1905000"/>
            <a:ext cx="7697788" cy="4548188"/>
          </a:xfrm>
        </p:spPr>
        <p:txBody>
          <a:bodyPr/>
          <a:lstStyle/>
          <a:p>
            <a:pPr>
              <a:buFont typeface="Wingdings" pitchFamily="2" charset="2"/>
              <a:buNone/>
            </a:pPr>
            <a:r>
              <a:rPr lang="zh-CN" altLang="en-US" sz="2700"/>
              <a:t>输入</a:t>
            </a:r>
            <a:r>
              <a:rPr lang="en-US" altLang="zh-CN" sz="2700"/>
              <a:t>n,T,m,v,D, </a:t>
            </a:r>
            <a:r>
              <a:rPr lang="zh-CN" altLang="en-US" sz="2700"/>
              <a:t>步长</a:t>
            </a:r>
            <a:r>
              <a:rPr lang="en-US" altLang="zh-CN" sz="2700"/>
              <a:t>u=T/m</a:t>
            </a:r>
          </a:p>
          <a:p>
            <a:pPr>
              <a:buFont typeface="Wingdings" pitchFamily="2" charset="2"/>
              <a:buNone/>
            </a:pPr>
            <a:r>
              <a:rPr lang="en-US" altLang="zh-CN" sz="2700">
                <a:sym typeface="Symbol" pitchFamily="18" charset="2"/>
              </a:rPr>
              <a:t>s(i,1)0,  i</a:t>
            </a:r>
          </a:p>
          <a:p>
            <a:pPr>
              <a:buFont typeface="Wingdings" pitchFamily="2" charset="2"/>
              <a:buNone/>
            </a:pPr>
            <a:r>
              <a:rPr lang="en-US" altLang="zh-CN" sz="2700">
                <a:sym typeface="Symbol" pitchFamily="18" charset="2"/>
              </a:rPr>
              <a:t>for j=1:m</a:t>
            </a:r>
          </a:p>
          <a:p>
            <a:pPr>
              <a:buFont typeface="Wingdings" pitchFamily="2" charset="2"/>
              <a:buNone/>
            </a:pPr>
            <a:r>
              <a:rPr lang="en-US" altLang="zh-CN" sz="2700">
                <a:sym typeface="Symbol" pitchFamily="18" charset="2"/>
              </a:rPr>
              <a:t>t(j)j*u, </a:t>
            </a:r>
          </a:p>
          <a:p>
            <a:pPr>
              <a:buFont typeface="Wingdings" pitchFamily="2" charset="2"/>
              <a:buNone/>
            </a:pPr>
            <a:r>
              <a:rPr lang="en-US" altLang="zh-CN" sz="2700">
                <a:sym typeface="Symbol" pitchFamily="18" charset="2"/>
              </a:rPr>
              <a:t>for i=1:n</a:t>
            </a:r>
          </a:p>
          <a:p>
            <a:pPr>
              <a:buFont typeface="Wingdings" pitchFamily="2" charset="2"/>
              <a:buNone/>
            </a:pPr>
            <a:r>
              <a:rPr lang="en-US" altLang="zh-CN" sz="2700">
                <a:sym typeface="Symbol" pitchFamily="18" charset="2"/>
              </a:rPr>
              <a:t>s(i,j+1)  s(i,j)+normal(v*u,        ) </a:t>
            </a:r>
          </a:p>
          <a:p>
            <a:pPr>
              <a:buFont typeface="Wingdings" pitchFamily="2" charset="2"/>
              <a:buNone/>
            </a:pPr>
            <a:r>
              <a:rPr lang="en-US" altLang="zh-CN" sz="2700">
                <a:sym typeface="Symbol" pitchFamily="18" charset="2"/>
              </a:rPr>
              <a:t>end</a:t>
            </a:r>
          </a:p>
          <a:p>
            <a:pPr>
              <a:buFont typeface="Wingdings" pitchFamily="2" charset="2"/>
              <a:buNone/>
            </a:pPr>
            <a:r>
              <a:rPr lang="en-US" altLang="zh-CN" sz="2700">
                <a:sym typeface="Symbol" pitchFamily="18" charset="2"/>
              </a:rPr>
              <a:t>end</a:t>
            </a:r>
          </a:p>
          <a:p>
            <a:pPr>
              <a:buFont typeface="Wingdings" pitchFamily="2" charset="2"/>
              <a:buNone/>
            </a:pPr>
            <a:r>
              <a:rPr lang="zh-CN" altLang="en-US" sz="2700">
                <a:sym typeface="Symbol" pitchFamily="18" charset="2"/>
              </a:rPr>
              <a:t>输出</a:t>
            </a:r>
            <a:r>
              <a:rPr lang="en-US" altLang="zh-CN" sz="2700">
                <a:sym typeface="Symbol" pitchFamily="18" charset="2"/>
              </a:rPr>
              <a:t>s(i,4)</a:t>
            </a:r>
            <a:r>
              <a:rPr lang="zh-CN" altLang="en-US" sz="2700">
                <a:sym typeface="Symbol" pitchFamily="18" charset="2"/>
              </a:rPr>
              <a:t>的直方图</a:t>
            </a:r>
            <a:endParaRPr lang="en-US" altLang="zh-CN" sz="2700">
              <a:sym typeface="Symbol" pitchFamily="18" charset="2"/>
            </a:endParaRPr>
          </a:p>
        </p:txBody>
      </p:sp>
      <p:graphicFrame>
        <p:nvGraphicFramePr>
          <p:cNvPr id="13314" name="Object 6"/>
          <p:cNvGraphicFramePr>
            <a:graphicFrameLocks noGrp="1" noChangeAspect="1"/>
          </p:cNvGraphicFramePr>
          <p:nvPr>
            <p:ph sz="half" idx="2"/>
            <p:extLst/>
          </p:nvPr>
        </p:nvGraphicFramePr>
        <p:xfrm>
          <a:off x="4788025" y="4431244"/>
          <a:ext cx="720080" cy="392648"/>
        </p:xfrm>
        <a:graphic>
          <a:graphicData uri="http://schemas.openxmlformats.org/presentationml/2006/ole">
            <mc:AlternateContent xmlns:mc="http://schemas.openxmlformats.org/markup-compatibility/2006">
              <mc:Choice xmlns:v="urn:schemas-microsoft-com:vml" Requires="v">
                <p:oleObj spid="_x0000_s289795" name="公式" r:id="rId3" imgW="419100" imgH="228600" progId="Equation.3">
                  <p:embed/>
                </p:oleObj>
              </mc:Choice>
              <mc:Fallback>
                <p:oleObj name="公式" r:id="rId3" imgW="419100" imgH="228600" progId="Equation.3">
                  <p:embed/>
                  <p:pic>
                    <p:nvPicPr>
                      <p:cNvPr id="13314"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8025" y="4431244"/>
                        <a:ext cx="720080" cy="392648"/>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8937295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ChangeArrowheads="1"/>
          </p:cNvSpPr>
          <p:nvPr>
            <p:ph type="body" idx="4294967295"/>
          </p:nvPr>
        </p:nvSpPr>
        <p:spPr>
          <a:xfrm>
            <a:off x="684213" y="404813"/>
            <a:ext cx="7696200" cy="5976937"/>
          </a:xfrm>
          <a:prstGeom prst="rect">
            <a:avLst/>
          </a:prstGeom>
        </p:spPr>
        <p:txBody>
          <a:bodyPr/>
          <a:lstStyle/>
          <a:p>
            <a:pPr eaLnBrk="1" hangingPunct="1">
              <a:lnSpc>
                <a:spcPct val="90000"/>
              </a:lnSpc>
              <a:buFont typeface="Wingdings" pitchFamily="2" charset="2"/>
              <a:buNone/>
            </a:pPr>
            <a:r>
              <a:rPr lang="fr-FR" altLang="zh-CN" sz="2400"/>
              <a:t>Matlab</a:t>
            </a:r>
            <a:r>
              <a:rPr lang="zh-CN" altLang="fr-FR" sz="2400"/>
              <a:t>指令</a:t>
            </a:r>
          </a:p>
          <a:p>
            <a:pPr eaLnBrk="1" hangingPunct="1">
              <a:lnSpc>
                <a:spcPct val="90000"/>
              </a:lnSpc>
              <a:buFont typeface="Wingdings" pitchFamily="2" charset="2"/>
              <a:buNone/>
            </a:pPr>
            <a:r>
              <a:rPr lang="fr-FR" altLang="zh-CN" sz="2400"/>
              <a:t>n=10000;%</a:t>
            </a:r>
            <a:r>
              <a:rPr lang="zh-CN" altLang="fr-FR" sz="2400"/>
              <a:t>粒子数</a:t>
            </a:r>
          </a:p>
          <a:p>
            <a:pPr eaLnBrk="1" hangingPunct="1">
              <a:lnSpc>
                <a:spcPct val="90000"/>
              </a:lnSpc>
              <a:buFont typeface="Wingdings" pitchFamily="2" charset="2"/>
              <a:buNone/>
            </a:pPr>
            <a:r>
              <a:rPr lang="fr-FR" altLang="zh-CN" sz="2400"/>
              <a:t>T=5;%</a:t>
            </a:r>
            <a:r>
              <a:rPr lang="zh-CN" altLang="fr-FR" sz="2400"/>
              <a:t>扩散时间</a:t>
            </a:r>
          </a:p>
          <a:p>
            <a:pPr eaLnBrk="1" hangingPunct="1">
              <a:lnSpc>
                <a:spcPct val="90000"/>
              </a:lnSpc>
              <a:buFont typeface="Wingdings" pitchFamily="2" charset="2"/>
              <a:buNone/>
            </a:pPr>
            <a:r>
              <a:rPr lang="fr-FR" altLang="zh-CN" sz="2400"/>
              <a:t>m=50;%</a:t>
            </a:r>
            <a:r>
              <a:rPr lang="zh-CN" altLang="fr-FR" sz="2400"/>
              <a:t>跳跃次数</a:t>
            </a:r>
          </a:p>
          <a:p>
            <a:pPr eaLnBrk="1" hangingPunct="1">
              <a:lnSpc>
                <a:spcPct val="90000"/>
              </a:lnSpc>
              <a:buFont typeface="Wingdings" pitchFamily="2" charset="2"/>
              <a:buNone/>
            </a:pPr>
            <a:r>
              <a:rPr lang="fr-FR" altLang="zh-CN" sz="2400"/>
              <a:t>v=3;%</a:t>
            </a:r>
            <a:r>
              <a:rPr lang="zh-CN" altLang="fr-FR" sz="2400"/>
              <a:t>风速</a:t>
            </a:r>
          </a:p>
          <a:p>
            <a:pPr eaLnBrk="1" hangingPunct="1">
              <a:lnSpc>
                <a:spcPct val="90000"/>
              </a:lnSpc>
              <a:buFont typeface="Wingdings" pitchFamily="2" charset="2"/>
              <a:buNone/>
            </a:pPr>
            <a:r>
              <a:rPr lang="fr-FR" altLang="zh-CN" sz="2400"/>
              <a:t>D=0.25;%</a:t>
            </a:r>
            <a:r>
              <a:rPr lang="zh-CN" altLang="fr-FR" sz="2400"/>
              <a:t>扩散系数</a:t>
            </a:r>
          </a:p>
          <a:p>
            <a:pPr eaLnBrk="1" hangingPunct="1">
              <a:lnSpc>
                <a:spcPct val="90000"/>
              </a:lnSpc>
              <a:buFont typeface="Wingdings" pitchFamily="2" charset="2"/>
              <a:buNone/>
            </a:pPr>
            <a:r>
              <a:rPr lang="fr-FR" altLang="zh-CN" sz="2400"/>
              <a:t>u=T/m;%</a:t>
            </a:r>
            <a:r>
              <a:rPr lang="zh-CN" altLang="fr-FR" sz="2400"/>
              <a:t>时间步长</a:t>
            </a:r>
          </a:p>
          <a:p>
            <a:pPr eaLnBrk="1" hangingPunct="1">
              <a:lnSpc>
                <a:spcPct val="90000"/>
              </a:lnSpc>
              <a:buFont typeface="Wingdings" pitchFamily="2" charset="2"/>
              <a:buNone/>
            </a:pPr>
            <a:r>
              <a:rPr lang="fr-FR" altLang="zh-CN" sz="2400"/>
              <a:t>t=u*(1:m);%</a:t>
            </a:r>
            <a:r>
              <a:rPr lang="zh-CN" altLang="fr-FR" sz="2400"/>
              <a:t>记录每次跳跃时间</a:t>
            </a:r>
          </a:p>
          <a:p>
            <a:pPr eaLnBrk="1" hangingPunct="1">
              <a:lnSpc>
                <a:spcPct val="90000"/>
              </a:lnSpc>
              <a:buFont typeface="Wingdings" pitchFamily="2" charset="2"/>
              <a:buNone/>
            </a:pPr>
            <a:r>
              <a:rPr lang="fr-FR" altLang="zh-CN" sz="2400"/>
              <a:t>ss=zeros(n,m+1);%</a:t>
            </a:r>
            <a:r>
              <a:rPr lang="zh-CN" altLang="fr-FR" sz="2400"/>
              <a:t>记录第</a:t>
            </a:r>
            <a:r>
              <a:rPr lang="fr-FR" altLang="zh-CN" sz="2400"/>
              <a:t>i</a:t>
            </a:r>
            <a:r>
              <a:rPr lang="zh-CN" altLang="fr-FR" sz="2400"/>
              <a:t>个粒子第</a:t>
            </a:r>
            <a:r>
              <a:rPr lang="fr-FR" altLang="zh-CN" sz="2400"/>
              <a:t>j</a:t>
            </a:r>
            <a:r>
              <a:rPr lang="zh-CN" altLang="fr-FR" sz="2400"/>
              <a:t>次跳跃的位置</a:t>
            </a:r>
          </a:p>
          <a:p>
            <a:pPr eaLnBrk="1" hangingPunct="1">
              <a:lnSpc>
                <a:spcPct val="90000"/>
              </a:lnSpc>
              <a:buFont typeface="Wingdings" pitchFamily="2" charset="2"/>
              <a:buNone/>
            </a:pPr>
            <a:r>
              <a:rPr lang="fr-FR" altLang="zh-CN" sz="2400"/>
              <a:t>for i=1:n</a:t>
            </a:r>
          </a:p>
          <a:p>
            <a:pPr eaLnBrk="1" hangingPunct="1">
              <a:lnSpc>
                <a:spcPct val="90000"/>
              </a:lnSpc>
              <a:buFont typeface="Wingdings" pitchFamily="2" charset="2"/>
              <a:buNone/>
            </a:pPr>
            <a:r>
              <a:rPr lang="fr-FR" altLang="zh-CN" sz="2400"/>
              <a:t>    for j=2:m+1</a:t>
            </a:r>
          </a:p>
          <a:p>
            <a:pPr eaLnBrk="1" hangingPunct="1">
              <a:lnSpc>
                <a:spcPct val="90000"/>
              </a:lnSpc>
              <a:buFont typeface="Wingdings" pitchFamily="2" charset="2"/>
              <a:buNone/>
            </a:pPr>
            <a:r>
              <a:rPr lang="fr-FR" altLang="zh-CN" sz="2400"/>
              <a:t>        ss(i,j)=ss(i,j-1)+normrnd(v*u,(D*u)^0.5);</a:t>
            </a:r>
          </a:p>
          <a:p>
            <a:pPr eaLnBrk="1" hangingPunct="1">
              <a:lnSpc>
                <a:spcPct val="90000"/>
              </a:lnSpc>
              <a:buFont typeface="Wingdings" pitchFamily="2" charset="2"/>
              <a:buNone/>
            </a:pPr>
            <a:r>
              <a:rPr lang="fr-FR" altLang="zh-CN" sz="2400"/>
              <a:t>    end</a:t>
            </a:r>
          </a:p>
          <a:p>
            <a:pPr eaLnBrk="1" hangingPunct="1">
              <a:lnSpc>
                <a:spcPct val="90000"/>
              </a:lnSpc>
              <a:buFont typeface="Wingdings" pitchFamily="2" charset="2"/>
              <a:buNone/>
            </a:pPr>
            <a:r>
              <a:rPr lang="fr-FR" altLang="zh-CN" sz="2400"/>
              <a:t>end</a:t>
            </a:r>
          </a:p>
        </p:txBody>
      </p:sp>
    </p:spTree>
    <p:extLst>
      <p:ext uri="{BB962C8B-B14F-4D97-AF65-F5344CB8AC3E}">
        <p14:creationId xmlns:p14="http://schemas.microsoft.com/office/powerpoint/2010/main" val="36110333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p:cNvSpPr>
            <a:spLocks noGrp="1" noChangeArrowheads="1"/>
          </p:cNvSpPr>
          <p:nvPr>
            <p:ph type="body" idx="4294967295"/>
          </p:nvPr>
        </p:nvSpPr>
        <p:spPr>
          <a:xfrm>
            <a:off x="684213" y="620713"/>
            <a:ext cx="7696200" cy="3455987"/>
          </a:xfrm>
          <a:prstGeom prst="rect">
            <a:avLst/>
          </a:prstGeom>
        </p:spPr>
        <p:txBody>
          <a:bodyPr/>
          <a:lstStyle/>
          <a:p>
            <a:pPr marL="0" indent="0" eaLnBrk="1" hangingPunct="1">
              <a:buFont typeface="Wingdings" pitchFamily="2" charset="2"/>
              <a:buNone/>
            </a:pPr>
            <a:r>
              <a:rPr lang="fr-FR" altLang="zh-CN" sz="2800"/>
              <a:t>x=8:0.2:16;</a:t>
            </a:r>
          </a:p>
          <a:p>
            <a:pPr marL="0" indent="0" eaLnBrk="1" hangingPunct="1">
              <a:buFont typeface="Wingdings" pitchFamily="2" charset="2"/>
              <a:buNone/>
            </a:pPr>
            <a:r>
              <a:rPr lang="fr-FR" altLang="zh-CN" sz="2800"/>
              <a:t>c=exp(-(x-v*T).^2./(2*D*T))/(2*3.14*D*T)^0.5;</a:t>
            </a:r>
          </a:p>
          <a:p>
            <a:pPr marL="0" indent="0" eaLnBrk="1" hangingPunct="1">
              <a:buFont typeface="Wingdings" pitchFamily="2" charset="2"/>
              <a:buNone/>
            </a:pPr>
            <a:r>
              <a:rPr lang="fr-FR" altLang="zh-CN" sz="2800"/>
              <a:t>hc=histc(ss(:,end),x)/n/0.2;</a:t>
            </a:r>
          </a:p>
          <a:p>
            <a:pPr marL="0" indent="0" eaLnBrk="1" hangingPunct="1">
              <a:buFont typeface="Wingdings" pitchFamily="2" charset="2"/>
              <a:buNone/>
            </a:pPr>
            <a:r>
              <a:rPr lang="fr-FR" altLang="zh-CN" sz="2800"/>
              <a:t>bar(x,hc','histc'), hold on%</a:t>
            </a:r>
            <a:r>
              <a:rPr lang="zh-CN" altLang="fr-FR" sz="2800"/>
              <a:t>最后一次跳跃后粒子位置的频率分布</a:t>
            </a:r>
          </a:p>
          <a:p>
            <a:pPr marL="0" indent="0" eaLnBrk="1" hangingPunct="1">
              <a:buFont typeface="Wingdings" pitchFamily="2" charset="2"/>
              <a:buNone/>
            </a:pPr>
            <a:r>
              <a:rPr lang="fr-FR" altLang="zh-CN" sz="2800"/>
              <a:t>plot(x,c,'r', 'LineWidth',2),hold off</a:t>
            </a:r>
            <a:endParaRPr lang="fr-FR" altLang="zh-CN"/>
          </a:p>
        </p:txBody>
      </p:sp>
      <p:pic>
        <p:nvPicPr>
          <p:cNvPr id="7168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5600" y="3573463"/>
            <a:ext cx="3492500"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30689367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r>
              <a:rPr lang="zh-CN" altLang="en-US" b="1" dirty="0"/>
              <a:t>每个粒子携带的污染比率</a:t>
            </a:r>
          </a:p>
        </p:txBody>
      </p:sp>
      <p:sp>
        <p:nvSpPr>
          <p:cNvPr id="14341" name="Rectangle 3"/>
          <p:cNvSpPr>
            <a:spLocks noGrp="1" noChangeArrowheads="1"/>
          </p:cNvSpPr>
          <p:nvPr>
            <p:ph type="body" idx="4294967295"/>
          </p:nvPr>
        </p:nvSpPr>
        <p:spPr>
          <a:xfrm>
            <a:off x="395288" y="1340768"/>
            <a:ext cx="8062912" cy="5256583"/>
          </a:xfrm>
          <a:prstGeom prst="rect">
            <a:avLst/>
          </a:prstGeom>
        </p:spPr>
        <p:txBody>
          <a:bodyPr>
            <a:normAutofit/>
          </a:bodyPr>
          <a:lstStyle/>
          <a:p>
            <a:pPr marL="0" indent="0" eaLnBrk="1" hangingPunct="1">
              <a:lnSpc>
                <a:spcPct val="150000"/>
              </a:lnSpc>
              <a:spcBef>
                <a:spcPct val="0"/>
              </a:spcBef>
              <a:buFont typeface="Wingdings" pitchFamily="2" charset="2"/>
              <a:buNone/>
            </a:pPr>
            <a:r>
              <a:rPr lang="zh-CN" altLang="en-US" sz="2800" b="1" dirty="0"/>
              <a:t>在时刻</a:t>
            </a:r>
            <a:r>
              <a:rPr lang="en-US" altLang="zh-CN" sz="2800" b="1" dirty="0"/>
              <a:t>t=1</a:t>
            </a:r>
            <a:r>
              <a:rPr lang="zh-CN" altLang="en-US" sz="2800" b="1" dirty="0"/>
              <a:t>小时，污染物的最大浓度</a:t>
            </a:r>
            <a:r>
              <a:rPr lang="en-US" altLang="zh-CN" sz="2800" b="1" dirty="0"/>
              <a:t>=20 a</a:t>
            </a:r>
            <a:r>
              <a:rPr lang="zh-CN" altLang="en-US" sz="2800" b="1" dirty="0"/>
              <a:t>。由</a:t>
            </a:r>
            <a:endParaRPr lang="en-US" altLang="zh-CN" sz="2800" b="1" dirty="0"/>
          </a:p>
          <a:p>
            <a:pPr marL="0" indent="0" eaLnBrk="1" hangingPunct="1">
              <a:lnSpc>
                <a:spcPct val="150000"/>
              </a:lnSpc>
              <a:spcBef>
                <a:spcPct val="0"/>
              </a:spcBef>
              <a:buFont typeface="Wingdings" pitchFamily="2" charset="2"/>
              <a:buNone/>
            </a:pPr>
            <a:endParaRPr lang="en-US" altLang="zh-CN" sz="2800" b="1" dirty="0"/>
          </a:p>
          <a:p>
            <a:pPr marL="0" indent="0" eaLnBrk="1" hangingPunct="1">
              <a:lnSpc>
                <a:spcPct val="150000"/>
              </a:lnSpc>
              <a:spcBef>
                <a:spcPct val="0"/>
              </a:spcBef>
              <a:buFont typeface="Wingdings" pitchFamily="2" charset="2"/>
              <a:buNone/>
            </a:pPr>
            <a:r>
              <a:rPr lang="zh-CN" altLang="en-US" sz="2800" b="1" dirty="0"/>
              <a:t>得到初始污染浓度                          </a:t>
            </a:r>
            <a:endParaRPr lang="en-US" altLang="zh-CN" sz="2800" b="1" dirty="0"/>
          </a:p>
          <a:p>
            <a:pPr marL="0" indent="0" eaLnBrk="1" hangingPunct="1">
              <a:lnSpc>
                <a:spcPct val="150000"/>
              </a:lnSpc>
              <a:spcBef>
                <a:spcPct val="0"/>
              </a:spcBef>
              <a:buFont typeface="Wingdings" pitchFamily="2" charset="2"/>
              <a:buNone/>
            </a:pPr>
            <a:r>
              <a:rPr lang="zh-CN" altLang="en-US" sz="2800" b="1" dirty="0"/>
              <a:t>每个粒子携带的污染比率为</a:t>
            </a:r>
            <a:r>
              <a:rPr lang="en-US" altLang="zh-CN" sz="2800" b="1" dirty="0"/>
              <a:t>P</a:t>
            </a:r>
            <a:r>
              <a:rPr lang="en-US" altLang="zh-CN" sz="2800" b="1" baseline="-25000" dirty="0"/>
              <a:t>0</a:t>
            </a:r>
            <a:r>
              <a:rPr lang="en-US" altLang="zh-CN" sz="2800" b="1" dirty="0"/>
              <a:t>/n.</a:t>
            </a:r>
          </a:p>
          <a:p>
            <a:pPr marL="0" indent="0" eaLnBrk="1" hangingPunct="1">
              <a:lnSpc>
                <a:spcPct val="150000"/>
              </a:lnSpc>
              <a:spcBef>
                <a:spcPct val="0"/>
              </a:spcBef>
              <a:buFont typeface="Wingdings" pitchFamily="2" charset="2"/>
              <a:buNone/>
            </a:pPr>
            <a:r>
              <a:rPr lang="zh-CN" altLang="en-US" sz="2800" b="1" dirty="0"/>
              <a:t>设</a:t>
            </a:r>
            <a:r>
              <a:rPr lang="en-US" altLang="zh-CN" sz="2800" b="1" dirty="0"/>
              <a:t>9.5&lt;x&lt;10.5</a:t>
            </a:r>
            <a:r>
              <a:rPr lang="zh-CN" altLang="en-US" sz="2800" b="1" dirty="0"/>
              <a:t>属于小镇范围。如果在</a:t>
            </a:r>
            <a:r>
              <a:rPr lang="en-US" altLang="zh-CN" sz="2800" b="1" dirty="0"/>
              <a:t>t</a:t>
            </a:r>
            <a:r>
              <a:rPr lang="zh-CN" altLang="en-US" sz="2800" b="1" dirty="0"/>
              <a:t>时刻，</a:t>
            </a:r>
            <a:r>
              <a:rPr lang="en-US" altLang="zh-CN" sz="2800" b="1" dirty="0"/>
              <a:t>n</a:t>
            </a:r>
            <a:r>
              <a:rPr lang="zh-CN" altLang="en-US" sz="2800" b="1" dirty="0"/>
              <a:t>个粒子中有</a:t>
            </a:r>
            <a:r>
              <a:rPr lang="en-US" altLang="zh-CN" sz="2800" b="1" dirty="0"/>
              <a:t>k</a:t>
            </a:r>
            <a:r>
              <a:rPr lang="zh-CN" altLang="en-US" sz="2800" b="1" dirty="0"/>
              <a:t>个落入该范围，则当时小镇的污染超标水平为</a:t>
            </a:r>
            <a:r>
              <a:rPr lang="en-US" altLang="zh-CN" sz="2800" b="1" dirty="0"/>
              <a:t>P=(P</a:t>
            </a:r>
            <a:r>
              <a:rPr lang="en-US" altLang="zh-CN" sz="2800" b="1" baseline="-25000" dirty="0"/>
              <a:t>0</a:t>
            </a:r>
            <a:r>
              <a:rPr lang="en-US" altLang="zh-CN" sz="2800" b="1" dirty="0"/>
              <a:t>/n*k)/a</a:t>
            </a:r>
            <a:r>
              <a:rPr lang="zh-CN" altLang="en-US" sz="2800" b="1" dirty="0"/>
              <a:t>。</a:t>
            </a:r>
          </a:p>
        </p:txBody>
      </p:sp>
      <p:graphicFrame>
        <p:nvGraphicFramePr>
          <p:cNvPr id="14338" name="Object 5"/>
          <p:cNvGraphicFramePr>
            <a:graphicFrameLocks noChangeAspect="1"/>
          </p:cNvGraphicFramePr>
          <p:nvPr>
            <p:extLst/>
          </p:nvPr>
        </p:nvGraphicFramePr>
        <p:xfrm>
          <a:off x="1259632" y="2060848"/>
          <a:ext cx="5908675" cy="647700"/>
        </p:xfrm>
        <a:graphic>
          <a:graphicData uri="http://schemas.openxmlformats.org/presentationml/2006/ole">
            <mc:AlternateContent xmlns:mc="http://schemas.openxmlformats.org/markup-compatibility/2006">
              <mc:Choice xmlns:v="urn:schemas-microsoft-com:vml" Requires="v">
                <p:oleObj spid="_x0000_s290820" name="Equation" r:id="rId3" imgW="2374900" imgH="254000" progId="Equation.DSMT4">
                  <p:embed/>
                </p:oleObj>
              </mc:Choice>
              <mc:Fallback>
                <p:oleObj name="Equation" r:id="rId3" imgW="2374900" imgH="254000" progId="Equation.DSMT4">
                  <p:embed/>
                  <p:pic>
                    <p:nvPicPr>
                      <p:cNvPr id="14338"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2060848"/>
                        <a:ext cx="59086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39" name="Object 6"/>
          <p:cNvGraphicFramePr>
            <a:graphicFrameLocks noChangeAspect="1"/>
          </p:cNvGraphicFramePr>
          <p:nvPr/>
        </p:nvGraphicFramePr>
        <p:xfrm>
          <a:off x="3635375" y="2844800"/>
          <a:ext cx="2306638" cy="584200"/>
        </p:xfrm>
        <a:graphic>
          <a:graphicData uri="http://schemas.openxmlformats.org/presentationml/2006/ole">
            <mc:AlternateContent xmlns:mc="http://schemas.openxmlformats.org/markup-compatibility/2006">
              <mc:Choice xmlns:v="urn:schemas-microsoft-com:vml" Requires="v">
                <p:oleObj spid="_x0000_s290821" name="Equation" r:id="rId5" imgW="1028254" imgH="253890" progId="Equation.DSMT4">
                  <p:embed/>
                </p:oleObj>
              </mc:Choice>
              <mc:Fallback>
                <p:oleObj name="Equation" r:id="rId5" imgW="1028254" imgH="253890" progId="Equation.DSMT4">
                  <p:embed/>
                  <p:pic>
                    <p:nvPicPr>
                      <p:cNvPr id="14339"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5375" y="2844800"/>
                        <a:ext cx="2306638"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860448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11188" y="533400"/>
            <a:ext cx="7847012" cy="1143000"/>
          </a:xfrm>
        </p:spPr>
        <p:txBody>
          <a:bodyPr/>
          <a:lstStyle/>
          <a:p>
            <a:pPr eaLnBrk="1" hangingPunct="1"/>
            <a:r>
              <a:rPr lang="zh-CN" altLang="en-US" b="1" dirty="0"/>
              <a:t>在小镇上空污染浓度随时间变化</a:t>
            </a:r>
          </a:p>
        </p:txBody>
      </p:sp>
      <p:sp>
        <p:nvSpPr>
          <p:cNvPr id="72707" name="Rectangle 3"/>
          <p:cNvSpPr>
            <a:spLocks noGrp="1" noChangeArrowheads="1"/>
          </p:cNvSpPr>
          <p:nvPr>
            <p:ph type="body" idx="4294967295"/>
          </p:nvPr>
        </p:nvSpPr>
        <p:spPr>
          <a:xfrm>
            <a:off x="539750" y="1905000"/>
            <a:ext cx="8280400" cy="4038600"/>
          </a:xfrm>
          <a:prstGeom prst="rect">
            <a:avLst/>
          </a:prstGeom>
        </p:spPr>
        <p:txBody>
          <a:bodyPr/>
          <a:lstStyle/>
          <a:p>
            <a:pPr eaLnBrk="1" hangingPunct="1">
              <a:buFont typeface="Wingdings" pitchFamily="2" charset="2"/>
              <a:buNone/>
            </a:pPr>
            <a:r>
              <a:rPr lang="en-US" altLang="zh-CN" sz="2700"/>
              <a:t>dp=20*sqrt(2*3.14*D)/n;%</a:t>
            </a:r>
            <a:r>
              <a:rPr lang="zh-CN" altLang="en-US" sz="2700"/>
              <a:t>每个粒子携带污染超标比率</a:t>
            </a:r>
          </a:p>
          <a:p>
            <a:pPr eaLnBrk="1" hangingPunct="1">
              <a:buFont typeface="Wingdings" pitchFamily="2" charset="2"/>
              <a:buNone/>
            </a:pPr>
            <a:r>
              <a:rPr lang="en-US" altLang="zh-CN" sz="2700"/>
              <a:t>PP=zeros(1,m);%</a:t>
            </a:r>
            <a:r>
              <a:rPr lang="zh-CN" altLang="en-US" sz="2700"/>
              <a:t>记录每次跳跃后城区污染浓度</a:t>
            </a:r>
          </a:p>
          <a:p>
            <a:pPr eaLnBrk="1" hangingPunct="1">
              <a:buFont typeface="Wingdings" pitchFamily="2" charset="2"/>
              <a:buNone/>
            </a:pPr>
            <a:r>
              <a:rPr lang="en-US" altLang="zh-CN" sz="2700"/>
              <a:t>for j=1:m</a:t>
            </a:r>
          </a:p>
          <a:p>
            <a:pPr eaLnBrk="1" hangingPunct="1">
              <a:buFont typeface="Wingdings" pitchFamily="2" charset="2"/>
              <a:buNone/>
            </a:pPr>
            <a:r>
              <a:rPr lang="en-US" altLang="zh-CN" sz="2700"/>
              <a:t>    PP(j)=dp*sum((ss(:,j+1)&gt;9.5).*(ss(:,j+1)&lt;10.5));</a:t>
            </a:r>
          </a:p>
          <a:p>
            <a:pPr eaLnBrk="1" hangingPunct="1">
              <a:buFont typeface="Wingdings" pitchFamily="2" charset="2"/>
              <a:buNone/>
            </a:pPr>
            <a:r>
              <a:rPr lang="en-US" altLang="zh-CN" sz="2700"/>
              <a:t>end</a:t>
            </a:r>
          </a:p>
          <a:p>
            <a:pPr eaLnBrk="1" hangingPunct="1">
              <a:buFont typeface="Wingdings" pitchFamily="2" charset="2"/>
              <a:buNone/>
            </a:pPr>
            <a:r>
              <a:rPr lang="en-US" altLang="zh-CN" sz="2700"/>
              <a:t>plot(t,PP),grid</a:t>
            </a:r>
          </a:p>
          <a:p>
            <a:pPr eaLnBrk="1" hangingPunct="1">
              <a:buFont typeface="Wingdings" pitchFamily="2" charset="2"/>
              <a:buNone/>
            </a:pPr>
            <a:r>
              <a:rPr lang="en-US" altLang="zh-CN" sz="2700"/>
              <a:t>%</a:t>
            </a:r>
            <a:r>
              <a:rPr lang="zh-CN" altLang="en-US" sz="2700"/>
              <a:t>在小镇上空污染浓度随时间变化</a:t>
            </a:r>
          </a:p>
        </p:txBody>
      </p:sp>
      <p:pic>
        <p:nvPicPr>
          <p:cNvPr id="7270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4005263"/>
            <a:ext cx="3429000" cy="257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13562023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
          <p:cNvSpPr>
            <a:spLocks noGrp="1" noChangeArrowheads="1"/>
          </p:cNvSpPr>
          <p:nvPr>
            <p:ph type="body" idx="4294967295"/>
          </p:nvPr>
        </p:nvSpPr>
        <p:spPr>
          <a:xfrm>
            <a:off x="395288" y="1773238"/>
            <a:ext cx="8497887" cy="4608512"/>
          </a:xfrm>
          <a:prstGeom prst="rect">
            <a:avLst/>
          </a:prstGeom>
        </p:spPr>
        <p:txBody>
          <a:bodyPr/>
          <a:lstStyle/>
          <a:p>
            <a:pPr marL="0" indent="0" eaLnBrk="1" hangingPunct="1">
              <a:buFont typeface="Wingdings" pitchFamily="2" charset="2"/>
              <a:buNone/>
            </a:pPr>
            <a:r>
              <a:rPr lang="en-US" altLang="zh-CN" sz="2400" dirty="0" err="1"/>
              <a:t>Pmax</a:t>
            </a:r>
            <a:r>
              <a:rPr lang="en-US" altLang="zh-CN" sz="2400" dirty="0"/>
              <a:t>=max(PP)%</a:t>
            </a:r>
            <a:r>
              <a:rPr lang="zh-CN" altLang="en-US" sz="2400" dirty="0"/>
              <a:t>最大污染浓度</a:t>
            </a:r>
          </a:p>
          <a:p>
            <a:pPr marL="0" indent="0" eaLnBrk="1" hangingPunct="1">
              <a:buFont typeface="Wingdings" pitchFamily="2" charset="2"/>
              <a:buNone/>
            </a:pPr>
            <a:r>
              <a:rPr lang="en-US" altLang="zh-CN" sz="2400" dirty="0" err="1"/>
              <a:t>Tmax</a:t>
            </a:r>
            <a:r>
              <a:rPr lang="en-US" altLang="zh-CN" sz="2400" dirty="0"/>
              <a:t>=t(find(PP==Pmax,1))%</a:t>
            </a:r>
            <a:r>
              <a:rPr lang="zh-CN" altLang="en-US" sz="2400" dirty="0"/>
              <a:t>达到最大污染浓度时间</a:t>
            </a:r>
          </a:p>
          <a:p>
            <a:pPr marL="0" indent="0" eaLnBrk="1" hangingPunct="1">
              <a:buFont typeface="Wingdings" pitchFamily="2" charset="2"/>
              <a:buNone/>
            </a:pPr>
            <a:r>
              <a:rPr lang="en-US" altLang="zh-CN" sz="2400" dirty="0" err="1"/>
              <a:t>Trisk</a:t>
            </a:r>
            <a:r>
              <a:rPr lang="en-US" altLang="zh-CN" sz="2400" dirty="0"/>
              <a:t>=t(min(find(PP&gt;1)))%</a:t>
            </a:r>
            <a:r>
              <a:rPr lang="zh-CN" altLang="en-US" sz="2400" dirty="0"/>
              <a:t>超过安全水平时间</a:t>
            </a:r>
          </a:p>
          <a:p>
            <a:pPr marL="0" indent="0" eaLnBrk="1" hangingPunct="1">
              <a:buFont typeface="Wingdings" pitchFamily="2" charset="2"/>
              <a:buNone/>
            </a:pPr>
            <a:r>
              <a:rPr lang="en-US" altLang="zh-CN" sz="2400" dirty="0" err="1"/>
              <a:t>Tsafe</a:t>
            </a:r>
            <a:r>
              <a:rPr lang="en-US" altLang="zh-CN" sz="2400" dirty="0"/>
              <a:t>=t(max(find(PP&gt;1)))%</a:t>
            </a:r>
            <a:r>
              <a:rPr lang="zh-CN" altLang="en-US" sz="2400" dirty="0"/>
              <a:t>恢复到安全水平时间</a:t>
            </a:r>
          </a:p>
          <a:p>
            <a:pPr marL="0" indent="0" eaLnBrk="1" hangingPunct="1">
              <a:buFont typeface="Wingdings" pitchFamily="2" charset="2"/>
              <a:buNone/>
            </a:pPr>
            <a:r>
              <a:rPr lang="fr-FR" altLang="fr-FR" sz="2400" dirty="0"/>
              <a:t>Pmax =  </a:t>
            </a:r>
            <a:r>
              <a:rPr lang="en-US" altLang="zh-CN" sz="2700" dirty="0"/>
              <a:t>10.4750</a:t>
            </a:r>
          </a:p>
          <a:p>
            <a:pPr marL="0" indent="0" eaLnBrk="1" hangingPunct="1">
              <a:buFont typeface="Wingdings" pitchFamily="2" charset="2"/>
              <a:buNone/>
            </a:pPr>
            <a:r>
              <a:rPr lang="fr-FR" altLang="zh-CN" sz="2400" dirty="0"/>
              <a:t>Trisk</a:t>
            </a:r>
            <a:r>
              <a:rPr lang="fr-FR" altLang="fr-FR" sz="2400" dirty="0"/>
              <a:t> =    </a:t>
            </a:r>
            <a:r>
              <a:rPr lang="en-US" altLang="zh-CN" sz="2700" dirty="0"/>
              <a:t>2.7000</a:t>
            </a:r>
          </a:p>
          <a:p>
            <a:pPr marL="0" indent="0" eaLnBrk="1" hangingPunct="1">
              <a:buFont typeface="Wingdings" pitchFamily="2" charset="2"/>
              <a:buNone/>
            </a:pPr>
            <a:r>
              <a:rPr lang="fr-FR" altLang="fr-FR" sz="2400" dirty="0"/>
              <a:t>Tmax =    </a:t>
            </a:r>
            <a:r>
              <a:rPr lang="en-US" altLang="zh-CN" sz="2700" dirty="0"/>
              <a:t>3.3000</a:t>
            </a:r>
          </a:p>
          <a:p>
            <a:pPr marL="0" indent="0" eaLnBrk="1" hangingPunct="1">
              <a:buFont typeface="Wingdings" pitchFamily="2" charset="2"/>
              <a:buNone/>
            </a:pPr>
            <a:r>
              <a:rPr lang="fr-FR" altLang="fr-FR" sz="2400" dirty="0"/>
              <a:t>Tsafe =    </a:t>
            </a:r>
            <a:r>
              <a:rPr lang="en-US" altLang="zh-CN" sz="2700" dirty="0"/>
              <a:t>4.0500</a:t>
            </a:r>
          </a:p>
          <a:p>
            <a:pPr marL="0" indent="0" eaLnBrk="1" hangingPunct="1">
              <a:buFont typeface="Wingdings" pitchFamily="2" charset="2"/>
              <a:buNone/>
            </a:pPr>
            <a:r>
              <a:rPr lang="zh-CN" altLang="en-US" sz="2400" dirty="0"/>
              <a:t>与根据方程解的表达式得到的结果比较，基本吻合，说明</a:t>
            </a:r>
            <a:r>
              <a:rPr lang="zh-CN" altLang="en-US" sz="2400" b="1" dirty="0">
                <a:latin typeface="华文楷体" pitchFamily="2" charset="-122"/>
                <a:ea typeface="华文楷体" pitchFamily="2" charset="-122"/>
              </a:rPr>
              <a:t>元胞自动机</a:t>
            </a:r>
            <a:r>
              <a:rPr lang="en-US" altLang="zh-CN" sz="2400" b="1" dirty="0">
                <a:latin typeface="华文楷体" pitchFamily="2" charset="-122"/>
                <a:ea typeface="华文楷体" pitchFamily="2" charset="-122"/>
              </a:rPr>
              <a:t>(</a:t>
            </a:r>
            <a:r>
              <a:rPr lang="zh-CN" altLang="en-US" sz="2400" b="1" dirty="0">
                <a:latin typeface="华文楷体" pitchFamily="2" charset="-122"/>
                <a:ea typeface="华文楷体" pitchFamily="2" charset="-122"/>
              </a:rPr>
              <a:t>粒子追踪</a:t>
            </a:r>
            <a:r>
              <a:rPr lang="en-US" altLang="zh-CN" sz="2400" b="1" dirty="0">
                <a:latin typeface="华文楷体" pitchFamily="2" charset="-122"/>
                <a:ea typeface="华文楷体" pitchFamily="2" charset="-122"/>
              </a:rPr>
              <a:t>)</a:t>
            </a:r>
            <a:r>
              <a:rPr lang="zh-CN" altLang="en-US" sz="2400" dirty="0"/>
              <a:t>算法有效。</a:t>
            </a:r>
          </a:p>
        </p:txBody>
      </p:sp>
      <p:sp>
        <p:nvSpPr>
          <p:cNvPr id="73731" name="Rectangle 8"/>
          <p:cNvSpPr>
            <a:spLocks noGrp="1" noChangeArrowheads="1"/>
          </p:cNvSpPr>
          <p:nvPr>
            <p:ph type="title"/>
          </p:nvPr>
        </p:nvSpPr>
        <p:spPr/>
        <p:txBody>
          <a:bodyPr/>
          <a:lstStyle/>
          <a:p>
            <a:pPr eaLnBrk="1" hangingPunct="1"/>
            <a:r>
              <a:rPr lang="zh-CN" altLang="en-US"/>
              <a:t>计算重要指标（</a:t>
            </a:r>
            <a:r>
              <a:rPr lang="en-US" altLang="zh-CN"/>
              <a:t>v=3</a:t>
            </a:r>
            <a:r>
              <a:rPr lang="zh-CN" altLang="en-US"/>
              <a:t>）</a:t>
            </a:r>
          </a:p>
        </p:txBody>
      </p:sp>
      <p:sp>
        <p:nvSpPr>
          <p:cNvPr id="73732" name="AutoShape 5">
            <a:hlinkClick r:id="rId2" action="ppaction://hlinksldjump" highlightClick="1"/>
          </p:cNvPr>
          <p:cNvSpPr>
            <a:spLocks noChangeArrowheads="1"/>
          </p:cNvSpPr>
          <p:nvPr/>
        </p:nvSpPr>
        <p:spPr bwMode="auto">
          <a:xfrm>
            <a:off x="8496300" y="6175375"/>
            <a:ext cx="647700" cy="682625"/>
          </a:xfrm>
          <a:prstGeom prst="actionButtonBackPrevious">
            <a:avLst/>
          </a:prstGeom>
          <a:solidFill>
            <a:schemeClr val="accent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zh-CN" altLang="en-US"/>
          </a:p>
        </p:txBody>
      </p:sp>
    </p:spTree>
    <p:extLst>
      <p:ext uri="{BB962C8B-B14F-4D97-AF65-F5344CB8AC3E}">
        <p14:creationId xmlns:p14="http://schemas.microsoft.com/office/powerpoint/2010/main" val="15219672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zh-CN" altLang="en-US" sz="3200" b="1" dirty="0">
                <a:latin typeface="华文楷体" pitchFamily="2" charset="-122"/>
                <a:ea typeface="华文楷体" pitchFamily="2" charset="-122"/>
              </a:rPr>
              <a:t>用元胞自动机</a:t>
            </a:r>
            <a:r>
              <a:rPr lang="en-US" altLang="zh-CN" sz="3200" b="1" dirty="0">
                <a:latin typeface="华文楷体" pitchFamily="2" charset="-122"/>
                <a:ea typeface="华文楷体" pitchFamily="2" charset="-122"/>
              </a:rPr>
              <a:t>(</a:t>
            </a:r>
            <a:r>
              <a:rPr lang="zh-CN" altLang="en-US" sz="3200" b="1" dirty="0">
                <a:latin typeface="华文楷体" pitchFamily="2" charset="-122"/>
                <a:ea typeface="华文楷体" pitchFamily="2" charset="-122"/>
              </a:rPr>
              <a:t>粒子追踪</a:t>
            </a:r>
            <a:r>
              <a:rPr lang="en-US" altLang="zh-CN" sz="3200" b="1" dirty="0">
                <a:latin typeface="华文楷体" pitchFamily="2" charset="-122"/>
                <a:ea typeface="华文楷体" pitchFamily="2" charset="-122"/>
              </a:rPr>
              <a:t>)</a:t>
            </a:r>
            <a:r>
              <a:rPr lang="zh-CN" altLang="en-US" sz="3200" b="1" dirty="0">
                <a:latin typeface="华文楷体" pitchFamily="2" charset="-122"/>
                <a:ea typeface="华文楷体" pitchFamily="2" charset="-122"/>
              </a:rPr>
              <a:t>求解变系数的偏微分方程</a:t>
            </a:r>
            <a:r>
              <a:rPr lang="en-US" altLang="zh-CN" sz="3200" b="1" dirty="0">
                <a:latin typeface="华文楷体" pitchFamily="2" charset="-122"/>
                <a:ea typeface="华文楷体" pitchFamily="2" charset="-122"/>
              </a:rPr>
              <a:t>.</a:t>
            </a:r>
            <a:endParaRPr lang="zh-CN" altLang="en-US" sz="3200" b="1" dirty="0">
              <a:latin typeface="华文楷体" pitchFamily="2" charset="-122"/>
              <a:ea typeface="华文楷体" pitchFamily="2" charset="-122"/>
            </a:endParaRPr>
          </a:p>
        </p:txBody>
      </p:sp>
      <p:sp>
        <p:nvSpPr>
          <p:cNvPr id="15364" name="Rectangle 3"/>
          <p:cNvSpPr>
            <a:spLocks noGrp="1" noChangeArrowheads="1"/>
          </p:cNvSpPr>
          <p:nvPr>
            <p:ph type="body" idx="4294967295"/>
          </p:nvPr>
        </p:nvSpPr>
        <p:spPr>
          <a:xfrm>
            <a:off x="611188" y="1700213"/>
            <a:ext cx="8064500" cy="4608512"/>
          </a:xfrm>
          <a:prstGeom prst="rect">
            <a:avLst/>
          </a:prstGeom>
        </p:spPr>
        <p:txBody>
          <a:bodyPr/>
          <a:lstStyle/>
          <a:p>
            <a:pPr marL="0" indent="0" eaLnBrk="1" hangingPunct="1">
              <a:buFont typeface="Wingdings" pitchFamily="2" charset="2"/>
              <a:buNone/>
            </a:pPr>
            <a:r>
              <a:rPr lang="zh-CN" altLang="en-US" sz="2800" b="1" dirty="0">
                <a:latin typeface="华文楷体" pitchFamily="2" charset="-122"/>
                <a:ea typeface="华文楷体" pitchFamily="2" charset="-122"/>
              </a:rPr>
              <a:t>例</a:t>
            </a:r>
            <a:r>
              <a:rPr lang="en-US" altLang="zh-CN" sz="2800" b="1" dirty="0">
                <a:latin typeface="华文楷体" pitchFamily="2" charset="-122"/>
                <a:ea typeface="华文楷体" pitchFamily="2" charset="-122"/>
              </a:rPr>
              <a:t>5. </a:t>
            </a:r>
            <a:r>
              <a:rPr lang="zh-CN" altLang="en-US" sz="2800" b="1" dirty="0">
                <a:latin typeface="华文楷体" pitchFamily="2" charset="-122"/>
                <a:ea typeface="华文楷体" pitchFamily="2" charset="-122"/>
              </a:rPr>
              <a:t>重新考虑例</a:t>
            </a:r>
            <a:r>
              <a:rPr lang="en-US" altLang="zh-CN" sz="2800" b="1" dirty="0">
                <a:latin typeface="华文楷体" pitchFamily="2" charset="-122"/>
                <a:ea typeface="华文楷体" pitchFamily="2" charset="-122"/>
              </a:rPr>
              <a:t>4</a:t>
            </a:r>
            <a:r>
              <a:rPr lang="zh-CN" altLang="en-US" sz="2800" b="1" dirty="0">
                <a:latin typeface="华文楷体" pitchFamily="2" charset="-122"/>
                <a:ea typeface="华文楷体" pitchFamily="2" charset="-122"/>
              </a:rPr>
              <a:t>，风速变化情形现在考虑风速变化情形。由于热岛效应，越接近市区，风速越大。</a:t>
            </a:r>
          </a:p>
          <a:p>
            <a:pPr marL="0" indent="0" eaLnBrk="1" hangingPunct="1">
              <a:buFont typeface="Wingdings" pitchFamily="2" charset="2"/>
              <a:buNone/>
            </a:pPr>
            <a:r>
              <a:rPr lang="zh-CN" altLang="en-US" sz="2800" b="1" dirty="0">
                <a:latin typeface="华文楷体" pitchFamily="2" charset="-122"/>
                <a:ea typeface="华文楷体" pitchFamily="2" charset="-122"/>
              </a:rPr>
              <a:t>    假设风速从污染物泄露现场的每小时</a:t>
            </a:r>
            <a:r>
              <a:rPr lang="en-US" altLang="zh-CN" sz="2800" b="1" dirty="0">
                <a:latin typeface="华文楷体" pitchFamily="2" charset="-122"/>
                <a:ea typeface="华文楷体" pitchFamily="2" charset="-122"/>
              </a:rPr>
              <a:t>3</a:t>
            </a:r>
            <a:r>
              <a:rPr lang="zh-CN" altLang="en-US" sz="2800" b="1" dirty="0">
                <a:latin typeface="华文楷体" pitchFamily="2" charset="-122"/>
                <a:ea typeface="华文楷体" pitchFamily="2" charset="-122"/>
              </a:rPr>
              <a:t>公里增加到镇中心的每小时</a:t>
            </a:r>
            <a:r>
              <a:rPr lang="en-US" altLang="zh-CN" sz="2800" b="1" dirty="0">
                <a:latin typeface="华文楷体" pitchFamily="2" charset="-122"/>
                <a:ea typeface="华文楷体" pitchFamily="2" charset="-122"/>
              </a:rPr>
              <a:t>8</a:t>
            </a:r>
            <a:r>
              <a:rPr lang="zh-CN" altLang="en-US" sz="2800" b="1" dirty="0">
                <a:latin typeface="华文楷体" pitchFamily="2" charset="-122"/>
                <a:ea typeface="华文楷体" pitchFamily="2" charset="-122"/>
              </a:rPr>
              <a:t>公里。  </a:t>
            </a:r>
            <a:endParaRPr lang="en-US" altLang="zh-CN" sz="2800" b="1" dirty="0">
              <a:latin typeface="华文楷体" pitchFamily="2" charset="-122"/>
              <a:ea typeface="华文楷体" pitchFamily="2" charset="-122"/>
            </a:endParaRPr>
          </a:p>
          <a:p>
            <a:pPr marL="0" indent="0" eaLnBrk="1" hangingPunct="1">
              <a:buFont typeface="Wingdings" pitchFamily="2" charset="2"/>
              <a:buNone/>
            </a:pPr>
            <a:r>
              <a:rPr lang="zh-CN" altLang="en-US" sz="2800" b="1" dirty="0">
                <a:latin typeface="华文楷体" pitchFamily="2" charset="-122"/>
                <a:ea typeface="华文楷体" pitchFamily="2" charset="-122"/>
              </a:rPr>
              <a:t>   小镇中心出现污染物的最大浓度是多少，什么时候出现？污染物浓度超过安全水平的时间，以及回落到安全水平的时间？</a:t>
            </a:r>
            <a:endParaRPr lang="en-US" altLang="zh-CN" sz="2800" b="1" dirty="0">
              <a:latin typeface="华文楷体" pitchFamily="2" charset="-122"/>
              <a:ea typeface="华文楷体" pitchFamily="2" charset="-122"/>
            </a:endParaRPr>
          </a:p>
          <a:p>
            <a:pPr marL="0" indent="0" eaLnBrk="1" hangingPunct="1">
              <a:buFont typeface="Wingdings" pitchFamily="2" charset="2"/>
              <a:buNone/>
            </a:pPr>
            <a:r>
              <a:rPr lang="zh-CN" altLang="en-US" sz="2800" b="1" dirty="0">
                <a:latin typeface="华文楷体" pitchFamily="2" charset="-122"/>
                <a:ea typeface="华文楷体" pitchFamily="2" charset="-122"/>
              </a:rPr>
              <a:t>此时扩散迁移模型为</a:t>
            </a:r>
          </a:p>
          <a:p>
            <a:pPr marL="0" indent="0" eaLnBrk="1" hangingPunct="1">
              <a:buFont typeface="Wingdings" pitchFamily="2" charset="2"/>
              <a:buNone/>
            </a:pPr>
            <a:r>
              <a:rPr lang="zh-CN" altLang="en-US" sz="2800" b="1" dirty="0">
                <a:latin typeface="华文楷体" pitchFamily="2" charset="-122"/>
                <a:ea typeface="华文楷体" pitchFamily="2" charset="-122"/>
              </a:rPr>
              <a:t>其解没有显式表达。</a:t>
            </a:r>
          </a:p>
        </p:txBody>
      </p:sp>
      <p:graphicFrame>
        <p:nvGraphicFramePr>
          <p:cNvPr id="15362" name="Object 5"/>
          <p:cNvGraphicFramePr>
            <a:graphicFrameLocks noChangeAspect="1"/>
          </p:cNvGraphicFramePr>
          <p:nvPr>
            <p:extLst/>
          </p:nvPr>
        </p:nvGraphicFramePr>
        <p:xfrm>
          <a:off x="4716016" y="4941168"/>
          <a:ext cx="3551237" cy="1001712"/>
        </p:xfrm>
        <a:graphic>
          <a:graphicData uri="http://schemas.openxmlformats.org/presentationml/2006/ole">
            <mc:AlternateContent xmlns:mc="http://schemas.openxmlformats.org/markup-compatibility/2006">
              <mc:Choice xmlns:v="urn:schemas-microsoft-com:vml" Requires="v">
                <p:oleObj spid="_x0000_s291843" name="公式" r:id="rId3" imgW="1485900" imgH="419100" progId="Equation.3">
                  <p:embed/>
                </p:oleObj>
              </mc:Choice>
              <mc:Fallback>
                <p:oleObj name="公式" r:id="rId3" imgW="1485900" imgH="419100" progId="Equation.3">
                  <p:embed/>
                  <p:pic>
                    <p:nvPicPr>
                      <p:cNvPr id="15362"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016" y="4941168"/>
                        <a:ext cx="3551237" cy="100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263347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p:cNvSpPr txBox="1">
            <a:spLocks noChangeArrowheads="1"/>
          </p:cNvSpPr>
          <p:nvPr/>
        </p:nvSpPr>
        <p:spPr bwMode="auto">
          <a:xfrm>
            <a:off x="392113" y="2132806"/>
            <a:ext cx="7045325" cy="604837"/>
          </a:xfrm>
          <a:prstGeom prst="rect">
            <a:avLst/>
          </a:prstGeom>
          <a:noFill/>
          <a:ln w="9525">
            <a:noFill/>
            <a:miter lim="800000"/>
          </a:ln>
          <a:effectLst/>
        </p:spPr>
        <p:txBody>
          <a:bodyPr>
            <a:spAutoFit/>
          </a:bodyPr>
          <a:lstStyle/>
          <a:p>
            <a:pPr>
              <a:lnSpc>
                <a:spcPct val="120000"/>
              </a:lnSpc>
              <a:spcBef>
                <a:spcPct val="50000"/>
              </a:spcBef>
              <a:buFontTx/>
              <a:buChar char="•"/>
            </a:pPr>
            <a:r>
              <a:rPr lang="en-US" altLang="zh-CN" sz="2800" dirty="0">
                <a:latin typeface="华文中宋" panose="02010600040101010101" pitchFamily="2" charset="-122"/>
                <a:ea typeface="华文中宋" panose="02010600040101010101" pitchFamily="2" charset="-122"/>
              </a:rPr>
              <a:t> </a:t>
            </a:r>
            <a:r>
              <a:rPr lang="zh-CN" altLang="en-US" sz="2800" b="1" dirty="0">
                <a:latin typeface="华文中宋" panose="02010600040101010101" pitchFamily="2" charset="-122"/>
                <a:ea typeface="华文中宋" panose="02010600040101010101" pitchFamily="2" charset="-122"/>
              </a:rPr>
              <a:t>根据函数及其</a:t>
            </a:r>
            <a:r>
              <a:rPr lang="zh-CN" altLang="en-US" sz="2800" b="1" dirty="0">
                <a:solidFill>
                  <a:srgbClr val="000090"/>
                </a:solidFill>
                <a:latin typeface="华文中宋" panose="02010600040101010101" pitchFamily="2" charset="-122"/>
                <a:ea typeface="华文中宋" panose="02010600040101010101" pitchFamily="2" charset="-122"/>
              </a:rPr>
              <a:t>变化率</a:t>
            </a:r>
            <a:r>
              <a:rPr lang="zh-CN" altLang="en-US" sz="2800" b="1" dirty="0">
                <a:latin typeface="华文中宋" panose="02010600040101010101" pitchFamily="2" charset="-122"/>
                <a:ea typeface="华文中宋" panose="02010600040101010101" pitchFamily="2" charset="-122"/>
              </a:rPr>
              <a:t>之间的关系确定函数</a:t>
            </a:r>
          </a:p>
        </p:txBody>
      </p:sp>
      <p:sp>
        <p:nvSpPr>
          <p:cNvPr id="95235" name="Rectangle 3"/>
          <p:cNvSpPr>
            <a:spLocks noChangeArrowheads="1"/>
          </p:cNvSpPr>
          <p:nvPr/>
        </p:nvSpPr>
        <p:spPr bwMode="auto">
          <a:xfrm>
            <a:off x="611188" y="404813"/>
            <a:ext cx="4176712" cy="641350"/>
          </a:xfrm>
          <a:prstGeom prst="rect">
            <a:avLst/>
          </a:prstGeom>
          <a:solidFill>
            <a:srgbClr val="FFCCFF"/>
          </a:solidFill>
          <a:ln w="9525">
            <a:noFill/>
            <a:miter lim="800000"/>
          </a:ln>
          <a:effectLst/>
        </p:spPr>
        <p:txBody>
          <a:bodyPr>
            <a:spAutoFit/>
          </a:bodyPr>
          <a:lstStyle/>
          <a:p>
            <a:r>
              <a:rPr lang="zh-CN" altLang="en-US" sz="3600" b="1" dirty="0">
                <a:latin typeface="隶书" panose="02010509060101010101" pitchFamily="49" charset="-122"/>
                <a:ea typeface="隶书" panose="02010509060101010101" pitchFamily="49" charset="-122"/>
              </a:rPr>
              <a:t>微分方程建模</a:t>
            </a:r>
          </a:p>
        </p:txBody>
      </p:sp>
      <p:sp>
        <p:nvSpPr>
          <p:cNvPr id="95236" name="Text Box 4"/>
          <p:cNvSpPr txBox="1">
            <a:spLocks noChangeArrowheads="1"/>
          </p:cNvSpPr>
          <p:nvPr/>
        </p:nvSpPr>
        <p:spPr bwMode="auto">
          <a:xfrm>
            <a:off x="392113" y="1493045"/>
            <a:ext cx="6705600" cy="604838"/>
          </a:xfrm>
          <a:prstGeom prst="rect">
            <a:avLst/>
          </a:prstGeom>
          <a:noFill/>
          <a:ln w="9525">
            <a:noFill/>
            <a:miter lim="800000"/>
          </a:ln>
          <a:effectLst/>
        </p:spPr>
        <p:txBody>
          <a:bodyPr>
            <a:spAutoFit/>
          </a:bodyPr>
          <a:lstStyle/>
          <a:p>
            <a:pPr>
              <a:lnSpc>
                <a:spcPct val="120000"/>
              </a:lnSpc>
              <a:spcBef>
                <a:spcPct val="50000"/>
              </a:spcBef>
              <a:buFontTx/>
              <a:buChar char="•"/>
            </a:pPr>
            <a:r>
              <a:rPr lang="en-US" altLang="zh-CN" sz="2800" b="1" dirty="0"/>
              <a:t> </a:t>
            </a:r>
            <a:r>
              <a:rPr lang="zh-CN" altLang="en-US" sz="2800" b="1" dirty="0">
                <a:ea typeface="华文中宋" panose="02010600040101010101" pitchFamily="2" charset="-122"/>
              </a:rPr>
              <a:t>根据建模目的和问题分析作出简化假设</a:t>
            </a:r>
          </a:p>
        </p:txBody>
      </p:sp>
      <p:sp>
        <p:nvSpPr>
          <p:cNvPr id="95237" name="Text Box 5"/>
          <p:cNvSpPr txBox="1">
            <a:spLocks noChangeArrowheads="1"/>
          </p:cNvSpPr>
          <p:nvPr/>
        </p:nvSpPr>
        <p:spPr bwMode="auto">
          <a:xfrm>
            <a:off x="392113" y="2809875"/>
            <a:ext cx="6705600" cy="604838"/>
          </a:xfrm>
          <a:prstGeom prst="rect">
            <a:avLst/>
          </a:prstGeom>
          <a:noFill/>
          <a:ln w="9525">
            <a:noFill/>
            <a:miter lim="800000"/>
          </a:ln>
          <a:effectLst/>
        </p:spPr>
        <p:txBody>
          <a:bodyPr>
            <a:spAutoFit/>
          </a:bodyPr>
          <a:lstStyle/>
          <a:p>
            <a:pPr>
              <a:lnSpc>
                <a:spcPct val="120000"/>
              </a:lnSpc>
              <a:spcBef>
                <a:spcPct val="50000"/>
              </a:spcBef>
              <a:buFontTx/>
              <a:buChar char="•"/>
            </a:pPr>
            <a:r>
              <a:rPr lang="en-US" altLang="zh-CN" sz="2800" b="1"/>
              <a:t> </a:t>
            </a:r>
            <a:r>
              <a:rPr lang="zh-CN" altLang="en-US" sz="2800" b="1">
                <a:ea typeface="华文中宋" panose="02010600040101010101" pitchFamily="2" charset="-122"/>
              </a:rPr>
              <a:t>按照内在规律或用类比法建立微分方程</a:t>
            </a:r>
          </a:p>
        </p:txBody>
      </p:sp>
      <p:sp>
        <p:nvSpPr>
          <p:cNvPr id="95238" name="Rectangle 6"/>
          <p:cNvSpPr>
            <a:spLocks noChangeArrowheads="1"/>
          </p:cNvSpPr>
          <p:nvPr/>
        </p:nvSpPr>
        <p:spPr bwMode="auto">
          <a:xfrm>
            <a:off x="539750" y="3789363"/>
            <a:ext cx="8064500" cy="2314575"/>
          </a:xfrm>
          <a:prstGeom prst="rect">
            <a:avLst/>
          </a:prstGeom>
          <a:noFill/>
          <a:ln w="9525">
            <a:noFill/>
            <a:miter lim="800000"/>
          </a:ln>
          <a:effectLst/>
        </p:spPr>
        <p:txBody>
          <a:bodyPr>
            <a:spAutoFit/>
          </a:bodyPr>
          <a:lstStyle/>
          <a:p>
            <a:pPr>
              <a:lnSpc>
                <a:spcPct val="130000"/>
              </a:lnSpc>
            </a:pPr>
            <a:r>
              <a:rPr kumimoji="0" lang="zh-CN" altLang="en-US" sz="2800" b="1" dirty="0">
                <a:latin typeface="华文中宋" panose="02010600040101010101" pitchFamily="2" charset="-122"/>
                <a:ea typeface="华文中宋" panose="02010600040101010101" pitchFamily="2" charset="-122"/>
              </a:rPr>
              <a:t>求解微分方程有三种方法： </a:t>
            </a:r>
          </a:p>
          <a:p>
            <a:pPr>
              <a:lnSpc>
                <a:spcPct val="130000"/>
              </a:lnSpc>
            </a:pPr>
            <a:r>
              <a:rPr kumimoji="0" lang="en-US" altLang="zh-CN" sz="2800" b="1" dirty="0">
                <a:latin typeface="华文中宋" panose="02010600040101010101" pitchFamily="2" charset="-122"/>
                <a:ea typeface="华文中宋" panose="02010600040101010101" pitchFamily="2" charset="-122"/>
              </a:rPr>
              <a:t>1</a:t>
            </a:r>
            <a:r>
              <a:rPr kumimoji="0" lang="zh-CN" altLang="en-US" sz="2800" b="1" dirty="0">
                <a:latin typeface="华文中宋" panose="02010600040101010101" pitchFamily="2" charset="-122"/>
                <a:ea typeface="华文中宋" panose="02010600040101010101" pitchFamily="2" charset="-122"/>
              </a:rPr>
              <a:t>）求精确解；</a:t>
            </a:r>
          </a:p>
          <a:p>
            <a:pPr>
              <a:lnSpc>
                <a:spcPct val="130000"/>
              </a:lnSpc>
            </a:pPr>
            <a:r>
              <a:rPr kumimoji="0" lang="en-US" altLang="zh-CN" sz="2800" b="1" dirty="0">
                <a:latin typeface="华文中宋" panose="02010600040101010101" pitchFamily="2" charset="-122"/>
                <a:ea typeface="华文中宋" panose="02010600040101010101" pitchFamily="2" charset="-122"/>
              </a:rPr>
              <a:t>2</a:t>
            </a:r>
            <a:r>
              <a:rPr kumimoji="0" lang="zh-CN" altLang="en-US" sz="2800" b="1" dirty="0">
                <a:latin typeface="华文中宋" panose="02010600040101010101" pitchFamily="2" charset="-122"/>
                <a:ea typeface="华文中宋" panose="02010600040101010101" pitchFamily="2" charset="-122"/>
              </a:rPr>
              <a:t>）求数值解（近似解）；</a:t>
            </a:r>
          </a:p>
          <a:p>
            <a:pPr>
              <a:lnSpc>
                <a:spcPct val="130000"/>
              </a:lnSpc>
            </a:pPr>
            <a:r>
              <a:rPr kumimoji="0" lang="en-US" altLang="zh-CN" sz="2800" b="1" dirty="0">
                <a:latin typeface="华文中宋" panose="02010600040101010101" pitchFamily="2" charset="-122"/>
                <a:ea typeface="华文中宋" panose="02010600040101010101" pitchFamily="2" charset="-122"/>
              </a:rPr>
              <a:t>3</a:t>
            </a:r>
            <a:r>
              <a:rPr kumimoji="0" lang="zh-CN" altLang="en-US" sz="2800" b="1" dirty="0">
                <a:latin typeface="华文中宋" panose="02010600040101010101" pitchFamily="2" charset="-122"/>
                <a:ea typeface="华文中宋" panose="02010600040101010101" pitchFamily="2" charset="-122"/>
              </a:rPr>
              <a:t>）定性理论方法。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5234"/>
                                        </p:tgtEl>
                                        <p:attrNameLst>
                                          <p:attrName>style.visibility</p:attrName>
                                        </p:attrNameLst>
                                      </p:cBhvr>
                                      <p:to>
                                        <p:strVal val="visible"/>
                                      </p:to>
                                    </p:set>
                                    <p:anim calcmode="lin" valueType="num">
                                      <p:cBhvr additive="base">
                                        <p:cTn id="7" dur="500" fill="hold"/>
                                        <p:tgtEl>
                                          <p:spTgt spid="95234"/>
                                        </p:tgtEl>
                                        <p:attrNameLst>
                                          <p:attrName>ppt_x</p:attrName>
                                        </p:attrNameLst>
                                      </p:cBhvr>
                                      <p:tavLst>
                                        <p:tav tm="0">
                                          <p:val>
                                            <p:strVal val="#ppt_x"/>
                                          </p:val>
                                        </p:tav>
                                        <p:tav tm="100000">
                                          <p:val>
                                            <p:strVal val="#ppt_x"/>
                                          </p:val>
                                        </p:tav>
                                      </p:tavLst>
                                    </p:anim>
                                    <p:anim calcmode="lin" valueType="num">
                                      <p:cBhvr additive="base">
                                        <p:cTn id="8" dur="500" fill="hold"/>
                                        <p:tgtEl>
                                          <p:spTgt spid="9523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5236"/>
                                        </p:tgtEl>
                                        <p:attrNameLst>
                                          <p:attrName>style.visibility</p:attrName>
                                        </p:attrNameLst>
                                      </p:cBhvr>
                                      <p:to>
                                        <p:strVal val="visible"/>
                                      </p:to>
                                    </p:set>
                                    <p:anim calcmode="lin" valueType="num">
                                      <p:cBhvr additive="base">
                                        <p:cTn id="13" dur="500" fill="hold"/>
                                        <p:tgtEl>
                                          <p:spTgt spid="95236"/>
                                        </p:tgtEl>
                                        <p:attrNameLst>
                                          <p:attrName>ppt_x</p:attrName>
                                        </p:attrNameLst>
                                      </p:cBhvr>
                                      <p:tavLst>
                                        <p:tav tm="0">
                                          <p:val>
                                            <p:strVal val="#ppt_x"/>
                                          </p:val>
                                        </p:tav>
                                        <p:tav tm="100000">
                                          <p:val>
                                            <p:strVal val="#ppt_x"/>
                                          </p:val>
                                        </p:tav>
                                      </p:tavLst>
                                    </p:anim>
                                    <p:anim calcmode="lin" valueType="num">
                                      <p:cBhvr additive="base">
                                        <p:cTn id="14" dur="500" fill="hold"/>
                                        <p:tgtEl>
                                          <p:spTgt spid="9523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5237"/>
                                        </p:tgtEl>
                                        <p:attrNameLst>
                                          <p:attrName>style.visibility</p:attrName>
                                        </p:attrNameLst>
                                      </p:cBhvr>
                                      <p:to>
                                        <p:strVal val="visible"/>
                                      </p:to>
                                    </p:set>
                                    <p:anim calcmode="lin" valueType="num">
                                      <p:cBhvr additive="base">
                                        <p:cTn id="19" dur="500" fill="hold"/>
                                        <p:tgtEl>
                                          <p:spTgt spid="95237"/>
                                        </p:tgtEl>
                                        <p:attrNameLst>
                                          <p:attrName>ppt_x</p:attrName>
                                        </p:attrNameLst>
                                      </p:cBhvr>
                                      <p:tavLst>
                                        <p:tav tm="0">
                                          <p:val>
                                            <p:strVal val="#ppt_x"/>
                                          </p:val>
                                        </p:tav>
                                        <p:tav tm="100000">
                                          <p:val>
                                            <p:strVal val="#ppt_x"/>
                                          </p:val>
                                        </p:tav>
                                      </p:tavLst>
                                    </p:anim>
                                    <p:anim calcmode="lin" valueType="num">
                                      <p:cBhvr additive="base">
                                        <p:cTn id="20" dur="500" fill="hold"/>
                                        <p:tgtEl>
                                          <p:spTgt spid="9523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5238">
                                            <p:txEl>
                                              <p:pRg st="0" end="0"/>
                                            </p:txEl>
                                          </p:spTgt>
                                        </p:tgtEl>
                                        <p:attrNameLst>
                                          <p:attrName>style.visibility</p:attrName>
                                        </p:attrNameLst>
                                      </p:cBhvr>
                                      <p:to>
                                        <p:strVal val="visible"/>
                                      </p:to>
                                    </p:set>
                                    <p:anim calcmode="lin" valueType="num">
                                      <p:cBhvr additive="base">
                                        <p:cTn id="25" dur="500" fill="hold"/>
                                        <p:tgtEl>
                                          <p:spTgt spid="9523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523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5238">
                                            <p:txEl>
                                              <p:pRg st="1" end="1"/>
                                            </p:txEl>
                                          </p:spTgt>
                                        </p:tgtEl>
                                        <p:attrNameLst>
                                          <p:attrName>style.visibility</p:attrName>
                                        </p:attrNameLst>
                                      </p:cBhvr>
                                      <p:to>
                                        <p:strVal val="visible"/>
                                      </p:to>
                                    </p:set>
                                    <p:anim calcmode="lin" valueType="num">
                                      <p:cBhvr additive="base">
                                        <p:cTn id="31" dur="500" fill="hold"/>
                                        <p:tgtEl>
                                          <p:spTgt spid="95238">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523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5238">
                                            <p:txEl>
                                              <p:pRg st="2" end="2"/>
                                            </p:txEl>
                                          </p:spTgt>
                                        </p:tgtEl>
                                        <p:attrNameLst>
                                          <p:attrName>style.visibility</p:attrName>
                                        </p:attrNameLst>
                                      </p:cBhvr>
                                      <p:to>
                                        <p:strVal val="visible"/>
                                      </p:to>
                                    </p:set>
                                    <p:anim calcmode="lin" valueType="num">
                                      <p:cBhvr additive="base">
                                        <p:cTn id="37" dur="500" fill="hold"/>
                                        <p:tgtEl>
                                          <p:spTgt spid="95238">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523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5238">
                                            <p:txEl>
                                              <p:pRg st="3" end="3"/>
                                            </p:txEl>
                                          </p:spTgt>
                                        </p:tgtEl>
                                        <p:attrNameLst>
                                          <p:attrName>style.visibility</p:attrName>
                                        </p:attrNameLst>
                                      </p:cBhvr>
                                      <p:to>
                                        <p:strVal val="visible"/>
                                      </p:to>
                                    </p:set>
                                    <p:anim calcmode="lin" valueType="num">
                                      <p:cBhvr additive="base">
                                        <p:cTn id="43" dur="500" fill="hold"/>
                                        <p:tgtEl>
                                          <p:spTgt spid="95238">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523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4" grpId="0" bldLvl="0" animBg="1"/>
      <p:bldP spid="95236" grpId="0" bldLvl="0" animBg="1"/>
      <p:bldP spid="95237" grpId="0" bldLvl="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endParaRPr lang="zh-CN" altLang="en-US" sz="3200" b="1">
              <a:latin typeface="华文楷体" pitchFamily="2" charset="-122"/>
              <a:ea typeface="华文楷体" pitchFamily="2" charset="-122"/>
            </a:endParaRPr>
          </a:p>
        </p:txBody>
      </p:sp>
      <p:sp>
        <p:nvSpPr>
          <p:cNvPr id="16388" name="Rectangle 3"/>
          <p:cNvSpPr>
            <a:spLocks noGrp="1" noChangeArrowheads="1"/>
          </p:cNvSpPr>
          <p:nvPr>
            <p:ph type="body" idx="4294967295"/>
          </p:nvPr>
        </p:nvSpPr>
        <p:spPr>
          <a:xfrm>
            <a:off x="468313" y="1905000"/>
            <a:ext cx="8351837" cy="3900488"/>
          </a:xfrm>
          <a:prstGeom prst="rect">
            <a:avLst/>
          </a:prstGeom>
        </p:spPr>
        <p:txBody>
          <a:bodyPr/>
          <a:lstStyle/>
          <a:p>
            <a:pPr marL="0" indent="0" eaLnBrk="1" hangingPunct="1">
              <a:lnSpc>
                <a:spcPct val="114000"/>
              </a:lnSpc>
              <a:buFont typeface="Wingdings" pitchFamily="2" charset="2"/>
              <a:buNone/>
            </a:pPr>
            <a:r>
              <a:rPr lang="zh-CN" altLang="en-US" sz="2700" b="1" dirty="0"/>
              <a:t>假设：风速在距市区大于等于</a:t>
            </a:r>
            <a:r>
              <a:rPr lang="en-US" altLang="zh-CN" sz="2700" b="1" dirty="0"/>
              <a:t>10</a:t>
            </a:r>
            <a:r>
              <a:rPr lang="zh-CN" altLang="en-US" sz="2700" b="1" dirty="0"/>
              <a:t>公里范围外为</a:t>
            </a:r>
            <a:r>
              <a:rPr lang="en-US" altLang="zh-CN" sz="2700" b="1" dirty="0"/>
              <a:t>3</a:t>
            </a:r>
            <a:r>
              <a:rPr lang="zh-CN" altLang="en-US" sz="2700" b="1" dirty="0"/>
              <a:t>公里</a:t>
            </a:r>
            <a:r>
              <a:rPr lang="en-US" altLang="zh-CN" sz="2700" b="1" dirty="0"/>
              <a:t>/</a:t>
            </a:r>
            <a:r>
              <a:rPr lang="zh-CN" altLang="en-US" sz="2700" b="1" dirty="0"/>
              <a:t>小时线性变化到在市中心为</a:t>
            </a:r>
            <a:r>
              <a:rPr lang="en-US" altLang="zh-CN" sz="2700" b="1" dirty="0"/>
              <a:t>8</a:t>
            </a:r>
            <a:r>
              <a:rPr lang="zh-CN" altLang="en-US" sz="2700" b="1" dirty="0"/>
              <a:t>公里</a:t>
            </a:r>
            <a:r>
              <a:rPr lang="en-US" altLang="zh-CN" sz="2700" b="1" dirty="0"/>
              <a:t>/</a:t>
            </a:r>
            <a:r>
              <a:rPr lang="zh-CN" altLang="en-US" sz="2700" b="1" dirty="0"/>
              <a:t>小时</a:t>
            </a:r>
            <a:r>
              <a:rPr lang="en-US" altLang="zh-CN" sz="2700" b="1" dirty="0"/>
              <a:t>.</a:t>
            </a:r>
          </a:p>
          <a:p>
            <a:pPr marL="0" indent="0" eaLnBrk="1" hangingPunct="1">
              <a:lnSpc>
                <a:spcPct val="114000"/>
              </a:lnSpc>
              <a:buFont typeface="Wingdings" pitchFamily="2" charset="2"/>
              <a:buNone/>
            </a:pPr>
            <a:r>
              <a:rPr lang="zh-CN" altLang="en-US" sz="2700" b="1" dirty="0"/>
              <a:t>取</a:t>
            </a:r>
          </a:p>
          <a:p>
            <a:pPr marL="0" indent="0" eaLnBrk="1" hangingPunct="1">
              <a:lnSpc>
                <a:spcPct val="114000"/>
              </a:lnSpc>
              <a:buFont typeface="Wingdings" pitchFamily="2" charset="2"/>
              <a:buNone/>
            </a:pPr>
            <a:endParaRPr lang="zh-CN" altLang="en-US" sz="2700" b="1" dirty="0"/>
          </a:p>
          <a:p>
            <a:pPr marL="0" indent="0" eaLnBrk="1" hangingPunct="1">
              <a:lnSpc>
                <a:spcPct val="114000"/>
              </a:lnSpc>
              <a:buFont typeface="Wingdings" pitchFamily="2" charset="2"/>
              <a:buNone/>
            </a:pPr>
            <a:endParaRPr lang="zh-CN" altLang="en-US" sz="2700" b="1" dirty="0"/>
          </a:p>
          <a:p>
            <a:pPr marL="0" indent="0" eaLnBrk="1" hangingPunct="1">
              <a:lnSpc>
                <a:spcPct val="114000"/>
              </a:lnSpc>
              <a:buFont typeface="Wingdings" pitchFamily="2" charset="2"/>
              <a:buNone/>
            </a:pPr>
            <a:r>
              <a:rPr lang="zh-CN" altLang="en-US" sz="2700" b="1" dirty="0"/>
              <a:t>采用粒子追踪算法。取</a:t>
            </a:r>
            <a:r>
              <a:rPr lang="en-US" altLang="zh-CN" sz="2700" b="1" dirty="0"/>
              <a:t>n=10000</a:t>
            </a:r>
            <a:r>
              <a:rPr lang="zh-CN" altLang="en-US" sz="2700" b="1" dirty="0"/>
              <a:t>，</a:t>
            </a:r>
            <a:r>
              <a:rPr lang="en-US" altLang="zh-CN" sz="2700" b="1" dirty="0"/>
              <a:t>T=5</a:t>
            </a:r>
            <a:r>
              <a:rPr lang="zh-CN" altLang="en-US" sz="2700" b="1" dirty="0"/>
              <a:t>，</a:t>
            </a:r>
            <a:r>
              <a:rPr lang="en-US" altLang="zh-CN" sz="2700" b="1" dirty="0"/>
              <a:t>m=100</a:t>
            </a:r>
          </a:p>
        </p:txBody>
      </p:sp>
      <p:graphicFrame>
        <p:nvGraphicFramePr>
          <p:cNvPr id="16386" name="Object 6"/>
          <p:cNvGraphicFramePr>
            <a:graphicFrameLocks noChangeAspect="1"/>
          </p:cNvGraphicFramePr>
          <p:nvPr/>
        </p:nvGraphicFramePr>
        <p:xfrm>
          <a:off x="1403350" y="3213100"/>
          <a:ext cx="5845175" cy="1166813"/>
        </p:xfrm>
        <a:graphic>
          <a:graphicData uri="http://schemas.openxmlformats.org/presentationml/2006/ole">
            <mc:AlternateContent xmlns:mc="http://schemas.openxmlformats.org/markup-compatibility/2006">
              <mc:Choice xmlns:v="urn:schemas-microsoft-com:vml" Requires="v">
                <p:oleObj spid="_x0000_s292867" name="公式" r:id="rId3" imgW="2349500" imgH="457200" progId="Equation.3">
                  <p:embed/>
                </p:oleObj>
              </mc:Choice>
              <mc:Fallback>
                <p:oleObj name="公式" r:id="rId3" imgW="2349500" imgH="457200" progId="Equation.3">
                  <p:embed/>
                  <p:pic>
                    <p:nvPicPr>
                      <p:cNvPr id="16386"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3213100"/>
                        <a:ext cx="5845175" cy="1166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610792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zh-CN" altLang="en-US" b="1" dirty="0">
                <a:latin typeface="华文楷体" pitchFamily="2" charset="-122"/>
                <a:ea typeface="华文楷体" pitchFamily="2" charset="-122"/>
              </a:rPr>
              <a:t>元胞自动机</a:t>
            </a:r>
            <a:r>
              <a:rPr lang="en-US" altLang="zh-CN" b="1" dirty="0">
                <a:latin typeface="华文楷体" pitchFamily="2" charset="-122"/>
                <a:ea typeface="华文楷体" pitchFamily="2" charset="-122"/>
              </a:rPr>
              <a:t>(</a:t>
            </a:r>
            <a:r>
              <a:rPr lang="zh-CN" altLang="en-US" b="1" dirty="0">
                <a:latin typeface="华文楷体" pitchFamily="2" charset="-122"/>
                <a:ea typeface="华文楷体" pitchFamily="2" charset="-122"/>
              </a:rPr>
              <a:t>粒子追踪</a:t>
            </a:r>
            <a:r>
              <a:rPr lang="en-US" altLang="zh-CN" b="1" dirty="0">
                <a:latin typeface="华文楷体" pitchFamily="2" charset="-122"/>
                <a:ea typeface="华文楷体" pitchFamily="2" charset="-122"/>
              </a:rPr>
              <a:t>)</a:t>
            </a:r>
            <a:r>
              <a:rPr lang="zh-CN" altLang="en-US" dirty="0"/>
              <a:t>算法（</a:t>
            </a:r>
            <a:r>
              <a:rPr lang="en-US" altLang="zh-CN" dirty="0"/>
              <a:t>v</a:t>
            </a:r>
            <a:r>
              <a:rPr lang="zh-CN" altLang="en-US" dirty="0"/>
              <a:t>为变量）</a:t>
            </a:r>
          </a:p>
        </p:txBody>
      </p:sp>
      <p:sp>
        <p:nvSpPr>
          <p:cNvPr id="17412" name="Rectangle 3"/>
          <p:cNvSpPr>
            <a:spLocks noGrp="1" noChangeArrowheads="1"/>
          </p:cNvSpPr>
          <p:nvPr>
            <p:ph type="body" sz="half" idx="1"/>
          </p:nvPr>
        </p:nvSpPr>
        <p:spPr>
          <a:xfrm>
            <a:off x="762000" y="1773238"/>
            <a:ext cx="7697788" cy="4679950"/>
          </a:xfrm>
        </p:spPr>
        <p:txBody>
          <a:bodyPr/>
          <a:lstStyle/>
          <a:p>
            <a:pPr>
              <a:lnSpc>
                <a:spcPct val="90000"/>
              </a:lnSpc>
              <a:buFont typeface="Wingdings" pitchFamily="2" charset="2"/>
              <a:buNone/>
            </a:pPr>
            <a:r>
              <a:rPr lang="zh-CN" altLang="en-US" sz="2400" dirty="0"/>
              <a:t>输入</a:t>
            </a:r>
            <a:r>
              <a:rPr lang="en-US" altLang="zh-CN" sz="2400" dirty="0" err="1"/>
              <a:t>n,T,m,D</a:t>
            </a:r>
            <a:r>
              <a:rPr lang="en-US" altLang="zh-CN" sz="2400" dirty="0"/>
              <a:t>, </a:t>
            </a:r>
            <a:r>
              <a:rPr lang="zh-CN" altLang="en-US" sz="2400" dirty="0"/>
              <a:t>步长</a:t>
            </a:r>
            <a:r>
              <a:rPr lang="en-US" altLang="zh-CN" sz="2400" dirty="0"/>
              <a:t>u=T/m</a:t>
            </a:r>
          </a:p>
          <a:p>
            <a:pPr>
              <a:lnSpc>
                <a:spcPct val="90000"/>
              </a:lnSpc>
              <a:buFont typeface="Wingdings" pitchFamily="2" charset="2"/>
              <a:buNone/>
            </a:pPr>
            <a:r>
              <a:rPr lang="en-US" altLang="zh-CN" sz="2400" dirty="0">
                <a:sym typeface="Symbol" pitchFamily="18" charset="2"/>
              </a:rPr>
              <a:t>s(i,</a:t>
            </a:r>
            <a:r>
              <a:rPr lang="en-US" altLang="zh-CN" sz="2300" dirty="0">
                <a:sym typeface="Symbol" pitchFamily="18" charset="2"/>
              </a:rPr>
              <a:t>1</a:t>
            </a:r>
            <a:r>
              <a:rPr lang="en-US" altLang="zh-CN" sz="2400" dirty="0">
                <a:sym typeface="Symbol" pitchFamily="18" charset="2"/>
              </a:rPr>
              <a:t>)0,  i</a:t>
            </a:r>
          </a:p>
          <a:p>
            <a:pPr>
              <a:lnSpc>
                <a:spcPct val="90000"/>
              </a:lnSpc>
              <a:buFont typeface="Wingdings" pitchFamily="2" charset="2"/>
              <a:buNone/>
            </a:pPr>
            <a:r>
              <a:rPr lang="en-US" altLang="zh-CN" sz="2400" dirty="0">
                <a:sym typeface="Symbol" pitchFamily="18" charset="2"/>
              </a:rPr>
              <a:t>for j=1:m</a:t>
            </a:r>
          </a:p>
          <a:p>
            <a:pPr>
              <a:lnSpc>
                <a:spcPct val="90000"/>
              </a:lnSpc>
              <a:buFont typeface="Wingdings" pitchFamily="2" charset="2"/>
              <a:buNone/>
            </a:pPr>
            <a:r>
              <a:rPr lang="en-US" altLang="zh-CN" sz="2400" dirty="0">
                <a:sym typeface="Symbol" pitchFamily="18" charset="2"/>
              </a:rPr>
              <a:t>t(j)j*u, </a:t>
            </a:r>
          </a:p>
          <a:p>
            <a:pPr>
              <a:lnSpc>
                <a:spcPct val="90000"/>
              </a:lnSpc>
              <a:buFont typeface="Wingdings" pitchFamily="2" charset="2"/>
              <a:buNone/>
            </a:pPr>
            <a:r>
              <a:rPr lang="en-US" altLang="zh-CN" sz="2400" dirty="0">
                <a:sym typeface="Symbol" pitchFamily="18" charset="2"/>
              </a:rPr>
              <a:t>v3, </a:t>
            </a:r>
          </a:p>
          <a:p>
            <a:pPr>
              <a:lnSpc>
                <a:spcPct val="90000"/>
              </a:lnSpc>
              <a:buFont typeface="Wingdings" pitchFamily="2" charset="2"/>
              <a:buNone/>
            </a:pPr>
            <a:r>
              <a:rPr lang="en-US" altLang="zh-CN" sz="2400" dirty="0">
                <a:sym typeface="Symbol" pitchFamily="18" charset="2"/>
              </a:rPr>
              <a:t>for i=1:n</a:t>
            </a:r>
          </a:p>
          <a:p>
            <a:pPr>
              <a:lnSpc>
                <a:spcPct val="90000"/>
              </a:lnSpc>
              <a:buFont typeface="Wingdings" pitchFamily="2" charset="2"/>
              <a:buNone/>
            </a:pPr>
            <a:r>
              <a:rPr lang="en-US" altLang="zh-CN" sz="2400" dirty="0">
                <a:sym typeface="Symbol" pitchFamily="18" charset="2"/>
              </a:rPr>
              <a:t>If  |s(</a:t>
            </a:r>
            <a:r>
              <a:rPr lang="en-US" altLang="zh-CN" sz="2400" dirty="0" err="1">
                <a:sym typeface="Symbol" pitchFamily="18" charset="2"/>
              </a:rPr>
              <a:t>i,j</a:t>
            </a:r>
            <a:r>
              <a:rPr lang="en-US" altLang="zh-CN" sz="2400" dirty="0">
                <a:sym typeface="Symbol" pitchFamily="18" charset="2"/>
              </a:rPr>
              <a:t>)-10|10  then v8-0.5|s(</a:t>
            </a:r>
            <a:r>
              <a:rPr lang="en-US" altLang="zh-CN" sz="2400" dirty="0" err="1">
                <a:sym typeface="Symbol" pitchFamily="18" charset="2"/>
              </a:rPr>
              <a:t>i,j</a:t>
            </a:r>
            <a:r>
              <a:rPr lang="en-US" altLang="zh-CN" sz="2400" dirty="0">
                <a:sym typeface="Symbol" pitchFamily="18" charset="2"/>
              </a:rPr>
              <a:t>)-10|</a:t>
            </a:r>
          </a:p>
          <a:p>
            <a:pPr>
              <a:lnSpc>
                <a:spcPct val="90000"/>
              </a:lnSpc>
              <a:buFont typeface="Wingdings" pitchFamily="2" charset="2"/>
              <a:buNone/>
            </a:pPr>
            <a:r>
              <a:rPr lang="en-US" altLang="zh-CN" sz="2400" dirty="0">
                <a:sym typeface="Symbol" pitchFamily="18" charset="2"/>
              </a:rPr>
              <a:t>s(i,j+1)  s(i,j+1)  s(</a:t>
            </a:r>
            <a:r>
              <a:rPr lang="en-US" altLang="zh-CN" sz="2400" dirty="0" err="1">
                <a:sym typeface="Symbol" pitchFamily="18" charset="2"/>
              </a:rPr>
              <a:t>i,j</a:t>
            </a:r>
            <a:r>
              <a:rPr lang="en-US" altLang="zh-CN" sz="2400" dirty="0">
                <a:sym typeface="Symbol" pitchFamily="18" charset="2"/>
              </a:rPr>
              <a:t>)+normal(</a:t>
            </a:r>
            <a:r>
              <a:rPr lang="en-US" altLang="zh-CN" sz="2400" b="1" dirty="0">
                <a:solidFill>
                  <a:srgbClr val="C00000"/>
                </a:solidFill>
                <a:sym typeface="Symbol" pitchFamily="18" charset="2"/>
              </a:rPr>
              <a:t>v</a:t>
            </a:r>
            <a:r>
              <a:rPr lang="en-US" altLang="zh-CN" sz="2400" dirty="0">
                <a:sym typeface="Symbol" pitchFamily="18" charset="2"/>
              </a:rPr>
              <a:t>*u,          ) </a:t>
            </a:r>
          </a:p>
          <a:p>
            <a:pPr>
              <a:lnSpc>
                <a:spcPct val="90000"/>
              </a:lnSpc>
              <a:buFont typeface="Wingdings" pitchFamily="2" charset="2"/>
              <a:buNone/>
            </a:pPr>
            <a:r>
              <a:rPr lang="en-US" altLang="zh-CN" sz="2400" dirty="0">
                <a:sym typeface="Symbol" pitchFamily="18" charset="2"/>
              </a:rPr>
              <a:t>end</a:t>
            </a:r>
          </a:p>
          <a:p>
            <a:pPr>
              <a:lnSpc>
                <a:spcPct val="90000"/>
              </a:lnSpc>
              <a:buFont typeface="Wingdings" pitchFamily="2" charset="2"/>
              <a:buNone/>
            </a:pPr>
            <a:r>
              <a:rPr lang="en-US" altLang="zh-CN" sz="2400" dirty="0">
                <a:sym typeface="Symbol" pitchFamily="18" charset="2"/>
              </a:rPr>
              <a:t>end</a:t>
            </a:r>
          </a:p>
          <a:p>
            <a:pPr>
              <a:lnSpc>
                <a:spcPct val="90000"/>
              </a:lnSpc>
              <a:buFont typeface="Wingdings" pitchFamily="2" charset="2"/>
              <a:buNone/>
            </a:pPr>
            <a:r>
              <a:rPr lang="zh-CN" altLang="en-US" sz="2400" dirty="0">
                <a:sym typeface="Symbol" pitchFamily="18" charset="2"/>
              </a:rPr>
              <a:t>输出</a:t>
            </a:r>
            <a:r>
              <a:rPr lang="en-US" altLang="zh-CN" sz="2400" dirty="0">
                <a:sym typeface="Symbol" pitchFamily="18" charset="2"/>
              </a:rPr>
              <a:t>s(i,4)</a:t>
            </a:r>
            <a:r>
              <a:rPr lang="zh-CN" altLang="en-US" sz="2400" dirty="0">
                <a:sym typeface="Symbol" pitchFamily="18" charset="2"/>
              </a:rPr>
              <a:t>的直方图</a:t>
            </a:r>
            <a:endParaRPr lang="en-US" altLang="zh-CN" sz="2400" dirty="0">
              <a:sym typeface="Symbol" pitchFamily="18" charset="2"/>
            </a:endParaRPr>
          </a:p>
        </p:txBody>
      </p:sp>
      <p:graphicFrame>
        <p:nvGraphicFramePr>
          <p:cNvPr id="17410" name="Object 6"/>
          <p:cNvGraphicFramePr>
            <a:graphicFrameLocks noGrp="1" noChangeAspect="1"/>
          </p:cNvGraphicFramePr>
          <p:nvPr>
            <p:ph sz="half" idx="2"/>
            <p:extLst/>
          </p:nvPr>
        </p:nvGraphicFramePr>
        <p:xfrm>
          <a:off x="5652120" y="4581128"/>
          <a:ext cx="841375" cy="458788"/>
        </p:xfrm>
        <a:graphic>
          <a:graphicData uri="http://schemas.openxmlformats.org/presentationml/2006/ole">
            <mc:AlternateContent xmlns:mc="http://schemas.openxmlformats.org/markup-compatibility/2006">
              <mc:Choice xmlns:v="urn:schemas-microsoft-com:vml" Requires="v">
                <p:oleObj spid="_x0000_s293891" name="公式" r:id="rId3" imgW="419100" imgH="228600" progId="Equation.3">
                  <p:embed/>
                </p:oleObj>
              </mc:Choice>
              <mc:Fallback>
                <p:oleObj name="公式" r:id="rId3" imgW="419100" imgH="228600" progId="Equation.3">
                  <p:embed/>
                  <p:pic>
                    <p:nvPicPr>
                      <p:cNvPr id="1741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2120" y="4581128"/>
                        <a:ext cx="841375"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87748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altLang="zh-CN"/>
              <a:t>Matlab</a:t>
            </a:r>
            <a:r>
              <a:rPr lang="zh-CN" altLang="en-US"/>
              <a:t>指令</a:t>
            </a:r>
          </a:p>
        </p:txBody>
      </p:sp>
      <p:sp>
        <p:nvSpPr>
          <p:cNvPr id="74755" name="Rectangle 3"/>
          <p:cNvSpPr>
            <a:spLocks noGrp="1" noChangeArrowheads="1"/>
          </p:cNvSpPr>
          <p:nvPr>
            <p:ph type="body" idx="4294967295"/>
          </p:nvPr>
        </p:nvSpPr>
        <p:spPr>
          <a:xfrm>
            <a:off x="762000" y="1905000"/>
            <a:ext cx="7696200" cy="4038600"/>
          </a:xfrm>
          <a:prstGeom prst="rect">
            <a:avLst/>
          </a:prstGeom>
        </p:spPr>
        <p:txBody>
          <a:bodyPr>
            <a:normAutofit lnSpcReduction="10000"/>
          </a:bodyPr>
          <a:lstStyle/>
          <a:p>
            <a:pPr eaLnBrk="1" hangingPunct="1">
              <a:lnSpc>
                <a:spcPct val="90000"/>
              </a:lnSpc>
              <a:buFont typeface="Wingdings" pitchFamily="2" charset="2"/>
              <a:buNone/>
            </a:pPr>
            <a:r>
              <a:rPr lang="en-US" altLang="zh-CN" sz="2400"/>
              <a:t>s=zeros(n,m+1</a:t>
            </a:r>
            <a:r>
              <a:rPr lang="fr-FR" altLang="zh-CN" sz="2400"/>
              <a:t>);%</a:t>
            </a:r>
            <a:r>
              <a:rPr lang="zh-CN" altLang="fr-FR" sz="2400"/>
              <a:t>记录第</a:t>
            </a:r>
            <a:r>
              <a:rPr lang="fr-FR" altLang="zh-CN" sz="2400"/>
              <a:t>i</a:t>
            </a:r>
            <a:r>
              <a:rPr lang="zh-CN" altLang="fr-FR" sz="2400"/>
              <a:t>个粒子第</a:t>
            </a:r>
            <a:r>
              <a:rPr lang="fr-FR" altLang="zh-CN" sz="2400"/>
              <a:t>j</a:t>
            </a:r>
            <a:r>
              <a:rPr lang="zh-CN" altLang="fr-FR" sz="2400"/>
              <a:t>次跳跃的位置</a:t>
            </a:r>
            <a:endParaRPr lang="zh-CN" altLang="en-US" sz="2400"/>
          </a:p>
          <a:p>
            <a:pPr eaLnBrk="1" hangingPunct="1">
              <a:lnSpc>
                <a:spcPct val="90000"/>
              </a:lnSpc>
              <a:buFont typeface="Wingdings" pitchFamily="2" charset="2"/>
              <a:buNone/>
            </a:pPr>
            <a:r>
              <a:rPr lang="en-US" altLang="zh-CN" sz="2400"/>
              <a:t>for i=1:n</a:t>
            </a:r>
          </a:p>
          <a:p>
            <a:pPr eaLnBrk="1" hangingPunct="1">
              <a:lnSpc>
                <a:spcPct val="90000"/>
              </a:lnSpc>
              <a:buFont typeface="Wingdings" pitchFamily="2" charset="2"/>
              <a:buNone/>
            </a:pPr>
            <a:r>
              <a:rPr lang="en-US" altLang="zh-CN" sz="2400"/>
              <a:t>    for j=2:m+1</a:t>
            </a:r>
          </a:p>
          <a:p>
            <a:pPr eaLnBrk="1" hangingPunct="1">
              <a:lnSpc>
                <a:spcPct val="90000"/>
              </a:lnSpc>
              <a:buFont typeface="Wingdings" pitchFamily="2" charset="2"/>
              <a:buNone/>
            </a:pPr>
            <a:r>
              <a:rPr lang="en-US" altLang="zh-CN" sz="2400"/>
              <a:t>        v=3;</a:t>
            </a:r>
          </a:p>
          <a:p>
            <a:pPr eaLnBrk="1" hangingPunct="1">
              <a:lnSpc>
                <a:spcPct val="90000"/>
              </a:lnSpc>
              <a:buFont typeface="Wingdings" pitchFamily="2" charset="2"/>
              <a:buNone/>
            </a:pPr>
            <a:r>
              <a:rPr lang="en-US" altLang="zh-CN" sz="2400"/>
              <a:t>        if abs(s(i,j-1)-10)&lt;=10</a:t>
            </a:r>
          </a:p>
          <a:p>
            <a:pPr eaLnBrk="1" hangingPunct="1">
              <a:lnSpc>
                <a:spcPct val="90000"/>
              </a:lnSpc>
              <a:buFont typeface="Wingdings" pitchFamily="2" charset="2"/>
              <a:buNone/>
            </a:pPr>
            <a:r>
              <a:rPr lang="en-US" altLang="zh-CN" sz="2400"/>
              <a:t>            v=8-0.5*abs(s(i,j-1)-10);</a:t>
            </a:r>
          </a:p>
          <a:p>
            <a:pPr eaLnBrk="1" hangingPunct="1">
              <a:lnSpc>
                <a:spcPct val="90000"/>
              </a:lnSpc>
              <a:buFont typeface="Wingdings" pitchFamily="2" charset="2"/>
              <a:buNone/>
            </a:pPr>
            <a:r>
              <a:rPr lang="en-US" altLang="zh-CN" sz="2400"/>
              <a:t>        end</a:t>
            </a:r>
          </a:p>
          <a:p>
            <a:pPr eaLnBrk="1" hangingPunct="1">
              <a:lnSpc>
                <a:spcPct val="90000"/>
              </a:lnSpc>
              <a:buFont typeface="Wingdings" pitchFamily="2" charset="2"/>
              <a:buNone/>
            </a:pPr>
            <a:r>
              <a:rPr lang="en-US" altLang="zh-CN" sz="2400"/>
              <a:t>        s(i,j)=s(i,j-1)+normrnd(v*u,(D*u)^0.5);</a:t>
            </a:r>
          </a:p>
          <a:p>
            <a:pPr eaLnBrk="1" hangingPunct="1">
              <a:lnSpc>
                <a:spcPct val="90000"/>
              </a:lnSpc>
              <a:buFont typeface="Wingdings" pitchFamily="2" charset="2"/>
              <a:buNone/>
            </a:pPr>
            <a:r>
              <a:rPr lang="en-US" altLang="zh-CN" sz="2400"/>
              <a:t>    end</a:t>
            </a:r>
          </a:p>
          <a:p>
            <a:pPr eaLnBrk="1" hangingPunct="1">
              <a:lnSpc>
                <a:spcPct val="90000"/>
              </a:lnSpc>
              <a:buFont typeface="Wingdings" pitchFamily="2" charset="2"/>
              <a:buNone/>
            </a:pPr>
            <a:r>
              <a:rPr lang="en-US" altLang="zh-CN" sz="2400"/>
              <a:t>end</a:t>
            </a:r>
          </a:p>
        </p:txBody>
      </p:sp>
    </p:spTree>
    <p:extLst>
      <p:ext uri="{BB962C8B-B14F-4D97-AF65-F5344CB8AC3E}">
        <p14:creationId xmlns:p14="http://schemas.microsoft.com/office/powerpoint/2010/main" val="544844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p:txBody>
          <a:bodyPr/>
          <a:lstStyle/>
          <a:p>
            <a:r>
              <a:rPr lang="zh-CN" altLang="en-US"/>
              <a:t>变速的扩散迁移方程解</a:t>
            </a:r>
          </a:p>
        </p:txBody>
      </p:sp>
      <p:sp>
        <p:nvSpPr>
          <p:cNvPr id="75779" name="内容占位符 2"/>
          <p:cNvSpPr>
            <a:spLocks noGrp="1"/>
          </p:cNvSpPr>
          <p:nvPr>
            <p:ph idx="4294967295"/>
          </p:nvPr>
        </p:nvSpPr>
        <p:spPr>
          <a:xfrm>
            <a:off x="762000" y="1905000"/>
            <a:ext cx="7696200" cy="4038600"/>
          </a:xfrm>
          <a:prstGeom prst="rect">
            <a:avLst/>
          </a:prstGeom>
        </p:spPr>
        <p:txBody>
          <a:bodyPr/>
          <a:lstStyle/>
          <a:p>
            <a:pPr marL="0" indent="0">
              <a:buFont typeface="Wingdings" pitchFamily="2" charset="2"/>
              <a:buNone/>
            </a:pPr>
            <a:r>
              <a:rPr lang="en-US" altLang="zh-CN" sz="2800"/>
              <a:t>x=1:0.2:10;</a:t>
            </a:r>
          </a:p>
          <a:p>
            <a:pPr marL="0" indent="0">
              <a:buFont typeface="Wingdings" pitchFamily="2" charset="2"/>
              <a:buNone/>
            </a:pPr>
            <a:r>
              <a:rPr lang="en-US" altLang="zh-CN" sz="2800"/>
              <a:t>hc=histc(s(:,30),x)/n/0.2;</a:t>
            </a:r>
          </a:p>
          <a:p>
            <a:pPr marL="0" indent="0">
              <a:buFont typeface="Wingdings" pitchFamily="2" charset="2"/>
              <a:buNone/>
            </a:pPr>
            <a:r>
              <a:rPr lang="en-US" altLang="zh-CN" sz="2800"/>
              <a:t>bar(x,hc','histc')</a:t>
            </a:r>
          </a:p>
          <a:p>
            <a:pPr marL="0" indent="0">
              <a:buFont typeface="Wingdings" pitchFamily="2" charset="2"/>
              <a:buNone/>
            </a:pPr>
            <a:r>
              <a:rPr lang="en-US" altLang="zh-CN" sz="2800"/>
              <a:t>%</a:t>
            </a:r>
            <a:r>
              <a:rPr lang="zh-CN" altLang="en-US" sz="2800"/>
              <a:t>当</a:t>
            </a:r>
            <a:r>
              <a:rPr lang="en-US" altLang="zh-CN" sz="2800"/>
              <a:t>t(30)=1.5</a:t>
            </a:r>
            <a:r>
              <a:rPr lang="zh-CN" altLang="en-US" sz="2800"/>
              <a:t>小时，</a:t>
            </a:r>
          </a:p>
          <a:p>
            <a:pPr marL="0" indent="0">
              <a:buFont typeface="Wingdings" pitchFamily="2" charset="2"/>
              <a:buNone/>
            </a:pPr>
            <a:r>
              <a:rPr lang="zh-CN" altLang="en-US" sz="2800"/>
              <a:t>粒子位置的频率分布。</a:t>
            </a:r>
          </a:p>
          <a:p>
            <a:pPr marL="0" indent="0">
              <a:buFont typeface="Wingdings" pitchFamily="2" charset="2"/>
              <a:buNone/>
            </a:pPr>
            <a:r>
              <a:rPr lang="zh-CN" altLang="en-US" sz="2800"/>
              <a:t>此时方程解</a:t>
            </a:r>
            <a:r>
              <a:rPr lang="en-US" altLang="zh-CN" sz="2800"/>
              <a:t>C(x,1.5)</a:t>
            </a:r>
          </a:p>
          <a:p>
            <a:pPr marL="0" indent="0">
              <a:buFont typeface="Wingdings" pitchFamily="2" charset="2"/>
              <a:buNone/>
            </a:pPr>
            <a:r>
              <a:rPr lang="zh-CN" altLang="en-US" sz="2800"/>
              <a:t>仍是正态分布。</a:t>
            </a:r>
            <a:endParaRPr lang="en-US" altLang="zh-CN" sz="2800"/>
          </a:p>
        </p:txBody>
      </p:sp>
      <p:pic>
        <p:nvPicPr>
          <p:cNvPr id="7578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4275" y="3213100"/>
            <a:ext cx="4149725" cy="311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226054467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zh-CN" altLang="en-US"/>
              <a:t>变速的扩散迁移方程解</a:t>
            </a:r>
          </a:p>
        </p:txBody>
      </p:sp>
      <p:sp>
        <p:nvSpPr>
          <p:cNvPr id="76803" name="Rectangle 3"/>
          <p:cNvSpPr>
            <a:spLocks noGrp="1" noChangeArrowheads="1"/>
          </p:cNvSpPr>
          <p:nvPr>
            <p:ph type="body" idx="4294967295"/>
          </p:nvPr>
        </p:nvSpPr>
        <p:spPr>
          <a:xfrm>
            <a:off x="762000" y="1905000"/>
            <a:ext cx="7696200" cy="4038600"/>
          </a:xfrm>
          <a:prstGeom prst="rect">
            <a:avLst/>
          </a:prstGeom>
        </p:spPr>
        <p:txBody>
          <a:bodyPr/>
          <a:lstStyle/>
          <a:p>
            <a:pPr>
              <a:buFont typeface="Wingdings" pitchFamily="2" charset="2"/>
              <a:buNone/>
            </a:pPr>
            <a:r>
              <a:rPr lang="en-US" altLang="zh-CN"/>
              <a:t>x=20:0.2:28;</a:t>
            </a:r>
          </a:p>
          <a:p>
            <a:pPr>
              <a:buFont typeface="Wingdings" pitchFamily="2" charset="2"/>
              <a:buNone/>
            </a:pPr>
            <a:r>
              <a:rPr lang="en-US" altLang="zh-CN"/>
              <a:t>hc=histc(s(:,end),x)/n/0.2;</a:t>
            </a:r>
          </a:p>
          <a:p>
            <a:pPr>
              <a:buFont typeface="Wingdings" pitchFamily="2" charset="2"/>
              <a:buNone/>
            </a:pPr>
            <a:r>
              <a:rPr lang="en-US" altLang="zh-CN"/>
              <a:t>bar(x,hc','histc')</a:t>
            </a:r>
          </a:p>
          <a:p>
            <a:pPr>
              <a:buFont typeface="Wingdings" pitchFamily="2" charset="2"/>
              <a:buNone/>
            </a:pPr>
            <a:r>
              <a:rPr lang="en-US" altLang="zh-CN" sz="2800"/>
              <a:t>%</a:t>
            </a:r>
            <a:r>
              <a:rPr lang="zh-CN" altLang="en-US" sz="2800"/>
              <a:t>当</a:t>
            </a:r>
            <a:r>
              <a:rPr lang="en-US" altLang="zh-CN" sz="2800"/>
              <a:t>t(end)=5</a:t>
            </a:r>
            <a:r>
              <a:rPr lang="zh-CN" altLang="en-US" sz="2800"/>
              <a:t>小时，</a:t>
            </a:r>
          </a:p>
          <a:p>
            <a:pPr>
              <a:buFont typeface="Wingdings" pitchFamily="2" charset="2"/>
              <a:buNone/>
            </a:pPr>
            <a:r>
              <a:rPr lang="zh-CN" altLang="en-US" sz="2800"/>
              <a:t>粒子位置的频率分布。</a:t>
            </a:r>
          </a:p>
          <a:p>
            <a:pPr>
              <a:buFont typeface="Wingdings" pitchFamily="2" charset="2"/>
              <a:buNone/>
            </a:pPr>
            <a:r>
              <a:rPr lang="zh-CN" altLang="en-US" sz="2800"/>
              <a:t>此时方程解</a:t>
            </a:r>
            <a:r>
              <a:rPr lang="en-US" altLang="zh-CN" sz="2800"/>
              <a:t>C(x,5)</a:t>
            </a:r>
          </a:p>
          <a:p>
            <a:pPr>
              <a:buFont typeface="Wingdings" pitchFamily="2" charset="2"/>
              <a:buNone/>
            </a:pPr>
            <a:r>
              <a:rPr lang="zh-CN" altLang="en-US" sz="2800"/>
              <a:t>仍是正态分布。</a:t>
            </a:r>
          </a:p>
          <a:p>
            <a:endParaRPr lang="zh-CN" altLang="en-US"/>
          </a:p>
        </p:txBody>
      </p:sp>
      <p:pic>
        <p:nvPicPr>
          <p:cNvPr id="768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0563" y="3375025"/>
            <a:ext cx="4005262" cy="300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39954440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zh-CN" altLang="en-US"/>
              <a:t>在小镇上空污染浓度随时间变化</a:t>
            </a:r>
          </a:p>
        </p:txBody>
      </p:sp>
      <p:sp>
        <p:nvSpPr>
          <p:cNvPr id="77827" name="Rectangle 3"/>
          <p:cNvSpPr>
            <a:spLocks noGrp="1" noChangeArrowheads="1"/>
          </p:cNvSpPr>
          <p:nvPr>
            <p:ph type="body" idx="4294967295"/>
          </p:nvPr>
        </p:nvSpPr>
        <p:spPr>
          <a:xfrm>
            <a:off x="762000" y="1905000"/>
            <a:ext cx="7696200" cy="4403725"/>
          </a:xfrm>
          <a:prstGeom prst="rect">
            <a:avLst/>
          </a:prstGeom>
        </p:spPr>
        <p:txBody>
          <a:bodyPr/>
          <a:lstStyle/>
          <a:p>
            <a:pPr marL="0" indent="0" eaLnBrk="1" hangingPunct="1">
              <a:buFont typeface="Wingdings" pitchFamily="2" charset="2"/>
              <a:buNone/>
            </a:pPr>
            <a:r>
              <a:rPr lang="en-US" altLang="zh-CN" sz="3200"/>
              <a:t>Pmax =  7.8663</a:t>
            </a:r>
          </a:p>
          <a:p>
            <a:pPr marL="0" indent="0" eaLnBrk="1" hangingPunct="1">
              <a:buFont typeface="Wingdings" pitchFamily="2" charset="2"/>
              <a:buNone/>
            </a:pPr>
            <a:r>
              <a:rPr lang="en-US" altLang="zh-CN" sz="3200"/>
              <a:t>Tmax =  1.9500</a:t>
            </a:r>
          </a:p>
          <a:p>
            <a:pPr marL="0" indent="0" eaLnBrk="1" hangingPunct="1">
              <a:buFont typeface="Wingdings" pitchFamily="2" charset="2"/>
              <a:buNone/>
            </a:pPr>
            <a:r>
              <a:rPr lang="en-US" altLang="zh-CN" sz="3200"/>
              <a:t>Trisk =   1.7000</a:t>
            </a:r>
          </a:p>
          <a:p>
            <a:pPr marL="0" indent="0" eaLnBrk="1" hangingPunct="1">
              <a:buFont typeface="Wingdings" pitchFamily="2" charset="2"/>
              <a:buNone/>
            </a:pPr>
            <a:r>
              <a:rPr lang="en-US" altLang="zh-CN" sz="3200"/>
              <a:t>Tsafe =  2.3000</a:t>
            </a:r>
          </a:p>
          <a:p>
            <a:pPr marL="0" indent="0" eaLnBrk="1" hangingPunct="1">
              <a:buFont typeface="Wingdings" pitchFamily="2" charset="2"/>
              <a:buNone/>
            </a:pPr>
            <a:r>
              <a:rPr lang="zh-CN" altLang="fr-FR" sz="2800" b="1">
                <a:latin typeface="华文楷体" pitchFamily="2" charset="-122"/>
                <a:ea typeface="华文楷体" pitchFamily="2" charset="-122"/>
              </a:rPr>
              <a:t>风速的变化导致</a:t>
            </a:r>
          </a:p>
          <a:p>
            <a:pPr marL="0" indent="0" eaLnBrk="1" hangingPunct="1">
              <a:buFont typeface="Wingdings" pitchFamily="2" charset="2"/>
              <a:buNone/>
            </a:pPr>
            <a:r>
              <a:rPr lang="zh-CN" altLang="en-US" sz="2800" b="1">
                <a:latin typeface="华文楷体" pitchFamily="2" charset="-122"/>
                <a:ea typeface="华文楷体" pitchFamily="2" charset="-122"/>
              </a:rPr>
              <a:t>污染</a:t>
            </a:r>
            <a:r>
              <a:rPr lang="zh-CN" altLang="fr-FR" sz="2800" b="1">
                <a:latin typeface="华文楷体" pitchFamily="2" charset="-122"/>
                <a:ea typeface="华文楷体" pitchFamily="2" charset="-122"/>
              </a:rPr>
              <a:t>峰值较快到来，</a:t>
            </a:r>
          </a:p>
          <a:p>
            <a:pPr marL="0" indent="0" eaLnBrk="1" hangingPunct="1">
              <a:buFont typeface="Wingdings" pitchFamily="2" charset="2"/>
              <a:buNone/>
            </a:pPr>
            <a:r>
              <a:rPr lang="zh-CN" altLang="fr-FR" sz="2800" b="1">
                <a:latin typeface="华文楷体" pitchFamily="2" charset="-122"/>
                <a:ea typeface="华文楷体" pitchFamily="2" charset="-122"/>
              </a:rPr>
              <a:t>且浓度较低。污染物到达小镇时间与常风速</a:t>
            </a:r>
            <a:r>
              <a:rPr lang="fr-FR" altLang="zh-CN" sz="2800" b="1">
                <a:latin typeface="华文楷体" pitchFamily="2" charset="-122"/>
                <a:ea typeface="华文楷体" pitchFamily="2" charset="-122"/>
              </a:rPr>
              <a:t>v=5</a:t>
            </a:r>
            <a:r>
              <a:rPr lang="zh-CN" altLang="fr-FR" sz="2800" b="1">
                <a:latin typeface="华文楷体" pitchFamily="2" charset="-122"/>
                <a:ea typeface="华文楷体" pitchFamily="2" charset="-122"/>
              </a:rPr>
              <a:t>的一样，但是最大浓度降低几乎一半。</a:t>
            </a:r>
            <a:endParaRPr lang="zh-CN" altLang="en-US" sz="2800" b="1">
              <a:latin typeface="华文楷体" pitchFamily="2" charset="-122"/>
              <a:ea typeface="华文楷体" pitchFamily="2" charset="-122"/>
            </a:endParaRPr>
          </a:p>
        </p:txBody>
      </p:sp>
      <p:pic>
        <p:nvPicPr>
          <p:cNvPr id="7782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538" y="1844675"/>
            <a:ext cx="41402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77829" name="动作按钮: 后退或前一项 4">
            <a:hlinkClick r:id="rId3" action="ppaction://hlinksldjump" highlightClick="1"/>
          </p:cNvPr>
          <p:cNvSpPr>
            <a:spLocks noChangeArrowheads="1"/>
          </p:cNvSpPr>
          <p:nvPr/>
        </p:nvSpPr>
        <p:spPr bwMode="auto">
          <a:xfrm>
            <a:off x="8532813" y="6381750"/>
            <a:ext cx="611187" cy="476250"/>
          </a:xfrm>
          <a:prstGeom prst="actionButtonBackPrevious">
            <a:avLst/>
          </a:prstGeom>
          <a:solidFill>
            <a:schemeClr val="accent1"/>
          </a:solidFill>
          <a:ln w="12700" algn="ctr">
            <a:solidFill>
              <a:schemeClr val="tx1"/>
            </a:solidFill>
            <a:round/>
            <a:headEnd type="none" w="sm" len="sm"/>
            <a:tailEnd type="none" w="sm" len="sm"/>
          </a:ln>
        </p:spPr>
        <p:txBody>
          <a:bodyPr wrap="none"/>
          <a:lstStyle/>
          <a:p>
            <a:endParaRPr lang="zh-CN" altLang="en-US"/>
          </a:p>
        </p:txBody>
      </p:sp>
    </p:spTree>
    <p:extLst>
      <p:ext uri="{BB962C8B-B14F-4D97-AF65-F5344CB8AC3E}">
        <p14:creationId xmlns:p14="http://schemas.microsoft.com/office/powerpoint/2010/main" val="240187547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zh-CN" altLang="en-US" b="1">
                <a:ea typeface="华文楷体" pitchFamily="2" charset="-122"/>
              </a:rPr>
              <a:t>对随机因素的灵敏度分析</a:t>
            </a:r>
          </a:p>
        </p:txBody>
      </p:sp>
      <p:sp>
        <p:nvSpPr>
          <p:cNvPr id="78851" name="Rectangle 3"/>
          <p:cNvSpPr>
            <a:spLocks noGrp="1" noChangeArrowheads="1"/>
          </p:cNvSpPr>
          <p:nvPr>
            <p:ph type="body" idx="4294967295"/>
          </p:nvPr>
        </p:nvSpPr>
        <p:spPr>
          <a:xfrm>
            <a:off x="468313" y="1905000"/>
            <a:ext cx="8280400" cy="4476750"/>
          </a:xfrm>
          <a:prstGeom prst="rect">
            <a:avLst/>
          </a:prstGeom>
        </p:spPr>
        <p:txBody>
          <a:bodyPr/>
          <a:lstStyle/>
          <a:p>
            <a:pPr marL="0" indent="0">
              <a:lnSpc>
                <a:spcPct val="105000"/>
              </a:lnSpc>
              <a:spcBef>
                <a:spcPct val="5000"/>
              </a:spcBef>
              <a:buFont typeface="Wingdings" pitchFamily="2" charset="2"/>
              <a:buNone/>
            </a:pPr>
            <a:r>
              <a:rPr lang="zh-CN" altLang="en-US" sz="2800" b="1">
                <a:latin typeface="华文楷体" pitchFamily="2" charset="-122"/>
                <a:ea typeface="华文楷体" pitchFamily="2" charset="-122"/>
              </a:rPr>
              <a:t>由于存在随机因素，每次蒙托卡罗模拟的系统性能指标，都不一样。对</a:t>
            </a:r>
            <a:r>
              <a:rPr lang="en-US" altLang="zh-CN" sz="2800" b="1">
                <a:latin typeface="华文楷体" pitchFamily="2" charset="-122"/>
                <a:ea typeface="华文楷体" pitchFamily="2" charset="-122"/>
              </a:rPr>
              <a:t>n=1000</a:t>
            </a:r>
            <a:r>
              <a:rPr lang="zh-CN" altLang="en-US" sz="2800" b="1">
                <a:latin typeface="华文楷体" pitchFamily="2" charset="-122"/>
                <a:ea typeface="华文楷体" pitchFamily="2" charset="-122"/>
              </a:rPr>
              <a:t>，重复试验</a:t>
            </a:r>
            <a:r>
              <a:rPr lang="en-US" altLang="zh-CN" sz="2800" b="1">
                <a:latin typeface="华文楷体" pitchFamily="2" charset="-122"/>
                <a:ea typeface="华文楷体" pitchFamily="2" charset="-122"/>
              </a:rPr>
              <a:t>k=100</a:t>
            </a:r>
            <a:r>
              <a:rPr lang="zh-CN" altLang="en-US" sz="2800" b="1">
                <a:latin typeface="华文楷体" pitchFamily="2" charset="-122"/>
                <a:ea typeface="华文楷体" pitchFamily="2" charset="-122"/>
              </a:rPr>
              <a:t>次，可以得到各指标的均值和标准差。</a:t>
            </a:r>
          </a:p>
          <a:p>
            <a:pPr marL="0" indent="0">
              <a:lnSpc>
                <a:spcPct val="105000"/>
              </a:lnSpc>
              <a:spcBef>
                <a:spcPct val="5000"/>
              </a:spcBef>
              <a:buFont typeface="Wingdings" pitchFamily="2" charset="2"/>
              <a:buNone/>
            </a:pPr>
            <a:r>
              <a:rPr lang="en-US" altLang="zh-CN" sz="2800" b="1">
                <a:latin typeface="华文楷体" pitchFamily="2" charset="-122"/>
                <a:ea typeface="华文楷体" pitchFamily="2" charset="-122"/>
              </a:rPr>
              <a:t>                 Pmax     Tmax      Trisk    Tsafe</a:t>
            </a:r>
            <a:endParaRPr lang="zh-CN" altLang="en-US" sz="2800" b="1">
              <a:latin typeface="华文楷体" pitchFamily="2" charset="-122"/>
              <a:ea typeface="华文楷体" pitchFamily="2" charset="-122"/>
            </a:endParaRPr>
          </a:p>
          <a:p>
            <a:pPr marL="0" indent="0">
              <a:lnSpc>
                <a:spcPct val="105000"/>
              </a:lnSpc>
              <a:spcBef>
                <a:spcPct val="5000"/>
              </a:spcBef>
              <a:buFont typeface="Wingdings" pitchFamily="2" charset="2"/>
              <a:buNone/>
            </a:pPr>
            <a:r>
              <a:rPr lang="en-US" altLang="zh-CN" sz="2800" b="1">
                <a:latin typeface="华文楷体" pitchFamily="2" charset="-122"/>
                <a:ea typeface="华文楷体" pitchFamily="2" charset="-122"/>
              </a:rPr>
              <a:t>mean =    8.0803    1.9705    1.7010    2.3015</a:t>
            </a:r>
          </a:p>
          <a:p>
            <a:pPr marL="0" indent="0">
              <a:lnSpc>
                <a:spcPct val="105000"/>
              </a:lnSpc>
              <a:spcBef>
                <a:spcPct val="5000"/>
              </a:spcBef>
              <a:buFont typeface="Wingdings" pitchFamily="2" charset="2"/>
              <a:buNone/>
            </a:pPr>
            <a:r>
              <a:rPr lang="en-US" altLang="zh-CN" sz="2800" b="1">
                <a:latin typeface="华文楷体" pitchFamily="2" charset="-122"/>
                <a:ea typeface="华文楷体" pitchFamily="2" charset="-122"/>
              </a:rPr>
              <a:t>std  =      0.3174    0.0285    0.0070    0.0166</a:t>
            </a:r>
          </a:p>
          <a:p>
            <a:pPr marL="0" indent="0">
              <a:lnSpc>
                <a:spcPct val="105000"/>
              </a:lnSpc>
              <a:spcBef>
                <a:spcPct val="5000"/>
              </a:spcBef>
              <a:buFont typeface="Wingdings" pitchFamily="2" charset="2"/>
              <a:buNone/>
            </a:pPr>
            <a:r>
              <a:rPr lang="zh-CN" altLang="en-US" sz="2800" b="1">
                <a:latin typeface="华文楷体" pitchFamily="2" charset="-122"/>
                <a:ea typeface="华文楷体" pitchFamily="2" charset="-122"/>
              </a:rPr>
              <a:t>考虑到时间步长</a:t>
            </a:r>
            <a:r>
              <a:rPr lang="en-US" altLang="zh-CN" sz="2800" b="1">
                <a:latin typeface="华文楷体" pitchFamily="2" charset="-122"/>
                <a:ea typeface="华文楷体" pitchFamily="2" charset="-122"/>
              </a:rPr>
              <a:t>T/m=0.05</a:t>
            </a:r>
            <a:r>
              <a:rPr lang="zh-CN" altLang="en-US" sz="2800" b="1">
                <a:latin typeface="华文楷体" pitchFamily="2" charset="-122"/>
                <a:ea typeface="华文楷体" pitchFamily="2" charset="-122"/>
              </a:rPr>
              <a:t>，可见 </a:t>
            </a:r>
            <a:r>
              <a:rPr lang="en-US" altLang="zh-CN" sz="2800" b="1">
                <a:latin typeface="华文楷体" pitchFamily="2" charset="-122"/>
                <a:ea typeface="华文楷体" pitchFamily="2" charset="-122"/>
              </a:rPr>
              <a:t>Tmax Trisk Tsafe</a:t>
            </a:r>
            <a:r>
              <a:rPr lang="zh-CN" altLang="en-US" sz="2800" b="1">
                <a:latin typeface="华文楷体" pitchFamily="2" charset="-122"/>
                <a:ea typeface="华文楷体" pitchFamily="2" charset="-122"/>
              </a:rPr>
              <a:t>受到随机因素影响较小。</a:t>
            </a:r>
            <a:r>
              <a:rPr lang="en-US" altLang="zh-CN" sz="2800" b="1">
                <a:latin typeface="华文楷体" pitchFamily="2" charset="-122"/>
                <a:ea typeface="华文楷体" pitchFamily="2" charset="-122"/>
              </a:rPr>
              <a:t>Pmax</a:t>
            </a:r>
            <a:r>
              <a:rPr lang="zh-CN" altLang="en-US" sz="2800" b="1">
                <a:latin typeface="华文楷体" pitchFamily="2" charset="-122"/>
                <a:ea typeface="华文楷体" pitchFamily="2" charset="-122"/>
              </a:rPr>
              <a:t>受随机因素影响更大些。为提高对</a:t>
            </a:r>
            <a:r>
              <a:rPr lang="en-US" altLang="zh-CN" sz="2800" b="1">
                <a:latin typeface="华文楷体" pitchFamily="2" charset="-122"/>
                <a:ea typeface="华文楷体" pitchFamily="2" charset="-122"/>
              </a:rPr>
              <a:t>Pmax</a:t>
            </a:r>
            <a:r>
              <a:rPr lang="zh-CN" altLang="en-US" sz="2800" b="1">
                <a:latin typeface="华文楷体" pitchFamily="2" charset="-122"/>
                <a:ea typeface="华文楷体" pitchFamily="2" charset="-122"/>
              </a:rPr>
              <a:t>估计的精度，只能增加</a:t>
            </a:r>
            <a:r>
              <a:rPr lang="en-US" altLang="zh-CN" sz="2800" b="1">
                <a:latin typeface="华文楷体" pitchFamily="2" charset="-122"/>
                <a:ea typeface="华文楷体" pitchFamily="2" charset="-122"/>
              </a:rPr>
              <a:t>n</a:t>
            </a:r>
            <a:r>
              <a:rPr lang="zh-CN" altLang="en-US" sz="2800" b="1">
                <a:latin typeface="华文楷体" pitchFamily="2" charset="-122"/>
                <a:ea typeface="华文楷体" pitchFamily="2" charset="-122"/>
              </a:rPr>
              <a:t>。</a:t>
            </a:r>
            <a:endParaRPr lang="en-US" altLang="zh-CN" sz="2800" b="1">
              <a:latin typeface="华文楷体" pitchFamily="2" charset="-122"/>
              <a:ea typeface="华文楷体" pitchFamily="2" charset="-122"/>
            </a:endParaRPr>
          </a:p>
        </p:txBody>
      </p:sp>
    </p:spTree>
    <p:extLst>
      <p:ext uri="{BB962C8B-B14F-4D97-AF65-F5344CB8AC3E}">
        <p14:creationId xmlns:p14="http://schemas.microsoft.com/office/powerpoint/2010/main" val="300485408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4294967295"/>
          </p:nvPr>
        </p:nvSpPr>
        <p:spPr>
          <a:xfrm>
            <a:off x="685800" y="685800"/>
            <a:ext cx="7772400" cy="5486400"/>
          </a:xfrm>
          <a:prstGeom prst="rect">
            <a:avLst/>
          </a:prstGeom>
        </p:spPr>
        <p:txBody>
          <a:bodyPr>
            <a:normAutofit/>
          </a:bodyPr>
          <a:lstStyle/>
          <a:p>
            <a:pPr marL="0" indent="0">
              <a:buFont typeface="Wingdings" pitchFamily="2" charset="2"/>
              <a:buNone/>
            </a:pPr>
            <a:r>
              <a:rPr lang="zh-CN" altLang="en-US" sz="2800" b="1" dirty="0">
                <a:solidFill>
                  <a:srgbClr val="000090"/>
                </a:solidFill>
                <a:latin typeface="华文楷体" pitchFamily="2" charset="-122"/>
                <a:ea typeface="华文楷体" pitchFamily="2" charset="-122"/>
              </a:rPr>
              <a:t>例</a:t>
            </a:r>
            <a:r>
              <a:rPr lang="en-US" altLang="zh-CN" sz="2800" b="1" dirty="0">
                <a:solidFill>
                  <a:srgbClr val="000090"/>
                </a:solidFill>
                <a:latin typeface="华文楷体" pitchFamily="2" charset="-122"/>
                <a:ea typeface="华文楷体" pitchFamily="2" charset="-122"/>
              </a:rPr>
              <a:t>6</a:t>
            </a:r>
            <a:r>
              <a:rPr lang="en-US" altLang="zh-CN" sz="2800" b="1" dirty="0">
                <a:latin typeface="华文楷体" pitchFamily="2" charset="-122"/>
                <a:ea typeface="华文楷体" pitchFamily="2" charset="-122"/>
              </a:rPr>
              <a:t>      </a:t>
            </a:r>
            <a:r>
              <a:rPr lang="zh-CN" altLang="en-US" sz="2800" b="1" dirty="0">
                <a:latin typeface="华文楷体" pitchFamily="2" charset="-122"/>
                <a:ea typeface="华文楷体" pitchFamily="2" charset="-122"/>
              </a:rPr>
              <a:t>将室内一支读数为</a:t>
            </a:r>
            <a:r>
              <a:rPr lang="en-US" altLang="zh-CN" sz="2800" b="1" dirty="0">
                <a:latin typeface="华文楷体" pitchFamily="2" charset="-122"/>
                <a:ea typeface="华文楷体" pitchFamily="2" charset="-122"/>
              </a:rPr>
              <a:t>60</a:t>
            </a:r>
            <a:r>
              <a:rPr lang="en-US" altLang="zh-CN" sz="3200" b="1" baseline="30000" dirty="0">
                <a:latin typeface="华文楷体" pitchFamily="2" charset="-122"/>
                <a:ea typeface="华文楷体" pitchFamily="2" charset="-122"/>
              </a:rPr>
              <a:t>0</a:t>
            </a:r>
            <a:r>
              <a:rPr lang="en-US" altLang="zh-CN" sz="2400" b="1" dirty="0">
                <a:latin typeface="华文楷体" pitchFamily="2" charset="-122"/>
                <a:ea typeface="华文楷体" pitchFamily="2" charset="-122"/>
              </a:rPr>
              <a:t> (</a:t>
            </a:r>
            <a:r>
              <a:rPr lang="zh-CN" altLang="en-US" sz="2400" b="1" dirty="0">
                <a:latin typeface="华文楷体" pitchFamily="2" charset="-122"/>
                <a:ea typeface="华文楷体" pitchFamily="2" charset="-122"/>
              </a:rPr>
              <a:t>华氏摄氏度</a:t>
            </a:r>
            <a:r>
              <a:rPr lang="en-US" altLang="zh-CN" sz="2400" b="1" dirty="0">
                <a:latin typeface="华文楷体" pitchFamily="2" charset="-122"/>
                <a:ea typeface="华文楷体" pitchFamily="2" charset="-122"/>
              </a:rPr>
              <a:t>)</a:t>
            </a:r>
            <a:r>
              <a:rPr lang="zh-CN" altLang="en-US" sz="2800" b="1" dirty="0">
                <a:latin typeface="华文楷体" pitchFamily="2" charset="-122"/>
                <a:ea typeface="华文楷体" pitchFamily="2" charset="-122"/>
              </a:rPr>
              <a:t>的温度计放到室外，</a:t>
            </a:r>
            <a:r>
              <a:rPr lang="en-US" altLang="zh-CN" sz="2800" b="1" dirty="0">
                <a:latin typeface="华文楷体" pitchFamily="2" charset="-122"/>
                <a:ea typeface="华文楷体" pitchFamily="2" charset="-122"/>
              </a:rPr>
              <a:t>10</a:t>
            </a:r>
            <a:r>
              <a:rPr lang="zh-CN" altLang="en-US" sz="2800" b="1" dirty="0">
                <a:latin typeface="华文楷体" pitchFamily="2" charset="-122"/>
                <a:ea typeface="华文楷体" pitchFamily="2" charset="-122"/>
              </a:rPr>
              <a:t>分钟后温度计的读数为</a:t>
            </a:r>
            <a:r>
              <a:rPr lang="en-US" altLang="zh-CN" sz="2800" b="1" dirty="0">
                <a:latin typeface="华文楷体" pitchFamily="2" charset="-122"/>
                <a:ea typeface="华文楷体" pitchFamily="2" charset="-122"/>
              </a:rPr>
              <a:t>70</a:t>
            </a:r>
            <a:r>
              <a:rPr lang="en-US" altLang="zh-CN" sz="3200" b="1" baseline="30000" dirty="0">
                <a:latin typeface="华文楷体" pitchFamily="2" charset="-122"/>
                <a:ea typeface="华文楷体" pitchFamily="2" charset="-122"/>
              </a:rPr>
              <a:t>0</a:t>
            </a:r>
            <a:r>
              <a:rPr lang="zh-CN" altLang="en-US" sz="2800" b="1" dirty="0">
                <a:latin typeface="华文楷体" pitchFamily="2" charset="-122"/>
                <a:ea typeface="华文楷体" pitchFamily="2" charset="-122"/>
              </a:rPr>
              <a:t>，又过</a:t>
            </a:r>
            <a:r>
              <a:rPr lang="en-US" altLang="zh-CN" sz="2800" b="1" dirty="0">
                <a:latin typeface="华文楷体" pitchFamily="2" charset="-122"/>
                <a:ea typeface="华文楷体" pitchFamily="2" charset="-122"/>
              </a:rPr>
              <a:t>10</a:t>
            </a:r>
            <a:r>
              <a:rPr lang="zh-CN" altLang="en-US" sz="2800" b="1" dirty="0">
                <a:latin typeface="华文楷体" pitchFamily="2" charset="-122"/>
                <a:ea typeface="华文楷体" pitchFamily="2" charset="-122"/>
              </a:rPr>
              <a:t>分钟，读数为</a:t>
            </a:r>
            <a:r>
              <a:rPr lang="en-US" altLang="zh-CN" sz="2800" b="1" dirty="0">
                <a:latin typeface="华文楷体" pitchFamily="2" charset="-122"/>
                <a:ea typeface="华文楷体" pitchFamily="2" charset="-122"/>
              </a:rPr>
              <a:t>76</a:t>
            </a:r>
            <a:r>
              <a:rPr lang="en-US" altLang="zh-CN" sz="3200" b="1" baseline="30000" dirty="0">
                <a:latin typeface="华文楷体" pitchFamily="2" charset="-122"/>
                <a:ea typeface="华文楷体" pitchFamily="2" charset="-122"/>
              </a:rPr>
              <a:t>0</a:t>
            </a:r>
            <a:r>
              <a:rPr lang="zh-CN" altLang="en-US" sz="2800" b="1" dirty="0">
                <a:latin typeface="华文楷体" pitchFamily="2" charset="-122"/>
                <a:ea typeface="华文楷体" pitchFamily="2" charset="-122"/>
              </a:rPr>
              <a:t>。推测一下室外的温度。</a:t>
            </a:r>
          </a:p>
          <a:p>
            <a:pPr marL="0" indent="0">
              <a:buFont typeface="Wingdings" pitchFamily="2" charset="2"/>
              <a:buNone/>
            </a:pPr>
            <a:endParaRPr lang="en-US" altLang="zh-CN" sz="2800" b="1" dirty="0">
              <a:solidFill>
                <a:srgbClr val="000090"/>
              </a:solidFill>
              <a:latin typeface="华文楷体" pitchFamily="2" charset="-122"/>
              <a:ea typeface="华文楷体" pitchFamily="2" charset="-122"/>
            </a:endParaRPr>
          </a:p>
          <a:p>
            <a:pPr marL="0" indent="0">
              <a:buFont typeface="Wingdings" pitchFamily="2" charset="2"/>
              <a:buNone/>
            </a:pPr>
            <a:r>
              <a:rPr lang="zh-CN" altLang="en-US" sz="2800" b="1" dirty="0">
                <a:solidFill>
                  <a:srgbClr val="000090"/>
                </a:solidFill>
                <a:latin typeface="华文楷体" pitchFamily="2" charset="-122"/>
                <a:ea typeface="华文楷体" pitchFamily="2" charset="-122"/>
              </a:rPr>
              <a:t>牛顿冷却定律</a:t>
            </a:r>
            <a:r>
              <a:rPr lang="zh-CN" altLang="en-US" sz="2800" b="1" dirty="0">
                <a:latin typeface="华文楷体" pitchFamily="2" charset="-122"/>
                <a:ea typeface="华文楷体" pitchFamily="2" charset="-122"/>
              </a:rPr>
              <a:t>：</a:t>
            </a:r>
            <a:r>
              <a:rPr lang="zh-CN" altLang="en-US" sz="2800" b="1" dirty="0">
                <a:solidFill>
                  <a:srgbClr val="0000FF"/>
                </a:solidFill>
                <a:latin typeface="华文楷体" pitchFamily="2" charset="-122"/>
                <a:ea typeface="华文楷体" pitchFamily="2" charset="-122"/>
              </a:rPr>
              <a:t>将温度为</a:t>
            </a:r>
            <a:r>
              <a:rPr lang="en-US" altLang="zh-CN" sz="2800" b="1" dirty="0">
                <a:solidFill>
                  <a:srgbClr val="0000FF"/>
                </a:solidFill>
                <a:latin typeface="华文楷体" pitchFamily="2" charset="-122"/>
                <a:ea typeface="华文楷体" pitchFamily="2" charset="-122"/>
              </a:rPr>
              <a:t>T</a:t>
            </a:r>
            <a:r>
              <a:rPr lang="zh-CN" altLang="en-US" sz="2800" b="1" dirty="0">
                <a:solidFill>
                  <a:srgbClr val="0000FF"/>
                </a:solidFill>
                <a:latin typeface="华文楷体" pitchFamily="2" charset="-122"/>
                <a:ea typeface="华文楷体" pitchFamily="2" charset="-122"/>
              </a:rPr>
              <a:t>的物体放入常温为</a:t>
            </a:r>
            <a:r>
              <a:rPr lang="en-US" altLang="zh-CN" sz="2800" b="1" dirty="0">
                <a:solidFill>
                  <a:srgbClr val="0000FF"/>
                </a:solidFill>
                <a:latin typeface="华文楷体" pitchFamily="2" charset="-122"/>
                <a:ea typeface="华文楷体" pitchFamily="2" charset="-122"/>
              </a:rPr>
              <a:t>m</a:t>
            </a:r>
            <a:r>
              <a:rPr lang="zh-CN" altLang="en-US" sz="2800" b="1" dirty="0">
                <a:solidFill>
                  <a:srgbClr val="0000FF"/>
                </a:solidFill>
                <a:latin typeface="华文楷体" pitchFamily="2" charset="-122"/>
                <a:ea typeface="华文楷体" pitchFamily="2" charset="-122"/>
              </a:rPr>
              <a:t>的介质中，</a:t>
            </a:r>
            <a:r>
              <a:rPr lang="en-US" altLang="zh-CN" sz="2800" b="1" dirty="0">
                <a:solidFill>
                  <a:srgbClr val="0000FF"/>
                </a:solidFill>
                <a:latin typeface="华文楷体" pitchFamily="2" charset="-122"/>
                <a:ea typeface="华文楷体" pitchFamily="2" charset="-122"/>
              </a:rPr>
              <a:t>T</a:t>
            </a:r>
            <a:r>
              <a:rPr lang="zh-CN" altLang="en-US" sz="2800" b="1" dirty="0">
                <a:solidFill>
                  <a:srgbClr val="0000FF"/>
                </a:solidFill>
                <a:latin typeface="华文楷体" pitchFamily="2" charset="-122"/>
                <a:ea typeface="华文楷体" pitchFamily="2" charset="-122"/>
              </a:rPr>
              <a:t>的变化速率正比于</a:t>
            </a:r>
            <a:r>
              <a:rPr lang="en-US" altLang="zh-CN" sz="2800" b="1" dirty="0">
                <a:solidFill>
                  <a:srgbClr val="0000FF"/>
                </a:solidFill>
                <a:latin typeface="华文楷体" pitchFamily="2" charset="-122"/>
                <a:ea typeface="华文楷体" pitchFamily="2" charset="-122"/>
              </a:rPr>
              <a:t>T</a:t>
            </a:r>
            <a:r>
              <a:rPr lang="zh-CN" altLang="en-US" sz="2800" b="1" dirty="0">
                <a:solidFill>
                  <a:srgbClr val="0000FF"/>
                </a:solidFill>
                <a:latin typeface="华文楷体" pitchFamily="2" charset="-122"/>
                <a:ea typeface="华文楷体" pitchFamily="2" charset="-122"/>
              </a:rPr>
              <a:t>与周围介质的温度差。</a:t>
            </a:r>
          </a:p>
          <a:p>
            <a:pPr marL="0" indent="0">
              <a:buFont typeface="Wingdings" pitchFamily="2" charset="2"/>
              <a:buNone/>
            </a:pPr>
            <a:endParaRPr lang="en-US" altLang="zh-CN" sz="2800" b="1" dirty="0">
              <a:latin typeface="华文楷体" pitchFamily="2" charset="-122"/>
              <a:ea typeface="华文楷体" pitchFamily="2" charset="-122"/>
            </a:endParaRPr>
          </a:p>
          <a:p>
            <a:pPr marL="0" indent="0">
              <a:buFont typeface="Wingdings" pitchFamily="2" charset="2"/>
              <a:buNone/>
            </a:pPr>
            <a:r>
              <a:rPr lang="zh-CN" altLang="en-US" sz="2800" b="1" dirty="0">
                <a:latin typeface="华文楷体" pitchFamily="2" charset="-122"/>
                <a:ea typeface="华文楷体" pitchFamily="2" charset="-122"/>
              </a:rPr>
              <a:t>假设介质足够大，放入一个较冷的物体时，</a:t>
            </a:r>
            <a:r>
              <a:rPr lang="en-US" altLang="zh-CN" sz="2800" b="1" dirty="0">
                <a:latin typeface="华文楷体" pitchFamily="2" charset="-122"/>
                <a:ea typeface="华文楷体" pitchFamily="2" charset="-122"/>
              </a:rPr>
              <a:t>m</a:t>
            </a:r>
            <a:r>
              <a:rPr lang="zh-CN" altLang="en-US" sz="2800" b="1" dirty="0">
                <a:latin typeface="华文楷体" pitchFamily="2" charset="-122"/>
                <a:ea typeface="华文楷体" pitchFamily="2" charset="-122"/>
              </a:rPr>
              <a:t>基本上不受影响。</a:t>
            </a:r>
          </a:p>
          <a:p>
            <a:pPr marL="0" indent="0">
              <a:buFont typeface="Wingdings" pitchFamily="2" charset="2"/>
              <a:buNone/>
            </a:pPr>
            <a:r>
              <a:rPr lang="zh-CN" altLang="en-US" sz="2800" b="1" dirty="0">
                <a:solidFill>
                  <a:srgbClr val="660066"/>
                </a:solidFill>
                <a:latin typeface="华文楷体" pitchFamily="2" charset="-122"/>
                <a:ea typeface="华文楷体" pitchFamily="2" charset="-122"/>
              </a:rPr>
              <a:t>模型：</a:t>
            </a:r>
            <a:r>
              <a:rPr lang="en-US" altLang="zh-CN" sz="2800" b="1" dirty="0" err="1">
                <a:solidFill>
                  <a:srgbClr val="660066"/>
                </a:solidFill>
                <a:latin typeface="华文楷体" pitchFamily="2" charset="-122"/>
                <a:ea typeface="华文楷体" pitchFamily="2" charset="-122"/>
              </a:rPr>
              <a:t>dT</a:t>
            </a:r>
            <a:r>
              <a:rPr lang="en-US" altLang="zh-CN" sz="2800" b="1" dirty="0">
                <a:solidFill>
                  <a:srgbClr val="660066"/>
                </a:solidFill>
                <a:latin typeface="华文楷体" pitchFamily="2" charset="-122"/>
                <a:ea typeface="华文楷体" pitchFamily="2" charset="-122"/>
              </a:rPr>
              <a:t>/</a:t>
            </a:r>
            <a:r>
              <a:rPr lang="en-US" altLang="zh-CN" sz="2800" b="1" dirty="0" err="1">
                <a:solidFill>
                  <a:srgbClr val="660066"/>
                </a:solidFill>
                <a:latin typeface="华文楷体" pitchFamily="2" charset="-122"/>
                <a:ea typeface="华文楷体" pitchFamily="2" charset="-122"/>
              </a:rPr>
              <a:t>dt</a:t>
            </a:r>
            <a:r>
              <a:rPr lang="en-US" altLang="zh-CN" sz="2800" b="1" dirty="0">
                <a:solidFill>
                  <a:srgbClr val="660066"/>
                </a:solidFill>
                <a:latin typeface="华文楷体" pitchFamily="2" charset="-122"/>
                <a:ea typeface="华文楷体" pitchFamily="2" charset="-122"/>
              </a:rPr>
              <a:t>=k(T-m)    T(0)=T</a:t>
            </a:r>
            <a:r>
              <a:rPr lang="en-US" altLang="zh-CN" sz="2800" b="1" baseline="-25000" dirty="0">
                <a:solidFill>
                  <a:srgbClr val="660066"/>
                </a:solidFill>
                <a:latin typeface="华文楷体" pitchFamily="2" charset="-122"/>
                <a:ea typeface="华文楷体" pitchFamily="2" charset="-122"/>
              </a:rPr>
              <a:t>0</a:t>
            </a:r>
          </a:p>
          <a:p>
            <a:pPr marL="0" indent="0">
              <a:buFont typeface="Wingdings" pitchFamily="2" charset="2"/>
              <a:buNone/>
            </a:pPr>
            <a:endParaRPr lang="en-US" altLang="zh-CN" sz="2800" b="1" baseline="-25000" dirty="0">
              <a:latin typeface="华文楷体" pitchFamily="2" charset="-122"/>
              <a:ea typeface="华文楷体" pitchFamily="2" charset="-122"/>
            </a:endParaRPr>
          </a:p>
        </p:txBody>
      </p:sp>
    </p:spTree>
    <p:extLst>
      <p:ext uri="{BB962C8B-B14F-4D97-AF65-F5344CB8AC3E}">
        <p14:creationId xmlns:p14="http://schemas.microsoft.com/office/powerpoint/2010/main" val="565524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animEffect transition="in" filter="box(in)">
                                      <p:cBhvr>
                                        <p:cTn id="7" dur="500"/>
                                        <p:tgtEl>
                                          <p:spTgt spid="317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1746">
                                            <p:txEl>
                                              <p:pRg st="2" end="2"/>
                                            </p:txEl>
                                          </p:spTgt>
                                        </p:tgtEl>
                                        <p:attrNameLst>
                                          <p:attrName>style.visibility</p:attrName>
                                        </p:attrNameLst>
                                      </p:cBhvr>
                                      <p:to>
                                        <p:strVal val="visible"/>
                                      </p:to>
                                    </p:set>
                                    <p:animEffect transition="in" filter="box(in)">
                                      <p:cBhvr>
                                        <p:cTn id="12" dur="500"/>
                                        <p:tgtEl>
                                          <p:spTgt spid="3174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1746">
                                            <p:txEl>
                                              <p:pRg st="4" end="4"/>
                                            </p:txEl>
                                          </p:spTgt>
                                        </p:tgtEl>
                                        <p:attrNameLst>
                                          <p:attrName>style.visibility</p:attrName>
                                        </p:attrNameLst>
                                      </p:cBhvr>
                                      <p:to>
                                        <p:strVal val="visible"/>
                                      </p:to>
                                    </p:set>
                                    <p:animEffect transition="in" filter="box(in)">
                                      <p:cBhvr>
                                        <p:cTn id="17" dur="500"/>
                                        <p:tgtEl>
                                          <p:spTgt spid="31746">
                                            <p:txEl>
                                              <p:pRg st="4" end="4"/>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31746">
                                            <p:txEl>
                                              <p:pRg st="5" end="5"/>
                                            </p:txEl>
                                          </p:spTgt>
                                        </p:tgtEl>
                                        <p:attrNameLst>
                                          <p:attrName>style.visibility</p:attrName>
                                        </p:attrNameLst>
                                      </p:cBhvr>
                                      <p:to>
                                        <p:strVal val="visible"/>
                                      </p:to>
                                    </p:set>
                                    <p:animEffect transition="in" filter="box(in)">
                                      <p:cBhvr>
                                        <p:cTn id="20" dur="500"/>
                                        <p:tgtEl>
                                          <p:spTgt spid="3174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4294967295"/>
          </p:nvPr>
        </p:nvSpPr>
        <p:spPr>
          <a:xfrm>
            <a:off x="457200" y="908050"/>
            <a:ext cx="8229600" cy="4959350"/>
          </a:xfrm>
          <a:prstGeom prst="rect">
            <a:avLst/>
          </a:prstGeom>
        </p:spPr>
        <p:txBody>
          <a:bodyPr>
            <a:normAutofit fontScale="92500" lnSpcReduction="10000"/>
          </a:bodyPr>
          <a:lstStyle/>
          <a:p>
            <a:pPr algn="ctr">
              <a:buFont typeface="Wingdings" pitchFamily="2" charset="2"/>
              <a:buNone/>
            </a:pPr>
            <a:r>
              <a:rPr lang="en-US" altLang="zh-CN" sz="2800" dirty="0" err="1">
                <a:ea typeface="华文楷体" pitchFamily="2" charset="-122"/>
              </a:rPr>
              <a:t>dT</a:t>
            </a:r>
            <a:r>
              <a:rPr lang="en-US" altLang="zh-CN" sz="2800" dirty="0">
                <a:ea typeface="华文楷体" pitchFamily="2" charset="-122"/>
              </a:rPr>
              <a:t>/</a:t>
            </a:r>
            <a:r>
              <a:rPr lang="en-US" altLang="zh-CN" sz="2800" dirty="0" err="1">
                <a:ea typeface="华文楷体" pitchFamily="2" charset="-122"/>
              </a:rPr>
              <a:t>dt</a:t>
            </a:r>
            <a:r>
              <a:rPr lang="en-US" altLang="zh-CN" sz="2800" dirty="0">
                <a:ea typeface="华文楷体" pitchFamily="2" charset="-122"/>
              </a:rPr>
              <a:t>=k(T-m)    T(0)=T</a:t>
            </a:r>
            <a:r>
              <a:rPr lang="en-US" altLang="zh-CN" sz="2800" baseline="-25000" dirty="0">
                <a:ea typeface="华文楷体" pitchFamily="2" charset="-122"/>
              </a:rPr>
              <a:t>0</a:t>
            </a:r>
          </a:p>
          <a:p>
            <a:pPr algn="ctr">
              <a:buFont typeface="Wingdings" pitchFamily="2" charset="2"/>
              <a:buNone/>
            </a:pPr>
            <a:endParaRPr lang="en-US" altLang="zh-CN" sz="2800" dirty="0">
              <a:ea typeface="华文楷体" pitchFamily="2" charset="-122"/>
            </a:endParaRPr>
          </a:p>
          <a:p>
            <a:pPr algn="ctr">
              <a:buFont typeface="Wingdings" pitchFamily="2" charset="2"/>
              <a:buNone/>
            </a:pPr>
            <a:r>
              <a:rPr lang="zh-CN" altLang="en-US" sz="2800" dirty="0">
                <a:ea typeface="华文楷体" pitchFamily="2" charset="-122"/>
              </a:rPr>
              <a:t>解：</a:t>
            </a:r>
            <a:r>
              <a:rPr lang="en-US" altLang="zh-CN" sz="2800" dirty="0">
                <a:ea typeface="华文楷体" pitchFamily="2" charset="-122"/>
              </a:rPr>
              <a:t>T(t)=T</a:t>
            </a:r>
            <a:r>
              <a:rPr lang="en-US" altLang="zh-CN" sz="2800" baseline="-25000" dirty="0">
                <a:ea typeface="华文楷体" pitchFamily="2" charset="-122"/>
              </a:rPr>
              <a:t>0 </a:t>
            </a:r>
            <a:r>
              <a:rPr lang="en-US" altLang="zh-CN" sz="2800" dirty="0" err="1">
                <a:ea typeface="华文楷体" pitchFamily="2" charset="-122"/>
              </a:rPr>
              <a:t>e</a:t>
            </a:r>
            <a:r>
              <a:rPr lang="en-US" altLang="zh-CN" sz="2800" baseline="30000" dirty="0" err="1">
                <a:ea typeface="华文楷体" pitchFamily="2" charset="-122"/>
              </a:rPr>
              <a:t>kt</a:t>
            </a:r>
            <a:r>
              <a:rPr lang="en-US" altLang="zh-CN" sz="2800" dirty="0" err="1">
                <a:ea typeface="华文楷体" pitchFamily="2" charset="-122"/>
              </a:rPr>
              <a:t>+m</a:t>
            </a:r>
            <a:r>
              <a:rPr lang="en-US" altLang="zh-CN" sz="2800" dirty="0">
                <a:ea typeface="华文楷体" pitchFamily="2" charset="-122"/>
              </a:rPr>
              <a:t>(1-e</a:t>
            </a:r>
            <a:r>
              <a:rPr lang="en-US" altLang="zh-CN" sz="2800" baseline="30000" dirty="0">
                <a:ea typeface="华文楷体" pitchFamily="2" charset="-122"/>
              </a:rPr>
              <a:t>kt</a:t>
            </a:r>
            <a:r>
              <a:rPr lang="en-US" altLang="zh-CN" sz="2800" dirty="0">
                <a:ea typeface="华文楷体" pitchFamily="2" charset="-122"/>
              </a:rPr>
              <a:t>)</a:t>
            </a:r>
          </a:p>
          <a:p>
            <a:pPr algn="ctr">
              <a:buFont typeface="Wingdings" pitchFamily="2" charset="2"/>
              <a:buNone/>
            </a:pPr>
            <a:endParaRPr lang="en-US" altLang="zh-CN" sz="2800" dirty="0">
              <a:ea typeface="华文楷体" pitchFamily="2" charset="-122"/>
            </a:endParaRPr>
          </a:p>
          <a:p>
            <a:pPr algn="ctr">
              <a:buFont typeface="Wingdings" pitchFamily="2" charset="2"/>
              <a:buNone/>
            </a:pPr>
            <a:r>
              <a:rPr lang="en-US" altLang="zh-CN" sz="2800" dirty="0">
                <a:ea typeface="华文楷体" pitchFamily="2" charset="-122"/>
              </a:rPr>
              <a:t>70=60e</a:t>
            </a:r>
            <a:r>
              <a:rPr lang="en-US" altLang="zh-CN" sz="2800" baseline="30000" dirty="0">
                <a:ea typeface="华文楷体" pitchFamily="2" charset="-122"/>
              </a:rPr>
              <a:t>10k</a:t>
            </a:r>
            <a:r>
              <a:rPr lang="en-US" altLang="zh-CN" sz="2800" dirty="0">
                <a:ea typeface="华文楷体" pitchFamily="2" charset="-122"/>
              </a:rPr>
              <a:t>+m(1-e</a:t>
            </a:r>
            <a:r>
              <a:rPr lang="en-US" altLang="zh-CN" sz="2800" baseline="30000" dirty="0">
                <a:ea typeface="华文楷体" pitchFamily="2" charset="-122"/>
              </a:rPr>
              <a:t>10k</a:t>
            </a:r>
            <a:r>
              <a:rPr lang="en-US" altLang="zh-CN" sz="2800" dirty="0">
                <a:ea typeface="华文楷体" pitchFamily="2" charset="-122"/>
              </a:rPr>
              <a:t>)</a:t>
            </a:r>
          </a:p>
          <a:p>
            <a:pPr algn="ctr">
              <a:buFont typeface="Wingdings" pitchFamily="2" charset="2"/>
              <a:buNone/>
            </a:pPr>
            <a:r>
              <a:rPr lang="en-US" altLang="zh-CN" sz="2800" dirty="0">
                <a:ea typeface="华文楷体" pitchFamily="2" charset="-122"/>
              </a:rPr>
              <a:t>76=70e</a:t>
            </a:r>
            <a:r>
              <a:rPr lang="en-US" altLang="zh-CN" sz="2800" baseline="30000" dirty="0">
                <a:ea typeface="华文楷体" pitchFamily="2" charset="-122"/>
              </a:rPr>
              <a:t>10k</a:t>
            </a:r>
            <a:r>
              <a:rPr lang="en-US" altLang="zh-CN" sz="2800" dirty="0">
                <a:ea typeface="华文楷体" pitchFamily="2" charset="-122"/>
              </a:rPr>
              <a:t>+m(1-e</a:t>
            </a:r>
            <a:r>
              <a:rPr lang="en-US" altLang="zh-CN" sz="2800" baseline="30000" dirty="0">
                <a:ea typeface="华文楷体" pitchFamily="2" charset="-122"/>
              </a:rPr>
              <a:t>10k</a:t>
            </a:r>
            <a:r>
              <a:rPr lang="en-US" altLang="zh-CN" sz="2800" dirty="0">
                <a:ea typeface="华文楷体" pitchFamily="2" charset="-122"/>
              </a:rPr>
              <a:t>)</a:t>
            </a:r>
          </a:p>
          <a:p>
            <a:pPr algn="ctr">
              <a:buFont typeface="Wingdings" pitchFamily="2" charset="2"/>
              <a:buNone/>
            </a:pPr>
            <a:endParaRPr lang="en-US" altLang="zh-CN" sz="2800" dirty="0">
              <a:ea typeface="华文楷体" pitchFamily="2" charset="-122"/>
              <a:sym typeface="Symbol" pitchFamily="18" charset="2"/>
            </a:endParaRPr>
          </a:p>
          <a:p>
            <a:pPr algn="ctr">
              <a:buFont typeface="Wingdings" pitchFamily="2" charset="2"/>
              <a:buNone/>
            </a:pPr>
            <a:r>
              <a:rPr lang="en-US" altLang="zh-CN" sz="2800" dirty="0">
                <a:ea typeface="华文楷体" pitchFamily="2" charset="-122"/>
                <a:sym typeface="Symbol" pitchFamily="18" charset="2"/>
              </a:rPr>
              <a:t></a:t>
            </a:r>
            <a:r>
              <a:rPr lang="en-US" altLang="zh-CN" sz="2800" dirty="0">
                <a:ea typeface="华文楷体" pitchFamily="2" charset="-122"/>
              </a:rPr>
              <a:t>e</a:t>
            </a:r>
            <a:r>
              <a:rPr lang="en-US" altLang="zh-CN" sz="2800" baseline="30000" dirty="0">
                <a:ea typeface="华文楷体" pitchFamily="2" charset="-122"/>
              </a:rPr>
              <a:t>10k </a:t>
            </a:r>
            <a:r>
              <a:rPr lang="en-US" altLang="zh-CN" sz="2800" dirty="0">
                <a:ea typeface="华文楷体" pitchFamily="2" charset="-122"/>
              </a:rPr>
              <a:t>=0.6</a:t>
            </a:r>
          </a:p>
          <a:p>
            <a:pPr algn="ctr">
              <a:buFont typeface="Symbol" pitchFamily="18" charset="2"/>
              <a:buChar char="Þ"/>
            </a:pPr>
            <a:r>
              <a:rPr lang="en-US" altLang="zh-CN" sz="2800" dirty="0">
                <a:ea typeface="华文楷体" pitchFamily="2" charset="-122"/>
              </a:rPr>
              <a:t>m=85</a:t>
            </a:r>
            <a:r>
              <a:rPr lang="en-US" altLang="zh-CN" sz="2800" b="1" dirty="0">
                <a:latin typeface="华文楷体" pitchFamily="2" charset="-122"/>
                <a:ea typeface="华文楷体" pitchFamily="2" charset="-122"/>
              </a:rPr>
              <a:t> (</a:t>
            </a:r>
            <a:r>
              <a:rPr lang="zh-CN" altLang="en-US" sz="2800" b="1" dirty="0">
                <a:latin typeface="华文楷体" pitchFamily="2" charset="-122"/>
                <a:ea typeface="华文楷体" pitchFamily="2" charset="-122"/>
              </a:rPr>
              <a:t>华氏摄氏度</a:t>
            </a:r>
            <a:r>
              <a:rPr lang="en-US" altLang="zh-CN" sz="2800" b="1" dirty="0">
                <a:latin typeface="华文楷体" pitchFamily="2" charset="-122"/>
                <a:ea typeface="华文楷体" pitchFamily="2" charset="-122"/>
              </a:rPr>
              <a:t>)</a:t>
            </a:r>
            <a:endParaRPr lang="en-US" altLang="zh-CN" sz="2800" dirty="0">
              <a:ea typeface="华文楷体" pitchFamily="2" charset="-122"/>
            </a:endParaRPr>
          </a:p>
          <a:p>
            <a:pPr>
              <a:buFont typeface="Wingdings" pitchFamily="2" charset="2"/>
              <a:buNone/>
            </a:pPr>
            <a:endParaRPr lang="en-US" altLang="zh-CN" sz="2800" b="1" dirty="0">
              <a:latin typeface="华文楷体" pitchFamily="2" charset="-122"/>
              <a:ea typeface="华文楷体" pitchFamily="2" charset="-122"/>
            </a:endParaRPr>
          </a:p>
          <a:p>
            <a:pPr>
              <a:buFont typeface="Wingdings" pitchFamily="2" charset="2"/>
              <a:buNone/>
            </a:pPr>
            <a:r>
              <a:rPr lang="zh-CN" altLang="en-US" sz="2800" b="1" dirty="0">
                <a:latin typeface="华文楷体" pitchFamily="2" charset="-122"/>
                <a:ea typeface="华文楷体" pitchFamily="2" charset="-122"/>
              </a:rPr>
              <a:t>答：室外的温度</a:t>
            </a:r>
            <a:r>
              <a:rPr lang="en-US" altLang="zh-CN" sz="2800" b="1" dirty="0">
                <a:latin typeface="华文楷体" pitchFamily="2" charset="-122"/>
                <a:ea typeface="华文楷体" pitchFamily="2" charset="-122"/>
              </a:rPr>
              <a:t>85</a:t>
            </a:r>
            <a:r>
              <a:rPr lang="en-US" altLang="zh-CN" sz="3200" b="1" baseline="30000" dirty="0">
                <a:latin typeface="华文楷体" pitchFamily="2" charset="-122"/>
                <a:ea typeface="华文楷体" pitchFamily="2" charset="-122"/>
              </a:rPr>
              <a:t>0</a:t>
            </a:r>
            <a:r>
              <a:rPr lang="zh-CN" altLang="en-US" sz="2800" b="1" dirty="0">
                <a:latin typeface="华文楷体" pitchFamily="2" charset="-122"/>
                <a:ea typeface="华文楷体" pitchFamily="2" charset="-122"/>
              </a:rPr>
              <a:t>。</a:t>
            </a:r>
            <a:endParaRPr lang="zh-CN" altLang="en-US" sz="2800" baseline="30000" dirty="0">
              <a:ea typeface="华文楷体" pitchFamily="2" charset="-122"/>
            </a:endParaRPr>
          </a:p>
        </p:txBody>
      </p:sp>
    </p:spTree>
    <p:extLst>
      <p:ext uri="{BB962C8B-B14F-4D97-AF65-F5344CB8AC3E}">
        <p14:creationId xmlns:p14="http://schemas.microsoft.com/office/powerpoint/2010/main" val="244847794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第五次作业</a:t>
            </a:r>
            <a:r>
              <a:rPr kumimoji="1" lang="zh-CN" altLang="en-US" dirty="0"/>
              <a:t>：</a:t>
            </a:r>
          </a:p>
        </p:txBody>
      </p:sp>
      <p:sp>
        <p:nvSpPr>
          <p:cNvPr id="3" name="内容占位符 2"/>
          <p:cNvSpPr>
            <a:spLocks noGrp="1"/>
          </p:cNvSpPr>
          <p:nvPr>
            <p:ph sz="quarter" idx="13"/>
          </p:nvPr>
        </p:nvSpPr>
        <p:spPr/>
        <p:txBody>
          <a:bodyPr/>
          <a:lstStyle/>
          <a:p>
            <a:endParaRPr kumimoji="1" lang="en-US" altLang="zh-CN" dirty="0"/>
          </a:p>
          <a:p>
            <a:r>
              <a:rPr lang="zh-CN" altLang="en-US" sz="2800" b="1" dirty="0"/>
              <a:t>有一杯热饮，你想尽快的喝到这杯饮料，但是温度太高，你不得不等它冷却再喝。现有一杯冰水，你应该如何做才能让饮料尽快冷却？</a:t>
            </a:r>
            <a:endParaRPr lang="en-US" altLang="zh-CN" sz="2800" b="1" dirty="0"/>
          </a:p>
          <a:p>
            <a:endParaRPr lang="en-US" altLang="zh-CN" sz="2800" b="1" dirty="0"/>
          </a:p>
          <a:p>
            <a:r>
              <a:rPr lang="zh-CN" altLang="en-US" sz="2800" b="1" dirty="0"/>
              <a:t>方法一：立刻把冰水倒进热饮中；</a:t>
            </a:r>
            <a:endParaRPr lang="en-US" altLang="zh-CN" sz="2800" b="1" dirty="0"/>
          </a:p>
          <a:p>
            <a:r>
              <a:rPr kumimoji="1" lang="zh-CN" altLang="en-US" sz="2800" b="1" dirty="0"/>
              <a:t>方法二：先等热饮冷却到一定温度，再把冰水倒进去。</a:t>
            </a:r>
            <a:endParaRPr kumimoji="1" lang="en-US" altLang="zh-CN" sz="2800" b="1" dirty="0"/>
          </a:p>
          <a:p>
            <a:r>
              <a:rPr kumimoji="1" lang="zh-CN" altLang="en-US" sz="2800" b="1" dirty="0"/>
              <a:t>给出你的策略。</a:t>
            </a:r>
          </a:p>
        </p:txBody>
      </p:sp>
    </p:spTree>
    <p:extLst>
      <p:ext uri="{BB962C8B-B14F-4D97-AF65-F5344CB8AC3E}">
        <p14:creationId xmlns:p14="http://schemas.microsoft.com/office/powerpoint/2010/main" val="150964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539750" y="333375"/>
            <a:ext cx="4679950" cy="519113"/>
          </a:xfrm>
          <a:prstGeom prst="rect">
            <a:avLst/>
          </a:prstGeom>
          <a:noFill/>
          <a:ln w="9525">
            <a:noFill/>
            <a:miter lim="800000"/>
          </a:ln>
          <a:effectLst/>
        </p:spPr>
        <p:txBody>
          <a:bodyPr>
            <a:spAutoFit/>
          </a:bodyPr>
          <a:lstStyle/>
          <a:p>
            <a:pPr>
              <a:spcBef>
                <a:spcPct val="50000"/>
              </a:spcBef>
            </a:pPr>
            <a:r>
              <a:rPr kumimoji="0" lang="zh-CN" altLang="en-US" sz="2800">
                <a:latin typeface="Arial" panose="020B0604020202020204" pitchFamily="34" charset="0"/>
                <a:ea typeface="黑体" panose="02010609060101010101" pitchFamily="2" charset="-122"/>
              </a:rPr>
              <a:t>建立微分方程模型的方法</a:t>
            </a:r>
          </a:p>
        </p:txBody>
      </p:sp>
      <p:sp>
        <p:nvSpPr>
          <p:cNvPr id="93187" name="Text Box 3"/>
          <p:cNvSpPr txBox="1">
            <a:spLocks noChangeArrowheads="1"/>
          </p:cNvSpPr>
          <p:nvPr/>
        </p:nvSpPr>
        <p:spPr bwMode="auto">
          <a:xfrm>
            <a:off x="539552" y="4005064"/>
            <a:ext cx="3960812" cy="519113"/>
          </a:xfrm>
          <a:prstGeom prst="rect">
            <a:avLst/>
          </a:prstGeom>
          <a:noFill/>
          <a:ln w="9525">
            <a:noFill/>
            <a:miter lim="800000"/>
          </a:ln>
          <a:effectLst/>
        </p:spPr>
        <p:txBody>
          <a:bodyPr>
            <a:spAutoFit/>
          </a:bodyPr>
          <a:lstStyle/>
          <a:p>
            <a:pPr>
              <a:spcBef>
                <a:spcPct val="50000"/>
              </a:spcBef>
            </a:pPr>
            <a:r>
              <a:rPr kumimoji="0" lang="zh-CN" altLang="en-US" sz="2800" dirty="0">
                <a:latin typeface="Arial" panose="020B0604020202020204" pitchFamily="34" charset="0"/>
                <a:ea typeface="华文中宋" panose="02010600040101010101" pitchFamily="2" charset="-122"/>
              </a:rPr>
              <a:t>（</a:t>
            </a:r>
            <a:r>
              <a:rPr lang="en-US" altLang="zh-CN" sz="2800" dirty="0">
                <a:ea typeface="华文中宋" panose="02010600040101010101" pitchFamily="2" charset="-122"/>
              </a:rPr>
              <a:t>2</a:t>
            </a:r>
            <a:r>
              <a:rPr kumimoji="0" lang="zh-CN" altLang="en-US" sz="2800" dirty="0">
                <a:latin typeface="Arial" panose="020B0604020202020204" pitchFamily="34" charset="0"/>
                <a:ea typeface="华文中宋" panose="02010600040101010101" pitchFamily="2" charset="-122"/>
              </a:rPr>
              <a:t>）根据规律列方程</a:t>
            </a:r>
          </a:p>
        </p:txBody>
      </p:sp>
      <p:sp>
        <p:nvSpPr>
          <p:cNvPr id="93188" name="Text Box 4"/>
          <p:cNvSpPr txBox="1">
            <a:spLocks noChangeArrowheads="1"/>
          </p:cNvSpPr>
          <p:nvPr/>
        </p:nvSpPr>
        <p:spPr bwMode="auto">
          <a:xfrm>
            <a:off x="395536" y="4653136"/>
            <a:ext cx="8135938" cy="1203325"/>
          </a:xfrm>
          <a:prstGeom prst="rect">
            <a:avLst/>
          </a:prstGeom>
          <a:noFill/>
          <a:ln w="9525">
            <a:noFill/>
            <a:miter lim="800000"/>
          </a:ln>
          <a:effectLst/>
        </p:spPr>
        <p:txBody>
          <a:bodyPr>
            <a:spAutoFit/>
          </a:bodyPr>
          <a:lstStyle/>
          <a:p>
            <a:pPr>
              <a:lnSpc>
                <a:spcPct val="130000"/>
              </a:lnSpc>
              <a:spcBef>
                <a:spcPct val="50000"/>
              </a:spcBef>
            </a:pPr>
            <a:r>
              <a:rPr kumimoji="0" lang="en-US" altLang="zh-CN" sz="2800" dirty="0">
                <a:latin typeface="Arial" panose="020B0604020202020204" pitchFamily="34" charset="0"/>
                <a:ea typeface="华文中宋" panose="02010600040101010101" pitchFamily="2" charset="-122"/>
              </a:rPr>
              <a:t>       </a:t>
            </a:r>
            <a:r>
              <a:rPr kumimoji="0" lang="zh-CN" altLang="en-US" sz="2800" dirty="0">
                <a:latin typeface="Arial" panose="020B0604020202020204" pitchFamily="34" charset="0"/>
                <a:ea typeface="华文中宋" panose="02010600040101010101" pitchFamily="2" charset="-122"/>
              </a:rPr>
              <a:t>利用数学、力学、物理、化学等学科中的定理或经过实验检验的规律等来建立微分方程模型。</a:t>
            </a:r>
          </a:p>
        </p:txBody>
      </p:sp>
      <p:sp>
        <p:nvSpPr>
          <p:cNvPr id="93189" name="Text Box 5"/>
          <p:cNvSpPr txBox="1">
            <a:spLocks noChangeArrowheads="1"/>
          </p:cNvSpPr>
          <p:nvPr/>
        </p:nvSpPr>
        <p:spPr bwMode="auto">
          <a:xfrm>
            <a:off x="539552" y="1124744"/>
            <a:ext cx="3168203" cy="519112"/>
          </a:xfrm>
          <a:prstGeom prst="rect">
            <a:avLst/>
          </a:prstGeom>
          <a:noFill/>
          <a:ln w="9525">
            <a:noFill/>
            <a:miter lim="800000"/>
          </a:ln>
          <a:effectLst/>
        </p:spPr>
        <p:txBody>
          <a:bodyPr wrap="square">
            <a:spAutoFit/>
          </a:bodyPr>
          <a:lstStyle/>
          <a:p>
            <a:pPr>
              <a:spcBef>
                <a:spcPct val="50000"/>
              </a:spcBef>
            </a:pPr>
            <a:r>
              <a:rPr kumimoji="0" lang="zh-CN" altLang="en-US" sz="2800" dirty="0">
                <a:latin typeface="Arial" panose="020B0604020202020204" pitchFamily="34" charset="0"/>
                <a:ea typeface="华文中宋" panose="02010600040101010101" pitchFamily="2" charset="-122"/>
              </a:rPr>
              <a:t>（</a:t>
            </a:r>
            <a:r>
              <a:rPr lang="en-US" altLang="zh-CN" sz="2800" dirty="0">
                <a:ea typeface="华文中宋" panose="02010600040101010101" pitchFamily="2" charset="-122"/>
              </a:rPr>
              <a:t>1</a:t>
            </a:r>
            <a:r>
              <a:rPr kumimoji="0" lang="zh-CN" altLang="en-US" sz="2800" dirty="0">
                <a:latin typeface="Arial" panose="020B0604020202020204" pitchFamily="34" charset="0"/>
                <a:ea typeface="华文中宋" panose="02010600040101010101" pitchFamily="2" charset="-122"/>
              </a:rPr>
              <a:t>）微元分析法</a:t>
            </a:r>
          </a:p>
        </p:txBody>
      </p:sp>
      <p:sp>
        <p:nvSpPr>
          <p:cNvPr id="93190" name="Text Box 6"/>
          <p:cNvSpPr txBox="1">
            <a:spLocks noChangeArrowheads="1"/>
          </p:cNvSpPr>
          <p:nvPr/>
        </p:nvSpPr>
        <p:spPr bwMode="auto">
          <a:xfrm>
            <a:off x="467544" y="1844824"/>
            <a:ext cx="7848600" cy="1758950"/>
          </a:xfrm>
          <a:prstGeom prst="rect">
            <a:avLst/>
          </a:prstGeom>
          <a:noFill/>
          <a:ln w="9525">
            <a:noFill/>
            <a:miter lim="800000"/>
          </a:ln>
          <a:effectLst/>
        </p:spPr>
        <p:txBody>
          <a:bodyPr>
            <a:spAutoFit/>
          </a:bodyPr>
          <a:lstStyle/>
          <a:p>
            <a:pPr>
              <a:lnSpc>
                <a:spcPct val="130000"/>
              </a:lnSpc>
              <a:spcBef>
                <a:spcPct val="50000"/>
              </a:spcBef>
            </a:pPr>
            <a:r>
              <a:rPr kumimoji="0" lang="en-US" altLang="zh-CN" sz="2800" dirty="0">
                <a:latin typeface="Arial" panose="020B0604020202020204" pitchFamily="34" charset="0"/>
                <a:ea typeface="华文中宋" panose="02010600040101010101" pitchFamily="2" charset="-122"/>
              </a:rPr>
              <a:t>       </a:t>
            </a:r>
            <a:r>
              <a:rPr kumimoji="0" lang="zh-CN" altLang="en-US" sz="2800" dirty="0">
                <a:latin typeface="Arial" panose="020B0604020202020204" pitchFamily="34" charset="0"/>
                <a:ea typeface="华文中宋" panose="02010600040101010101" pitchFamily="2" charset="-122"/>
              </a:rPr>
              <a:t>利用已知的定理与规律寻找微元之间的关系式，与直接方法不同的是对微元而不是直接对函数及其导数应用规律。 </a:t>
            </a: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p:txBody>
          <a:bodyPr/>
          <a:lstStyle/>
          <a:p>
            <a:endParaRPr lang="zh-CN" altLang="en-US"/>
          </a:p>
        </p:txBody>
      </p:sp>
      <p:sp>
        <p:nvSpPr>
          <p:cNvPr id="4" name="标题 3"/>
          <p:cNvSpPr>
            <a:spLocks noGrp="1"/>
          </p:cNvSpPr>
          <p:nvPr>
            <p:ph type="title"/>
          </p:nvPr>
        </p:nvSpPr>
        <p:spPr/>
        <p:txBody>
          <a:bodyPr/>
          <a:lstStyle/>
          <a:p>
            <a:r>
              <a:rPr lang="zh-CN" altLang="en-US" b="1" dirty="0"/>
              <a:t>建模竞赛中与微分方程有关的题</a:t>
            </a:r>
          </a:p>
        </p:txBody>
      </p:sp>
    </p:spTree>
    <p:extLst>
      <p:ext uri="{BB962C8B-B14F-4D97-AF65-F5344CB8AC3E}">
        <p14:creationId xmlns:p14="http://schemas.microsoft.com/office/powerpoint/2010/main" val="348361143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57200" y="277813"/>
            <a:ext cx="8229600" cy="990600"/>
          </a:xfrm>
        </p:spPr>
        <p:txBody>
          <a:bodyPr/>
          <a:lstStyle/>
          <a:p>
            <a:r>
              <a:rPr lang="en-US" altLang="zh-CN" sz="2800" b="1">
                <a:latin typeface="华文楷体" pitchFamily="2" charset="-122"/>
                <a:ea typeface="华文楷体" pitchFamily="2" charset="-122"/>
              </a:rPr>
              <a:t>2011</a:t>
            </a:r>
            <a:r>
              <a:rPr lang="zh-CN" altLang="en-US" sz="2800" b="1">
                <a:latin typeface="华文楷体" pitchFamily="2" charset="-122"/>
                <a:ea typeface="华文楷体" pitchFamily="2" charset="-122"/>
              </a:rPr>
              <a:t>全国大学生数学建模</a:t>
            </a:r>
            <a:br>
              <a:rPr lang="zh-CN" altLang="en-US" sz="2800" b="1">
                <a:latin typeface="华文楷体" pitchFamily="2" charset="-122"/>
                <a:ea typeface="华文楷体" pitchFamily="2" charset="-122"/>
              </a:rPr>
            </a:br>
            <a:r>
              <a:rPr lang="zh-CN" altLang="en-US" sz="2800" b="1">
                <a:latin typeface="华文楷体" pitchFamily="2" charset="-122"/>
                <a:ea typeface="华文楷体" pitchFamily="2" charset="-122"/>
              </a:rPr>
              <a:t>竞赛</a:t>
            </a:r>
            <a:r>
              <a:rPr lang="en-US" altLang="zh-CN" sz="2800" b="1">
                <a:latin typeface="华文楷体" pitchFamily="2" charset="-122"/>
                <a:ea typeface="华文楷体" pitchFamily="2" charset="-122"/>
              </a:rPr>
              <a:t>A</a:t>
            </a:r>
            <a:r>
              <a:rPr lang="zh-CN" altLang="en-US" sz="2800" b="1">
                <a:latin typeface="华文楷体" pitchFamily="2" charset="-122"/>
                <a:ea typeface="华文楷体" pitchFamily="2" charset="-122"/>
              </a:rPr>
              <a:t>题  城市表层土壤重金属污染分析</a:t>
            </a:r>
          </a:p>
        </p:txBody>
      </p:sp>
      <p:sp>
        <p:nvSpPr>
          <p:cNvPr id="62467" name="Rectangle 3"/>
          <p:cNvSpPr>
            <a:spLocks noGrp="1" noChangeArrowheads="1"/>
          </p:cNvSpPr>
          <p:nvPr>
            <p:ph type="body" idx="4294967295"/>
          </p:nvPr>
        </p:nvSpPr>
        <p:spPr>
          <a:xfrm>
            <a:off x="457200" y="1341438"/>
            <a:ext cx="8229600" cy="4789487"/>
          </a:xfrm>
          <a:prstGeom prst="rect">
            <a:avLst/>
          </a:prstGeom>
        </p:spPr>
        <p:txBody>
          <a:bodyPr/>
          <a:lstStyle/>
          <a:p>
            <a:pPr marL="0" indent="0">
              <a:spcBef>
                <a:spcPct val="0"/>
              </a:spcBef>
              <a:buFont typeface="Wingdings" pitchFamily="2" charset="2"/>
              <a:buNone/>
            </a:pPr>
            <a:r>
              <a:rPr lang="zh-CN" altLang="en-US" sz="2400" b="1" dirty="0">
                <a:latin typeface="华文楷体" pitchFamily="2" charset="-122"/>
                <a:ea typeface="华文楷体" pitchFamily="2" charset="-122"/>
              </a:rPr>
              <a:t>附件</a:t>
            </a:r>
            <a:r>
              <a:rPr lang="en-US" altLang="zh-CN" sz="2400" b="1" dirty="0">
                <a:latin typeface="华文楷体" pitchFamily="2" charset="-122"/>
                <a:ea typeface="华文楷体" pitchFamily="2" charset="-122"/>
              </a:rPr>
              <a:t>1</a:t>
            </a:r>
            <a:r>
              <a:rPr lang="zh-CN" altLang="en-US" sz="2400" b="1" dirty="0">
                <a:latin typeface="华文楷体" pitchFamily="2" charset="-122"/>
                <a:ea typeface="华文楷体" pitchFamily="2" charset="-122"/>
              </a:rPr>
              <a:t>列出了采样点的位置、海拔高度及其所属功能区等信息，附件</a:t>
            </a:r>
            <a:r>
              <a:rPr lang="en-US" altLang="zh-CN" sz="2400" b="1" dirty="0">
                <a:latin typeface="华文楷体" pitchFamily="2" charset="-122"/>
                <a:ea typeface="华文楷体" pitchFamily="2" charset="-122"/>
              </a:rPr>
              <a:t>2</a:t>
            </a:r>
            <a:r>
              <a:rPr lang="zh-CN" altLang="en-US" sz="2400" b="1" dirty="0">
                <a:latin typeface="华文楷体" pitchFamily="2" charset="-122"/>
                <a:ea typeface="华文楷体" pitchFamily="2" charset="-122"/>
              </a:rPr>
              <a:t>列出了</a:t>
            </a:r>
            <a:r>
              <a:rPr lang="en-US" altLang="zh-CN" sz="2400" b="1" dirty="0">
                <a:latin typeface="华文楷体" pitchFamily="2" charset="-122"/>
                <a:ea typeface="华文楷体" pitchFamily="2" charset="-122"/>
              </a:rPr>
              <a:t>8</a:t>
            </a:r>
            <a:r>
              <a:rPr lang="zh-CN" altLang="en-US" sz="2400" b="1" dirty="0">
                <a:latin typeface="华文楷体" pitchFamily="2" charset="-122"/>
                <a:ea typeface="华文楷体" pitchFamily="2" charset="-122"/>
              </a:rPr>
              <a:t>种主要重金属元素在采样点处的浓度，附件</a:t>
            </a:r>
            <a:r>
              <a:rPr lang="en-US" altLang="zh-CN" sz="2400" b="1" dirty="0">
                <a:latin typeface="华文楷体" pitchFamily="2" charset="-122"/>
                <a:ea typeface="华文楷体" pitchFamily="2" charset="-122"/>
              </a:rPr>
              <a:t>3</a:t>
            </a:r>
            <a:r>
              <a:rPr lang="zh-CN" altLang="en-US" sz="2400" b="1" dirty="0">
                <a:latin typeface="华文楷体" pitchFamily="2" charset="-122"/>
                <a:ea typeface="华文楷体" pitchFamily="2" charset="-122"/>
              </a:rPr>
              <a:t>列出了</a:t>
            </a:r>
            <a:r>
              <a:rPr lang="en-US" altLang="zh-CN" sz="2400" b="1" dirty="0">
                <a:latin typeface="华文楷体" pitchFamily="2" charset="-122"/>
                <a:ea typeface="华文楷体" pitchFamily="2" charset="-122"/>
              </a:rPr>
              <a:t>8</a:t>
            </a:r>
            <a:r>
              <a:rPr lang="zh-CN" altLang="en-US" sz="2400" b="1" dirty="0">
                <a:latin typeface="华文楷体" pitchFamily="2" charset="-122"/>
                <a:ea typeface="华文楷体" pitchFamily="2" charset="-122"/>
              </a:rPr>
              <a:t>种主要重金属元素的背景值。</a:t>
            </a:r>
          </a:p>
          <a:p>
            <a:pPr marL="0" indent="0">
              <a:spcBef>
                <a:spcPct val="0"/>
              </a:spcBef>
              <a:buFont typeface="Wingdings" pitchFamily="2" charset="2"/>
              <a:buNone/>
            </a:pPr>
            <a:r>
              <a:rPr lang="zh-CN" altLang="en-US" sz="2400" b="1" dirty="0">
                <a:latin typeface="华文楷体" pitchFamily="2" charset="-122"/>
                <a:ea typeface="华文楷体" pitchFamily="2" charset="-122"/>
              </a:rPr>
              <a:t>现要求 </a:t>
            </a:r>
          </a:p>
          <a:p>
            <a:pPr marL="0" indent="0">
              <a:spcBef>
                <a:spcPct val="0"/>
              </a:spcBef>
              <a:buFont typeface="Wingdings" pitchFamily="2" charset="2"/>
              <a:buNone/>
            </a:pPr>
            <a:r>
              <a:rPr lang="en-US" altLang="zh-CN" sz="2400" b="1" dirty="0">
                <a:latin typeface="华文楷体" pitchFamily="2" charset="-122"/>
                <a:ea typeface="华文楷体" pitchFamily="2" charset="-122"/>
              </a:rPr>
              <a:t>(1) </a:t>
            </a:r>
            <a:r>
              <a:rPr lang="zh-CN" altLang="en-US" sz="2400" b="1" dirty="0">
                <a:latin typeface="华文楷体" pitchFamily="2" charset="-122"/>
                <a:ea typeface="华文楷体" pitchFamily="2" charset="-122"/>
              </a:rPr>
              <a:t>给出</a:t>
            </a:r>
            <a:r>
              <a:rPr lang="en-US" altLang="zh-CN" sz="2400" b="1" dirty="0">
                <a:latin typeface="华文楷体" pitchFamily="2" charset="-122"/>
                <a:ea typeface="华文楷体" pitchFamily="2" charset="-122"/>
              </a:rPr>
              <a:t>8</a:t>
            </a:r>
            <a:r>
              <a:rPr lang="zh-CN" altLang="en-US" sz="2400" b="1" dirty="0">
                <a:latin typeface="华文楷体" pitchFamily="2" charset="-122"/>
                <a:ea typeface="华文楷体" pitchFamily="2" charset="-122"/>
              </a:rPr>
              <a:t>种主要重金属元素在该城区的空间分布，并分析该城区内不同区域重金属的污染程度。</a:t>
            </a:r>
          </a:p>
          <a:p>
            <a:pPr marL="0" indent="0">
              <a:spcBef>
                <a:spcPct val="0"/>
              </a:spcBef>
              <a:buFont typeface="Wingdings" pitchFamily="2" charset="2"/>
              <a:buNone/>
            </a:pPr>
            <a:r>
              <a:rPr lang="en-US" altLang="zh-CN" sz="2400" b="1" dirty="0">
                <a:latin typeface="华文楷体" pitchFamily="2" charset="-122"/>
                <a:ea typeface="华文楷体" pitchFamily="2" charset="-122"/>
              </a:rPr>
              <a:t>(2) </a:t>
            </a:r>
            <a:r>
              <a:rPr lang="zh-CN" altLang="en-US" sz="2400" b="1" dirty="0">
                <a:latin typeface="华文楷体" pitchFamily="2" charset="-122"/>
                <a:ea typeface="华文楷体" pitchFamily="2" charset="-122"/>
              </a:rPr>
              <a:t>通过数据分析，说明重金属污染的主要原因。</a:t>
            </a:r>
          </a:p>
          <a:p>
            <a:pPr marL="0" indent="0">
              <a:spcBef>
                <a:spcPct val="0"/>
              </a:spcBef>
              <a:buFont typeface="Wingdings" pitchFamily="2" charset="2"/>
              <a:buNone/>
            </a:pPr>
            <a:r>
              <a:rPr lang="en-US" altLang="zh-CN" sz="2400" b="1" dirty="0">
                <a:latin typeface="华文楷体" pitchFamily="2" charset="-122"/>
                <a:ea typeface="华文楷体" pitchFamily="2" charset="-122"/>
              </a:rPr>
              <a:t>(3) </a:t>
            </a:r>
            <a:r>
              <a:rPr lang="zh-CN" altLang="en-US" sz="2400" b="1" dirty="0">
                <a:solidFill>
                  <a:srgbClr val="0000FF"/>
                </a:solidFill>
                <a:latin typeface="华文楷体" pitchFamily="2" charset="-122"/>
                <a:ea typeface="华文楷体" pitchFamily="2" charset="-122"/>
              </a:rPr>
              <a:t>分析重金属污染物的传播特征，由此建立模型</a:t>
            </a:r>
            <a:r>
              <a:rPr lang="zh-CN" altLang="en-US" sz="2400" b="1" dirty="0">
                <a:solidFill>
                  <a:schemeClr val="hlink"/>
                </a:solidFill>
                <a:latin typeface="华文楷体" pitchFamily="2" charset="-122"/>
                <a:ea typeface="华文楷体" pitchFamily="2" charset="-122"/>
              </a:rPr>
              <a:t>，</a:t>
            </a:r>
            <a:r>
              <a:rPr lang="zh-CN" altLang="en-US" sz="2400" b="1" dirty="0">
                <a:latin typeface="华文楷体" pitchFamily="2" charset="-122"/>
                <a:ea typeface="华文楷体" pitchFamily="2" charset="-122"/>
              </a:rPr>
              <a:t>确定污染源的位置。</a:t>
            </a:r>
          </a:p>
          <a:p>
            <a:pPr marL="0" indent="0">
              <a:spcBef>
                <a:spcPct val="0"/>
              </a:spcBef>
              <a:buFont typeface="Wingdings" pitchFamily="2" charset="2"/>
              <a:buNone/>
            </a:pPr>
            <a:r>
              <a:rPr lang="en-US" altLang="zh-CN" sz="2400" b="1" dirty="0">
                <a:latin typeface="华文楷体" pitchFamily="2" charset="-122"/>
                <a:ea typeface="华文楷体" pitchFamily="2" charset="-122"/>
              </a:rPr>
              <a:t>(4) </a:t>
            </a:r>
            <a:r>
              <a:rPr lang="zh-CN" altLang="en-US" sz="2400" b="1" dirty="0">
                <a:latin typeface="华文楷体" pitchFamily="2" charset="-122"/>
                <a:ea typeface="华文楷体" pitchFamily="2" charset="-122"/>
              </a:rPr>
              <a:t>分析你所建立模型的优缺点，为更好地研究城市地质环境的演变模式，还应收集什么信息？有了这些信息，如何建立模型解决问题？</a:t>
            </a:r>
          </a:p>
        </p:txBody>
      </p:sp>
    </p:spTree>
    <p:extLst>
      <p:ext uri="{BB962C8B-B14F-4D97-AF65-F5344CB8AC3E}">
        <p14:creationId xmlns:p14="http://schemas.microsoft.com/office/powerpoint/2010/main" val="188428416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2013</a:t>
            </a:r>
            <a:r>
              <a:rPr lang="zh-CN" altLang="zh-CN" dirty="0"/>
              <a:t>高教社杯全国大学生数学建模竞赛</a:t>
            </a:r>
            <a:endParaRPr lang="zh-CN" altLang="en-US" dirty="0"/>
          </a:p>
        </p:txBody>
      </p:sp>
      <p:sp>
        <p:nvSpPr>
          <p:cNvPr id="3" name="内容占位符 2"/>
          <p:cNvSpPr>
            <a:spLocks noGrp="1"/>
          </p:cNvSpPr>
          <p:nvPr>
            <p:ph sz="quarter" idx="13"/>
          </p:nvPr>
        </p:nvSpPr>
        <p:spPr/>
        <p:txBody>
          <a:bodyPr/>
          <a:lstStyle/>
          <a:p>
            <a:r>
              <a:rPr lang="en-US" altLang="zh-CN" b="1" dirty="0"/>
              <a:t>A</a:t>
            </a:r>
            <a:r>
              <a:rPr lang="zh-CN" altLang="zh-CN" b="1" dirty="0"/>
              <a:t>题</a:t>
            </a:r>
            <a:r>
              <a:rPr lang="en-US" altLang="zh-CN" b="1" dirty="0"/>
              <a:t>  </a:t>
            </a:r>
            <a:r>
              <a:rPr lang="zh-CN" altLang="zh-CN" b="1" dirty="0"/>
              <a:t>车道被占用对城市道路通行能力的影响</a:t>
            </a:r>
            <a:endParaRPr lang="zh-CN" altLang="zh-CN" dirty="0"/>
          </a:p>
          <a:p>
            <a:r>
              <a:rPr lang="zh-CN" altLang="zh-CN" dirty="0"/>
              <a:t>车道被占用是指因交通事故、路边停车、占道施工等因素，导致车道或道路横断面通行能力在单位时间内降低的现象。由于城市道路具有交通流密度大、连续性强等特点，一条车道被占用，也可能降低路段所有车道的通行能力，即使时间短，也可能引起车辆排队，出现交通阻塞。如处理不当，甚至出现区域性拥堵。</a:t>
            </a:r>
            <a:endParaRPr lang="en-US" altLang="zh-CN" dirty="0"/>
          </a:p>
          <a:p>
            <a:r>
              <a:rPr lang="zh-CN" altLang="zh-CN" dirty="0"/>
              <a:t>车道被占用的情况种类繁多、复杂，正确估算车道被占用对城市道路通行能力的影响程度，将为交通管理部门正确引导车辆行驶、审批占道施工、设计道路渠化方案、设置路边停车位和设置非港湾式公交车站等提供理论依据。</a:t>
            </a:r>
          </a:p>
          <a:p>
            <a:r>
              <a:rPr lang="zh-CN" altLang="zh-CN" dirty="0"/>
              <a:t>视频</a:t>
            </a:r>
            <a:r>
              <a:rPr lang="en-US" altLang="zh-CN" dirty="0"/>
              <a:t>1</a:t>
            </a:r>
            <a:r>
              <a:rPr lang="zh-CN" altLang="zh-CN" dirty="0"/>
              <a:t>（附件</a:t>
            </a:r>
            <a:r>
              <a:rPr lang="en-US" altLang="zh-CN" dirty="0"/>
              <a:t>1</a:t>
            </a:r>
            <a:r>
              <a:rPr lang="zh-CN" altLang="zh-CN" dirty="0"/>
              <a:t>）和视频</a:t>
            </a:r>
            <a:r>
              <a:rPr lang="en-US" altLang="zh-CN" dirty="0"/>
              <a:t>2</a:t>
            </a:r>
            <a:r>
              <a:rPr lang="zh-CN" altLang="zh-CN" dirty="0"/>
              <a:t>（附件</a:t>
            </a:r>
            <a:r>
              <a:rPr lang="en-US" altLang="zh-CN" dirty="0"/>
              <a:t>2</a:t>
            </a:r>
            <a:r>
              <a:rPr lang="zh-CN" altLang="zh-CN" dirty="0"/>
              <a:t>）中的两个交通事故处于同一路段的同一横断面，且完全占用两条车道。请研究以下问题：</a:t>
            </a:r>
            <a:endParaRPr lang="zh-CN" altLang="en-US" dirty="0"/>
          </a:p>
        </p:txBody>
      </p:sp>
    </p:spTree>
    <p:extLst>
      <p:ext uri="{BB962C8B-B14F-4D97-AF65-F5344CB8AC3E}">
        <p14:creationId xmlns:p14="http://schemas.microsoft.com/office/powerpoint/2010/main" val="30809132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274320" y="404664"/>
            <a:ext cx="8595360" cy="5831544"/>
          </a:xfrm>
        </p:spPr>
        <p:txBody>
          <a:bodyPr/>
          <a:lstStyle/>
          <a:p>
            <a:pPr lvl="0"/>
            <a:r>
              <a:rPr lang="en-US" altLang="zh-CN" sz="2400" dirty="0"/>
              <a:t>1. </a:t>
            </a:r>
            <a:r>
              <a:rPr lang="zh-CN" altLang="zh-CN" sz="2400" dirty="0"/>
              <a:t>根据视频</a:t>
            </a:r>
            <a:r>
              <a:rPr lang="en-US" altLang="zh-CN" sz="2400" dirty="0"/>
              <a:t>1</a:t>
            </a:r>
            <a:r>
              <a:rPr lang="zh-CN" altLang="zh-CN" sz="2400" dirty="0"/>
              <a:t>（附件</a:t>
            </a:r>
            <a:r>
              <a:rPr lang="en-US" altLang="zh-CN" sz="2400" dirty="0"/>
              <a:t>1</a:t>
            </a:r>
            <a:r>
              <a:rPr lang="zh-CN" altLang="zh-CN" sz="2400" dirty="0"/>
              <a:t>），描述视频中交通事故发生至撤离期间</a:t>
            </a:r>
            <a:r>
              <a:rPr lang="en-US" altLang="zh-CN" sz="2400" dirty="0"/>
              <a:t>,</a:t>
            </a:r>
            <a:r>
              <a:rPr lang="zh-CN" altLang="zh-CN" sz="2400" dirty="0"/>
              <a:t>事故所处横断面实际通行能力的变化过程。</a:t>
            </a:r>
          </a:p>
          <a:p>
            <a:pPr lvl="0"/>
            <a:r>
              <a:rPr lang="en-US" altLang="zh-CN" sz="2400" dirty="0"/>
              <a:t>2. </a:t>
            </a:r>
            <a:r>
              <a:rPr lang="zh-CN" altLang="zh-CN" sz="2400" dirty="0"/>
              <a:t>根据问题</a:t>
            </a:r>
            <a:r>
              <a:rPr lang="en-US" altLang="zh-CN" sz="2400" dirty="0"/>
              <a:t>1</a:t>
            </a:r>
            <a:r>
              <a:rPr lang="zh-CN" altLang="zh-CN" sz="2400" dirty="0"/>
              <a:t>所得结论，结合视频</a:t>
            </a:r>
            <a:r>
              <a:rPr lang="en-US" altLang="zh-CN" sz="2400" dirty="0"/>
              <a:t>2</a:t>
            </a:r>
            <a:r>
              <a:rPr lang="zh-CN" altLang="zh-CN" sz="2400" dirty="0"/>
              <a:t>（附件</a:t>
            </a:r>
            <a:r>
              <a:rPr lang="en-US" altLang="zh-CN" sz="2400" dirty="0"/>
              <a:t>2</a:t>
            </a:r>
            <a:r>
              <a:rPr lang="zh-CN" altLang="zh-CN" sz="2400" dirty="0"/>
              <a:t>），分析说明同一横断面交通事故所占车道不同对该</a:t>
            </a:r>
            <a:r>
              <a:rPr lang="zh-CN" altLang="zh-CN" sz="2400" dirty="0">
                <a:solidFill>
                  <a:srgbClr val="C00000"/>
                </a:solidFill>
              </a:rPr>
              <a:t>横断面实际通行能力</a:t>
            </a:r>
            <a:r>
              <a:rPr lang="zh-CN" altLang="zh-CN" sz="2400" dirty="0"/>
              <a:t>影响的差异。</a:t>
            </a:r>
          </a:p>
          <a:p>
            <a:pPr lvl="0"/>
            <a:r>
              <a:rPr lang="en-US" altLang="zh-CN" sz="2400" dirty="0"/>
              <a:t>3. </a:t>
            </a:r>
            <a:r>
              <a:rPr lang="zh-CN" altLang="zh-CN" sz="2400" dirty="0"/>
              <a:t>构建数学模型，分析视频</a:t>
            </a:r>
            <a:r>
              <a:rPr lang="en-US" altLang="zh-CN" sz="2400" dirty="0"/>
              <a:t>1</a:t>
            </a:r>
            <a:r>
              <a:rPr lang="zh-CN" altLang="zh-CN" sz="2400" dirty="0"/>
              <a:t>（附件</a:t>
            </a:r>
            <a:r>
              <a:rPr lang="en-US" altLang="zh-CN" sz="2400" dirty="0"/>
              <a:t>1</a:t>
            </a:r>
            <a:r>
              <a:rPr lang="zh-CN" altLang="zh-CN" sz="2400" dirty="0"/>
              <a:t>）中交通事故所影响的路段车辆</a:t>
            </a:r>
            <a:r>
              <a:rPr lang="zh-CN" altLang="zh-CN" sz="2400" b="1" dirty="0">
                <a:solidFill>
                  <a:srgbClr val="C00000"/>
                </a:solidFill>
              </a:rPr>
              <a:t>排队长度与事故横断面实际通行能力、事故持续时间、路段上游车流量间的关系</a:t>
            </a:r>
            <a:r>
              <a:rPr lang="zh-CN" altLang="zh-CN" sz="2400" dirty="0"/>
              <a:t>。</a:t>
            </a:r>
          </a:p>
          <a:p>
            <a:r>
              <a:rPr lang="en-US" altLang="zh-CN" sz="2400" dirty="0"/>
              <a:t>4. </a:t>
            </a:r>
            <a:r>
              <a:rPr lang="zh-CN" altLang="zh-CN" sz="2400" dirty="0"/>
              <a:t>假如视频</a:t>
            </a:r>
            <a:r>
              <a:rPr lang="en-US" altLang="zh-CN" sz="2400" dirty="0"/>
              <a:t>1</a:t>
            </a:r>
            <a:r>
              <a:rPr lang="zh-CN" altLang="zh-CN" sz="2400" dirty="0"/>
              <a:t>（附件</a:t>
            </a:r>
            <a:r>
              <a:rPr lang="en-US" altLang="zh-CN" sz="2400" dirty="0"/>
              <a:t>1</a:t>
            </a:r>
            <a:r>
              <a:rPr lang="zh-CN" altLang="zh-CN" sz="2400" dirty="0"/>
              <a:t>）中的交通事故所处横断面距离上游路口变为</a:t>
            </a:r>
            <a:r>
              <a:rPr lang="en-US" altLang="zh-CN" sz="2400" dirty="0"/>
              <a:t>140</a:t>
            </a:r>
            <a:r>
              <a:rPr lang="zh-CN" altLang="zh-CN" sz="2400" dirty="0"/>
              <a:t>米，路段下游方向需求不变，路段上游车流量为</a:t>
            </a:r>
            <a:r>
              <a:rPr lang="en-US" altLang="zh-CN" sz="2400" dirty="0"/>
              <a:t>1500pcu/h,</a:t>
            </a:r>
            <a:r>
              <a:rPr lang="zh-CN" altLang="zh-CN" sz="2400" dirty="0"/>
              <a:t>事故发生时车辆初始排队长度为零，且事故持续不撤离。请估算，从事故发生开始，经过多长时间，车辆排队长度将到达上游路口。</a:t>
            </a:r>
            <a:endParaRPr lang="zh-CN" altLang="en-US" sz="2400" dirty="0"/>
          </a:p>
        </p:txBody>
      </p:sp>
    </p:spTree>
    <p:extLst>
      <p:ext uri="{BB962C8B-B14F-4D97-AF65-F5344CB8AC3E}">
        <p14:creationId xmlns:p14="http://schemas.microsoft.com/office/powerpoint/2010/main" val="274265184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阅卷总结</a:t>
            </a:r>
          </a:p>
        </p:txBody>
      </p:sp>
      <p:sp>
        <p:nvSpPr>
          <p:cNvPr id="3" name="内容占位符 2"/>
          <p:cNvSpPr>
            <a:spLocks noGrp="1"/>
          </p:cNvSpPr>
          <p:nvPr>
            <p:ph sz="quarter" idx="13"/>
          </p:nvPr>
        </p:nvSpPr>
        <p:spPr/>
        <p:txBody>
          <a:bodyPr>
            <a:normAutofit/>
          </a:bodyPr>
          <a:lstStyle/>
          <a:p>
            <a:r>
              <a:rPr lang="zh-CN" altLang="zh-CN" sz="3200" dirty="0"/>
              <a:t>首先要清晰地合理地给出车辆排队长度、事故横断面实际通行能力、事故持续时间、路段上游车流量的概念和定义；其次要会观察，能够根据视频统计计数，发现各种现象的规律和原因。最后关键在于依据实际情况建模，对模型及其参数有清晰地描述。</a:t>
            </a:r>
            <a:endParaRPr lang="zh-CN" altLang="en-US" sz="3200" dirty="0"/>
          </a:p>
        </p:txBody>
      </p:sp>
    </p:spTree>
    <p:extLst>
      <p:ext uri="{BB962C8B-B14F-4D97-AF65-F5344CB8AC3E}">
        <p14:creationId xmlns:p14="http://schemas.microsoft.com/office/powerpoint/2010/main" val="104921174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620688"/>
            <a:ext cx="8591550" cy="908720"/>
          </a:xfrm>
        </p:spPr>
        <p:txBody>
          <a:bodyPr>
            <a:normAutofit fontScale="90000"/>
          </a:bodyPr>
          <a:lstStyle/>
          <a:p>
            <a:pPr lvl="0"/>
            <a:br>
              <a:rPr lang="en-US" altLang="zh-CN" sz="2200" dirty="0"/>
            </a:br>
            <a:br>
              <a:rPr lang="en-US" altLang="zh-CN" sz="2200" dirty="0"/>
            </a:br>
            <a:br>
              <a:rPr lang="en-US" altLang="zh-CN" sz="2200" dirty="0"/>
            </a:br>
            <a:br>
              <a:rPr lang="en-US" altLang="zh-CN" sz="2200" dirty="0"/>
            </a:br>
            <a:br>
              <a:rPr lang="en-US" altLang="zh-CN" sz="2200" dirty="0"/>
            </a:br>
            <a:br>
              <a:rPr lang="en-US" altLang="zh-CN" sz="2200" dirty="0"/>
            </a:br>
            <a:br>
              <a:rPr lang="en-US" altLang="zh-CN" sz="2200" dirty="0"/>
            </a:br>
            <a:br>
              <a:rPr lang="en-US" altLang="zh-CN" sz="2200" dirty="0"/>
            </a:br>
            <a:br>
              <a:rPr lang="en-US" altLang="zh-CN" sz="2200" dirty="0"/>
            </a:br>
            <a:br>
              <a:rPr lang="en-US" altLang="zh-CN" sz="2200" dirty="0"/>
            </a:br>
            <a:br>
              <a:rPr lang="en-US" altLang="zh-CN" sz="2200" dirty="0"/>
            </a:br>
            <a:br>
              <a:rPr lang="en-US" altLang="zh-CN" sz="2200" dirty="0"/>
            </a:br>
            <a:br>
              <a:rPr lang="en-US" altLang="zh-CN" sz="2200" dirty="0"/>
            </a:br>
            <a:br>
              <a:rPr lang="en-US" altLang="zh-CN" sz="2200" dirty="0"/>
            </a:br>
            <a:r>
              <a:rPr lang="en-US" altLang="zh-CN" sz="3100" b="1" dirty="0">
                <a:solidFill>
                  <a:srgbClr val="C00000"/>
                </a:solidFill>
              </a:rPr>
              <a:t>1. </a:t>
            </a:r>
            <a:r>
              <a:rPr lang="zh-CN" altLang="zh-CN" sz="3100" b="1" dirty="0">
                <a:solidFill>
                  <a:srgbClr val="C00000"/>
                </a:solidFill>
              </a:rPr>
              <a:t>根据视频</a:t>
            </a:r>
            <a:r>
              <a:rPr lang="en-US" altLang="zh-CN" sz="3100" b="1" dirty="0">
                <a:solidFill>
                  <a:srgbClr val="C00000"/>
                </a:solidFill>
              </a:rPr>
              <a:t>1</a:t>
            </a:r>
            <a:r>
              <a:rPr lang="zh-CN" altLang="zh-CN" sz="3100" b="1" dirty="0">
                <a:solidFill>
                  <a:srgbClr val="C00000"/>
                </a:solidFill>
              </a:rPr>
              <a:t>（附件</a:t>
            </a:r>
            <a:r>
              <a:rPr lang="en-US" altLang="zh-CN" sz="3100" b="1" dirty="0">
                <a:solidFill>
                  <a:srgbClr val="C00000"/>
                </a:solidFill>
              </a:rPr>
              <a:t>1</a:t>
            </a:r>
            <a:r>
              <a:rPr lang="zh-CN" altLang="zh-CN" sz="3100" b="1" dirty="0">
                <a:solidFill>
                  <a:srgbClr val="C00000"/>
                </a:solidFill>
              </a:rPr>
              <a:t>），描述视频中交通事故发生至撤离期间</a:t>
            </a:r>
            <a:r>
              <a:rPr lang="en-US" altLang="zh-CN" sz="3100" b="1" dirty="0">
                <a:solidFill>
                  <a:srgbClr val="C00000"/>
                </a:solidFill>
              </a:rPr>
              <a:t>,</a:t>
            </a:r>
            <a:r>
              <a:rPr lang="zh-CN" altLang="zh-CN" sz="3100" b="1" dirty="0">
                <a:solidFill>
                  <a:srgbClr val="C00000"/>
                </a:solidFill>
              </a:rPr>
              <a:t>事故所处横断面实际通行能力的变化过程。</a:t>
            </a:r>
            <a:br>
              <a:rPr lang="zh-CN" altLang="zh-CN" dirty="0"/>
            </a:br>
            <a:endParaRPr lang="zh-CN" altLang="en-US" dirty="0"/>
          </a:p>
        </p:txBody>
      </p:sp>
      <p:sp>
        <p:nvSpPr>
          <p:cNvPr id="3" name="内容占位符 2"/>
          <p:cNvSpPr>
            <a:spLocks noGrp="1"/>
          </p:cNvSpPr>
          <p:nvPr>
            <p:ph sz="quarter" idx="13"/>
          </p:nvPr>
        </p:nvSpPr>
        <p:spPr>
          <a:xfrm>
            <a:off x="274320" y="476672"/>
            <a:ext cx="8595360" cy="4392488"/>
          </a:xfrm>
        </p:spPr>
        <p:txBody>
          <a:bodyPr>
            <a:normAutofit fontScale="92500" lnSpcReduction="10000"/>
          </a:bodyPr>
          <a:lstStyle/>
          <a:p>
            <a:r>
              <a:rPr lang="zh-CN" altLang="zh-CN" sz="2800" dirty="0"/>
              <a:t>第一问，多数学生能够根据视频计数，给出交通事故发生至撤离期间</a:t>
            </a:r>
            <a:r>
              <a:rPr lang="en-US" altLang="zh-CN" sz="2800" dirty="0"/>
              <a:t>,</a:t>
            </a:r>
            <a:r>
              <a:rPr lang="zh-CN" altLang="zh-CN" sz="2800" dirty="0"/>
              <a:t>单位时间内事故所处横断面实际通行的车辆数，并用图表示。计数的时间单位，多数选择</a:t>
            </a:r>
            <a:r>
              <a:rPr lang="en-US" altLang="zh-CN" sz="2800" dirty="0"/>
              <a:t>30</a:t>
            </a:r>
            <a:r>
              <a:rPr lang="zh-CN" altLang="zh-CN" sz="2800" dirty="0"/>
              <a:t>秒。有的给出了实际通行能力定义和结果，有的到后面第三问建模需要时才补充上。计数的时间单位，也有选择一分钟，这样实际通行能力变化的图形就缺乏明显特征；个别同学选择</a:t>
            </a:r>
            <a:r>
              <a:rPr lang="en-US" altLang="zh-CN" sz="2800" dirty="0"/>
              <a:t>10</a:t>
            </a:r>
            <a:r>
              <a:rPr lang="zh-CN" altLang="zh-CN" sz="2800" dirty="0"/>
              <a:t>秒，实际通行能力变化的图形具有非常明显特征。有的同学还分析了随着堵塞时间增加，实际通行能力下降的原因，车辆变道抢行造成的影响。部分同学照搬文献中道路设计公式的实际通行能力系数，难以解释本问题。</a:t>
            </a:r>
          </a:p>
          <a:p>
            <a:endParaRPr lang="zh-CN" altLang="en-US" dirty="0"/>
          </a:p>
        </p:txBody>
      </p:sp>
    </p:spTree>
    <p:extLst>
      <p:ext uri="{BB962C8B-B14F-4D97-AF65-F5344CB8AC3E}">
        <p14:creationId xmlns:p14="http://schemas.microsoft.com/office/powerpoint/2010/main" val="5053811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200" b="1" dirty="0">
                <a:solidFill>
                  <a:srgbClr val="C00000"/>
                </a:solidFill>
              </a:rPr>
              <a:t>2.</a:t>
            </a:r>
            <a:r>
              <a:rPr lang="zh-CN" altLang="zh-CN" sz="3200" b="1" dirty="0">
                <a:solidFill>
                  <a:srgbClr val="C00000"/>
                </a:solidFill>
              </a:rPr>
              <a:t>分析说明同一横断面交通事故所占车道不同对该横断面实际通行能力影响的差异。</a:t>
            </a:r>
            <a:endParaRPr lang="zh-CN" altLang="en-US" sz="3200" b="1" dirty="0">
              <a:solidFill>
                <a:srgbClr val="C00000"/>
              </a:solidFill>
            </a:endParaRPr>
          </a:p>
        </p:txBody>
      </p:sp>
      <p:sp>
        <p:nvSpPr>
          <p:cNvPr id="3" name="内容占位符 2"/>
          <p:cNvSpPr>
            <a:spLocks noGrp="1"/>
          </p:cNvSpPr>
          <p:nvPr>
            <p:ph sz="quarter" idx="13"/>
          </p:nvPr>
        </p:nvSpPr>
        <p:spPr/>
        <p:txBody>
          <a:bodyPr/>
          <a:lstStyle/>
          <a:p>
            <a:r>
              <a:rPr lang="zh-CN" altLang="zh-CN" sz="2200" dirty="0"/>
              <a:t>第二问，多数学生根据视频计数，给出交通事故发生至撤离期间</a:t>
            </a:r>
            <a:r>
              <a:rPr lang="en-US" altLang="zh-CN" sz="2200" dirty="0"/>
              <a:t>,</a:t>
            </a:r>
            <a:r>
              <a:rPr lang="zh-CN" altLang="zh-CN" sz="2200" dirty="0"/>
              <a:t>单位时间内事故所处横断面实际通行的车辆数，并用图表示并与第一问的图形结果比较，说明事故所占外侧车道比占内侧车道对交通堵塞影响小。</a:t>
            </a:r>
            <a:r>
              <a:rPr lang="zh-CN" altLang="zh-CN" sz="2200" dirty="0">
                <a:solidFill>
                  <a:srgbClr val="FF0000"/>
                </a:solidFill>
              </a:rPr>
              <a:t>但是，仅用折线图和简单文字描述是不够的，应有关键指标的计算办法和计算结果的比对，并针对变化原因进行探讨，即给出具体的通行能力的计算模型（公式），这个公式应该是简单明了的，而不是文献教材中现成的复杂模型。</a:t>
            </a:r>
            <a:r>
              <a:rPr lang="zh-CN" altLang="zh-CN" sz="2200" dirty="0"/>
              <a:t>有同学用高阶多项式拟合描述通行能力、队长等指标随时间的变化的函数，其实没有必要，也没有价值。有的同学能够用所定义的实际通行能力清晰地说明</a:t>
            </a:r>
            <a:r>
              <a:rPr lang="en-US" altLang="zh-CN" sz="2200" dirty="0"/>
              <a:t>2</a:t>
            </a:r>
            <a:r>
              <a:rPr lang="zh-CN" altLang="zh-CN" sz="2200" dirty="0"/>
              <a:t>种情形的差异。有的同学还根据下游车辆分流的比例说明造成差异的原因。有的同学通过比较了队长等指标的变化说明</a:t>
            </a:r>
            <a:r>
              <a:rPr lang="en-US" altLang="zh-CN" sz="2200" dirty="0"/>
              <a:t>2</a:t>
            </a:r>
            <a:r>
              <a:rPr lang="zh-CN" altLang="zh-CN" sz="2200" dirty="0"/>
              <a:t>种情况的差异。有同学用方差分析、</a:t>
            </a:r>
            <a:r>
              <a:rPr lang="en-US" altLang="zh-CN" sz="2200" dirty="0"/>
              <a:t>T-</a:t>
            </a:r>
            <a:r>
              <a:rPr lang="zh-CN" altLang="zh-CN" sz="2200" dirty="0"/>
              <a:t>检验等方法检验两个视频的通行能力的差异是否显著，在方法使用上有不少问题，需要对使用方差分析的基本假设做验证。</a:t>
            </a:r>
          </a:p>
          <a:p>
            <a:endParaRPr lang="zh-CN" altLang="en-US" dirty="0"/>
          </a:p>
        </p:txBody>
      </p:sp>
    </p:spTree>
    <p:extLst>
      <p:ext uri="{BB962C8B-B14F-4D97-AF65-F5344CB8AC3E}">
        <p14:creationId xmlns:p14="http://schemas.microsoft.com/office/powerpoint/2010/main" val="29079696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400" b="1" dirty="0">
                <a:solidFill>
                  <a:srgbClr val="C00000"/>
                </a:solidFill>
              </a:rPr>
              <a:t>3.</a:t>
            </a:r>
            <a:r>
              <a:rPr lang="zh-CN" altLang="zh-CN" sz="2400" b="1" dirty="0">
                <a:solidFill>
                  <a:srgbClr val="C00000"/>
                </a:solidFill>
              </a:rPr>
              <a:t>构建数学模型，分析视频</a:t>
            </a:r>
            <a:r>
              <a:rPr lang="en-US" altLang="zh-CN" sz="2400" b="1" dirty="0">
                <a:solidFill>
                  <a:srgbClr val="C00000"/>
                </a:solidFill>
              </a:rPr>
              <a:t>1</a:t>
            </a:r>
            <a:r>
              <a:rPr lang="zh-CN" altLang="zh-CN" sz="2400" b="1" dirty="0">
                <a:solidFill>
                  <a:srgbClr val="C00000"/>
                </a:solidFill>
              </a:rPr>
              <a:t>（附件</a:t>
            </a:r>
            <a:r>
              <a:rPr lang="en-US" altLang="zh-CN" sz="2400" b="1" dirty="0">
                <a:solidFill>
                  <a:srgbClr val="C00000"/>
                </a:solidFill>
              </a:rPr>
              <a:t>1</a:t>
            </a:r>
            <a:r>
              <a:rPr lang="zh-CN" altLang="zh-CN" sz="2400" b="1" dirty="0">
                <a:solidFill>
                  <a:srgbClr val="C00000"/>
                </a:solidFill>
              </a:rPr>
              <a:t>）中交通事故所影响的路段车辆排队长度与事故横断面实际通行能力、事故持续时间、路段上游车流量间的关系。</a:t>
            </a:r>
            <a:endParaRPr lang="zh-CN" altLang="en-US" sz="2400" b="1" dirty="0">
              <a:solidFill>
                <a:srgbClr val="C00000"/>
              </a:solidFill>
            </a:endParaRPr>
          </a:p>
        </p:txBody>
      </p:sp>
      <p:sp>
        <p:nvSpPr>
          <p:cNvPr id="3" name="内容占位符 2"/>
          <p:cNvSpPr>
            <a:spLocks noGrp="1"/>
          </p:cNvSpPr>
          <p:nvPr>
            <p:ph sz="quarter" idx="13"/>
          </p:nvPr>
        </p:nvSpPr>
        <p:spPr/>
        <p:txBody>
          <a:bodyPr>
            <a:normAutofit fontScale="77500" lnSpcReduction="20000"/>
          </a:bodyPr>
          <a:lstStyle/>
          <a:p>
            <a:r>
              <a:rPr lang="zh-CN" altLang="zh-CN" b="1" dirty="0"/>
              <a:t>第三问，多数模型来自参考文献，存在的问题有：</a:t>
            </a:r>
          </a:p>
          <a:p>
            <a:r>
              <a:rPr lang="zh-CN" altLang="zh-CN" b="1" dirty="0"/>
              <a:t>（</a:t>
            </a:r>
            <a:r>
              <a:rPr lang="en-US" altLang="zh-CN" b="1" dirty="0"/>
              <a:t>1</a:t>
            </a:r>
            <a:r>
              <a:rPr lang="zh-CN" altLang="zh-CN" b="1" dirty="0"/>
              <a:t>）</a:t>
            </a:r>
            <a:r>
              <a:rPr lang="zh-CN" altLang="zh-CN" b="1" dirty="0">
                <a:solidFill>
                  <a:srgbClr val="C00000"/>
                </a:solidFill>
              </a:rPr>
              <a:t>二流模型</a:t>
            </a:r>
            <a:r>
              <a:rPr lang="zh-CN" altLang="zh-CN" b="1" dirty="0"/>
              <a:t>：可以直接参考文献结论，但应合理的代入本问题的数据和参数，并说明参数选取的理由。</a:t>
            </a:r>
          </a:p>
          <a:p>
            <a:r>
              <a:rPr lang="zh-CN" altLang="zh-CN" b="1" dirty="0"/>
              <a:t>（</a:t>
            </a:r>
            <a:r>
              <a:rPr lang="en-US" altLang="zh-CN" b="1" dirty="0"/>
              <a:t>2</a:t>
            </a:r>
            <a:r>
              <a:rPr lang="zh-CN" altLang="zh-CN" b="1" dirty="0"/>
              <a:t>）</a:t>
            </a:r>
            <a:r>
              <a:rPr lang="zh-CN" altLang="zh-CN" b="1" dirty="0">
                <a:solidFill>
                  <a:srgbClr val="C00000"/>
                </a:solidFill>
              </a:rPr>
              <a:t>波动模型</a:t>
            </a:r>
            <a:r>
              <a:rPr lang="zh-CN" altLang="zh-CN" b="1" dirty="0"/>
              <a:t>：不能只讨论单车道情形，应根据本问题情况，讨论三车道情形；所采用的数据和参数也应该从视频资料中获得，不能用国家规范中直接提取。</a:t>
            </a:r>
          </a:p>
          <a:p>
            <a:r>
              <a:rPr lang="zh-CN" altLang="zh-CN" b="1" dirty="0"/>
              <a:t>（</a:t>
            </a:r>
            <a:r>
              <a:rPr lang="en-US" altLang="zh-CN" b="1" dirty="0"/>
              <a:t>3</a:t>
            </a:r>
            <a:r>
              <a:rPr lang="zh-CN" altLang="zh-CN" b="1" dirty="0"/>
              <a:t>）红绿灯的</a:t>
            </a:r>
            <a:r>
              <a:rPr lang="zh-CN" altLang="zh-CN" b="1" dirty="0">
                <a:solidFill>
                  <a:srgbClr val="C00000"/>
                </a:solidFill>
              </a:rPr>
              <a:t>偏微分方程模型</a:t>
            </a:r>
            <a:r>
              <a:rPr lang="zh-CN" altLang="zh-CN" b="1" dirty="0"/>
              <a:t>：可以使用，但应考虑虽然堵车但依然可以通行，而且新建模型求解困难。</a:t>
            </a:r>
          </a:p>
          <a:p>
            <a:r>
              <a:rPr lang="zh-CN" altLang="zh-CN" b="1" dirty="0"/>
              <a:t>（</a:t>
            </a:r>
            <a:r>
              <a:rPr lang="en-US" altLang="zh-CN" b="1" dirty="0"/>
              <a:t>4</a:t>
            </a:r>
            <a:r>
              <a:rPr lang="zh-CN" altLang="zh-CN" b="1" dirty="0"/>
              <a:t>）排队论模型：来车数量分布应根据实际情况而定，因为红绿灯的影响，所以不能片面定义为泊松分布。</a:t>
            </a:r>
          </a:p>
          <a:p>
            <a:r>
              <a:rPr lang="zh-CN" altLang="zh-CN" b="1" dirty="0"/>
              <a:t>（</a:t>
            </a:r>
            <a:r>
              <a:rPr lang="en-US" altLang="zh-CN" b="1" dirty="0"/>
              <a:t>5</a:t>
            </a:r>
            <a:r>
              <a:rPr lang="zh-CN" altLang="zh-CN" b="1" dirty="0"/>
              <a:t>）直接使用统计回归模型：过于粗略，质量不好。尤其是，将车辆排队长度定义成对事故横断面实际通行能力、事故持续时间、路段上游车流量，这</a:t>
            </a:r>
            <a:r>
              <a:rPr lang="en-US" altLang="zh-CN" b="1" dirty="0"/>
              <a:t>3</a:t>
            </a:r>
            <a:r>
              <a:rPr lang="zh-CN" altLang="zh-CN" b="1" dirty="0"/>
              <a:t>个变量的线性函数是错误的。</a:t>
            </a:r>
          </a:p>
          <a:p>
            <a:r>
              <a:rPr lang="zh-CN" altLang="zh-CN" b="1" dirty="0"/>
              <a:t>（</a:t>
            </a:r>
            <a:r>
              <a:rPr lang="en-US" altLang="zh-CN" b="1" dirty="0"/>
              <a:t>6</a:t>
            </a:r>
            <a:r>
              <a:rPr lang="zh-CN" altLang="zh-CN" b="1" dirty="0"/>
              <a:t>）元胞自动机模型：结果无法定性，参数确定不易。</a:t>
            </a:r>
          </a:p>
          <a:p>
            <a:endParaRPr lang="zh-CN" altLang="en-US" b="1" dirty="0"/>
          </a:p>
        </p:txBody>
      </p:sp>
    </p:spTree>
    <p:extLst>
      <p:ext uri="{BB962C8B-B14F-4D97-AF65-F5344CB8AC3E}">
        <p14:creationId xmlns:p14="http://schemas.microsoft.com/office/powerpoint/2010/main" val="244100657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6225" y="228601"/>
            <a:ext cx="8591550" cy="464096"/>
          </a:xfrm>
        </p:spPr>
        <p:txBody>
          <a:bodyPr>
            <a:normAutofit fontScale="90000"/>
          </a:bodyPr>
          <a:lstStyle/>
          <a:p>
            <a:r>
              <a:rPr lang="zh-CN" altLang="en-US" b="1" dirty="0"/>
              <a:t>三种模型简介</a:t>
            </a:r>
          </a:p>
        </p:txBody>
      </p:sp>
      <p:sp>
        <p:nvSpPr>
          <p:cNvPr id="3" name="内容占位符 2"/>
          <p:cNvSpPr>
            <a:spLocks noGrp="1"/>
          </p:cNvSpPr>
          <p:nvPr>
            <p:ph sz="quarter" idx="13"/>
          </p:nvPr>
        </p:nvSpPr>
        <p:spPr>
          <a:xfrm>
            <a:off x="274320" y="692696"/>
            <a:ext cx="8595360" cy="5543512"/>
          </a:xfrm>
        </p:spPr>
        <p:txBody>
          <a:bodyPr>
            <a:normAutofit/>
          </a:bodyPr>
          <a:lstStyle/>
          <a:p>
            <a:r>
              <a:rPr lang="zh-CN" altLang="en-US" sz="2400" b="1" dirty="0"/>
              <a:t>二流模型</a:t>
            </a:r>
            <a:r>
              <a:rPr lang="en-US" altLang="zh-CN" sz="2400" b="1" dirty="0"/>
              <a:t>:  </a:t>
            </a:r>
            <a:r>
              <a:rPr lang="zh-CN" altLang="en-US" sz="2400" b="1" dirty="0"/>
              <a:t>城市道路网络通行能力</a:t>
            </a:r>
            <a:endParaRPr lang="en-US" altLang="zh-CN" sz="2400" b="1" dirty="0"/>
          </a:p>
          <a:p>
            <a:endParaRPr lang="en-US" altLang="zh-CN" sz="2400" b="1" dirty="0"/>
          </a:p>
          <a:p>
            <a:endParaRPr lang="en-US" altLang="zh-CN" sz="2400" b="1" dirty="0"/>
          </a:p>
          <a:p>
            <a:endParaRPr lang="en-US" altLang="zh-CN" sz="2400" b="1" dirty="0"/>
          </a:p>
          <a:p>
            <a:endParaRPr lang="en-US" altLang="zh-CN" sz="2400" b="1" dirty="0"/>
          </a:p>
          <a:p>
            <a:endParaRPr lang="en-US" altLang="zh-CN" sz="2400" b="1" dirty="0"/>
          </a:p>
          <a:p>
            <a:r>
              <a:rPr lang="zh-CN" altLang="en-US" sz="2400" b="1" dirty="0"/>
              <a:t>波动模型</a:t>
            </a:r>
            <a:r>
              <a:rPr lang="en-US" altLang="zh-CN" sz="2400" b="1" dirty="0"/>
              <a:t>(LWR</a:t>
            </a:r>
            <a:r>
              <a:rPr lang="zh-CN" altLang="en-US" sz="2400" b="1" dirty="0"/>
              <a:t>模型</a:t>
            </a:r>
            <a:r>
              <a:rPr lang="en-US" altLang="zh-CN" sz="2400" b="1" dirty="0"/>
              <a:t>) :  </a:t>
            </a:r>
            <a:r>
              <a:rPr lang="en-US" altLang="zh-CN" sz="2400" dirty="0" err="1"/>
              <a:t>Lighthill</a:t>
            </a:r>
            <a:r>
              <a:rPr lang="en-US" altLang="zh-CN" sz="2400" dirty="0"/>
              <a:t> </a:t>
            </a:r>
            <a:r>
              <a:rPr lang="zh-CN" altLang="en-US" sz="2400" dirty="0"/>
              <a:t>与</a:t>
            </a:r>
            <a:r>
              <a:rPr lang="en-US" altLang="zh-CN" sz="2400" dirty="0" err="1"/>
              <a:t>Whitham</a:t>
            </a:r>
            <a:r>
              <a:rPr lang="en-US" altLang="zh-CN" sz="2400" dirty="0"/>
              <a:t> </a:t>
            </a:r>
            <a:r>
              <a:rPr lang="zh-CN" altLang="en-US" sz="2400" dirty="0"/>
              <a:t>及</a:t>
            </a:r>
            <a:r>
              <a:rPr lang="en-US" altLang="zh-CN" sz="2400" dirty="0"/>
              <a:t>Richards </a:t>
            </a:r>
            <a:r>
              <a:rPr lang="zh-CN" altLang="en-US" sz="2400" dirty="0"/>
              <a:t>首先将流体的行为引用至描述交通车流行为，以波动方程来解释车流行为。 </a:t>
            </a:r>
            <a:r>
              <a:rPr lang="en-US" altLang="zh-CN" sz="2400" dirty="0"/>
              <a:t>(</a:t>
            </a:r>
            <a:r>
              <a:rPr lang="zh-CN" altLang="en-US" sz="2400" dirty="0"/>
              <a:t>可用高阶</a:t>
            </a:r>
            <a:r>
              <a:rPr lang="en-US" altLang="zh-CN" sz="2400" dirty="0" err="1"/>
              <a:t>Runge</a:t>
            </a:r>
            <a:r>
              <a:rPr lang="en-US" altLang="zh-CN" sz="2400" dirty="0"/>
              <a:t> </a:t>
            </a:r>
            <a:r>
              <a:rPr lang="zh-CN" altLang="en-US" sz="2400" dirty="0"/>
              <a:t>－ </a:t>
            </a:r>
            <a:r>
              <a:rPr lang="en-US" altLang="zh-CN" sz="2400" dirty="0" err="1"/>
              <a:t>Kutta</a:t>
            </a:r>
            <a:r>
              <a:rPr lang="en-US" altLang="zh-CN" sz="2400" dirty="0"/>
              <a:t> </a:t>
            </a:r>
            <a:r>
              <a:rPr lang="zh-CN" altLang="en-US" sz="2400" dirty="0"/>
              <a:t>法求解</a:t>
            </a:r>
            <a:r>
              <a:rPr lang="en-US" altLang="zh-CN" sz="2400" dirty="0"/>
              <a:t>)</a:t>
            </a:r>
          </a:p>
          <a:p>
            <a:endParaRPr lang="en-US" altLang="zh-CN" sz="2400" b="1" dirty="0"/>
          </a:p>
          <a:p>
            <a:r>
              <a:rPr lang="zh-CN" altLang="en-US" sz="2400" b="1" dirty="0"/>
              <a:t>微分方程模型</a:t>
            </a:r>
            <a:r>
              <a:rPr lang="en-US" altLang="zh-CN" sz="2400" b="1" dirty="0"/>
              <a:t>:  </a:t>
            </a:r>
            <a:r>
              <a:rPr lang="zh-CN" altLang="en-US" sz="2400" b="1" dirty="0"/>
              <a:t>具体见教材第九章</a:t>
            </a:r>
            <a:r>
              <a:rPr lang="en-US" altLang="zh-CN" sz="2400" b="1" dirty="0"/>
              <a:t>(</a:t>
            </a:r>
            <a:r>
              <a:rPr lang="zh-CN" altLang="en-US" sz="2400" b="1" dirty="0"/>
              <a:t>第</a:t>
            </a:r>
            <a:r>
              <a:rPr lang="en-US" altLang="zh-CN" sz="2400" b="1" dirty="0"/>
              <a:t>3</a:t>
            </a:r>
            <a:r>
              <a:rPr lang="zh-CN" altLang="en-US" sz="2400" b="1" dirty="0"/>
              <a:t>版内容更多一些</a:t>
            </a:r>
            <a:r>
              <a:rPr lang="en-US" altLang="zh-CN" sz="2400" b="1" dirty="0"/>
              <a:t>)</a:t>
            </a:r>
          </a:p>
          <a:p>
            <a:endParaRPr lang="en-US" altLang="zh-CN" sz="2400" b="1" dirty="0"/>
          </a:p>
          <a:p>
            <a:endParaRPr lang="en-US" altLang="zh-CN" sz="2400" b="1" dirty="0"/>
          </a:p>
          <a:p>
            <a:endParaRPr lang="en-US" altLang="zh-CN" sz="2400" b="1" dirty="0"/>
          </a:p>
          <a:p>
            <a:endParaRPr lang="en-US" altLang="zh-CN" sz="2400" b="1" dirty="0"/>
          </a:p>
          <a:p>
            <a:endParaRPr lang="en-US" altLang="zh-CN" sz="2400" b="1" dirty="0"/>
          </a:p>
          <a:p>
            <a:endParaRPr lang="en-US" altLang="zh-CN" sz="2400" b="1" dirty="0"/>
          </a:p>
          <a:p>
            <a:endParaRPr lang="zh-CN" altLang="en-US" sz="2400" b="1" dirty="0"/>
          </a:p>
        </p:txBody>
      </p:sp>
      <p:pic>
        <p:nvPicPr>
          <p:cNvPr id="2754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124743"/>
            <a:ext cx="6915807" cy="1953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98183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274320" y="836712"/>
            <a:ext cx="8595360" cy="5399496"/>
          </a:xfrm>
        </p:spPr>
        <p:txBody>
          <a:bodyPr/>
          <a:lstStyle/>
          <a:p>
            <a:r>
              <a:rPr lang="zh-CN" altLang="zh-CN" sz="2800" b="1" dirty="0">
                <a:solidFill>
                  <a:srgbClr val="C00000"/>
                </a:solidFill>
              </a:rPr>
              <a:t>引用前三种模型的，比较优秀</a:t>
            </a:r>
            <a:r>
              <a:rPr lang="zh-CN" altLang="zh-CN" sz="2800" dirty="0"/>
              <a:t>，但不能照抄文献公式，应该针对本问题做修正，并有清晰的假设和明确的说明如何设定模型中的参数。有的论文堆积多个模型，如果能做汇总分析，也比较好。</a:t>
            </a:r>
          </a:p>
          <a:p>
            <a:r>
              <a:rPr lang="zh-CN" altLang="zh-CN" sz="2800" dirty="0"/>
              <a:t>不少同学采用仿真模型，多数对模型中的参数确定和仿真过程没有给出清晰地描述，对随机分布及其参数选取的合理性缺乏有力的证据。</a:t>
            </a:r>
          </a:p>
          <a:p>
            <a:r>
              <a:rPr lang="zh-CN" altLang="zh-CN" sz="2800" b="1" dirty="0">
                <a:solidFill>
                  <a:srgbClr val="C00000"/>
                </a:solidFill>
              </a:rPr>
              <a:t>也有的同学直接根据质量守恒律建模，得到简单实用的模型（类似二流模型），很好</a:t>
            </a:r>
            <a:r>
              <a:rPr lang="zh-CN" altLang="zh-CN" sz="2800" dirty="0"/>
              <a:t>。</a:t>
            </a:r>
          </a:p>
          <a:p>
            <a:r>
              <a:rPr lang="zh-CN" altLang="zh-CN" sz="2800" dirty="0"/>
              <a:t>最难得的是，建好模型之后，用本问题视频反应的数据进行模型验证，有的同学做到了。</a:t>
            </a:r>
          </a:p>
          <a:p>
            <a:endParaRPr lang="zh-CN" altLang="en-US" dirty="0"/>
          </a:p>
        </p:txBody>
      </p:sp>
    </p:spTree>
    <p:extLst>
      <p:ext uri="{BB962C8B-B14F-4D97-AF65-F5344CB8AC3E}">
        <p14:creationId xmlns:p14="http://schemas.microsoft.com/office/powerpoint/2010/main" val="1282571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p:cNvSpPr txBox="1">
            <a:spLocks noChangeArrowheads="1"/>
          </p:cNvSpPr>
          <p:nvPr/>
        </p:nvSpPr>
        <p:spPr bwMode="auto">
          <a:xfrm>
            <a:off x="395288" y="836613"/>
            <a:ext cx="3959225" cy="519112"/>
          </a:xfrm>
          <a:prstGeom prst="rect">
            <a:avLst/>
          </a:prstGeom>
          <a:noFill/>
          <a:ln w="9525">
            <a:noFill/>
            <a:miter lim="800000"/>
          </a:ln>
          <a:effectLst/>
        </p:spPr>
        <p:txBody>
          <a:bodyPr>
            <a:spAutoFit/>
          </a:bodyPr>
          <a:lstStyle/>
          <a:p>
            <a:pPr>
              <a:spcBef>
                <a:spcPct val="50000"/>
              </a:spcBef>
            </a:pPr>
            <a:r>
              <a:rPr kumimoji="0" lang="zh-CN" altLang="en-US" sz="2800">
                <a:latin typeface="Arial" panose="020B0604020202020204" pitchFamily="34" charset="0"/>
                <a:ea typeface="华文中宋" panose="02010600040101010101" pitchFamily="2" charset="-122"/>
              </a:rPr>
              <a:t>（</a:t>
            </a:r>
            <a:r>
              <a:rPr kumimoji="0" lang="en-US" altLang="zh-CN" sz="2800">
                <a:latin typeface="Arial" panose="020B0604020202020204" pitchFamily="34" charset="0"/>
                <a:ea typeface="华文中宋" panose="02010600040101010101" pitchFamily="2" charset="-122"/>
              </a:rPr>
              <a:t>3</a:t>
            </a:r>
            <a:r>
              <a:rPr kumimoji="0" lang="zh-CN" altLang="en-US" sz="2800">
                <a:latin typeface="Arial" panose="020B0604020202020204" pitchFamily="34" charset="0"/>
                <a:ea typeface="华文中宋" panose="02010600040101010101" pitchFamily="2" charset="-122"/>
              </a:rPr>
              <a:t>）模拟近似法</a:t>
            </a:r>
          </a:p>
        </p:txBody>
      </p:sp>
      <p:sp>
        <p:nvSpPr>
          <p:cNvPr id="94211" name="Text Box 3"/>
          <p:cNvSpPr txBox="1">
            <a:spLocks noChangeArrowheads="1"/>
          </p:cNvSpPr>
          <p:nvPr/>
        </p:nvSpPr>
        <p:spPr bwMode="auto">
          <a:xfrm>
            <a:off x="755650" y="1557338"/>
            <a:ext cx="7488758" cy="3981450"/>
          </a:xfrm>
          <a:prstGeom prst="rect">
            <a:avLst/>
          </a:prstGeom>
          <a:noFill/>
          <a:ln w="9525">
            <a:noFill/>
            <a:miter lim="800000"/>
          </a:ln>
          <a:effectLst/>
        </p:spPr>
        <p:txBody>
          <a:bodyPr wrap="square">
            <a:spAutoFit/>
          </a:bodyPr>
          <a:lstStyle/>
          <a:p>
            <a:pPr>
              <a:lnSpc>
                <a:spcPct val="130000"/>
              </a:lnSpc>
              <a:spcBef>
                <a:spcPct val="50000"/>
              </a:spcBef>
            </a:pPr>
            <a:r>
              <a:rPr kumimoji="0" lang="en-US" altLang="zh-CN" sz="2800" dirty="0">
                <a:latin typeface="Arial" panose="020B0604020202020204" pitchFamily="34" charset="0"/>
                <a:ea typeface="华文中宋" panose="02010600040101010101" pitchFamily="2" charset="-122"/>
              </a:rPr>
              <a:t>       </a:t>
            </a:r>
            <a:r>
              <a:rPr kumimoji="0" lang="zh-CN" altLang="en-US" sz="2800" dirty="0">
                <a:latin typeface="Arial" panose="020B0604020202020204" pitchFamily="34" charset="0"/>
                <a:ea typeface="华文中宋" panose="02010600040101010101" pitchFamily="2" charset="-122"/>
              </a:rPr>
              <a:t>在生物、经济等学科的实际问题中，许多现象的规律性不很清楚，即使有所了解也是极其复杂的，建模时在不同的假设下去模拟实际的现象，建立能</a:t>
            </a:r>
            <a:r>
              <a:rPr kumimoji="0" lang="zh-CN" altLang="en-US" sz="2800" dirty="0">
                <a:solidFill>
                  <a:srgbClr val="FF0000"/>
                </a:solidFill>
                <a:latin typeface="Arial" panose="020B0604020202020204" pitchFamily="34" charset="0"/>
                <a:ea typeface="华文中宋" panose="02010600040101010101" pitchFamily="2" charset="-122"/>
              </a:rPr>
              <a:t>近似反映问题</a:t>
            </a:r>
            <a:r>
              <a:rPr kumimoji="0" lang="zh-CN" altLang="en-US" sz="2800" dirty="0">
                <a:latin typeface="Arial" panose="020B0604020202020204" pitchFamily="34" charset="0"/>
                <a:ea typeface="华文中宋" panose="02010600040101010101" pitchFamily="2" charset="-122"/>
              </a:rPr>
              <a:t>的微分方程，然后从数学上求解或分析所建方程及其解的性质，再去同实际情况对比，检验此模型能否刻画、模拟某些实际现象。</a:t>
            </a: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200" b="1" dirty="0">
                <a:solidFill>
                  <a:srgbClr val="C00000"/>
                </a:solidFill>
              </a:rPr>
              <a:t>4.</a:t>
            </a:r>
            <a:r>
              <a:rPr lang="zh-CN" altLang="zh-CN" sz="3200" b="1" dirty="0">
                <a:solidFill>
                  <a:srgbClr val="C00000"/>
                </a:solidFill>
              </a:rPr>
              <a:t>请估算，从事故发生开始，经过多长时间，车辆排队长度将到达上游路口。</a:t>
            </a:r>
            <a:endParaRPr lang="zh-CN" altLang="en-US" sz="3200" dirty="0"/>
          </a:p>
        </p:txBody>
      </p:sp>
      <p:sp>
        <p:nvSpPr>
          <p:cNvPr id="3" name="内容占位符 2"/>
          <p:cNvSpPr>
            <a:spLocks noGrp="1"/>
          </p:cNvSpPr>
          <p:nvPr>
            <p:ph sz="quarter" idx="13"/>
          </p:nvPr>
        </p:nvSpPr>
        <p:spPr/>
        <p:txBody>
          <a:bodyPr/>
          <a:lstStyle/>
          <a:p>
            <a:r>
              <a:rPr lang="zh-CN" altLang="zh-CN" sz="2400" dirty="0"/>
              <a:t>第四问，多数同学采用第三问模型进行计算。有些同学在计算这一问的模型与第三问模型不相关，显然不好。队长达到</a:t>
            </a:r>
            <a:r>
              <a:rPr lang="en-US" altLang="zh-CN" sz="2400" dirty="0"/>
              <a:t>140</a:t>
            </a:r>
            <a:r>
              <a:rPr lang="zh-CN" altLang="zh-CN" sz="2400" dirty="0"/>
              <a:t>米的时间必然会受到上游红绿灯的影响，有的论文没有考虑这一点。个别同学考虑到初始时刻车辆多少、红绿灯状态的不同，对随后拥堵队长积累的影响。</a:t>
            </a:r>
          </a:p>
          <a:p>
            <a:r>
              <a:rPr lang="zh-CN" altLang="zh-CN" sz="2400" dirty="0"/>
              <a:t>有些同学还采用仿真模型来验证采用第三问模型的正确性，用仿真模型存在的问题前面已经提到，但是检验模型的结果是否正确，还是要用实际数据才有说服力。</a:t>
            </a:r>
          </a:p>
          <a:p>
            <a:r>
              <a:rPr lang="zh-CN" altLang="zh-CN" sz="2400" dirty="0"/>
              <a:t>这一问，如果能用一个区间来估计排队达到上游路口的时间则更好，即给出可能的最短时间和最长时间。进一步，如果做了模型结果对参数灵敏度分析，例如分析结果随交通事故所处横断面与上游路口的距离的依赖关系，有助于交通事故应急管理策略选择，整个研究才比较完整。</a:t>
            </a:r>
            <a:endParaRPr lang="zh-CN" altLang="en-US" sz="2400" dirty="0"/>
          </a:p>
        </p:txBody>
      </p:sp>
    </p:spTree>
    <p:extLst>
      <p:ext uri="{BB962C8B-B14F-4D97-AF65-F5344CB8AC3E}">
        <p14:creationId xmlns:p14="http://schemas.microsoft.com/office/powerpoint/2010/main" val="23643676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6225" y="228601"/>
            <a:ext cx="8591550" cy="680120"/>
          </a:xfrm>
        </p:spPr>
        <p:txBody>
          <a:bodyPr>
            <a:noAutofit/>
          </a:bodyPr>
          <a:lstStyle/>
          <a:p>
            <a:r>
              <a:rPr lang="en-US" altLang="zh-CN" sz="3200" b="1" dirty="0"/>
              <a:t>2014</a:t>
            </a:r>
            <a:r>
              <a:rPr lang="zh-CN" altLang="zh-CN" sz="3200" b="1" dirty="0"/>
              <a:t>高教社杯全国大学生数学建模竞赛题目</a:t>
            </a:r>
            <a:endParaRPr lang="zh-CN" altLang="en-US" sz="3200" b="1" dirty="0"/>
          </a:p>
        </p:txBody>
      </p:sp>
      <p:sp>
        <p:nvSpPr>
          <p:cNvPr id="3" name="内容占位符 2"/>
          <p:cNvSpPr>
            <a:spLocks noGrp="1"/>
          </p:cNvSpPr>
          <p:nvPr>
            <p:ph sz="quarter" idx="13"/>
          </p:nvPr>
        </p:nvSpPr>
        <p:spPr>
          <a:xfrm>
            <a:off x="274320" y="908721"/>
            <a:ext cx="8595360" cy="5327487"/>
          </a:xfrm>
        </p:spPr>
        <p:txBody>
          <a:bodyPr/>
          <a:lstStyle/>
          <a:p>
            <a:r>
              <a:rPr lang="en-US" altLang="zh-CN" sz="2200" b="1" dirty="0">
                <a:solidFill>
                  <a:schemeClr val="tx1"/>
                </a:solidFill>
              </a:rPr>
              <a:t>A</a:t>
            </a:r>
            <a:r>
              <a:rPr lang="zh-CN" altLang="zh-CN" sz="2200" b="1" dirty="0">
                <a:solidFill>
                  <a:schemeClr val="tx1"/>
                </a:solidFill>
              </a:rPr>
              <a:t>题</a:t>
            </a:r>
            <a:r>
              <a:rPr lang="en-US" altLang="zh-CN" sz="2200" b="1" dirty="0">
                <a:solidFill>
                  <a:schemeClr val="tx1"/>
                </a:solidFill>
              </a:rPr>
              <a:t>  </a:t>
            </a:r>
            <a:r>
              <a:rPr lang="zh-CN" altLang="zh-CN" sz="2200" b="1" dirty="0">
                <a:solidFill>
                  <a:schemeClr val="tx1"/>
                </a:solidFill>
              </a:rPr>
              <a:t>嫦娥三号软着陆轨道设计与控制策略</a:t>
            </a:r>
            <a:endParaRPr lang="en-US" altLang="zh-CN" sz="2200" b="1" dirty="0">
              <a:solidFill>
                <a:schemeClr val="tx1"/>
              </a:solidFill>
            </a:endParaRPr>
          </a:p>
          <a:p>
            <a:pPr fontAlgn="ctr"/>
            <a:r>
              <a:rPr lang="zh-CN" altLang="zh-CN" sz="2200" b="1" dirty="0"/>
              <a:t>嫦娥三号在高速飞行的情况下，要保证准确地在月球预定区域内实现软着陆，关键问题是着陆轨道与控制策略的设计。其着陆轨道设计的基本要求：着陆准备轨道为近月点</a:t>
            </a:r>
            <a:r>
              <a:rPr lang="en-US" altLang="zh-CN" sz="2200" b="1" dirty="0"/>
              <a:t>15km</a:t>
            </a:r>
            <a:r>
              <a:rPr lang="zh-CN" altLang="zh-CN" sz="2200" b="1" dirty="0"/>
              <a:t>，远月点</a:t>
            </a:r>
            <a:r>
              <a:rPr lang="en-US" altLang="zh-CN" sz="2200" b="1" dirty="0"/>
              <a:t>100km</a:t>
            </a:r>
            <a:r>
              <a:rPr lang="zh-CN" altLang="zh-CN" sz="2200" b="1" dirty="0"/>
              <a:t>的椭圆形轨道；着陆轨道为从近月点至着陆点，其软着陆过程共分为</a:t>
            </a:r>
            <a:r>
              <a:rPr lang="en-US" altLang="zh-CN" sz="2200" b="1" dirty="0"/>
              <a:t>6</a:t>
            </a:r>
            <a:r>
              <a:rPr lang="zh-CN" altLang="zh-CN" sz="2200" b="1" dirty="0"/>
              <a:t>个阶段（见附件</a:t>
            </a:r>
            <a:r>
              <a:rPr lang="en-US" altLang="zh-CN" sz="2200" b="1" dirty="0"/>
              <a:t>2</a:t>
            </a:r>
            <a:r>
              <a:rPr lang="zh-CN" altLang="zh-CN" sz="2200" b="1" dirty="0"/>
              <a:t>），要求满足每个阶段在关键点所处的状态；尽量减少软着陆过程的燃料消耗。</a:t>
            </a:r>
          </a:p>
          <a:p>
            <a:pPr fontAlgn="ctr"/>
            <a:r>
              <a:rPr lang="zh-CN" altLang="zh-CN" sz="2200" b="1" dirty="0"/>
              <a:t>根据上述的基本要求，请你们建立数学模型解决下面的问题：</a:t>
            </a:r>
          </a:p>
          <a:p>
            <a:pPr fontAlgn="ctr"/>
            <a:r>
              <a:rPr lang="zh-CN" altLang="zh-CN" sz="2200" b="1" dirty="0"/>
              <a:t>（</a:t>
            </a:r>
            <a:r>
              <a:rPr lang="en-US" altLang="zh-CN" sz="2200" b="1" dirty="0"/>
              <a:t>1</a:t>
            </a:r>
            <a:r>
              <a:rPr lang="zh-CN" altLang="zh-CN" sz="2200" b="1" dirty="0"/>
              <a:t>）确定着陆准备轨道近月点和远月点的位置，以及嫦娥三号相应速度的大小与方向。</a:t>
            </a:r>
          </a:p>
          <a:p>
            <a:pPr fontAlgn="ctr"/>
            <a:r>
              <a:rPr lang="zh-CN" altLang="zh-CN" sz="2200" b="1" dirty="0"/>
              <a:t>（</a:t>
            </a:r>
            <a:r>
              <a:rPr lang="en-US" altLang="zh-CN" sz="2200" b="1" dirty="0"/>
              <a:t>2</a:t>
            </a:r>
            <a:r>
              <a:rPr lang="zh-CN" altLang="zh-CN" sz="2200" b="1" dirty="0"/>
              <a:t>）</a:t>
            </a:r>
            <a:r>
              <a:rPr lang="zh-CN" altLang="zh-CN" sz="2200" b="1" dirty="0">
                <a:solidFill>
                  <a:srgbClr val="C00000"/>
                </a:solidFill>
              </a:rPr>
              <a:t>确定嫦娥三号的着陆轨道和在</a:t>
            </a:r>
            <a:r>
              <a:rPr lang="en-US" altLang="zh-CN" sz="2200" b="1" dirty="0">
                <a:solidFill>
                  <a:srgbClr val="C00000"/>
                </a:solidFill>
              </a:rPr>
              <a:t>6</a:t>
            </a:r>
            <a:r>
              <a:rPr lang="zh-CN" altLang="zh-CN" sz="2200" b="1" dirty="0">
                <a:solidFill>
                  <a:srgbClr val="C00000"/>
                </a:solidFill>
              </a:rPr>
              <a:t>个阶段的最优控制策略</a:t>
            </a:r>
            <a:r>
              <a:rPr lang="zh-CN" altLang="zh-CN" sz="2200" b="1" dirty="0"/>
              <a:t>。</a:t>
            </a:r>
          </a:p>
          <a:p>
            <a:pPr fontAlgn="ctr"/>
            <a:r>
              <a:rPr lang="zh-CN" altLang="zh-CN" sz="2200" b="1" dirty="0"/>
              <a:t>（</a:t>
            </a:r>
            <a:r>
              <a:rPr lang="en-US" altLang="zh-CN" sz="2200" b="1" dirty="0"/>
              <a:t>3</a:t>
            </a:r>
            <a:r>
              <a:rPr lang="zh-CN" altLang="zh-CN" sz="2200" b="1" dirty="0"/>
              <a:t>）对于你们设计的着陆轨道和控制策略做相应的误差分析和敏感性分析。</a:t>
            </a:r>
          </a:p>
          <a:p>
            <a:endParaRPr lang="zh-CN" altLang="en-US" dirty="0"/>
          </a:p>
        </p:txBody>
      </p:sp>
    </p:spTree>
    <p:extLst>
      <p:ext uri="{BB962C8B-B14F-4D97-AF65-F5344CB8AC3E}">
        <p14:creationId xmlns:p14="http://schemas.microsoft.com/office/powerpoint/2010/main" val="172239122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评阅要点</a:t>
            </a:r>
          </a:p>
        </p:txBody>
      </p:sp>
      <p:sp>
        <p:nvSpPr>
          <p:cNvPr id="3" name="内容占位符 2"/>
          <p:cNvSpPr>
            <a:spLocks noGrp="1"/>
          </p:cNvSpPr>
          <p:nvPr>
            <p:ph sz="quarter" idx="13"/>
          </p:nvPr>
        </p:nvSpPr>
        <p:spPr/>
        <p:txBody>
          <a:bodyPr>
            <a:normAutofit/>
          </a:bodyPr>
          <a:lstStyle/>
          <a:p>
            <a:r>
              <a:rPr lang="zh-CN" altLang="zh-CN" sz="2800" b="1" dirty="0"/>
              <a:t>问题</a:t>
            </a:r>
            <a:r>
              <a:rPr lang="en-US" altLang="zh-CN" sz="2800" b="1" dirty="0"/>
              <a:t>1</a:t>
            </a:r>
            <a:r>
              <a:rPr lang="zh-CN" altLang="zh-CN" sz="2800" b="1" dirty="0"/>
              <a:t>：在已知的条件下，确定嫦娥三号在环月轨道上近月点与远月点的相对位置和速度</a:t>
            </a:r>
            <a:endParaRPr lang="zh-CN" altLang="zh-CN" sz="2800" dirty="0"/>
          </a:p>
          <a:p>
            <a:endParaRPr lang="en-US" altLang="zh-CN" sz="2800" dirty="0"/>
          </a:p>
          <a:p>
            <a:r>
              <a:rPr lang="zh-CN" altLang="zh-CN" sz="2800" b="1" dirty="0"/>
              <a:t>（</a:t>
            </a:r>
            <a:r>
              <a:rPr lang="en-US" altLang="zh-CN" sz="2800" b="1" dirty="0"/>
              <a:t>1</a:t>
            </a:r>
            <a:r>
              <a:rPr lang="zh-CN" altLang="zh-CN" sz="2800" b="1" dirty="0"/>
              <a:t>）建立合理适用的坐标系。</a:t>
            </a:r>
          </a:p>
          <a:p>
            <a:r>
              <a:rPr lang="zh-CN" altLang="zh-CN" sz="2800" b="1" dirty="0"/>
              <a:t>（</a:t>
            </a:r>
            <a:r>
              <a:rPr lang="en-US" altLang="zh-CN" sz="2800" b="1" dirty="0"/>
              <a:t>2</a:t>
            </a:r>
            <a:r>
              <a:rPr lang="zh-CN" altLang="zh-CN" sz="2800" b="1" dirty="0"/>
              <a:t>）对嫦娥三号进行受力分析，建立其运动学和准备轨道的数学模型（譬如：微分方程等模型）。</a:t>
            </a:r>
          </a:p>
          <a:p>
            <a:r>
              <a:rPr lang="zh-CN" altLang="zh-CN" sz="2800" b="1" dirty="0"/>
              <a:t>（</a:t>
            </a:r>
            <a:r>
              <a:rPr lang="en-US" altLang="zh-CN" sz="2800" b="1" dirty="0"/>
              <a:t>3</a:t>
            </a:r>
            <a:r>
              <a:rPr lang="zh-CN" altLang="zh-CN" sz="2800" b="1" dirty="0"/>
              <a:t>）通过求解数学模型得出数值结果。</a:t>
            </a:r>
            <a:endParaRPr lang="zh-CN" altLang="en-US" sz="2800" b="1" dirty="0"/>
          </a:p>
        </p:txBody>
      </p:sp>
    </p:spTree>
    <p:extLst>
      <p:ext uri="{BB962C8B-B14F-4D97-AF65-F5344CB8AC3E}">
        <p14:creationId xmlns:p14="http://schemas.microsoft.com/office/powerpoint/2010/main" val="88208673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3"/>
          </p:nvPr>
        </p:nvSpPr>
        <p:spPr/>
        <p:txBody>
          <a:bodyPr>
            <a:normAutofit fontScale="77500" lnSpcReduction="20000"/>
          </a:bodyPr>
          <a:lstStyle/>
          <a:p>
            <a:r>
              <a:rPr lang="zh-CN" altLang="zh-CN" b="1" dirty="0"/>
              <a:t>问题</a:t>
            </a:r>
            <a:r>
              <a:rPr lang="en-US" altLang="zh-CN" b="1" dirty="0"/>
              <a:t>2</a:t>
            </a:r>
            <a:r>
              <a:rPr lang="zh-CN" altLang="zh-CN" b="1" dirty="0"/>
              <a:t>：确定软着陆轨道与</a:t>
            </a:r>
            <a:r>
              <a:rPr lang="en-US" altLang="zh-CN" b="1" dirty="0"/>
              <a:t>6</a:t>
            </a:r>
            <a:r>
              <a:rPr lang="zh-CN" altLang="zh-CN" b="1" dirty="0"/>
              <a:t>阶段的控制策略</a:t>
            </a:r>
            <a:endParaRPr lang="zh-CN" altLang="zh-CN" dirty="0"/>
          </a:p>
          <a:p>
            <a:r>
              <a:rPr lang="zh-CN" altLang="zh-CN" b="1" dirty="0">
                <a:solidFill>
                  <a:srgbClr val="C00000"/>
                </a:solidFill>
              </a:rPr>
              <a:t>由问题对着陆轨道</a:t>
            </a:r>
            <a:r>
              <a:rPr lang="en-US" altLang="zh-CN" b="1" dirty="0">
                <a:solidFill>
                  <a:srgbClr val="0070C0"/>
                </a:solidFill>
              </a:rPr>
              <a:t>6</a:t>
            </a:r>
            <a:r>
              <a:rPr lang="zh-CN" altLang="zh-CN" b="1" dirty="0">
                <a:solidFill>
                  <a:srgbClr val="0070C0"/>
                </a:solidFill>
              </a:rPr>
              <a:t>个阶段</a:t>
            </a:r>
            <a:r>
              <a:rPr lang="zh-CN" altLang="zh-CN" b="1" dirty="0">
                <a:solidFill>
                  <a:srgbClr val="C00000"/>
                </a:solidFill>
              </a:rPr>
              <a:t>的要求，每个阶段都应给出起止状态（速度和位置）和最优控制策略（推力大小和方向），以满足各阶段起止状态的需求。</a:t>
            </a:r>
          </a:p>
          <a:p>
            <a:r>
              <a:rPr lang="zh-CN" altLang="zh-CN" b="1" dirty="0"/>
              <a:t>（</a:t>
            </a:r>
            <a:r>
              <a:rPr lang="en-US" altLang="zh-CN" b="1" dirty="0"/>
              <a:t>1</a:t>
            </a:r>
            <a:r>
              <a:rPr lang="zh-CN" altLang="zh-CN" b="1" dirty="0"/>
              <a:t>）建立各阶段的最优控制模型，明确给出控制变量、状态变量、状态方程、约束条件和目标函数。</a:t>
            </a:r>
          </a:p>
          <a:p>
            <a:r>
              <a:rPr lang="zh-CN" altLang="zh-CN" b="1" dirty="0"/>
              <a:t>（</a:t>
            </a:r>
            <a:r>
              <a:rPr lang="en-US" altLang="zh-CN" b="1" dirty="0"/>
              <a:t>2</a:t>
            </a:r>
            <a:r>
              <a:rPr lang="zh-CN" altLang="zh-CN" b="1" dirty="0"/>
              <a:t>）在粗避障和精细避障阶段选择落点时，需要综合考虑月面的平整度、光照条件、着陆控制误差等因素，确定最理想的着陆地点。</a:t>
            </a:r>
          </a:p>
          <a:p>
            <a:r>
              <a:rPr lang="zh-CN" altLang="zh-CN" b="1" dirty="0"/>
              <a:t>（</a:t>
            </a:r>
            <a:r>
              <a:rPr lang="en-US" altLang="zh-CN" b="1" dirty="0"/>
              <a:t>3</a:t>
            </a:r>
            <a:r>
              <a:rPr lang="zh-CN" altLang="zh-CN" b="1" dirty="0"/>
              <a:t>）各阶段的控制问题是一个无穷维的优化问题，可以通过合理的简化（譬如离散化为有限维的优化问题）求解得出合理的数值结果，即最优的控制策略。</a:t>
            </a:r>
          </a:p>
          <a:p>
            <a:r>
              <a:rPr lang="zh-CN" altLang="zh-CN" b="1" dirty="0"/>
              <a:t>（</a:t>
            </a:r>
            <a:r>
              <a:rPr lang="en-US" altLang="zh-CN" b="1" dirty="0"/>
              <a:t>4</a:t>
            </a:r>
            <a:r>
              <a:rPr lang="zh-CN" altLang="zh-CN" b="1" dirty="0"/>
              <a:t>）</a:t>
            </a:r>
            <a:r>
              <a:rPr lang="zh-CN" altLang="zh-CN" b="1" dirty="0">
                <a:solidFill>
                  <a:srgbClr val="C00000"/>
                </a:solidFill>
              </a:rPr>
              <a:t>若未按题目要求按</a:t>
            </a:r>
            <a:r>
              <a:rPr lang="en-US" altLang="zh-CN" b="1" dirty="0">
                <a:solidFill>
                  <a:srgbClr val="C00000"/>
                </a:solidFill>
              </a:rPr>
              <a:t>6</a:t>
            </a:r>
            <a:r>
              <a:rPr lang="zh-CN" altLang="zh-CN" b="1" dirty="0">
                <a:solidFill>
                  <a:srgbClr val="C00000"/>
                </a:solidFill>
              </a:rPr>
              <a:t>阶段设计最优控制策略，而照抄某些文献的两阶段或三阶段的处理方法，不能视为较好的论文</a:t>
            </a:r>
            <a:r>
              <a:rPr lang="zh-CN" altLang="zh-CN" b="1" dirty="0"/>
              <a:t>。</a:t>
            </a:r>
          </a:p>
          <a:p>
            <a:endParaRPr lang="zh-CN" altLang="en-US" dirty="0"/>
          </a:p>
        </p:txBody>
      </p:sp>
    </p:spTree>
    <p:extLst>
      <p:ext uri="{BB962C8B-B14F-4D97-AF65-F5344CB8AC3E}">
        <p14:creationId xmlns:p14="http://schemas.microsoft.com/office/powerpoint/2010/main" val="262462258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274320" y="476672"/>
            <a:ext cx="8595360" cy="5759536"/>
          </a:xfrm>
        </p:spPr>
        <p:txBody>
          <a:bodyPr/>
          <a:lstStyle/>
          <a:p>
            <a:r>
              <a:rPr lang="zh-CN" altLang="zh-CN" b="1" dirty="0"/>
              <a:t>问题</a:t>
            </a:r>
            <a:r>
              <a:rPr lang="en-US" altLang="zh-CN" b="1" dirty="0"/>
              <a:t>3</a:t>
            </a:r>
            <a:r>
              <a:rPr lang="zh-CN" altLang="zh-CN" b="1" dirty="0"/>
              <a:t>：着陆轨道设计和控制策略的误差分析与敏感度分析</a:t>
            </a:r>
            <a:r>
              <a:rPr lang="zh-CN" altLang="en-US" b="1" dirty="0"/>
              <a:t>。</a:t>
            </a:r>
            <a:endParaRPr lang="en-US" altLang="zh-CN" dirty="0"/>
          </a:p>
          <a:p>
            <a:r>
              <a:rPr lang="zh-CN" altLang="zh-CN" b="1" dirty="0"/>
              <a:t>对问题的稳定性有影响的误差包括：</a:t>
            </a:r>
          </a:p>
          <a:p>
            <a:r>
              <a:rPr lang="zh-CN" altLang="zh-CN" b="1" dirty="0"/>
              <a:t>（</a:t>
            </a:r>
            <a:r>
              <a:rPr lang="en-US" altLang="zh-CN" b="1" dirty="0"/>
              <a:t>1</a:t>
            </a:r>
            <a:r>
              <a:rPr lang="zh-CN" altLang="zh-CN" b="1" dirty="0"/>
              <a:t>）着陆准备轨道参数（近月点位置和速度）的误差；</a:t>
            </a:r>
          </a:p>
          <a:p>
            <a:r>
              <a:rPr lang="zh-CN" altLang="zh-CN" b="1" dirty="0"/>
              <a:t>（</a:t>
            </a:r>
            <a:r>
              <a:rPr lang="en-US" altLang="zh-CN" b="1" dirty="0"/>
              <a:t>2</a:t>
            </a:r>
            <a:r>
              <a:rPr lang="zh-CN" altLang="zh-CN" b="1" dirty="0"/>
              <a:t>）分阶段分析发动机推力（大小和方向）的控制误差；</a:t>
            </a:r>
          </a:p>
          <a:p>
            <a:r>
              <a:rPr lang="zh-CN" altLang="zh-CN" b="1" dirty="0"/>
              <a:t>（</a:t>
            </a:r>
            <a:r>
              <a:rPr lang="en-US" altLang="zh-CN" b="1" dirty="0"/>
              <a:t>3</a:t>
            </a:r>
            <a:r>
              <a:rPr lang="zh-CN" altLang="zh-CN" b="1" dirty="0"/>
              <a:t>）模型的简化假设、模型的近似与求解过程等综合分析误差；</a:t>
            </a:r>
          </a:p>
          <a:p>
            <a:r>
              <a:rPr lang="en-US" altLang="zh-CN" b="1" dirty="0"/>
              <a:t>    </a:t>
            </a:r>
            <a:r>
              <a:rPr lang="zh-CN" altLang="zh-CN" b="1" dirty="0"/>
              <a:t>如果能针对以上几个因素对问题结果的影响及程度做相应的敏感度分析，应给予肯定。</a:t>
            </a:r>
            <a:endParaRPr lang="zh-CN" altLang="zh-CN" dirty="0"/>
          </a:p>
          <a:p>
            <a:endParaRPr lang="zh-CN" altLang="en-US" dirty="0"/>
          </a:p>
        </p:txBody>
      </p:sp>
    </p:spTree>
    <p:extLst>
      <p:ext uri="{BB962C8B-B14F-4D97-AF65-F5344CB8AC3E}">
        <p14:creationId xmlns:p14="http://schemas.microsoft.com/office/powerpoint/2010/main" val="348096520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6225" y="228600"/>
            <a:ext cx="6483316" cy="1436204"/>
          </a:xfrm>
        </p:spPr>
        <p:txBody>
          <a:bodyPr>
            <a:normAutofit fontScale="90000"/>
          </a:bodyPr>
          <a:lstStyle/>
          <a:p>
            <a:r>
              <a:rPr lang="zh-CN" altLang="en-US" b="1" dirty="0"/>
              <a:t>主要方法</a:t>
            </a:r>
            <a:r>
              <a:rPr lang="en-US" altLang="zh-CN" sz="3100" b="1" dirty="0">
                <a:solidFill>
                  <a:srgbClr val="0070C0"/>
                </a:solidFill>
              </a:rPr>
              <a:t>(</a:t>
            </a:r>
            <a:r>
              <a:rPr lang="zh-CN" altLang="en-US" sz="3100" b="1" dirty="0">
                <a:solidFill>
                  <a:srgbClr val="0070C0"/>
                </a:solidFill>
              </a:rPr>
              <a:t>文献</a:t>
            </a:r>
            <a:r>
              <a:rPr lang="en-US" altLang="zh-CN" sz="3100" b="1" dirty="0">
                <a:solidFill>
                  <a:srgbClr val="0070C0"/>
                </a:solidFill>
              </a:rPr>
              <a:t>:</a:t>
            </a:r>
            <a:r>
              <a:rPr lang="zh-CN" altLang="en-US" sz="3100" b="1" dirty="0">
                <a:solidFill>
                  <a:srgbClr val="0070C0"/>
                </a:solidFill>
              </a:rPr>
              <a:t>月球软着陆轨道优化方法比较研究</a:t>
            </a:r>
            <a:r>
              <a:rPr lang="en-US" altLang="zh-CN" sz="3100" b="1" dirty="0">
                <a:solidFill>
                  <a:srgbClr val="0070C0"/>
                </a:solidFill>
              </a:rPr>
              <a:t>, </a:t>
            </a:r>
            <a:r>
              <a:rPr lang="zh-CN" altLang="en-US" sz="3100" b="1" dirty="0">
                <a:solidFill>
                  <a:srgbClr val="0070C0"/>
                </a:solidFill>
              </a:rPr>
              <a:t>工程数学学报</a:t>
            </a:r>
            <a:r>
              <a:rPr lang="en-US" altLang="zh-CN" sz="3100" b="1" dirty="0">
                <a:solidFill>
                  <a:srgbClr val="0070C0"/>
                </a:solidFill>
              </a:rPr>
              <a:t>,2012.6)</a:t>
            </a:r>
            <a:endParaRPr lang="zh-CN" altLang="en-US" sz="3100" b="1" dirty="0">
              <a:solidFill>
                <a:srgbClr val="0070C0"/>
              </a:solidFill>
            </a:endParaRPr>
          </a:p>
        </p:txBody>
      </p:sp>
      <p:sp>
        <p:nvSpPr>
          <p:cNvPr id="3" name="内容占位符 2"/>
          <p:cNvSpPr>
            <a:spLocks noGrp="1"/>
          </p:cNvSpPr>
          <p:nvPr>
            <p:ph sz="quarter" idx="13"/>
          </p:nvPr>
        </p:nvSpPr>
        <p:spPr/>
        <p:txBody>
          <a:bodyPr/>
          <a:lstStyle/>
          <a:p>
            <a:r>
              <a:rPr lang="en-US" altLang="zh-CN" dirty="0"/>
              <a:t> </a:t>
            </a:r>
          </a:p>
          <a:p>
            <a:r>
              <a:rPr lang="zh-CN" altLang="en-US" sz="3200" b="1" dirty="0"/>
              <a:t>二体模型</a:t>
            </a:r>
            <a:r>
              <a:rPr lang="en-US" altLang="zh-CN" sz="3200" b="1" dirty="0"/>
              <a:t>:</a:t>
            </a:r>
            <a:endParaRPr lang="zh-CN" altLang="en-US" sz="3200" b="1" dirty="0"/>
          </a:p>
        </p:txBody>
      </p:sp>
      <p:pic>
        <p:nvPicPr>
          <p:cNvPr id="270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9541" y="260648"/>
            <a:ext cx="2339529"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0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743" y="3120618"/>
            <a:ext cx="8477250" cy="356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871295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3"/>
          </p:nvPr>
        </p:nvSpPr>
        <p:spPr/>
        <p:txBody>
          <a:bodyPr/>
          <a:lstStyle/>
          <a:p>
            <a:endParaRPr lang="en-US" altLang="zh-CN" dirty="0"/>
          </a:p>
          <a:p>
            <a:endParaRPr lang="en-US" altLang="zh-CN" dirty="0"/>
          </a:p>
          <a:p>
            <a:endParaRPr lang="en-US" altLang="zh-CN" dirty="0"/>
          </a:p>
          <a:p>
            <a:endParaRPr lang="en-US" altLang="zh-CN" dirty="0"/>
          </a:p>
          <a:p>
            <a:r>
              <a:rPr lang="zh-CN" altLang="en-US" sz="2400" b="1" dirty="0"/>
              <a:t>月球软着陆轨道优化问题是一非线性、终端时间自由且带有控制约束的最优控制问题</a:t>
            </a:r>
            <a:r>
              <a:rPr lang="en-US" altLang="zh-CN" sz="2400" b="1" dirty="0"/>
              <a:t>,   </a:t>
            </a:r>
            <a:r>
              <a:rPr lang="zh-CN" altLang="en-US" sz="2400" b="1" dirty="0"/>
              <a:t>文献介绍了月球探测器的几种软着陆方式和月球探测器轨道的多种优化方法，对各种优化算法进行了一个大概的分类，并对各种优化算法的优缺点进行了分析比较．</a:t>
            </a:r>
          </a:p>
        </p:txBody>
      </p:sp>
      <p:pic>
        <p:nvPicPr>
          <p:cNvPr id="271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62" y="1340768"/>
            <a:ext cx="8448675"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802081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0070C0"/>
                </a:solidFill>
              </a:rPr>
              <a:t>好论文的关键点在于</a:t>
            </a:r>
            <a:r>
              <a:rPr lang="en-US" altLang="zh-CN" b="1" dirty="0">
                <a:solidFill>
                  <a:srgbClr val="0070C0"/>
                </a:solidFill>
              </a:rPr>
              <a:t>:</a:t>
            </a:r>
            <a:endParaRPr lang="zh-CN" altLang="en-US" b="1" dirty="0">
              <a:solidFill>
                <a:srgbClr val="0070C0"/>
              </a:solidFill>
            </a:endParaRPr>
          </a:p>
        </p:txBody>
      </p:sp>
      <p:sp>
        <p:nvSpPr>
          <p:cNvPr id="3" name="内容占位符 2"/>
          <p:cNvSpPr>
            <a:spLocks noGrp="1"/>
          </p:cNvSpPr>
          <p:nvPr>
            <p:ph sz="quarter" idx="13"/>
          </p:nvPr>
        </p:nvSpPr>
        <p:spPr/>
        <p:txBody>
          <a:bodyPr/>
          <a:lstStyle/>
          <a:p>
            <a:endParaRPr lang="en-US" altLang="zh-CN" dirty="0"/>
          </a:p>
          <a:p>
            <a:r>
              <a:rPr lang="zh-CN" altLang="en-US" sz="3200" b="1" dirty="0"/>
              <a:t>读懂文献中的方法</a:t>
            </a:r>
            <a:r>
              <a:rPr lang="en-US" altLang="zh-CN" sz="3200" b="1" dirty="0"/>
              <a:t>,  </a:t>
            </a:r>
            <a:r>
              <a:rPr lang="zh-CN" altLang="en-US" sz="3200" b="1" dirty="0"/>
              <a:t>把模型算出来</a:t>
            </a:r>
            <a:r>
              <a:rPr lang="en-US" altLang="zh-CN" sz="3200" b="1" dirty="0"/>
              <a:t>!</a:t>
            </a:r>
          </a:p>
          <a:p>
            <a:endParaRPr lang="en-US" altLang="zh-CN" sz="3200" b="1" dirty="0"/>
          </a:p>
          <a:p>
            <a:r>
              <a:rPr lang="zh-CN" altLang="en-US" sz="3200" b="1" dirty="0"/>
              <a:t>切实按照六个阶段做尽量详细的讨论</a:t>
            </a:r>
            <a:r>
              <a:rPr lang="en-US" altLang="zh-CN" sz="3200" b="1" dirty="0"/>
              <a:t>, </a:t>
            </a:r>
            <a:r>
              <a:rPr lang="zh-CN" altLang="en-US" sz="3200" b="1" dirty="0"/>
              <a:t>千万不要在乎篇幅</a:t>
            </a:r>
            <a:r>
              <a:rPr lang="en-US" altLang="zh-CN" sz="3200" b="1" dirty="0"/>
              <a:t>,  </a:t>
            </a:r>
            <a:r>
              <a:rPr lang="zh-CN" altLang="en-US" sz="3200" b="1" dirty="0"/>
              <a:t>宁可长不可短</a:t>
            </a:r>
            <a:r>
              <a:rPr lang="en-US" altLang="zh-CN" sz="3200" b="1" dirty="0"/>
              <a:t>!</a:t>
            </a:r>
          </a:p>
          <a:p>
            <a:endParaRPr lang="en-US" altLang="zh-CN" sz="3200" b="1" dirty="0"/>
          </a:p>
          <a:p>
            <a:r>
              <a:rPr lang="zh-CN" altLang="en-US" sz="3200" b="1" dirty="0"/>
              <a:t>如果大量引用文献中的图表</a:t>
            </a:r>
            <a:r>
              <a:rPr lang="en-US" altLang="zh-CN" sz="3200" b="1" dirty="0"/>
              <a:t>,  </a:t>
            </a:r>
            <a:r>
              <a:rPr lang="zh-CN" altLang="en-US" sz="3200" b="1" dirty="0"/>
              <a:t>一定要注明出处</a:t>
            </a:r>
            <a:r>
              <a:rPr lang="en-US" altLang="zh-CN" sz="3200" b="1" dirty="0"/>
              <a:t>!</a:t>
            </a:r>
            <a:endParaRPr lang="zh-CN" altLang="en-US" sz="3200" b="1" dirty="0"/>
          </a:p>
        </p:txBody>
      </p:sp>
    </p:spTree>
    <p:extLst>
      <p:ext uri="{BB962C8B-B14F-4D97-AF65-F5344CB8AC3E}">
        <p14:creationId xmlns:p14="http://schemas.microsoft.com/office/powerpoint/2010/main" val="274817097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2016</a:t>
            </a:r>
            <a:r>
              <a:rPr lang="zh-CN" altLang="en-US" dirty="0"/>
              <a:t>年美赛</a:t>
            </a:r>
            <a:r>
              <a:rPr lang="en-US" altLang="zh-CN" dirty="0"/>
              <a:t>A</a:t>
            </a:r>
            <a:r>
              <a:rPr lang="zh-CN" altLang="en-US" dirty="0"/>
              <a:t>题</a:t>
            </a:r>
            <a:r>
              <a:rPr lang="en-US" altLang="zh-CN" dirty="0"/>
              <a:t>:  </a:t>
            </a:r>
            <a:r>
              <a:rPr lang="zh-CN" altLang="zh-CN" b="1" dirty="0"/>
              <a:t>一个热水澡</a:t>
            </a:r>
            <a:br>
              <a:rPr lang="zh-CN" altLang="zh-CN" dirty="0"/>
            </a:br>
            <a:endParaRPr lang="zh-CN" altLang="en-US" dirty="0"/>
          </a:p>
        </p:txBody>
      </p:sp>
      <p:sp>
        <p:nvSpPr>
          <p:cNvPr id="3" name="内容占位符 2"/>
          <p:cNvSpPr>
            <a:spLocks noGrp="1"/>
          </p:cNvSpPr>
          <p:nvPr>
            <p:ph sz="quarter" idx="13"/>
          </p:nvPr>
        </p:nvSpPr>
        <p:spPr/>
        <p:txBody>
          <a:bodyPr>
            <a:normAutofit fontScale="77500" lnSpcReduction="20000"/>
          </a:bodyPr>
          <a:lstStyle/>
          <a:p>
            <a:r>
              <a:rPr lang="zh-CN" altLang="zh-CN" b="1" dirty="0"/>
              <a:t>一个人用热水通过一个水龙头来注满一个浴缸，然后坐在在浴缸中，清洗和放松。不幸的是，浴缸不是一个带有二次加热系统和循环喷流的温泉式浴缸，而是一个简单的水容器。过一会儿，洗澡水就会明显地变凉，所以洗澡的人需要不停地将热水从水龙头注入，以加热洗浴水。该浴缸的设计是以这样一种方式，当浴缸里的水达到容量极限，多余的水通过溢流口泄流。</a:t>
            </a:r>
          </a:p>
          <a:p>
            <a:r>
              <a:rPr lang="en-US" altLang="zh-CN" b="1" dirty="0"/>
              <a:t>   </a:t>
            </a:r>
            <a:r>
              <a:rPr lang="zh-CN" altLang="zh-CN" b="1" dirty="0"/>
              <a:t>考虑空间和时间等因素，建立一个浴缸的水温模型，以确定最佳的策略，使浴缸里的人可以用这个模型来让整个浴缸保持或尽可能接近初始的温度，而不浪费太多的水。</a:t>
            </a:r>
          </a:p>
          <a:p>
            <a:r>
              <a:rPr lang="en-US" altLang="zh-CN" b="1" dirty="0"/>
              <a:t>   </a:t>
            </a:r>
            <a:r>
              <a:rPr lang="zh-CN" altLang="zh-CN" b="1" dirty="0"/>
              <a:t>使用你的模型来确定你的策略对浴缸的形状和体积，浴缸里的人的形状、体积、温度，以及浴缸中的人的运动等因素的依赖程度。如果这个人一开始用了一种泡泡浴剂加入浴缸，以协助清洗，这会怎样影响你的模型的结果？</a:t>
            </a:r>
          </a:p>
          <a:p>
            <a:r>
              <a:rPr lang="en-US" altLang="zh-CN" b="1" dirty="0"/>
              <a:t>   </a:t>
            </a:r>
            <a:r>
              <a:rPr lang="zh-CN" altLang="zh-CN" b="1" dirty="0"/>
              <a:t>除了要求的一页</a:t>
            </a:r>
            <a:r>
              <a:rPr lang="en-US" altLang="zh-CN" b="1" dirty="0"/>
              <a:t>MCM</a:t>
            </a:r>
            <a:r>
              <a:rPr lang="zh-CN" altLang="zh-CN" b="1" dirty="0"/>
              <a:t>摘要提交之外，你的报告必须包括一页的为浴缸用户准备的非技术性的说明书来阐释你的策略，同时解释为什么洗澡水的温度得到均衡地保持是如此之难。</a:t>
            </a:r>
          </a:p>
          <a:p>
            <a:endParaRPr lang="zh-CN" altLang="en-US" dirty="0"/>
          </a:p>
        </p:txBody>
      </p:sp>
    </p:spTree>
    <p:extLst>
      <p:ext uri="{BB962C8B-B14F-4D97-AF65-F5344CB8AC3E}">
        <p14:creationId xmlns:p14="http://schemas.microsoft.com/office/powerpoint/2010/main" val="371274129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一等奖论文</a:t>
            </a:r>
          </a:p>
        </p:txBody>
      </p:sp>
      <p:sp>
        <p:nvSpPr>
          <p:cNvPr id="3" name="内容占位符 2"/>
          <p:cNvSpPr>
            <a:spLocks noGrp="1"/>
          </p:cNvSpPr>
          <p:nvPr>
            <p:ph sz="quarter" idx="13"/>
          </p:nvPr>
        </p:nvSpPr>
        <p:spPr/>
        <p:txBody>
          <a:bodyPr/>
          <a:lstStyle/>
          <a:p>
            <a:endParaRPr lang="zh-CN" altLang="en-US"/>
          </a:p>
        </p:txBody>
      </p:sp>
      <p:pic>
        <p:nvPicPr>
          <p:cNvPr id="275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52525"/>
            <a:ext cx="9036496" cy="5686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4" name="墨迹 3"/>
              <p14:cNvContentPartPr/>
              <p14:nvPr/>
            </p14:nvContentPartPr>
            <p14:xfrm>
              <a:off x="3156926" y="2931926"/>
              <a:ext cx="2776680" cy="138240"/>
            </p14:xfrm>
          </p:contentPart>
        </mc:Choice>
        <mc:Fallback xmlns="">
          <p:pic>
            <p:nvPicPr>
              <p:cNvPr id="4" name="墨迹 3"/>
              <p:cNvPicPr/>
              <p:nvPr/>
            </p:nvPicPr>
            <p:blipFill>
              <a:blip r:embed="rId4"/>
              <a:stretch>
                <a:fillRect/>
              </a:stretch>
            </p:blipFill>
            <p:spPr>
              <a:xfrm>
                <a:off x="3137846" y="2893766"/>
                <a:ext cx="2814480"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墨迹 4"/>
              <p14:cNvContentPartPr/>
              <p14:nvPr/>
            </p14:nvContentPartPr>
            <p14:xfrm>
              <a:off x="5345006" y="4233686"/>
              <a:ext cx="2906640" cy="386640"/>
            </p14:xfrm>
          </p:contentPart>
        </mc:Choice>
        <mc:Fallback xmlns="">
          <p:pic>
            <p:nvPicPr>
              <p:cNvPr id="5" name="墨迹 4"/>
              <p:cNvPicPr/>
              <p:nvPr/>
            </p:nvPicPr>
            <p:blipFill>
              <a:blip r:embed="rId6"/>
              <a:stretch>
                <a:fillRect/>
              </a:stretch>
            </p:blipFill>
            <p:spPr>
              <a:xfrm>
                <a:off x="5325926" y="4195526"/>
                <a:ext cx="2944800" cy="462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墨迹 5"/>
              <p14:cNvContentPartPr/>
              <p14:nvPr/>
            </p14:nvContentPartPr>
            <p14:xfrm>
              <a:off x="1403726" y="6322766"/>
              <a:ext cx="2156760" cy="270360"/>
            </p14:xfrm>
          </p:contentPart>
        </mc:Choice>
        <mc:Fallback xmlns="">
          <p:pic>
            <p:nvPicPr>
              <p:cNvPr id="6" name="墨迹 5"/>
              <p:cNvPicPr/>
              <p:nvPr/>
            </p:nvPicPr>
            <p:blipFill>
              <a:blip r:embed="rId8"/>
              <a:stretch>
                <a:fillRect/>
              </a:stretch>
            </p:blipFill>
            <p:spPr>
              <a:xfrm>
                <a:off x="1385006" y="6284606"/>
                <a:ext cx="2194560" cy="346320"/>
              </a:xfrm>
              <a:prstGeom prst="rect">
                <a:avLst/>
              </a:prstGeom>
            </p:spPr>
          </p:pic>
        </mc:Fallback>
      </mc:AlternateContent>
    </p:spTree>
    <p:extLst>
      <p:ext uri="{BB962C8B-B14F-4D97-AF65-F5344CB8AC3E}">
        <p14:creationId xmlns:p14="http://schemas.microsoft.com/office/powerpoint/2010/main" val="328738076"/>
      </p:ext>
    </p:extLst>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Edge</Template>
  <TotalTime>172</TotalTime>
  <Words>12266</Words>
  <Application>Microsoft Office PowerPoint</Application>
  <PresentationFormat>全屏显示(4:3)</PresentationFormat>
  <Paragraphs>861</Paragraphs>
  <Slides>140</Slides>
  <Notes>5</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4</vt:i4>
      </vt:variant>
      <vt:variant>
        <vt:lpstr>幻灯片标题</vt:lpstr>
      </vt:variant>
      <vt:variant>
        <vt:i4>140</vt:i4>
      </vt:variant>
    </vt:vector>
  </HeadingPairs>
  <TitlesOfParts>
    <vt:vector size="165" baseType="lpstr">
      <vt:lpstr>Batang</vt:lpstr>
      <vt:lpstr>Kai</vt:lpstr>
      <vt:lpstr>Math1</vt:lpstr>
      <vt:lpstr>黑体</vt:lpstr>
      <vt:lpstr>华文楷体</vt:lpstr>
      <vt:lpstr>华文隶书</vt:lpstr>
      <vt:lpstr>华文宋体</vt:lpstr>
      <vt:lpstr>华文新魏</vt:lpstr>
      <vt:lpstr>华文中宋</vt:lpstr>
      <vt:lpstr>楷体_GB2312</vt:lpstr>
      <vt:lpstr>隶书</vt:lpstr>
      <vt:lpstr>宋体</vt:lpstr>
      <vt:lpstr>Arial</vt:lpstr>
      <vt:lpstr>Calibri</vt:lpstr>
      <vt:lpstr>Garamond</vt:lpstr>
      <vt:lpstr>Symbol</vt:lpstr>
      <vt:lpstr>Tahoma</vt:lpstr>
      <vt:lpstr>Times New Roman</vt:lpstr>
      <vt:lpstr>Wingdings</vt:lpstr>
      <vt:lpstr>Wingdings 3</vt:lpstr>
      <vt:lpstr>Edge</vt:lpstr>
      <vt:lpstr>Equation</vt:lpstr>
      <vt:lpstr>公式</vt:lpstr>
      <vt:lpstr>Equation.3</vt:lpstr>
      <vt:lpstr>Equation.DSMT4</vt:lpstr>
      <vt:lpstr>回顾</vt:lpstr>
      <vt:lpstr>第三章 纲要</vt:lpstr>
      <vt:lpstr>第三章   常用数学模型及建模方法</vt:lpstr>
      <vt:lpstr>PowerPoint 演示文稿</vt:lpstr>
      <vt:lpstr>PowerPoint 演示文稿</vt:lpstr>
      <vt:lpstr>变化率和相对变化率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常微分方程定性理论初步-特征值方法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对a=0，在t时刻单位时间婴儿出生率</vt:lpstr>
      <vt:lpstr>PowerPoint 演示文稿</vt:lpstr>
      <vt:lpstr>PowerPoint 演示文稿</vt:lpstr>
      <vt:lpstr>PowerPoint 演示文稿</vt:lpstr>
      <vt:lpstr>例3进一步考虑池水含盐问题。 当 rI (t)= rO (t)=r 时  V(t)=V0</vt:lpstr>
      <vt:lpstr>PowerPoint 演示文稿</vt:lpstr>
      <vt:lpstr>PowerPoint 演示文稿</vt:lpstr>
      <vt:lpstr>PowerPoint 演示文稿</vt:lpstr>
      <vt:lpstr>PowerPoint 演示文稿</vt:lpstr>
      <vt:lpstr>水池边界=1+2+3        在1上有盐水流入，浓度为PI(t)，在2上有盐水流出，流速为r，在3上 没有盐水流入流出。 我们得到一个偏微分方程初边值问题构成的池水含盐的动态模型.</vt:lpstr>
      <vt:lpstr>流速模型 假设水池内流体各向同性且不可压， 则流速满足Navier-Stokes方程</vt:lpstr>
      <vt:lpstr>问题来啦</vt:lpstr>
      <vt:lpstr>微分方程求解:</vt:lpstr>
      <vt:lpstr>PowerPoint 演示文稿</vt:lpstr>
      <vt:lpstr>主要方法</vt:lpstr>
      <vt:lpstr>求解(偏)微分方程的工具</vt:lpstr>
      <vt:lpstr>期末论文可以选题</vt:lpstr>
      <vt:lpstr>例4  扩散迁移方程与元胞自动机(粒子追踪)模拟算法</vt:lpstr>
      <vt:lpstr>扩散迁移偏微分方程及其解</vt:lpstr>
      <vt:lpstr>PowerPoint 演示文稿</vt:lpstr>
      <vt:lpstr>通过计算P(10,t)/a的最大值和最大值点，可以确定小镇上空污染物超标的最大浓度Pmax及到达时间tmax ，也可以确定小镇上空污染物超过安全水平的起始时间trisk (小时)和回落到安全水平的终结时间tsafe (小时)。</vt:lpstr>
      <vt:lpstr>Matlab指令</vt:lpstr>
      <vt:lpstr>利用元胞自动机(粒子追踪)方法求解</vt:lpstr>
      <vt:lpstr>PowerPoint 演示文稿</vt:lpstr>
      <vt:lpstr>元胞自动机(粒子追踪)算法（v为常数）</vt:lpstr>
      <vt:lpstr>PowerPoint 演示文稿</vt:lpstr>
      <vt:lpstr>PowerPoint 演示文稿</vt:lpstr>
      <vt:lpstr>每个粒子携带的污染比率</vt:lpstr>
      <vt:lpstr>在小镇上空污染浓度随时间变化</vt:lpstr>
      <vt:lpstr>计算重要指标（v=3）</vt:lpstr>
      <vt:lpstr>用元胞自动机(粒子追踪)求解变系数的偏微分方程.</vt:lpstr>
      <vt:lpstr>PowerPoint 演示文稿</vt:lpstr>
      <vt:lpstr>元胞自动机(粒子追踪)算法（v为变量）</vt:lpstr>
      <vt:lpstr>Matlab指令</vt:lpstr>
      <vt:lpstr>变速的扩散迁移方程解</vt:lpstr>
      <vt:lpstr>变速的扩散迁移方程解</vt:lpstr>
      <vt:lpstr>在小镇上空污染浓度随时间变化</vt:lpstr>
      <vt:lpstr>对随机因素的灵敏度分析</vt:lpstr>
      <vt:lpstr>PowerPoint 演示文稿</vt:lpstr>
      <vt:lpstr>PowerPoint 演示文稿</vt:lpstr>
      <vt:lpstr>第五次作业：</vt:lpstr>
      <vt:lpstr>建模竞赛中与微分方程有关的题</vt:lpstr>
      <vt:lpstr>2011全国大学生数学建模 竞赛A题  城市表层土壤重金属污染分析</vt:lpstr>
      <vt:lpstr>2013高教社杯全国大学生数学建模竞赛</vt:lpstr>
      <vt:lpstr>PowerPoint 演示文稿</vt:lpstr>
      <vt:lpstr>阅卷总结</vt:lpstr>
      <vt:lpstr>              1. 根据视频1（附件1），描述视频中交通事故发生至撤离期间,事故所处横断面实际通行能力的变化过程。 </vt:lpstr>
      <vt:lpstr>2.分析说明同一横断面交通事故所占车道不同对该横断面实际通行能力影响的差异。</vt:lpstr>
      <vt:lpstr>3.构建数学模型，分析视频1（附件1）中交通事故所影响的路段车辆排队长度与事故横断面实际通行能力、事故持续时间、路段上游车流量间的关系。</vt:lpstr>
      <vt:lpstr>三种模型简介</vt:lpstr>
      <vt:lpstr>PowerPoint 演示文稿</vt:lpstr>
      <vt:lpstr>4.请估算，从事故发生开始，经过多长时间，车辆排队长度将到达上游路口。</vt:lpstr>
      <vt:lpstr>2014高教社杯全国大学生数学建模竞赛题目</vt:lpstr>
      <vt:lpstr>评阅要点</vt:lpstr>
      <vt:lpstr>PowerPoint 演示文稿</vt:lpstr>
      <vt:lpstr>PowerPoint 演示文稿</vt:lpstr>
      <vt:lpstr>主要方法(文献:月球软着陆轨道优化方法比较研究, 工程数学学报,2012.6)</vt:lpstr>
      <vt:lpstr>PowerPoint 演示文稿</vt:lpstr>
      <vt:lpstr>好论文的关键点在于:</vt:lpstr>
      <vt:lpstr>2016年美赛A题:  一个热水澡 </vt:lpstr>
      <vt:lpstr>一等奖论文</vt:lpstr>
      <vt:lpstr>PowerPoint 演示文稿</vt:lpstr>
      <vt:lpstr>PowerPoint 演示文稿</vt:lpstr>
      <vt:lpstr>补充例题</vt:lpstr>
      <vt:lpstr>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可以用微分方程建立模型的问题</vt:lpstr>
      <vt:lpstr>可以用微分方程建立模型的问题</vt:lpstr>
      <vt:lpstr>PowerPoint 演示文稿</vt:lpstr>
      <vt:lpstr>PowerPoint 演示文稿</vt:lpstr>
      <vt:lpstr>PowerPoint 演示文稿</vt:lpstr>
      <vt:lpstr>PowerPoint 演示文稿</vt:lpstr>
    </vt:vector>
  </TitlesOfParts>
  <Company>Lenovo (Beijing)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常用数学模型及建模方法</dc:title>
  <dc:creator>Lenovo User</dc:creator>
  <cp:lastModifiedBy>cui li</cp:lastModifiedBy>
  <cp:revision>43</cp:revision>
  <dcterms:created xsi:type="dcterms:W3CDTF">2012-03-19T03:15:00Z</dcterms:created>
  <dcterms:modified xsi:type="dcterms:W3CDTF">2018-05-25T14:55:02Z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