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58" r:id="rId6"/>
    <p:sldId id="259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wyl083@mail.ustc.edu.cn" TargetMode="External"/><Relationship Id="rId2" Type="http://schemas.openxmlformats.org/officeDocument/2006/relationships/hyperlink" Target="mailto:wang1498@mail.ustc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hzhang6@mail.ustc.edu.cn" TargetMode="External"/><Relationship Id="rId4" Type="http://schemas.openxmlformats.org/officeDocument/2006/relationships/hyperlink" Target="mailto:buxy@mail.ustc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实验二  动态规划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日周四晚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sz="2400" spc="-85" dirty="0">
                <a:solidFill>
                  <a:srgbClr val="000000"/>
                </a:solidFill>
                <a:latin typeface="Arial Unicode MS"/>
                <a:cs typeface="Arial Unicode MS"/>
              </a:rPr>
              <a:t>011146.02</a:t>
            </a:r>
            <a:r>
              <a:rPr lang="zh-CN" altLang="en-US" sz="2400" spc="-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算法基础</a:t>
            </a:r>
            <a:r>
              <a:rPr lang="zh-CN" altLang="en-US" sz="2400" spc="-2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Arial Unicode MS"/>
                <a:cs typeface="Arial Unicode MS"/>
              </a:rPr>
              <a:t>(2022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年秋</a:t>
            </a:r>
            <a:r>
              <a:rPr lang="en-US" altLang="zh-CN" sz="2400" spc="-100" dirty="0">
                <a:solidFill>
                  <a:srgbClr val="000000"/>
                </a:solidFill>
                <a:latin typeface="Arial Unicode MS"/>
                <a:cs typeface="Arial Unicode MS"/>
              </a:rPr>
              <a:t>)</a:t>
            </a:r>
            <a:r>
              <a:rPr lang="zh-CN" altLang="en-US" sz="2400" spc="8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顾乃杰老师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矩阵链乘最优方案</a:t>
            </a:r>
            <a:endParaRPr lang="en-US" altLang="zh-CN" dirty="0"/>
          </a:p>
          <a:p>
            <a:pPr lvl="1"/>
            <a:r>
              <a:rPr lang="zh-CN" altLang="en-US" dirty="0"/>
              <a:t>最长公共子序列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实验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：求矩阵链乘最优方案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个矩阵链乘，求最优链乘方案，使链乘过程中乘法运算次数最少。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的取值</a:t>
            </a:r>
            <a:r>
              <a:rPr lang="en-US" altLang="zh-CN" dirty="0"/>
              <a:t>5, 10, 15, 20, 25</a:t>
            </a:r>
            <a:r>
              <a:rPr lang="zh-CN" altLang="en-US" dirty="0"/>
              <a:t>，矩阵大小见</a:t>
            </a:r>
            <a:r>
              <a:rPr lang="en-US" altLang="zh-CN" dirty="0"/>
              <a:t>2_1_input.txt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求最优链乘方案及最少乘法运算次数，记录运行时间，画出曲线分析。</a:t>
            </a:r>
            <a:endParaRPr lang="en-US" altLang="zh-CN" dirty="0"/>
          </a:p>
          <a:p>
            <a:pPr lvl="1"/>
            <a:r>
              <a:rPr lang="zh-CN" altLang="en-US" dirty="0"/>
              <a:t>仿照</a:t>
            </a:r>
            <a:r>
              <a:rPr lang="en-US" altLang="zh-CN" dirty="0"/>
              <a:t>P214</a:t>
            </a:r>
            <a:r>
              <a:rPr lang="zh-CN" altLang="en-US" dirty="0"/>
              <a:t> 图</a:t>
            </a:r>
            <a:r>
              <a:rPr lang="en-US" altLang="zh-CN" dirty="0"/>
              <a:t>15-5</a:t>
            </a:r>
            <a:r>
              <a:rPr lang="zh-CN" altLang="en-US" dirty="0"/>
              <a:t>，打印</a:t>
            </a:r>
            <a:r>
              <a:rPr lang="en-US" altLang="zh-CN" dirty="0"/>
              <a:t>n=5</a:t>
            </a:r>
            <a:r>
              <a:rPr lang="zh-CN" altLang="en-US" dirty="0"/>
              <a:t>时的结果并截图。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endParaRPr lang="en-US" altLang="zh-CN" dirty="0"/>
          </a:p>
          <a:p>
            <a:pPr lvl="2"/>
            <a:r>
              <a:rPr lang="zh-CN" altLang="en-US" dirty="0"/>
              <a:t>考虑</a:t>
            </a:r>
            <a:r>
              <a:rPr lang="en-US" altLang="zh-CN" dirty="0"/>
              <a:t>4B int</a:t>
            </a:r>
            <a:r>
              <a:rPr lang="zh-CN" altLang="en-US" dirty="0"/>
              <a:t>类型，上限</a:t>
            </a:r>
            <a:r>
              <a:rPr lang="en-US" altLang="zh-CN" dirty="0"/>
              <a:t>2147483647</a:t>
            </a:r>
            <a:r>
              <a:rPr lang="zh-CN" altLang="en-US" dirty="0"/>
              <a:t>；</a:t>
            </a:r>
            <a:r>
              <a:rPr lang="en-US" altLang="zh-CN" dirty="0"/>
              <a:t>8B long </a:t>
            </a:r>
            <a:r>
              <a:rPr lang="en-US" altLang="zh-CN" dirty="0" err="1"/>
              <a:t>long</a:t>
            </a:r>
            <a:r>
              <a:rPr lang="zh-CN" altLang="en-US" dirty="0"/>
              <a:t>类型，上限</a:t>
            </a:r>
            <a:r>
              <a:rPr lang="en-US" altLang="zh-CN" dirty="0"/>
              <a:t>9,223,372,036,854,775,807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计算过程，所给数据求出的乘法运算次数变量可能超出</a:t>
            </a:r>
            <a:r>
              <a:rPr lang="en-US" altLang="zh-CN" dirty="0"/>
              <a:t>int</a:t>
            </a:r>
            <a:r>
              <a:rPr lang="zh-CN" altLang="en-US" dirty="0"/>
              <a:t>类型，但在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范围内。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2.2</a:t>
            </a:r>
            <a:r>
              <a:rPr lang="zh-CN" altLang="en-US" dirty="0"/>
              <a:t>：求最长公共子序列</a:t>
            </a:r>
            <a:endParaRPr lang="en-US" altLang="zh-CN" dirty="0"/>
          </a:p>
          <a:p>
            <a:pPr lvl="1"/>
            <a:r>
              <a:rPr lang="zh-CN" altLang="en-US" dirty="0"/>
              <a:t>给定两个序列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，求出这两个序列的最长公共子序列（某一个即可）。</a:t>
            </a:r>
            <a:endParaRPr lang="en-US" altLang="zh-CN" dirty="0"/>
          </a:p>
          <a:p>
            <a:pPr lvl="1"/>
            <a:r>
              <a:rPr lang="en-US" altLang="zh-CN" dirty="0"/>
              <a:t>X, Y</a:t>
            </a:r>
            <a:r>
              <a:rPr lang="zh-CN" altLang="en-US" dirty="0">
                <a:sym typeface="+mn-ea"/>
              </a:rPr>
              <a:t>序列由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四种字符构成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/>
              <a:t>序列长度分别取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30</a:t>
            </a:r>
            <a:r>
              <a:rPr lang="zh-CN" altLang="en-US" dirty="0"/>
              <a:t>，见</a:t>
            </a:r>
            <a:r>
              <a:rPr lang="en-US" altLang="zh-CN" dirty="0"/>
              <a:t>2_2_input.txt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打印最长公共子序列，记录运行时间，画出曲线分析。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编程要求</a:t>
            </a:r>
            <a:endParaRPr lang="en-US" altLang="zh-CN" dirty="0"/>
          </a:p>
          <a:p>
            <a:pPr lvl="1"/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C/C++</a:t>
            </a:r>
          </a:p>
          <a:p>
            <a:pPr lvl="1"/>
            <a:endParaRPr lang="en-US" altLang="zh-CN" dirty="0"/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目录格式</a:t>
            </a:r>
          </a:p>
          <a:p>
            <a:pPr lvl="1"/>
            <a:r>
              <a:rPr lang="zh-CN" altLang="en-US" dirty="0"/>
              <a:t>实验需建立根文件夹，文件夹名称为：</a:t>
            </a:r>
            <a:r>
              <a:rPr lang="zh-CN" altLang="en-US" dirty="0">
                <a:solidFill>
                  <a:srgbClr val="FF0000"/>
                </a:solidFill>
              </a:rPr>
              <a:t>编号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-project2</a:t>
            </a:r>
            <a:r>
              <a:rPr lang="zh-CN" altLang="en-US" dirty="0"/>
              <a:t>，在根文件夹下需包括实验报告和</a:t>
            </a:r>
            <a:r>
              <a:rPr lang="en-US" altLang="zh-CN" dirty="0"/>
              <a:t>ex1</a:t>
            </a:r>
            <a:r>
              <a:rPr lang="zh-CN" altLang="en-US" dirty="0"/>
              <a:t>、</a:t>
            </a:r>
            <a:r>
              <a:rPr lang="en-US" altLang="zh-CN" dirty="0"/>
              <a:t>ex2</a:t>
            </a:r>
            <a:r>
              <a:rPr lang="zh-CN" altLang="en-US" dirty="0"/>
              <a:t>实验文件夹，每个实验文件夹包含</a:t>
            </a:r>
            <a:r>
              <a:rPr lang="en-US" altLang="zh-CN" dirty="0"/>
              <a:t>3</a:t>
            </a:r>
            <a:r>
              <a:rPr lang="zh-CN" altLang="en-US" dirty="0"/>
              <a:t>个子文件夹：</a:t>
            </a:r>
          </a:p>
          <a:p>
            <a:pPr lvl="2"/>
            <a:r>
              <a:rPr lang="en-US" altLang="zh-CN" dirty="0"/>
              <a:t>input</a:t>
            </a:r>
            <a:r>
              <a:rPr lang="zh-CN" altLang="en-US" dirty="0"/>
              <a:t>文件夹：存放输入数据</a:t>
            </a:r>
          </a:p>
          <a:p>
            <a:pPr lvl="2"/>
            <a:r>
              <a:rPr lang="en-US" altLang="zh-CN" dirty="0" err="1"/>
              <a:t>src</a:t>
            </a:r>
            <a:r>
              <a:rPr lang="zh-CN" altLang="en-US" dirty="0"/>
              <a:t>文件夹：源程序</a:t>
            </a:r>
          </a:p>
          <a:p>
            <a:pPr lvl="2"/>
            <a:r>
              <a:rPr lang="en-US" altLang="zh-CN" dirty="0"/>
              <a:t>output</a:t>
            </a:r>
            <a:r>
              <a:rPr lang="zh-CN" altLang="en-US" dirty="0"/>
              <a:t>文件夹：输出数据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实验</a:t>
                </a:r>
                <a:r>
                  <a:rPr lang="en-US" altLang="zh-CN" sz="28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2.1 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矩阵链乘 输入输出</a:t>
                </a:r>
                <a:endParaRPr lang="en-US" altLang="zh-CN" sz="28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/>
                  <a:t>ex1/input/2_1_input.txt</a:t>
                </a:r>
                <a:r>
                  <a:rPr lang="zh-CN" altLang="en-US" dirty="0"/>
                  <a:t>（已给出）：</a:t>
                </a:r>
                <a:endParaRPr lang="en-US" altLang="zh-CN" sz="2400" dirty="0">
                  <a:sym typeface="Arial" panose="020B0604020202020204" pitchFamily="34" charset="0"/>
                </a:endParaRPr>
              </a:p>
              <a:p>
                <a:pPr lvl="2"/>
                <a:r>
                  <a:rPr lang="zh-CN" altLang="en-US" dirty="0">
                    <a:sym typeface="Arial" panose="020B0604020202020204" pitchFamily="34" charset="0"/>
                  </a:rPr>
                  <a:t>每个规模的数据占两行：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en-US" altLang="zh-CN" dirty="0">
                    <a:sym typeface="Arial" panose="020B0604020202020204" pitchFamily="34" charset="0"/>
                  </a:rPr>
                  <a:t>n</a:t>
                </a:r>
              </a:p>
              <a:p>
                <a:pPr lvl="3"/>
                <a:r>
                  <a:rPr lang="zh-CN" altLang="en-US" dirty="0">
                    <a:sym typeface="Arial" panose="020B0604020202020204" pitchFamily="34" charset="0"/>
                  </a:rPr>
                  <a:t>矩阵大小向量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ym typeface="Arial" panose="020B0604020202020204" pitchFamily="34" charset="0"/>
                  </a:rPr>
                  <a:t>，矩阵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ym typeface="Arial" panose="020B0604020202020204" pitchFamily="34" charset="0"/>
                  </a:rPr>
                  <a:t>大小为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/>
                  <a:t>ex1/output/</a:t>
                </a:r>
              </a:p>
              <a:p>
                <a:pPr lvl="2"/>
                <a:r>
                  <a:rPr lang="en-US" altLang="zh-CN" dirty="0">
                    <a:sym typeface="Arial" panose="020B0604020202020204" pitchFamily="34" charset="0"/>
                  </a:rPr>
                  <a:t>result.txt</a:t>
                </a:r>
                <a:r>
                  <a:rPr lang="zh-CN" altLang="en-US" dirty="0">
                    <a:sym typeface="Arial" panose="020B0604020202020204" pitchFamily="34" charset="0"/>
                  </a:rPr>
                  <a:t>：每个规模的结果占两行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zh-CN" altLang="en-US" dirty="0">
                    <a:sym typeface="Arial" panose="020B0604020202020204" pitchFamily="34" charset="0"/>
                  </a:rPr>
                  <a:t>最少乘法运算次数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zh-CN" altLang="en-US" dirty="0">
                    <a:sym typeface="Arial" panose="020B0604020202020204" pitchFamily="34" charset="0"/>
                  </a:rPr>
                  <a:t>最优链乘方案（要求输出括号化方案，参考</a:t>
                </a:r>
                <a:r>
                  <a:rPr lang="en-US" altLang="zh-CN" dirty="0">
                    <a:sym typeface="Arial" panose="020B0604020202020204" pitchFamily="34" charset="0"/>
                  </a:rPr>
                  <a:t>P215 </a:t>
                </a:r>
                <a:r>
                  <a:rPr lang="en-US" altLang="zh-CN" dirty="0" err="1">
                    <a:sym typeface="Arial" panose="020B0604020202020204" pitchFamily="34" charset="0"/>
                  </a:rPr>
                  <a:t>print_opt_parens</a:t>
                </a:r>
                <a:r>
                  <a:rPr lang="zh-CN" altLang="en-US" dirty="0">
                    <a:sym typeface="Arial" panose="020B0604020202020204" pitchFamily="34" charset="0"/>
                  </a:rPr>
                  <a:t>算法）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sym typeface="Arial" panose="020B0604020202020204" pitchFamily="34" charset="0"/>
                  </a:rPr>
                  <a:t>time.txt</a:t>
                </a:r>
                <a:r>
                  <a:rPr lang="zh-CN" altLang="en-US" dirty="0">
                    <a:sym typeface="Arial" panose="020B0604020202020204" pitchFamily="34" charset="0"/>
                  </a:rPr>
                  <a:t>：每个规模的运行时间占一行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sym typeface="Arial" panose="020B0604020202020204" pitchFamily="34" charset="0"/>
                  </a:rPr>
                  <a:t>同行数据间用空格隔开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endParaRPr lang="zh-CN" altLang="en-US" dirty="0"/>
              </a:p>
              <a:p>
                <a:pPr lvl="3"/>
                <a:endParaRPr lang="zh-CN" altLang="en-US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2.2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最长公共子序列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ex2/input/2_2_input.txt</a:t>
            </a:r>
            <a:r>
              <a:rPr lang="zh-CN" altLang="en-US" dirty="0"/>
              <a:t>（已给出）：</a:t>
            </a:r>
            <a:endParaRPr lang="en-US" altLang="zh-CN" dirty="0"/>
          </a:p>
          <a:p>
            <a:pPr lvl="2"/>
            <a:r>
              <a:rPr lang="zh-CN" altLang="en-US" dirty="0"/>
              <a:t>每个规模的数据占三行：</a:t>
            </a:r>
            <a:endParaRPr lang="en-US" altLang="zh-CN" dirty="0"/>
          </a:p>
          <a:p>
            <a:pPr lvl="3"/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序列长度</a:t>
            </a:r>
            <a:endParaRPr lang="en-US" altLang="zh-CN" dirty="0"/>
          </a:p>
          <a:p>
            <a:pPr lvl="3"/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序列</a:t>
            </a:r>
          </a:p>
          <a:p>
            <a:pPr lvl="3"/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Y</a:t>
            </a:r>
            <a:r>
              <a:rPr lang="zh-CN" altLang="en-US" dirty="0"/>
              <a:t>序列</a:t>
            </a:r>
            <a:endParaRPr lang="en-US" altLang="zh-CN" dirty="0"/>
          </a:p>
          <a:p>
            <a:pPr lvl="1"/>
            <a:r>
              <a:rPr lang="en-US" altLang="zh-CN" dirty="0"/>
              <a:t>ex2/output/</a:t>
            </a: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result_i.txt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en-US" altLang="zh-CN" dirty="0">
                <a:sym typeface="Arial" panose="020B0604020202020204" pitchFamily="34" charset="0"/>
              </a:rPr>
              <a:t>X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Y</a:t>
            </a:r>
            <a:r>
              <a:rPr lang="zh-CN" altLang="en-US" dirty="0">
                <a:sym typeface="Arial" panose="020B0604020202020204" pitchFamily="34" charset="0"/>
              </a:rPr>
              <a:t>序列长度为</a:t>
            </a:r>
            <a:r>
              <a:rPr lang="en-US" altLang="zh-CN" dirty="0">
                <a:sym typeface="Arial" panose="020B0604020202020204" pitchFamily="34" charset="0"/>
              </a:rPr>
              <a:t>i</a:t>
            </a:r>
            <a:r>
              <a:rPr lang="zh-CN" altLang="en-US" dirty="0">
                <a:sym typeface="Arial" panose="020B0604020202020204" pitchFamily="34" charset="0"/>
              </a:rPr>
              <a:t>的结果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最长公共子序列长度</a:t>
            </a: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最长公共子序列</a:t>
            </a:r>
            <a:endParaRPr lang="en-US" altLang="zh-CN" dirty="0">
              <a:sym typeface="Arial" panose="020B0604020202020204" pitchFamily="34" charset="0"/>
            </a:endParaRP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：每个规模的运行时间占一行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sz="2400" dirty="0"/>
              <a:t>实验设备和环境、实验内容及要求、方法和步骤、结果与分析。</a:t>
            </a:r>
            <a:endParaRPr lang="en-US" altLang="zh-CN" sz="2400" dirty="0"/>
          </a:p>
          <a:p>
            <a:pPr lvl="1"/>
            <a:r>
              <a:rPr lang="zh-CN" altLang="en-US" dirty="0"/>
              <a:t>比较实际复杂度和理论复杂度是否相同，给出分析。</a:t>
            </a:r>
            <a:endParaRPr lang="zh-CN" altLang="en-US" sz="24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r>
              <a:rPr lang="zh-CN" altLang="en-US" sz="2800" dirty="0"/>
              <a:t>截止日期：</a:t>
            </a:r>
            <a:r>
              <a:rPr lang="en-US" altLang="zh-CN" sz="2800" dirty="0">
                <a:solidFill>
                  <a:srgbClr val="FF0000"/>
                </a:solidFill>
              </a:rPr>
              <a:t>11</a:t>
            </a:r>
            <a:r>
              <a:rPr lang="zh-CN" altLang="en-US" sz="2800" dirty="0">
                <a:solidFill>
                  <a:srgbClr val="FF0000"/>
                </a:solidFill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zh-CN" altLang="en-US" sz="2800" dirty="0">
                <a:solidFill>
                  <a:srgbClr val="FF0000"/>
                </a:solidFill>
              </a:rPr>
              <a:t>日周四晚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rgbClr val="FF0000"/>
                </a:solidFill>
              </a:rPr>
              <a:t>:00</a:t>
            </a:r>
            <a:r>
              <a:rPr lang="zh-CN" altLang="en-US" sz="2800" dirty="0"/>
              <a:t>，逾期提交实验成绩将作</a:t>
            </a:r>
            <a:r>
              <a:rPr lang="en-US" altLang="zh-CN" sz="2800" dirty="0"/>
              <a:t>0</a:t>
            </a:r>
            <a:r>
              <a:rPr lang="zh-CN" altLang="en-US" sz="2800" dirty="0"/>
              <a:t>分处理。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</a:rPr>
              <a:t>.zip</a:t>
            </a:r>
            <a:r>
              <a:rPr lang="zh-CN" altLang="en-US" sz="2800" dirty="0">
                <a:solidFill>
                  <a:srgbClr val="FF0000"/>
                </a:solidFill>
              </a:rPr>
              <a:t>等</a:t>
            </a:r>
            <a:r>
              <a:rPr lang="zh-CN" altLang="en-US" sz="2800" dirty="0"/>
              <a:t>格式，命名方式：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-project2.zip</a:t>
            </a:r>
            <a:r>
              <a:rPr lang="zh-CN" altLang="en-US" sz="2800" dirty="0"/>
              <a:t>。按照编号</a:t>
            </a:r>
            <a:r>
              <a:rPr lang="zh-CN" altLang="en-US" dirty="0"/>
              <a:t>分组</a:t>
            </a:r>
            <a:r>
              <a:rPr lang="zh-CN" altLang="en-US" sz="2800" dirty="0"/>
              <a:t>发送到助教邮箱，邮件主题为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1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组：王宇，</a:t>
            </a:r>
            <a:r>
              <a:rPr lang="zh-CN" altLang="en-US" sz="2400" spc="35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STSong"/>
                <a:cs typeface="STSong"/>
                <a:hlinkClick r:id="rId2"/>
              </a:rPr>
              <a:t>wang1498@mail.ustc.edu.cn</a:t>
            </a:r>
            <a:endParaRPr lang="zh-CN" altLang="en-US" sz="24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2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组：宋文韬，</a:t>
            </a:r>
            <a:r>
              <a:rPr lang="zh-CN" altLang="en-US" sz="2400" spc="40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400" u="sng" spc="-5" dirty="0">
                <a:solidFill>
                  <a:srgbClr val="000000"/>
                </a:solidFill>
                <a:latin typeface="STSong"/>
                <a:cs typeface="STSong"/>
              </a:rPr>
              <a:t>songwt</a:t>
            </a:r>
            <a:r>
              <a:rPr lang="en-US" altLang="zh-CN" sz="2400" u="sng" spc="-5" dirty="0">
                <a:solidFill>
                  <a:srgbClr val="000000"/>
                </a:solidFill>
                <a:latin typeface="STSong"/>
                <a:cs typeface="STSong"/>
                <a:hlinkClick r:id="rId3"/>
              </a:rPr>
              <a:t>@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  <a:hlinkClick r:id="rId3"/>
              </a:rPr>
              <a:t>mail.ustc.edu.cn</a:t>
            </a:r>
            <a:endParaRPr lang="zh-CN" altLang="en-US" sz="24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3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组：雷洋，</a:t>
            </a:r>
            <a:r>
              <a:rPr lang="zh-CN" altLang="en-US" sz="2400" spc="45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400" u="sng" spc="-20" dirty="0">
                <a:solidFill>
                  <a:srgbClr val="000000"/>
                </a:solidFill>
                <a:latin typeface="STSong"/>
                <a:cs typeface="STSong"/>
              </a:rPr>
              <a:t>le24</a:t>
            </a:r>
            <a:r>
              <a:rPr lang="en-US" altLang="zh-CN" sz="2400" spc="-20" dirty="0">
                <a:solidFill>
                  <a:srgbClr val="000000"/>
                </a:solidFill>
                <a:latin typeface="STSong"/>
                <a:cs typeface="STSong"/>
                <a:hlinkClick r:id="rId4"/>
              </a:rPr>
              <a:t>@mail.ustc.edu.cn</a:t>
            </a:r>
            <a:endParaRPr lang="zh-CN" altLang="en-US" sz="24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4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组：汪志磊，</a:t>
            </a:r>
            <a:r>
              <a:rPr lang="en-US" altLang="zh-CN" sz="2400" u="sng" spc="-5" dirty="0">
                <a:solidFill>
                  <a:srgbClr val="000000"/>
                </a:solidFill>
                <a:latin typeface="STSong"/>
                <a:cs typeface="STSong"/>
              </a:rPr>
              <a:t>wzl20001113@mail.ustc.edu.cn</a:t>
            </a:r>
            <a:endParaRPr lang="zh-CN" altLang="en-US" sz="2400" u="sng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</a:rPr>
              <a:t>5</a:t>
            </a:r>
            <a:r>
              <a:rPr lang="zh-CN" altLang="en-US" sz="2400" spc="-5" dirty="0">
                <a:solidFill>
                  <a:srgbClr val="000000"/>
                </a:solidFill>
                <a:latin typeface="STSong"/>
                <a:cs typeface="STSong"/>
              </a:rPr>
              <a:t>组：李文静，</a:t>
            </a:r>
            <a:r>
              <a:rPr lang="en-US" altLang="zh-CN" sz="2400" spc="-5" dirty="0">
                <a:solidFill>
                  <a:srgbClr val="000000"/>
                </a:solidFill>
                <a:latin typeface="STSong"/>
                <a:cs typeface="STSong"/>
                <a:hlinkClick r:id="rId5"/>
              </a:rPr>
              <a:t>wenjing123@mail.ustc.edu.cn</a:t>
            </a:r>
            <a:endParaRPr lang="zh-CN" altLang="en-US" sz="2400" spc="-5" dirty="0">
              <a:solidFill>
                <a:srgbClr val="000000"/>
              </a:solidFill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400" b="1" spc="-5" dirty="0">
                <a:latin typeface="STSong"/>
                <a:cs typeface="STSong"/>
              </a:rPr>
              <a:t>分组看群置顶公告</a:t>
            </a:r>
            <a:endParaRPr lang="zh-CN" altLang="en-US" sz="2400" b="1" dirty="0">
              <a:latin typeface="STSong"/>
              <a:cs typeface="STSong"/>
            </a:endParaRPr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-project2-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>
                <a:solidFill>
                  <a:srgbClr val="FF0000"/>
                </a:solidFill>
              </a:rPr>
              <a:t>次提交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(2022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821</Words>
  <Application>Microsoft Office PowerPoint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等线</vt:lpstr>
      <vt:lpstr>等线 Light</vt:lpstr>
      <vt:lpstr>华文宋体</vt:lpstr>
      <vt:lpstr>华文宋体</vt:lpstr>
      <vt:lpstr>华文细黑</vt:lpstr>
      <vt:lpstr>华文中宋</vt:lpstr>
      <vt:lpstr>Arial</vt:lpstr>
      <vt:lpstr>Cambria Math</vt:lpstr>
      <vt:lpstr>Times New Roman</vt:lpstr>
      <vt:lpstr>Wingdings</vt:lpstr>
      <vt:lpstr>Office 主题​​</vt:lpstr>
      <vt:lpstr>实验二  动态规划</vt:lpstr>
      <vt:lpstr>目录</vt:lpstr>
      <vt:lpstr>动态规划</vt:lpstr>
      <vt:lpstr>动态规划</vt:lpstr>
      <vt:lpstr>二、实验要求</vt:lpstr>
      <vt:lpstr>二、实验要求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王 宇</cp:lastModifiedBy>
  <cp:revision>39</cp:revision>
  <dcterms:created xsi:type="dcterms:W3CDTF">2020-11-03T10:04:00Z</dcterms:created>
  <dcterms:modified xsi:type="dcterms:W3CDTF">2022-11-10T07:01:32Z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9073F73DF191425EA6156EB0535FB788</vt:lpwstr>
  </property>
  <property fmtid="{D5CDD505-2E9C-101B-9397-08002B2CF9AE}" pid="3" name="KSOProductBuildVer">
    <vt:lpwstr>2052-11.1.0.10395</vt:lpwstr>
  </property>
</Properties>
</file>