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63" r:id="rId4"/>
    <p:sldId id="269" r:id="rId5"/>
    <p:sldId id="270" r:id="rId6"/>
    <p:sldId id="264" r:id="rId7"/>
    <p:sldId id="265" r:id="rId8"/>
    <p:sldId id="267" r:id="rId9"/>
    <p:sldId id="280" r:id="rId10"/>
    <p:sldId id="279" r:id="rId11"/>
    <p:sldId id="272" r:id="rId12"/>
    <p:sldId id="273" r:id="rId13"/>
    <p:sldId id="258" r:id="rId14"/>
    <p:sldId id="259" r:id="rId15"/>
    <p:sldId id="268" r:id="rId16"/>
    <p:sldId id="275" r:id="rId17"/>
    <p:sldId id="276" r:id="rId18"/>
    <p:sldId id="278"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930"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1553A-C872-4447-8CF1-0BC65D8795D9}" type="datetimeFigureOut">
              <a:rPr lang="zh-CN" altLang="en-US" smtClean="0"/>
              <a:t>2023/4/16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E3C13-EEAB-40BF-A4D3-592313103FCC}" type="slidenum">
              <a:rPr lang="zh-CN" altLang="en-US" smtClean="0"/>
              <a:t>‹#›</a:t>
            </a:fld>
            <a:endParaRPr lang="zh-CN" altLang="en-US"/>
          </a:p>
        </p:txBody>
      </p:sp>
    </p:spTree>
    <p:extLst>
      <p:ext uri="{BB962C8B-B14F-4D97-AF65-F5344CB8AC3E}">
        <p14:creationId xmlns:p14="http://schemas.microsoft.com/office/powerpoint/2010/main" val="2371503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55875DB6-BBDD-469C-BE9F-677AA2B399CF}" type="datetimeFigureOut">
              <a:rPr lang="zh-CN" altLang="en-US" smtClean="0"/>
              <a:t>2023/4/16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3049287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875DB6-BBDD-469C-BE9F-677AA2B399CF}" type="datetimeFigureOut">
              <a:rPr lang="zh-CN" altLang="en-US" smtClean="0"/>
              <a:t>2023/4/16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80072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875DB6-BBDD-469C-BE9F-677AA2B399CF}" type="datetimeFigureOut">
              <a:rPr lang="zh-CN" altLang="en-US" smtClean="0"/>
              <a:t>2023/4/16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3020599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875DB6-BBDD-469C-BE9F-677AA2B399CF}" type="datetimeFigureOut">
              <a:rPr lang="zh-CN" altLang="en-US" smtClean="0"/>
              <a:t>2023/4/16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2507783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5875DB6-BBDD-469C-BE9F-677AA2B399CF}" type="datetimeFigureOut">
              <a:rPr lang="zh-CN" altLang="en-US" smtClean="0"/>
              <a:t>2023/4/16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205717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5875DB6-BBDD-469C-BE9F-677AA2B399CF}" type="datetimeFigureOut">
              <a:rPr lang="zh-CN" altLang="en-US" smtClean="0"/>
              <a:t>2023/4/16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167598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5875DB6-BBDD-469C-BE9F-677AA2B399CF}" type="datetimeFigureOut">
              <a:rPr lang="zh-CN" altLang="en-US" smtClean="0"/>
              <a:t>2023/4/16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1829883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5875DB6-BBDD-469C-BE9F-677AA2B399CF}" type="datetimeFigureOut">
              <a:rPr lang="zh-CN" altLang="en-US" smtClean="0"/>
              <a:t>2023/4/16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2324464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75DB6-BBDD-469C-BE9F-677AA2B399CF}" type="datetimeFigureOut">
              <a:rPr lang="zh-CN" altLang="en-US" smtClean="0"/>
              <a:t>2023/4/16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1722368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5875DB6-BBDD-469C-BE9F-677AA2B399CF}" type="datetimeFigureOut">
              <a:rPr lang="zh-CN" altLang="en-US" smtClean="0"/>
              <a:t>2023/4/16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3091246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5875DB6-BBDD-469C-BE9F-677AA2B399CF}" type="datetimeFigureOut">
              <a:rPr lang="zh-CN" altLang="en-US" smtClean="0"/>
              <a:t>2023/4/16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3360168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75DB6-BBDD-469C-BE9F-677AA2B399CF}" type="datetimeFigureOut">
              <a:rPr lang="zh-CN" altLang="en-US" smtClean="0"/>
              <a:t>2023/4/16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2590827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tensorflow.google.cn/datasets/catalog/mnist" TargetMode="External"/><Relationship Id="rId2" Type="http://schemas.openxmlformats.org/officeDocument/2006/relationships/hyperlink" Target="http://yann.lecun.com/exdb/mnist/"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3" Type="http://schemas.openxmlformats.org/officeDocument/2006/relationships/hyperlink" Target="https://pytorch.org/get-started/locally/#windows-installation" TargetMode="External"/><Relationship Id="rId2" Type="http://schemas.openxmlformats.org/officeDocument/2006/relationships/hyperlink" Target="https://tensorflow.google.cn/install/pi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作业</a:t>
            </a:r>
            <a:r>
              <a:rPr lang="en-US" altLang="zh-CN" dirty="0"/>
              <a:t>3</a:t>
            </a:r>
            <a:r>
              <a:rPr lang="zh-CN" altLang="en-US" dirty="0"/>
              <a:t>：数据拟合模型</a:t>
            </a:r>
          </a:p>
        </p:txBody>
      </p:sp>
      <p:sp>
        <p:nvSpPr>
          <p:cNvPr id="3" name="副标题 2"/>
          <p:cNvSpPr>
            <a:spLocks noGrp="1"/>
          </p:cNvSpPr>
          <p:nvPr>
            <p:ph type="subTitle" idx="1"/>
          </p:nvPr>
        </p:nvSpPr>
        <p:spPr>
          <a:xfrm>
            <a:off x="1143000" y="3945774"/>
            <a:ext cx="6858000" cy="1312025"/>
          </a:xfrm>
        </p:spPr>
        <p:txBody>
          <a:bodyPr/>
          <a:lstStyle/>
          <a:p>
            <a:endParaRPr lang="zh-CN" altLang="en-US" dirty="0"/>
          </a:p>
        </p:txBody>
      </p:sp>
    </p:spTree>
    <p:extLst>
      <p:ext uri="{BB962C8B-B14F-4D97-AF65-F5344CB8AC3E}">
        <p14:creationId xmlns:p14="http://schemas.microsoft.com/office/powerpoint/2010/main" val="400669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sz="4800" dirty="0"/>
              <a:t>Option 2</a:t>
            </a:r>
            <a:r>
              <a:rPr lang="zh-CN" altLang="en-US" sz="4800" dirty="0"/>
              <a:t>：</a:t>
            </a:r>
            <a:br>
              <a:rPr lang="en-US" altLang="zh-CN" sz="4800" dirty="0"/>
            </a:br>
            <a:r>
              <a:rPr lang="zh-CN" altLang="en-US" sz="4800" dirty="0"/>
              <a:t>使用神经网络进行昆虫分类</a:t>
            </a: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91982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t>“hello, world”</a:t>
            </a:r>
            <a:r>
              <a:rPr lang="zh-CN" altLang="en-US" dirty="0"/>
              <a:t>热身练习</a:t>
            </a:r>
          </a:p>
        </p:txBody>
      </p:sp>
      <p:sp>
        <p:nvSpPr>
          <p:cNvPr id="5" name="副标题 4"/>
          <p:cNvSpPr>
            <a:spLocks noGrp="1"/>
          </p:cNvSpPr>
          <p:nvPr>
            <p:ph type="subTitle" idx="1"/>
          </p:nvPr>
        </p:nvSpPr>
        <p:spPr>
          <a:xfrm>
            <a:off x="1143000" y="3812770"/>
            <a:ext cx="6858000" cy="1445029"/>
          </a:xfrm>
        </p:spPr>
        <p:txBody>
          <a:bodyPr/>
          <a:lstStyle/>
          <a:p>
            <a:r>
              <a:rPr lang="zh-CN" altLang="en-US" dirty="0"/>
              <a:t>初次接触并学习神经网络</a:t>
            </a:r>
          </a:p>
        </p:txBody>
      </p:sp>
    </p:spTree>
    <p:extLst>
      <p:ext uri="{BB962C8B-B14F-4D97-AF65-F5344CB8AC3E}">
        <p14:creationId xmlns:p14="http://schemas.microsoft.com/office/powerpoint/2010/main" val="1093489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C2E0D8-6297-4B06-B6C6-2CA10271DBAF}"/>
              </a:ext>
            </a:extLst>
          </p:cNvPr>
          <p:cNvSpPr>
            <a:spLocks noGrp="1"/>
          </p:cNvSpPr>
          <p:nvPr>
            <p:ph type="title"/>
          </p:nvPr>
        </p:nvSpPr>
        <p:spPr/>
        <p:txBody>
          <a:bodyPr/>
          <a:lstStyle/>
          <a:p>
            <a:r>
              <a:rPr lang="zh-CN" altLang="en-US" dirty="0"/>
              <a:t>手写数字识别</a:t>
            </a:r>
          </a:p>
        </p:txBody>
      </p:sp>
      <p:sp>
        <p:nvSpPr>
          <p:cNvPr id="3" name="内容占位符 2">
            <a:extLst>
              <a:ext uri="{FF2B5EF4-FFF2-40B4-BE49-F238E27FC236}">
                <a16:creationId xmlns:a16="http://schemas.microsoft.com/office/drawing/2014/main" id="{DB508BDD-B270-4313-B21E-F78D7FB4DA9D}"/>
              </a:ext>
            </a:extLst>
          </p:cNvPr>
          <p:cNvSpPr>
            <a:spLocks noGrp="1"/>
          </p:cNvSpPr>
          <p:nvPr>
            <p:ph idx="1"/>
          </p:nvPr>
        </p:nvSpPr>
        <p:spPr>
          <a:xfrm>
            <a:off x="4572000" y="2226469"/>
            <a:ext cx="3943350" cy="3263504"/>
          </a:xfrm>
        </p:spPr>
        <p:txBody>
          <a:bodyPr>
            <a:normAutofit fontScale="77500" lnSpcReduction="20000"/>
          </a:bodyPr>
          <a:lstStyle/>
          <a:p>
            <a:r>
              <a:rPr lang="en-US" altLang="zh-CN" dirty="0" err="1"/>
              <a:t>Minist</a:t>
            </a:r>
            <a:r>
              <a:rPr lang="en-US" altLang="zh-CN" dirty="0"/>
              <a:t>:</a:t>
            </a:r>
            <a:r>
              <a:rPr lang="zh-CN" altLang="en-US" dirty="0"/>
              <a:t>分为</a:t>
            </a:r>
            <a:r>
              <a:rPr lang="en-US" altLang="zh-CN" dirty="0"/>
              <a:t>2</a:t>
            </a:r>
            <a:r>
              <a:rPr lang="zh-CN" altLang="en-US" dirty="0"/>
              <a:t>部分，</a:t>
            </a:r>
            <a:r>
              <a:rPr lang="en-US" altLang="zh-CN" dirty="0"/>
              <a:t>60000</a:t>
            </a:r>
            <a:r>
              <a:rPr lang="zh-CN" altLang="en-US" dirty="0"/>
              <a:t>个的训练数据集与</a:t>
            </a:r>
            <a:r>
              <a:rPr lang="en-US" altLang="zh-CN" dirty="0"/>
              <a:t>10000</a:t>
            </a:r>
            <a:r>
              <a:rPr lang="zh-CN" altLang="en-US" dirty="0"/>
              <a:t>个的测试数据集。</a:t>
            </a:r>
            <a:r>
              <a:rPr lang="en-US" altLang="zh-CN" dirty="0"/>
              <a:t>(</a:t>
            </a:r>
            <a:r>
              <a:rPr lang="zh-CN" altLang="en-US" dirty="0"/>
              <a:t>测试集的前</a:t>
            </a:r>
            <a:r>
              <a:rPr lang="en-US" altLang="zh-CN" dirty="0"/>
              <a:t>5000</a:t>
            </a:r>
            <a:r>
              <a:rPr lang="zh-CN" altLang="en-US" dirty="0"/>
              <a:t>个示例来自原始的</a:t>
            </a:r>
            <a:r>
              <a:rPr lang="en-US" altLang="zh-CN" dirty="0"/>
              <a:t>NIST</a:t>
            </a:r>
            <a:r>
              <a:rPr lang="zh-CN" altLang="en-US" dirty="0"/>
              <a:t>训练集。最后的</a:t>
            </a:r>
            <a:r>
              <a:rPr lang="en-US" altLang="zh-CN" dirty="0"/>
              <a:t>5000</a:t>
            </a:r>
            <a:r>
              <a:rPr lang="zh-CN" altLang="en-US" dirty="0"/>
              <a:t>个来自原始的</a:t>
            </a:r>
            <a:r>
              <a:rPr lang="en-US" altLang="zh-CN" dirty="0"/>
              <a:t>NIST</a:t>
            </a:r>
            <a:r>
              <a:rPr lang="zh-CN" altLang="en-US" dirty="0"/>
              <a:t>测试集。前</a:t>
            </a:r>
            <a:r>
              <a:rPr lang="en-US" altLang="zh-CN" dirty="0"/>
              <a:t>5000</a:t>
            </a:r>
            <a:r>
              <a:rPr lang="zh-CN" altLang="en-US" dirty="0"/>
              <a:t>个比后</a:t>
            </a:r>
            <a:r>
              <a:rPr lang="en-US" altLang="zh-CN" dirty="0"/>
              <a:t>5000</a:t>
            </a:r>
            <a:r>
              <a:rPr lang="zh-CN" altLang="en-US" dirty="0"/>
              <a:t>个更容易。</a:t>
            </a:r>
            <a:r>
              <a:rPr lang="en-US" altLang="zh-CN" dirty="0"/>
              <a:t>)</a:t>
            </a:r>
          </a:p>
          <a:p>
            <a:r>
              <a:rPr lang="en-US" altLang="zh-CN" dirty="0">
                <a:hlinkClick r:id="rId2"/>
              </a:rPr>
              <a:t>http://yann.lecun.com/exdb/mnist/</a:t>
            </a:r>
            <a:endParaRPr lang="en-US" altLang="zh-CN" dirty="0"/>
          </a:p>
          <a:p>
            <a:r>
              <a:rPr lang="en-US" altLang="zh-CN" dirty="0">
                <a:hlinkClick r:id="rId3"/>
              </a:rPr>
              <a:t>https://tensorflow.google.cn/datasets/catalog/mnist</a:t>
            </a:r>
            <a:r>
              <a:rPr lang="en-US" altLang="zh-CN" dirty="0"/>
              <a:t> </a:t>
            </a:r>
          </a:p>
        </p:txBody>
      </p:sp>
      <p:pic>
        <p:nvPicPr>
          <p:cNvPr id="1026" name="Picture 2" descr="Visualization">
            <a:extLst>
              <a:ext uri="{FF2B5EF4-FFF2-40B4-BE49-F238E27FC236}">
                <a16:creationId xmlns:a16="http://schemas.microsoft.com/office/drawing/2014/main" id="{DD1DECC7-8F26-4755-8FE2-616CB511FB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49" y="1831880"/>
            <a:ext cx="4052681" cy="4052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073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06E24-E1D6-4944-917F-BAB89B5C2F35}"/>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4D4602AA-4A8D-433F-9FD4-175815A0E4A6}"/>
              </a:ext>
            </a:extLst>
          </p:cNvPr>
          <p:cNvSpPr>
            <a:spLocks noGrp="1"/>
          </p:cNvSpPr>
          <p:nvPr>
            <p:ph idx="1"/>
          </p:nvPr>
        </p:nvSpPr>
        <p:spPr>
          <a:xfrm>
            <a:off x="628650" y="2226469"/>
            <a:ext cx="7886700" cy="906099"/>
          </a:xfrm>
        </p:spPr>
        <p:txBody>
          <a:bodyPr>
            <a:normAutofit fontScale="92500"/>
          </a:bodyPr>
          <a:lstStyle/>
          <a:p>
            <a:r>
              <a:rPr lang="zh-CN" altLang="en-US" baseline="-25000" dirty="0"/>
              <a:t>每个图片</a:t>
            </a:r>
            <a:r>
              <a:rPr lang="en-US" altLang="zh-CN" baseline="-25000" dirty="0"/>
              <a:t>28x28=784</a:t>
            </a:r>
            <a:r>
              <a:rPr lang="zh-CN" altLang="en-US" baseline="-25000" dirty="0"/>
              <a:t>个像素，训练数据集为</a:t>
            </a:r>
            <a:r>
              <a:rPr lang="en-US" altLang="zh-CN" baseline="-25000" dirty="0"/>
              <a:t>[60000,784]</a:t>
            </a:r>
          </a:p>
          <a:p>
            <a:r>
              <a:rPr lang="zh-CN" altLang="en-US" baseline="-25000" dirty="0"/>
              <a:t>每个图的标签为</a:t>
            </a:r>
            <a:r>
              <a:rPr lang="en-US" altLang="zh-CN" baseline="-25000" dirty="0"/>
              <a:t>0-9</a:t>
            </a:r>
            <a:r>
              <a:rPr lang="zh-CN" altLang="en-US" baseline="-25000" dirty="0"/>
              <a:t>的</a:t>
            </a:r>
            <a:r>
              <a:rPr lang="en-US" altLang="zh-CN" baseline="-25000" dirty="0"/>
              <a:t>one-hot</a:t>
            </a:r>
            <a:r>
              <a:rPr lang="zh-CN" altLang="en-US" baseline="-25000" dirty="0"/>
              <a:t>编码，例如</a:t>
            </a:r>
            <a:r>
              <a:rPr lang="en-US" altLang="zh-CN" baseline="-25000" dirty="0"/>
              <a:t>[0,0,0,0,1,0,0,0,0,0]</a:t>
            </a:r>
            <a:r>
              <a:rPr lang="zh-CN" altLang="en-US" baseline="-25000" dirty="0"/>
              <a:t>，标签为</a:t>
            </a:r>
            <a:r>
              <a:rPr lang="en-US" altLang="zh-CN" baseline="-25000" dirty="0"/>
              <a:t>[60000,10]</a:t>
            </a:r>
            <a:endParaRPr lang="zh-CN" altLang="en-US" baseline="-25000" dirty="0"/>
          </a:p>
        </p:txBody>
      </p:sp>
      <p:graphicFrame>
        <p:nvGraphicFramePr>
          <p:cNvPr id="4" name="对象 3">
            <a:extLst>
              <a:ext uri="{FF2B5EF4-FFF2-40B4-BE49-F238E27FC236}">
                <a16:creationId xmlns:a16="http://schemas.microsoft.com/office/drawing/2014/main" id="{7AACEE22-96AC-4EEB-AB59-C8A78F15ABAA}"/>
              </a:ext>
            </a:extLst>
          </p:cNvPr>
          <p:cNvGraphicFramePr>
            <a:graphicFrameLocks noChangeAspect="1"/>
          </p:cNvGraphicFramePr>
          <p:nvPr>
            <p:extLst/>
          </p:nvPr>
        </p:nvGraphicFramePr>
        <p:xfrm>
          <a:off x="924521" y="2953568"/>
          <a:ext cx="7294959" cy="2886075"/>
        </p:xfrm>
        <a:graphic>
          <a:graphicData uri="http://schemas.openxmlformats.org/presentationml/2006/ole">
            <mc:AlternateContent xmlns:mc="http://schemas.openxmlformats.org/markup-compatibility/2006">
              <mc:Choice xmlns:v="urn:schemas-microsoft-com:vml" Requires="v">
                <p:oleObj spid="_x0000_s1032" r:id="rId3" imgW="9726840" imgH="3847320" progId="">
                  <p:embed/>
                </p:oleObj>
              </mc:Choice>
              <mc:Fallback>
                <p:oleObj r:id="rId3" imgW="9726840" imgH="3847320" progId="">
                  <p:embed/>
                  <p:pic>
                    <p:nvPicPr>
                      <p:cNvPr id="4" name="对象 3">
                        <a:extLst>
                          <a:ext uri="{FF2B5EF4-FFF2-40B4-BE49-F238E27FC236}">
                            <a16:creationId xmlns:a16="http://schemas.microsoft.com/office/drawing/2014/main" id="{7AACEE22-96AC-4EEB-AB59-C8A78F15ABAA}"/>
                          </a:ext>
                        </a:extLst>
                      </p:cNvPr>
                      <p:cNvPicPr/>
                      <p:nvPr/>
                    </p:nvPicPr>
                    <p:blipFill>
                      <a:blip r:embed="rId4"/>
                      <a:stretch>
                        <a:fillRect/>
                      </a:stretch>
                    </p:blipFill>
                    <p:spPr>
                      <a:xfrm>
                        <a:off x="924521" y="2953568"/>
                        <a:ext cx="7294959" cy="2886075"/>
                      </a:xfrm>
                      <a:prstGeom prst="rect">
                        <a:avLst/>
                      </a:prstGeom>
                    </p:spPr>
                  </p:pic>
                </p:oleObj>
              </mc:Fallback>
            </mc:AlternateContent>
          </a:graphicData>
        </a:graphic>
      </p:graphicFrame>
    </p:spTree>
    <p:extLst>
      <p:ext uri="{BB962C8B-B14F-4D97-AF65-F5344CB8AC3E}">
        <p14:creationId xmlns:p14="http://schemas.microsoft.com/office/powerpoint/2010/main" val="3458212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096688-F333-4C1E-BD90-B52ECCF0626E}"/>
              </a:ext>
            </a:extLst>
          </p:cNvPr>
          <p:cNvSpPr>
            <a:spLocks noGrp="1"/>
          </p:cNvSpPr>
          <p:nvPr>
            <p:ph type="title"/>
          </p:nvPr>
        </p:nvSpPr>
        <p:spPr/>
        <p:txBody>
          <a:bodyPr/>
          <a:lstStyle/>
          <a:p>
            <a:r>
              <a:rPr lang="zh-CN" altLang="en-US" dirty="0"/>
              <a:t>资源</a:t>
            </a:r>
          </a:p>
        </p:txBody>
      </p:sp>
      <p:sp>
        <p:nvSpPr>
          <p:cNvPr id="3" name="内容占位符 2">
            <a:extLst>
              <a:ext uri="{FF2B5EF4-FFF2-40B4-BE49-F238E27FC236}">
                <a16:creationId xmlns:a16="http://schemas.microsoft.com/office/drawing/2014/main" id="{8A72E756-4AC6-41DD-BB5B-155C45C18759}"/>
              </a:ext>
            </a:extLst>
          </p:cNvPr>
          <p:cNvSpPr>
            <a:spLocks noGrp="1"/>
          </p:cNvSpPr>
          <p:nvPr>
            <p:ph idx="1"/>
          </p:nvPr>
        </p:nvSpPr>
        <p:spPr/>
        <p:txBody>
          <a:bodyPr/>
          <a:lstStyle/>
          <a:p>
            <a:r>
              <a:rPr lang="en-US" altLang="zh-CN" dirty="0" err="1"/>
              <a:t>Tensorflow</a:t>
            </a:r>
            <a:r>
              <a:rPr lang="en-US" altLang="zh-CN" dirty="0"/>
              <a:t> </a:t>
            </a:r>
            <a:r>
              <a:rPr lang="zh-CN" altLang="en-US" dirty="0"/>
              <a:t>或者</a:t>
            </a:r>
            <a:r>
              <a:rPr lang="en-US" altLang="zh-CN" dirty="0" err="1"/>
              <a:t>PyTorch</a:t>
            </a:r>
            <a:r>
              <a:rPr lang="zh-CN" altLang="en-US" dirty="0"/>
              <a:t>进行训练</a:t>
            </a:r>
            <a:endParaRPr lang="en-US" altLang="zh-CN" dirty="0"/>
          </a:p>
          <a:p>
            <a:r>
              <a:rPr lang="en-US" altLang="zh-CN" dirty="0" err="1"/>
              <a:t>Tensorflow</a:t>
            </a:r>
            <a:r>
              <a:rPr lang="en-US" altLang="zh-CN" dirty="0"/>
              <a:t> </a:t>
            </a:r>
            <a:r>
              <a:rPr lang="zh-CN" altLang="en-US" dirty="0"/>
              <a:t>：</a:t>
            </a:r>
            <a:r>
              <a:rPr lang="en-US" altLang="zh-CN" dirty="0">
                <a:hlinkClick r:id="rId2"/>
              </a:rPr>
              <a:t>https://tensorflow.google.cn/install/pip</a:t>
            </a:r>
            <a:endParaRPr lang="en-US" altLang="zh-CN" dirty="0"/>
          </a:p>
          <a:p>
            <a:r>
              <a:rPr lang="en-US" altLang="zh-CN" dirty="0" err="1"/>
              <a:t>PyTorch</a:t>
            </a:r>
            <a:r>
              <a:rPr lang="zh-CN" altLang="en-US" dirty="0"/>
              <a:t>：</a:t>
            </a:r>
            <a:r>
              <a:rPr lang="en-US" altLang="zh-CN" dirty="0"/>
              <a:t> </a:t>
            </a:r>
            <a:r>
              <a:rPr lang="en-US" altLang="zh-CN" dirty="0">
                <a:hlinkClick r:id="rId3"/>
              </a:rPr>
              <a:t>https://pytorch.org/get-started/locally/#windows-installation</a:t>
            </a:r>
            <a:endParaRPr lang="en-US" altLang="zh-CN" dirty="0"/>
          </a:p>
          <a:p>
            <a:r>
              <a:rPr lang="zh-CN" altLang="en-US" dirty="0"/>
              <a:t>或者使用</a:t>
            </a:r>
            <a:r>
              <a:rPr lang="en-US" altLang="zh-CN" dirty="0"/>
              <a:t>Anaconda</a:t>
            </a:r>
            <a:r>
              <a:rPr lang="zh-CN" altLang="en-US" dirty="0"/>
              <a:t>一键式安装</a:t>
            </a:r>
            <a:endParaRPr lang="en-US" altLang="zh-CN" dirty="0"/>
          </a:p>
          <a:p>
            <a:r>
              <a:rPr lang="zh-CN" altLang="en-US" dirty="0"/>
              <a:t>考虑到有些同学的机器配置较低，可以不需要使用</a:t>
            </a:r>
            <a:r>
              <a:rPr lang="en-US" altLang="zh-CN" dirty="0"/>
              <a:t>GPU</a:t>
            </a:r>
            <a:r>
              <a:rPr lang="zh-CN" altLang="en-US" dirty="0"/>
              <a:t>进行训练，</a:t>
            </a:r>
            <a:r>
              <a:rPr lang="en-US" altLang="zh-CN" dirty="0"/>
              <a:t> </a:t>
            </a:r>
            <a:r>
              <a:rPr lang="zh-CN" altLang="en-US" dirty="0"/>
              <a:t>例如</a:t>
            </a:r>
            <a:r>
              <a:rPr lang="en-US" altLang="zh-CN" dirty="0" err="1"/>
              <a:t>Tensorflow</a:t>
            </a:r>
            <a:r>
              <a:rPr lang="en-US" altLang="zh-CN" dirty="0"/>
              <a:t> </a:t>
            </a:r>
            <a:r>
              <a:rPr lang="zh-CN" altLang="en-US" dirty="0"/>
              <a:t>可以只安装</a:t>
            </a:r>
            <a:r>
              <a:rPr lang="en-US" altLang="zh-CN" dirty="0"/>
              <a:t>CPU</a:t>
            </a:r>
            <a:r>
              <a:rPr lang="zh-CN" altLang="en-US" dirty="0"/>
              <a:t>版本</a:t>
            </a:r>
            <a:endParaRPr lang="en-US" altLang="zh-CN" dirty="0"/>
          </a:p>
        </p:txBody>
      </p:sp>
    </p:spTree>
    <p:extLst>
      <p:ext uri="{BB962C8B-B14F-4D97-AF65-F5344CB8AC3E}">
        <p14:creationId xmlns:p14="http://schemas.microsoft.com/office/powerpoint/2010/main" val="3338950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昆虫分类问题</a:t>
            </a:r>
          </a:p>
        </p:txBody>
      </p:sp>
      <p:sp>
        <p:nvSpPr>
          <p:cNvPr id="3" name="内容占位符 2"/>
          <p:cNvSpPr>
            <a:spLocks noGrp="1"/>
          </p:cNvSpPr>
          <p:nvPr>
            <p:ph idx="1"/>
          </p:nvPr>
        </p:nvSpPr>
        <p:spPr/>
        <p:txBody>
          <a:bodyPr/>
          <a:lstStyle/>
          <a:p>
            <a:r>
              <a:rPr lang="zh-CN" altLang="en-US" dirty="0"/>
              <a:t>生物学家对某昆虫进行研究，发现该昆虫具有</a:t>
            </a:r>
            <a:r>
              <a:rPr lang="en-US" altLang="zh-CN" dirty="0"/>
              <a:t>3</a:t>
            </a:r>
            <a:r>
              <a:rPr lang="zh-CN" altLang="en-US" dirty="0"/>
              <a:t>个不同的属性，即可分为</a:t>
            </a:r>
            <a:r>
              <a:rPr lang="en-US" altLang="zh-CN" dirty="0"/>
              <a:t>3</a:t>
            </a:r>
            <a:r>
              <a:rPr lang="zh-CN" altLang="en-US" dirty="0"/>
              <a:t>类，依据的资料是体长和翼长。</a:t>
            </a:r>
            <a:endParaRPr lang="en-US" altLang="zh-CN" dirty="0"/>
          </a:p>
          <a:p>
            <a:r>
              <a:rPr lang="zh-CN" altLang="en-US" dirty="0"/>
              <a:t>相关数据文件在目录</a:t>
            </a:r>
            <a:r>
              <a:rPr lang="en-US" altLang="zh-CN" dirty="0"/>
              <a:t>\insects</a:t>
            </a:r>
            <a:r>
              <a:rPr lang="zh-CN" altLang="en-US" dirty="0"/>
              <a:t>下，数据格式为：</a:t>
            </a:r>
            <a:endParaRPr lang="en-US" altLang="zh-CN" dirty="0"/>
          </a:p>
          <a:p>
            <a:pPr lvl="1"/>
            <a:r>
              <a:rPr lang="zh-CN" altLang="en-US" dirty="0"/>
              <a:t>每一行 </a:t>
            </a:r>
            <a:r>
              <a:rPr lang="en-US" altLang="zh-CN" dirty="0"/>
              <a:t>(</a:t>
            </a:r>
            <a:r>
              <a:rPr lang="en-US" altLang="zh-CN" dirty="0" err="1"/>
              <a:t>x,y,label</a:t>
            </a:r>
            <a:r>
              <a:rPr lang="en-US" altLang="zh-CN" dirty="0"/>
              <a:t>)</a:t>
            </a:r>
            <a:r>
              <a:rPr lang="zh-CN" altLang="en-US" dirty="0"/>
              <a:t>：</a:t>
            </a:r>
            <a:r>
              <a:rPr lang="en-US" altLang="zh-CN" dirty="0"/>
              <a:t>x</a:t>
            </a:r>
            <a:r>
              <a:rPr lang="zh-CN" altLang="en-US" dirty="0"/>
              <a:t>为体长值，</a:t>
            </a:r>
            <a:r>
              <a:rPr lang="en-US" altLang="zh-CN" dirty="0"/>
              <a:t>y</a:t>
            </a:r>
            <a:r>
              <a:rPr lang="zh-CN" altLang="en-US" dirty="0"/>
              <a:t>为翼长值，</a:t>
            </a:r>
            <a:r>
              <a:rPr lang="en-US" altLang="zh-CN" dirty="0"/>
              <a:t>label</a:t>
            </a:r>
            <a:r>
              <a:rPr lang="zh-CN" altLang="en-US" dirty="0"/>
              <a:t>为所属类别</a:t>
            </a:r>
            <a:r>
              <a:rPr lang="en-US" altLang="zh-CN" dirty="0"/>
              <a:t>0/1/2</a:t>
            </a:r>
          </a:p>
          <a:p>
            <a:endParaRPr lang="en-US" altLang="zh-CN" dirty="0"/>
          </a:p>
          <a:p>
            <a:endParaRPr lang="zh-CN" altLang="en-US" dirty="0"/>
          </a:p>
        </p:txBody>
      </p:sp>
      <p:sp>
        <p:nvSpPr>
          <p:cNvPr id="4" name="矩形 3">
            <a:extLst>
              <a:ext uri="{FF2B5EF4-FFF2-40B4-BE49-F238E27FC236}">
                <a16:creationId xmlns:a16="http://schemas.microsoft.com/office/drawing/2014/main" id="{DC886014-D694-49C4-97D1-B841C64E9A16}"/>
              </a:ext>
            </a:extLst>
          </p:cNvPr>
          <p:cNvSpPr/>
          <p:nvPr/>
        </p:nvSpPr>
        <p:spPr>
          <a:xfrm>
            <a:off x="3327228" y="4646317"/>
            <a:ext cx="1994786" cy="1338828"/>
          </a:xfrm>
          <a:prstGeom prst="rect">
            <a:avLst/>
          </a:prstGeom>
        </p:spPr>
        <p:txBody>
          <a:bodyPr wrap="square">
            <a:spAutoFit/>
          </a:bodyPr>
          <a:lstStyle/>
          <a:p>
            <a:r>
              <a:rPr lang="en-US" altLang="zh-CN" sz="1350" dirty="0"/>
              <a:t>*.txt</a:t>
            </a:r>
          </a:p>
          <a:p>
            <a:r>
              <a:rPr lang="en-US" altLang="zh-CN" sz="1350" dirty="0"/>
              <a:t>0.822451 1.073889 0</a:t>
            </a:r>
          </a:p>
          <a:p>
            <a:r>
              <a:rPr lang="en-US" altLang="zh-CN" sz="1350" dirty="0"/>
              <a:t>0.887051 1.538393 0</a:t>
            </a:r>
          </a:p>
          <a:p>
            <a:r>
              <a:rPr lang="en-US" altLang="zh-CN" sz="1350" dirty="0"/>
              <a:t>…</a:t>
            </a:r>
          </a:p>
          <a:p>
            <a:r>
              <a:rPr lang="en-US" altLang="zh-CN" sz="1350" dirty="0"/>
              <a:t>…</a:t>
            </a:r>
          </a:p>
          <a:p>
            <a:r>
              <a:rPr lang="en-US" altLang="zh-CN" sz="1350" dirty="0"/>
              <a:t>2.380318 0.034133 2</a:t>
            </a:r>
            <a:endParaRPr lang="zh-CN" altLang="en-US" sz="1350" dirty="0"/>
          </a:p>
        </p:txBody>
      </p:sp>
    </p:spTree>
    <p:extLst>
      <p:ext uri="{BB962C8B-B14F-4D97-AF65-F5344CB8AC3E}">
        <p14:creationId xmlns:p14="http://schemas.microsoft.com/office/powerpoint/2010/main" val="1501065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数据集</a:t>
            </a:r>
            <a:r>
              <a:rPr lang="en-US" altLang="zh-CN" dirty="0"/>
              <a:t>1</a:t>
            </a:r>
            <a:endParaRPr lang="zh-CN" altLang="en-US" dirty="0"/>
          </a:p>
        </p:txBody>
      </p:sp>
      <p:sp>
        <p:nvSpPr>
          <p:cNvPr id="3" name="内容占位符 2"/>
          <p:cNvSpPr>
            <a:spLocks noGrp="1"/>
          </p:cNvSpPr>
          <p:nvPr>
            <p:ph idx="1"/>
          </p:nvPr>
        </p:nvSpPr>
        <p:spPr>
          <a:xfrm>
            <a:off x="628650" y="2226469"/>
            <a:ext cx="5492435" cy="3401564"/>
          </a:xfrm>
        </p:spPr>
        <p:txBody>
          <a:bodyPr/>
          <a:lstStyle/>
          <a:p>
            <a:r>
              <a:rPr lang="en-US" altLang="zh-CN" dirty="0"/>
              <a:t>insects-training.txt </a:t>
            </a:r>
            <a:r>
              <a:rPr lang="zh-CN" altLang="en-US" dirty="0"/>
              <a:t>为生物学家所鉴定的分类结果，作为训练集</a:t>
            </a:r>
            <a:endParaRPr lang="en-US" altLang="zh-CN" dirty="0"/>
          </a:p>
          <a:p>
            <a:r>
              <a:rPr lang="en-US" altLang="zh-CN" dirty="0"/>
              <a:t>insects-testing.txt </a:t>
            </a:r>
            <a:r>
              <a:rPr lang="zh-CN" altLang="en-US" dirty="0"/>
              <a:t>作为测试集，其中数据可分为两部分来进行测试：</a:t>
            </a:r>
            <a:endParaRPr lang="en-US" altLang="zh-CN" dirty="0"/>
          </a:p>
          <a:p>
            <a:pPr lvl="1"/>
            <a:r>
              <a:rPr lang="zh-CN" altLang="en-US" dirty="0"/>
              <a:t>前</a:t>
            </a:r>
            <a:r>
              <a:rPr lang="en-US" altLang="zh-CN" dirty="0"/>
              <a:t>60</a:t>
            </a:r>
            <a:r>
              <a:rPr lang="zh-CN" altLang="en-US" dirty="0"/>
              <a:t>个为从训练数据中随机抽取的</a:t>
            </a:r>
            <a:endParaRPr lang="en-US" altLang="zh-CN" dirty="0"/>
          </a:p>
          <a:p>
            <a:pPr lvl="1"/>
            <a:r>
              <a:rPr lang="zh-CN" altLang="en-US" dirty="0"/>
              <a:t>后</a:t>
            </a:r>
            <a:r>
              <a:rPr lang="en-US" altLang="zh-CN" dirty="0"/>
              <a:t>150</a:t>
            </a:r>
            <a:r>
              <a:rPr lang="zh-CN" altLang="en-US" dirty="0"/>
              <a:t>个为不在训练数据集的新数据</a:t>
            </a:r>
          </a:p>
        </p:txBody>
      </p:sp>
      <p:pic>
        <p:nvPicPr>
          <p:cNvPr id="4" name="图片 3">
            <a:extLst>
              <a:ext uri="{FF2B5EF4-FFF2-40B4-BE49-F238E27FC236}">
                <a16:creationId xmlns:a16="http://schemas.microsoft.com/office/drawing/2014/main" id="{7238F36C-E0E3-46DD-BC5A-BC8F135C4BA3}"/>
              </a:ext>
            </a:extLst>
          </p:cNvPr>
          <p:cNvPicPr>
            <a:picLocks noChangeAspect="1"/>
          </p:cNvPicPr>
          <p:nvPr/>
        </p:nvPicPr>
        <p:blipFill>
          <a:blip r:embed="rId2"/>
          <a:stretch>
            <a:fillRect/>
          </a:stretch>
        </p:blipFill>
        <p:spPr>
          <a:xfrm>
            <a:off x="6089493" y="2263770"/>
            <a:ext cx="2894393" cy="2220931"/>
          </a:xfrm>
          <a:prstGeom prst="rect">
            <a:avLst/>
          </a:prstGeom>
        </p:spPr>
      </p:pic>
      <p:sp>
        <p:nvSpPr>
          <p:cNvPr id="5" name="文本框 4"/>
          <p:cNvSpPr txBox="1"/>
          <p:nvPr/>
        </p:nvSpPr>
        <p:spPr>
          <a:xfrm>
            <a:off x="6678322" y="4484700"/>
            <a:ext cx="1471352" cy="300082"/>
          </a:xfrm>
          <a:prstGeom prst="rect">
            <a:avLst/>
          </a:prstGeom>
          <a:noFill/>
        </p:spPr>
        <p:txBody>
          <a:bodyPr wrap="square" rtlCol="0">
            <a:spAutoFit/>
          </a:bodyPr>
          <a:lstStyle/>
          <a:p>
            <a:r>
              <a:rPr lang="en-US" altLang="zh-CN" sz="1350" dirty="0"/>
              <a:t>insets-training.txt</a:t>
            </a:r>
            <a:endParaRPr lang="zh-CN" altLang="en-US" sz="1350" dirty="0"/>
          </a:p>
        </p:txBody>
      </p:sp>
    </p:spTree>
    <p:extLst>
      <p:ext uri="{BB962C8B-B14F-4D97-AF65-F5344CB8AC3E}">
        <p14:creationId xmlns:p14="http://schemas.microsoft.com/office/powerpoint/2010/main" val="789281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数据集</a:t>
            </a:r>
            <a:r>
              <a:rPr lang="en-US" altLang="zh-CN" dirty="0"/>
              <a:t>2</a:t>
            </a:r>
            <a:endParaRPr lang="zh-CN" altLang="en-US" dirty="0"/>
          </a:p>
        </p:txBody>
      </p:sp>
      <p:sp>
        <p:nvSpPr>
          <p:cNvPr id="3" name="内容占位符 2"/>
          <p:cNvSpPr>
            <a:spLocks noGrp="1"/>
          </p:cNvSpPr>
          <p:nvPr>
            <p:ph idx="1"/>
          </p:nvPr>
        </p:nvSpPr>
        <p:spPr>
          <a:xfrm>
            <a:off x="628650" y="2226469"/>
            <a:ext cx="5492435" cy="3401564"/>
          </a:xfrm>
        </p:spPr>
        <p:txBody>
          <a:bodyPr/>
          <a:lstStyle/>
          <a:p>
            <a:r>
              <a:rPr lang="en-US" altLang="zh-CN" dirty="0"/>
              <a:t>insects-2-training.txt </a:t>
            </a:r>
            <a:r>
              <a:rPr lang="zh-CN" altLang="en-US" dirty="0"/>
              <a:t>为生物学家所鉴定的分类结果，作为训练集</a:t>
            </a:r>
            <a:endParaRPr lang="en-US" altLang="zh-CN" dirty="0"/>
          </a:p>
          <a:p>
            <a:r>
              <a:rPr lang="en-US" altLang="zh-CN" dirty="0"/>
              <a:t>insects-2-testing.txt </a:t>
            </a:r>
            <a:r>
              <a:rPr lang="zh-CN" altLang="en-US" dirty="0"/>
              <a:t>作为测试集，其中数据可分为两部分来进行测试：</a:t>
            </a:r>
            <a:endParaRPr lang="en-US" altLang="zh-CN" dirty="0"/>
          </a:p>
          <a:p>
            <a:pPr lvl="1"/>
            <a:r>
              <a:rPr lang="zh-CN" altLang="en-US" dirty="0"/>
              <a:t>前</a:t>
            </a:r>
            <a:r>
              <a:rPr lang="en-US" altLang="zh-CN" dirty="0"/>
              <a:t>60</a:t>
            </a:r>
            <a:r>
              <a:rPr lang="zh-CN" altLang="en-US" dirty="0"/>
              <a:t>个为从训练数据中随机抽取的</a:t>
            </a:r>
            <a:endParaRPr lang="en-US" altLang="zh-CN" dirty="0"/>
          </a:p>
          <a:p>
            <a:pPr lvl="1"/>
            <a:r>
              <a:rPr lang="zh-CN" altLang="en-US" dirty="0"/>
              <a:t>后</a:t>
            </a:r>
            <a:r>
              <a:rPr lang="en-US" altLang="zh-CN" dirty="0"/>
              <a:t>150</a:t>
            </a:r>
            <a:r>
              <a:rPr lang="zh-CN" altLang="en-US" dirty="0"/>
              <a:t>个为不在训练数据集的新数据</a:t>
            </a:r>
          </a:p>
        </p:txBody>
      </p:sp>
      <p:sp>
        <p:nvSpPr>
          <p:cNvPr id="5" name="文本框 4"/>
          <p:cNvSpPr txBox="1"/>
          <p:nvPr/>
        </p:nvSpPr>
        <p:spPr>
          <a:xfrm>
            <a:off x="6725177" y="4434098"/>
            <a:ext cx="1666289" cy="300082"/>
          </a:xfrm>
          <a:prstGeom prst="rect">
            <a:avLst/>
          </a:prstGeom>
          <a:noFill/>
        </p:spPr>
        <p:txBody>
          <a:bodyPr wrap="square" rtlCol="0">
            <a:spAutoFit/>
          </a:bodyPr>
          <a:lstStyle/>
          <a:p>
            <a:r>
              <a:rPr lang="en-US" altLang="zh-CN" sz="1350" dirty="0"/>
              <a:t>Insets-2-training.txt</a:t>
            </a:r>
            <a:endParaRPr lang="zh-CN" altLang="en-US" sz="1350" dirty="0"/>
          </a:p>
        </p:txBody>
      </p:sp>
      <p:pic>
        <p:nvPicPr>
          <p:cNvPr id="6" name="内容占位符 4">
            <a:extLst>
              <a:ext uri="{FF2B5EF4-FFF2-40B4-BE49-F238E27FC236}">
                <a16:creationId xmlns:a16="http://schemas.microsoft.com/office/drawing/2014/main" id="{020FD9FD-0871-4E9D-8916-051C907E858A}"/>
              </a:ext>
            </a:extLst>
          </p:cNvPr>
          <p:cNvPicPr>
            <a:picLocks noChangeAspect="1"/>
          </p:cNvPicPr>
          <p:nvPr/>
        </p:nvPicPr>
        <p:blipFill>
          <a:blip r:embed="rId2"/>
          <a:stretch>
            <a:fillRect/>
          </a:stretch>
        </p:blipFill>
        <p:spPr>
          <a:xfrm>
            <a:off x="6018486" y="2213168"/>
            <a:ext cx="2894393" cy="2220931"/>
          </a:xfrm>
          <a:prstGeom prst="rect">
            <a:avLst/>
          </a:prstGeom>
        </p:spPr>
      </p:pic>
      <p:sp>
        <p:nvSpPr>
          <p:cNvPr id="7" name="文本框 6"/>
          <p:cNvSpPr txBox="1"/>
          <p:nvPr/>
        </p:nvSpPr>
        <p:spPr>
          <a:xfrm>
            <a:off x="1105361" y="5888249"/>
            <a:ext cx="4913125" cy="323165"/>
          </a:xfrm>
          <a:prstGeom prst="rect">
            <a:avLst/>
          </a:prstGeom>
          <a:solidFill>
            <a:schemeClr val="accent6">
              <a:lumMod val="20000"/>
              <a:lumOff val="80000"/>
            </a:schemeClr>
          </a:solidFill>
        </p:spPr>
        <p:txBody>
          <a:bodyPr wrap="square" rtlCol="0">
            <a:spAutoFit/>
          </a:bodyPr>
          <a:lstStyle/>
          <a:p>
            <a:r>
              <a:rPr lang="en-US" altLang="zh-CN" sz="1500" dirty="0"/>
              <a:t>【</a:t>
            </a:r>
            <a:r>
              <a:rPr lang="zh-CN" altLang="en-US" sz="1500" dirty="0"/>
              <a:t>注</a:t>
            </a:r>
            <a:r>
              <a:rPr lang="en-US" altLang="zh-CN" sz="1500" dirty="0"/>
              <a:t>】inset-2</a:t>
            </a:r>
            <a:r>
              <a:rPr lang="zh-CN" altLang="en-US" sz="1500" dirty="0"/>
              <a:t>为在测量昆虫体征时带有部分误差（噪声）</a:t>
            </a:r>
          </a:p>
        </p:txBody>
      </p:sp>
    </p:spTree>
    <p:extLst>
      <p:ext uri="{BB962C8B-B14F-4D97-AF65-F5344CB8AC3E}">
        <p14:creationId xmlns:p14="http://schemas.microsoft.com/office/powerpoint/2010/main" val="1155770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作业要求</a:t>
            </a:r>
          </a:p>
        </p:txBody>
      </p:sp>
      <p:sp>
        <p:nvSpPr>
          <p:cNvPr id="3" name="内容占位符 2"/>
          <p:cNvSpPr>
            <a:spLocks noGrp="1"/>
          </p:cNvSpPr>
          <p:nvPr>
            <p:ph idx="1"/>
          </p:nvPr>
        </p:nvSpPr>
        <p:spPr>
          <a:xfrm>
            <a:off x="628650" y="2262927"/>
            <a:ext cx="7886700" cy="3227045"/>
          </a:xfrm>
        </p:spPr>
        <p:txBody>
          <a:bodyPr/>
          <a:lstStyle/>
          <a:p>
            <a:r>
              <a:rPr lang="zh-CN" altLang="en-US" dirty="0"/>
              <a:t>利用神经网络来对昆虫进行学习分类</a:t>
            </a:r>
            <a:endParaRPr lang="en-US" altLang="zh-CN" dirty="0"/>
          </a:p>
          <a:p>
            <a:endParaRPr lang="en-US" altLang="zh-CN" dirty="0"/>
          </a:p>
          <a:p>
            <a:r>
              <a:rPr lang="zh-CN" altLang="en-US" dirty="0"/>
              <a:t>可测试不同的网络结构、不同的激活函数对结果的影响</a:t>
            </a:r>
            <a:endParaRPr lang="en-US" altLang="zh-CN" dirty="0"/>
          </a:p>
          <a:p>
            <a:endParaRPr lang="en-US" altLang="zh-CN" dirty="0"/>
          </a:p>
          <a:p>
            <a:r>
              <a:rPr lang="zh-CN" altLang="en-US" dirty="0"/>
              <a:t>分析神经网络模型方法的影响因素及性能</a:t>
            </a:r>
            <a:endParaRPr lang="en-US" altLang="zh-CN" dirty="0"/>
          </a:p>
          <a:p>
            <a:endParaRPr lang="zh-CN" altLang="en-US" dirty="0"/>
          </a:p>
        </p:txBody>
      </p:sp>
    </p:spTree>
    <p:extLst>
      <p:ext uri="{BB962C8B-B14F-4D97-AF65-F5344CB8AC3E}">
        <p14:creationId xmlns:p14="http://schemas.microsoft.com/office/powerpoint/2010/main" val="905367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作业要求</a:t>
            </a:r>
          </a:p>
        </p:txBody>
      </p:sp>
      <p:sp>
        <p:nvSpPr>
          <p:cNvPr id="3" name="内容占位符 2"/>
          <p:cNvSpPr>
            <a:spLocks noGrp="1"/>
          </p:cNvSpPr>
          <p:nvPr>
            <p:ph idx="1"/>
          </p:nvPr>
        </p:nvSpPr>
        <p:spPr/>
        <p:txBody>
          <a:bodyPr>
            <a:normAutofit/>
          </a:bodyPr>
          <a:lstStyle/>
          <a:p>
            <a:r>
              <a:rPr lang="zh-CN" altLang="en-US" dirty="0"/>
              <a:t>任务：以下</a:t>
            </a:r>
            <a:r>
              <a:rPr lang="en-US" altLang="zh-CN" dirty="0"/>
              <a:t>2</a:t>
            </a:r>
            <a:r>
              <a:rPr lang="zh-CN" altLang="en-US" dirty="0"/>
              <a:t>选</a:t>
            </a:r>
            <a:r>
              <a:rPr lang="en-US" altLang="zh-CN" dirty="0"/>
              <a:t>1</a:t>
            </a:r>
          </a:p>
          <a:p>
            <a:pPr lvl="1"/>
            <a:r>
              <a:rPr lang="zh-CN" altLang="en-US" dirty="0"/>
              <a:t>平面点列的曲线拟合</a:t>
            </a:r>
          </a:p>
          <a:p>
            <a:pPr lvl="1"/>
            <a:r>
              <a:rPr lang="zh-CN" altLang="en-US" dirty="0"/>
              <a:t>使用神经网络进行昆虫分类</a:t>
            </a:r>
          </a:p>
          <a:p>
            <a:r>
              <a:rPr lang="zh-CN" altLang="en-US" dirty="0"/>
              <a:t>目标</a:t>
            </a:r>
            <a:endParaRPr lang="en-US" altLang="zh-CN" dirty="0"/>
          </a:p>
          <a:p>
            <a:pPr lvl="1"/>
            <a:r>
              <a:rPr lang="zh-CN" altLang="en-US" dirty="0"/>
              <a:t>学习和实现数据拟合的数学模型并进行可视化</a:t>
            </a:r>
            <a:endParaRPr lang="en-US" altLang="zh-CN" dirty="0"/>
          </a:p>
          <a:p>
            <a:r>
              <a:rPr lang="zh-CN" altLang="en-US" dirty="0"/>
              <a:t>提交时间：</a:t>
            </a:r>
            <a:r>
              <a:rPr lang="en-US" altLang="zh-CN" dirty="0"/>
              <a:t> </a:t>
            </a:r>
          </a:p>
          <a:p>
            <a:pPr lvl="1"/>
            <a:r>
              <a:rPr lang="en-US" altLang="zh-CN" dirty="0">
                <a:solidFill>
                  <a:srgbClr val="FF0000"/>
                </a:solidFill>
              </a:rPr>
              <a:t>2022</a:t>
            </a:r>
            <a:r>
              <a:rPr lang="zh-CN" altLang="en-US" dirty="0">
                <a:solidFill>
                  <a:srgbClr val="FF0000"/>
                </a:solidFill>
              </a:rPr>
              <a:t>年</a:t>
            </a:r>
            <a:r>
              <a:rPr lang="en-US" altLang="zh-CN" dirty="0">
                <a:solidFill>
                  <a:srgbClr val="FF0000"/>
                </a:solidFill>
              </a:rPr>
              <a:t>4</a:t>
            </a:r>
            <a:r>
              <a:rPr lang="zh-CN" altLang="en-US" dirty="0">
                <a:solidFill>
                  <a:srgbClr val="FF0000"/>
                </a:solidFill>
              </a:rPr>
              <a:t>月</a:t>
            </a:r>
            <a:r>
              <a:rPr lang="en-US" altLang="zh-CN" dirty="0">
                <a:solidFill>
                  <a:srgbClr val="FF0000"/>
                </a:solidFill>
              </a:rPr>
              <a:t>30</a:t>
            </a:r>
            <a:r>
              <a:rPr lang="zh-CN" altLang="en-US" dirty="0">
                <a:solidFill>
                  <a:srgbClr val="FF0000"/>
                </a:solidFill>
              </a:rPr>
              <a:t>日星期日</a:t>
            </a:r>
          </a:p>
        </p:txBody>
      </p:sp>
    </p:spTree>
    <p:extLst>
      <p:ext uri="{BB962C8B-B14F-4D97-AF65-F5344CB8AC3E}">
        <p14:creationId xmlns:p14="http://schemas.microsoft.com/office/powerpoint/2010/main" val="319553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t>Option 1</a:t>
            </a:r>
            <a:r>
              <a:rPr lang="zh-CN" altLang="en-US" dirty="0"/>
              <a:t>：</a:t>
            </a:r>
            <a:br>
              <a:rPr lang="en-US" altLang="zh-CN" dirty="0"/>
            </a:br>
            <a:r>
              <a:rPr lang="zh-CN" altLang="en-US" dirty="0"/>
              <a:t>平面点列的曲线拟合</a:t>
            </a:r>
          </a:p>
        </p:txBody>
      </p:sp>
      <p:sp>
        <p:nvSpPr>
          <p:cNvPr id="5" name="副标题 4"/>
          <p:cNvSpPr>
            <a:spLocks noGrp="1"/>
          </p:cNvSpPr>
          <p:nvPr>
            <p:ph type="subTitle" idx="1"/>
          </p:nvPr>
        </p:nvSpPr>
        <p:spPr/>
        <p:txBody>
          <a:bodyPr/>
          <a:lstStyle/>
          <a:p>
            <a:endParaRPr lang="zh-CN" altLang="en-US"/>
          </a:p>
        </p:txBody>
      </p:sp>
      <p:sp>
        <p:nvSpPr>
          <p:cNvPr id="6" name="矩形 5">
            <a:extLst>
              <a:ext uri="{FF2B5EF4-FFF2-40B4-BE49-F238E27FC236}">
                <a16:creationId xmlns:a16="http://schemas.microsoft.com/office/drawing/2014/main" id="{0FE1C16C-09C4-4D96-B438-F8787499C5E1}"/>
              </a:ext>
            </a:extLst>
          </p:cNvPr>
          <p:cNvSpPr/>
          <p:nvPr/>
        </p:nvSpPr>
        <p:spPr>
          <a:xfrm>
            <a:off x="279861" y="5349875"/>
            <a:ext cx="8675717" cy="1384995"/>
          </a:xfrm>
          <a:prstGeom prst="rect">
            <a:avLst/>
          </a:prstGeom>
        </p:spPr>
        <p:txBody>
          <a:bodyPr wrap="square">
            <a:spAutoFit/>
          </a:bodyPr>
          <a:lstStyle/>
          <a:p>
            <a:r>
              <a:rPr lang="zh-CN" altLang="en-US" sz="1400" dirty="0"/>
              <a:t>E. T. Y. Lee, “Choosing nodes in parametric curve interpolation,” Comput. Aided Design, vol. 21, p. 363–370, July 1989.</a:t>
            </a:r>
          </a:p>
          <a:p>
            <a:r>
              <a:rPr lang="zh-CN" altLang="en-US" sz="1400" dirty="0"/>
              <a:t>Zhang C M, Cheng F H and Miura K, A method for determining knots in parametric curve interpolation, CAGD, 1998, 15: 399-416.</a:t>
            </a:r>
          </a:p>
          <a:p>
            <a:r>
              <a:rPr lang="zh-CN" altLang="en-US" sz="1400" dirty="0"/>
              <a:t>M. S. Floater and T. Surazhsky, “Parameterization for curve interpolation,” in Topics in Multivariate Approximation and Interpolation (K. Jetter, M. D. Buhmann, W. Haussmann, R. Schaback, and J. Stöckler, eds.), vol. 12 of Studies in Computational Mathematics, pp. 39–54, Elsevier, 2006.</a:t>
            </a:r>
          </a:p>
        </p:txBody>
      </p:sp>
    </p:spTree>
    <p:extLst>
      <p:ext uri="{BB962C8B-B14F-4D97-AF65-F5344CB8AC3E}">
        <p14:creationId xmlns:p14="http://schemas.microsoft.com/office/powerpoint/2010/main" val="2082054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4F85D3-9467-4FB0-99C7-61F57205258C}"/>
              </a:ext>
            </a:extLst>
          </p:cNvPr>
          <p:cNvSpPr>
            <a:spLocks noGrp="1"/>
          </p:cNvSpPr>
          <p:nvPr>
            <p:ph type="title"/>
          </p:nvPr>
        </p:nvSpPr>
        <p:spPr/>
        <p:txBody>
          <a:bodyPr/>
          <a:lstStyle/>
          <a:p>
            <a:r>
              <a:rPr lang="zh-CN" altLang="en-US" dirty="0"/>
              <a:t>问题：平面点列的插值曲线</a:t>
            </a:r>
          </a:p>
        </p:txBody>
      </p:sp>
      <p:sp>
        <p:nvSpPr>
          <p:cNvPr id="3" name="内容占位符 2">
            <a:extLst>
              <a:ext uri="{FF2B5EF4-FFF2-40B4-BE49-F238E27FC236}">
                <a16:creationId xmlns:a16="http://schemas.microsoft.com/office/drawing/2014/main" id="{3539A47C-9E98-4DD1-82AB-BD8B5112399A}"/>
              </a:ext>
            </a:extLst>
          </p:cNvPr>
          <p:cNvSpPr>
            <a:spLocks noGrp="1"/>
          </p:cNvSpPr>
          <p:nvPr>
            <p:ph idx="1"/>
          </p:nvPr>
        </p:nvSpPr>
        <p:spPr/>
        <p:txBody>
          <a:bodyPr/>
          <a:lstStyle/>
          <a:p>
            <a:endParaRPr lang="zh-CN" altLang="en-US"/>
          </a:p>
        </p:txBody>
      </p:sp>
      <p:sp>
        <p:nvSpPr>
          <p:cNvPr id="5" name="任意多边形 3">
            <a:extLst>
              <a:ext uri="{FF2B5EF4-FFF2-40B4-BE49-F238E27FC236}">
                <a16:creationId xmlns:a16="http://schemas.microsoft.com/office/drawing/2014/main" id="{2131CC9C-8D89-4713-87E1-BDB5DD40C950}"/>
              </a:ext>
            </a:extLst>
          </p:cNvPr>
          <p:cNvSpPr/>
          <p:nvPr/>
        </p:nvSpPr>
        <p:spPr>
          <a:xfrm>
            <a:off x="1619250" y="2133600"/>
            <a:ext cx="5756275" cy="3805238"/>
          </a:xfrm>
          <a:custGeom>
            <a:avLst/>
            <a:gdLst>
              <a:gd name="connsiteX0" fmla="*/ 0 w 5755492"/>
              <a:gd name="connsiteY0" fmla="*/ 1568728 h 3806232"/>
              <a:gd name="connsiteX1" fmla="*/ 1213658 w 5755492"/>
              <a:gd name="connsiteY1" fmla="*/ 222066 h 3806232"/>
              <a:gd name="connsiteX2" fmla="*/ 4982095 w 5755492"/>
              <a:gd name="connsiteY2" fmla="*/ 321818 h 3806232"/>
              <a:gd name="connsiteX3" fmla="*/ 5514109 w 5755492"/>
              <a:gd name="connsiteY3" fmla="*/ 3303317 h 3806232"/>
              <a:gd name="connsiteX4" fmla="*/ 2011680 w 5755492"/>
              <a:gd name="connsiteY4" fmla="*/ 3574866 h 3806232"/>
              <a:gd name="connsiteX5" fmla="*/ 2327564 w 5755492"/>
              <a:gd name="connsiteY5" fmla="*/ 931418 h 3806232"/>
              <a:gd name="connsiteX6" fmla="*/ 4328160 w 5755492"/>
              <a:gd name="connsiteY6" fmla="*/ 1103215 h 3806232"/>
              <a:gd name="connsiteX7" fmla="*/ 4400204 w 5755492"/>
              <a:gd name="connsiteY7" fmla="*/ 2061949 h 380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55492" h="3806232">
                <a:moveTo>
                  <a:pt x="0" y="1568728"/>
                </a:moveTo>
                <a:cubicBezTo>
                  <a:pt x="191654" y="999306"/>
                  <a:pt x="383309" y="429884"/>
                  <a:pt x="1213658" y="222066"/>
                </a:cubicBezTo>
                <a:cubicBezTo>
                  <a:pt x="2044007" y="14248"/>
                  <a:pt x="4265353" y="-191724"/>
                  <a:pt x="4982095" y="321818"/>
                </a:cubicBezTo>
                <a:cubicBezTo>
                  <a:pt x="5698837" y="835360"/>
                  <a:pt x="6009178" y="2761142"/>
                  <a:pt x="5514109" y="3303317"/>
                </a:cubicBezTo>
                <a:cubicBezTo>
                  <a:pt x="5019040" y="3845492"/>
                  <a:pt x="2542771" y="3970182"/>
                  <a:pt x="2011680" y="3574866"/>
                </a:cubicBezTo>
                <a:cubicBezTo>
                  <a:pt x="1480589" y="3179550"/>
                  <a:pt x="1941484" y="1343360"/>
                  <a:pt x="2327564" y="931418"/>
                </a:cubicBezTo>
                <a:cubicBezTo>
                  <a:pt x="2713644" y="519476"/>
                  <a:pt x="3982720" y="914793"/>
                  <a:pt x="4328160" y="1103215"/>
                </a:cubicBezTo>
                <a:cubicBezTo>
                  <a:pt x="4673600" y="1291637"/>
                  <a:pt x="4536902" y="1676793"/>
                  <a:pt x="4400204" y="206194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0000"/>
              </a:solidFill>
            </a:endParaRPr>
          </a:p>
        </p:txBody>
      </p:sp>
      <p:sp>
        <p:nvSpPr>
          <p:cNvPr id="6" name="Oval 11">
            <a:extLst>
              <a:ext uri="{FF2B5EF4-FFF2-40B4-BE49-F238E27FC236}">
                <a16:creationId xmlns:a16="http://schemas.microsoft.com/office/drawing/2014/main" id="{C7A8FF73-EF09-45F4-A59E-7073370D2795}"/>
              </a:ext>
            </a:extLst>
          </p:cNvPr>
          <p:cNvSpPr/>
          <p:nvPr/>
        </p:nvSpPr>
        <p:spPr>
          <a:xfrm>
            <a:off x="1552575" y="3644900"/>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Oval 11">
            <a:extLst>
              <a:ext uri="{FF2B5EF4-FFF2-40B4-BE49-F238E27FC236}">
                <a16:creationId xmlns:a16="http://schemas.microsoft.com/office/drawing/2014/main" id="{1FACE01C-D4AF-4EA0-842F-5AFFDC44BD84}"/>
              </a:ext>
            </a:extLst>
          </p:cNvPr>
          <p:cNvSpPr/>
          <p:nvPr/>
        </p:nvSpPr>
        <p:spPr>
          <a:xfrm>
            <a:off x="2124075" y="2630488"/>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Oval 11">
            <a:extLst>
              <a:ext uri="{FF2B5EF4-FFF2-40B4-BE49-F238E27FC236}">
                <a16:creationId xmlns:a16="http://schemas.microsoft.com/office/drawing/2014/main" id="{C15C5FC0-DC9F-45D1-9890-72097CBD0C20}"/>
              </a:ext>
            </a:extLst>
          </p:cNvPr>
          <p:cNvSpPr/>
          <p:nvPr/>
        </p:nvSpPr>
        <p:spPr>
          <a:xfrm>
            <a:off x="6792913" y="2708275"/>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Oval 11">
            <a:extLst>
              <a:ext uri="{FF2B5EF4-FFF2-40B4-BE49-F238E27FC236}">
                <a16:creationId xmlns:a16="http://schemas.microsoft.com/office/drawing/2014/main" id="{6F792E9A-A699-408F-8E62-6CC09A72C5DA}"/>
              </a:ext>
            </a:extLst>
          </p:cNvPr>
          <p:cNvSpPr/>
          <p:nvPr/>
        </p:nvSpPr>
        <p:spPr>
          <a:xfrm>
            <a:off x="5651500" y="2133600"/>
            <a:ext cx="133350" cy="1317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Oval 11">
            <a:extLst>
              <a:ext uri="{FF2B5EF4-FFF2-40B4-BE49-F238E27FC236}">
                <a16:creationId xmlns:a16="http://schemas.microsoft.com/office/drawing/2014/main" id="{10C36B49-1837-46A4-AFE4-B06398381F8A}"/>
              </a:ext>
            </a:extLst>
          </p:cNvPr>
          <p:cNvSpPr/>
          <p:nvPr/>
        </p:nvSpPr>
        <p:spPr>
          <a:xfrm>
            <a:off x="7308850" y="4437063"/>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Oval 11">
            <a:extLst>
              <a:ext uri="{FF2B5EF4-FFF2-40B4-BE49-F238E27FC236}">
                <a16:creationId xmlns:a16="http://schemas.microsoft.com/office/drawing/2014/main" id="{4EEA16FB-095B-44F1-B78B-73192C55F543}"/>
              </a:ext>
            </a:extLst>
          </p:cNvPr>
          <p:cNvSpPr/>
          <p:nvPr/>
        </p:nvSpPr>
        <p:spPr>
          <a:xfrm>
            <a:off x="3995738" y="2924175"/>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Oval 11">
            <a:extLst>
              <a:ext uri="{FF2B5EF4-FFF2-40B4-BE49-F238E27FC236}">
                <a16:creationId xmlns:a16="http://schemas.microsoft.com/office/drawing/2014/main" id="{F69160CF-48DA-41FB-A005-2CF0CA6CC199}"/>
              </a:ext>
            </a:extLst>
          </p:cNvPr>
          <p:cNvSpPr/>
          <p:nvPr/>
        </p:nvSpPr>
        <p:spPr>
          <a:xfrm>
            <a:off x="6659563" y="5600700"/>
            <a:ext cx="133350" cy="1317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Oval 11">
            <a:extLst>
              <a:ext uri="{FF2B5EF4-FFF2-40B4-BE49-F238E27FC236}">
                <a16:creationId xmlns:a16="http://schemas.microsoft.com/office/drawing/2014/main" id="{1D703E24-30EE-4A5B-AA85-06D785CCBAFE}"/>
              </a:ext>
            </a:extLst>
          </p:cNvPr>
          <p:cNvSpPr/>
          <p:nvPr/>
        </p:nvSpPr>
        <p:spPr>
          <a:xfrm>
            <a:off x="3779838" y="5732463"/>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Oval 11">
            <a:extLst>
              <a:ext uri="{FF2B5EF4-FFF2-40B4-BE49-F238E27FC236}">
                <a16:creationId xmlns:a16="http://schemas.microsoft.com/office/drawing/2014/main" id="{FD293122-4631-4EA8-A417-9C8A74B3B89D}"/>
              </a:ext>
            </a:extLst>
          </p:cNvPr>
          <p:cNvSpPr/>
          <p:nvPr/>
        </p:nvSpPr>
        <p:spPr>
          <a:xfrm>
            <a:off x="3348038" y="4868863"/>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Oval 11">
            <a:extLst>
              <a:ext uri="{FF2B5EF4-FFF2-40B4-BE49-F238E27FC236}">
                <a16:creationId xmlns:a16="http://schemas.microsoft.com/office/drawing/2014/main" id="{7D616E0A-ACAD-4CCC-8543-4902BF57C491}"/>
              </a:ext>
            </a:extLst>
          </p:cNvPr>
          <p:cNvSpPr/>
          <p:nvPr/>
        </p:nvSpPr>
        <p:spPr>
          <a:xfrm>
            <a:off x="6057900" y="3284538"/>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 name="Oval 11">
            <a:extLst>
              <a:ext uri="{FF2B5EF4-FFF2-40B4-BE49-F238E27FC236}">
                <a16:creationId xmlns:a16="http://schemas.microsoft.com/office/drawing/2014/main" id="{63D975D9-F45A-4960-B5D6-D7DBF3367897}"/>
              </a:ext>
            </a:extLst>
          </p:cNvPr>
          <p:cNvSpPr/>
          <p:nvPr/>
        </p:nvSpPr>
        <p:spPr>
          <a:xfrm>
            <a:off x="5940425" y="4144963"/>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 name="Oval 11">
            <a:extLst>
              <a:ext uri="{FF2B5EF4-FFF2-40B4-BE49-F238E27FC236}">
                <a16:creationId xmlns:a16="http://schemas.microsoft.com/office/drawing/2014/main" id="{949F16AB-83B5-4867-9986-36C914A602EC}"/>
              </a:ext>
            </a:extLst>
          </p:cNvPr>
          <p:cNvSpPr/>
          <p:nvPr/>
        </p:nvSpPr>
        <p:spPr>
          <a:xfrm>
            <a:off x="3132138" y="2232025"/>
            <a:ext cx="133350" cy="1317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8" name="Oval 11">
            <a:extLst>
              <a:ext uri="{FF2B5EF4-FFF2-40B4-BE49-F238E27FC236}">
                <a16:creationId xmlns:a16="http://schemas.microsoft.com/office/drawing/2014/main" id="{233C322C-481F-4DFA-97C1-E85FE5CBB83A}"/>
              </a:ext>
            </a:extLst>
          </p:cNvPr>
          <p:cNvSpPr/>
          <p:nvPr/>
        </p:nvSpPr>
        <p:spPr>
          <a:xfrm>
            <a:off x="5364163" y="5865813"/>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extLst>
      <p:ext uri="{BB962C8B-B14F-4D97-AF65-F5344CB8AC3E}">
        <p14:creationId xmlns:p14="http://schemas.microsoft.com/office/powerpoint/2010/main" val="374731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34260-14A9-48D1-90AC-4C033CD006DA}"/>
              </a:ext>
            </a:extLst>
          </p:cNvPr>
          <p:cNvSpPr>
            <a:spLocks noGrp="1"/>
          </p:cNvSpPr>
          <p:nvPr>
            <p:ph type="title"/>
          </p:nvPr>
        </p:nvSpPr>
        <p:spPr/>
        <p:txBody>
          <a:bodyPr/>
          <a:lstStyle/>
          <a:p>
            <a:r>
              <a:rPr lang="zh-CN" altLang="en-US" dirty="0"/>
              <a:t>求点列的参数</a:t>
            </a:r>
          </a:p>
        </p:txBody>
      </p:sp>
      <p:sp>
        <p:nvSpPr>
          <p:cNvPr id="3" name="内容占位符 2">
            <a:extLst>
              <a:ext uri="{FF2B5EF4-FFF2-40B4-BE49-F238E27FC236}">
                <a16:creationId xmlns:a16="http://schemas.microsoft.com/office/drawing/2014/main" id="{769688EF-3054-47F6-AA9F-4202C1B5776E}"/>
              </a:ext>
            </a:extLst>
          </p:cNvPr>
          <p:cNvSpPr>
            <a:spLocks noGrp="1"/>
          </p:cNvSpPr>
          <p:nvPr>
            <p:ph idx="1"/>
          </p:nvPr>
        </p:nvSpPr>
        <p:spPr/>
        <p:txBody>
          <a:bodyPr/>
          <a:lstStyle/>
          <a:p>
            <a:endParaRPr lang="zh-CN" altLang="en-US"/>
          </a:p>
        </p:txBody>
      </p:sp>
      <p:grpSp>
        <p:nvGrpSpPr>
          <p:cNvPr id="4" name="Group 7">
            <a:extLst>
              <a:ext uri="{FF2B5EF4-FFF2-40B4-BE49-F238E27FC236}">
                <a16:creationId xmlns:a16="http://schemas.microsoft.com/office/drawing/2014/main" id="{D76201B4-ED1D-4B3E-BC50-BE9FDC6B7CC0}"/>
              </a:ext>
            </a:extLst>
          </p:cNvPr>
          <p:cNvGrpSpPr>
            <a:grpSpLocks/>
          </p:cNvGrpSpPr>
          <p:nvPr/>
        </p:nvGrpSpPr>
        <p:grpSpPr bwMode="auto">
          <a:xfrm>
            <a:off x="4996541" y="2474464"/>
            <a:ext cx="3153229" cy="2514600"/>
            <a:chOff x="1447800" y="3048000"/>
            <a:chExt cx="5867400" cy="2514600"/>
          </a:xfrm>
        </p:grpSpPr>
        <p:cxnSp>
          <p:nvCxnSpPr>
            <p:cNvPr id="5" name="Straight Arrow Connector 4">
              <a:extLst>
                <a:ext uri="{FF2B5EF4-FFF2-40B4-BE49-F238E27FC236}">
                  <a16:creationId xmlns:a16="http://schemas.microsoft.com/office/drawing/2014/main" id="{FB1FB4FD-8587-4CA6-B0FB-82C704268489}"/>
                </a:ext>
              </a:extLst>
            </p:cNvPr>
            <p:cNvCxnSpPr/>
            <p:nvPr/>
          </p:nvCxnSpPr>
          <p:spPr>
            <a:xfrm flipV="1">
              <a:off x="1447800" y="3048000"/>
              <a:ext cx="0" cy="251460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6">
              <a:extLst>
                <a:ext uri="{FF2B5EF4-FFF2-40B4-BE49-F238E27FC236}">
                  <a16:creationId xmlns:a16="http://schemas.microsoft.com/office/drawing/2014/main" id="{EFD881C3-967A-4F6B-9221-3132910CB954}"/>
                </a:ext>
              </a:extLst>
            </p:cNvPr>
            <p:cNvCxnSpPr/>
            <p:nvPr/>
          </p:nvCxnSpPr>
          <p:spPr>
            <a:xfrm>
              <a:off x="1447800" y="5562600"/>
              <a:ext cx="5867400"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7" name="Oval 9">
            <a:extLst>
              <a:ext uri="{FF2B5EF4-FFF2-40B4-BE49-F238E27FC236}">
                <a16:creationId xmlns:a16="http://schemas.microsoft.com/office/drawing/2014/main" id="{00CADBF2-9B4A-4ED6-BC36-481E48A086F2}"/>
              </a:ext>
            </a:extLst>
          </p:cNvPr>
          <p:cNvSpPr/>
          <p:nvPr/>
        </p:nvSpPr>
        <p:spPr>
          <a:xfrm>
            <a:off x="5272313" y="3848712"/>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Oval 11">
            <a:extLst>
              <a:ext uri="{FF2B5EF4-FFF2-40B4-BE49-F238E27FC236}">
                <a16:creationId xmlns:a16="http://schemas.microsoft.com/office/drawing/2014/main" id="{1D466A1C-9EA8-4D3D-BDD8-32B2ED9847E9}"/>
              </a:ext>
            </a:extLst>
          </p:cNvPr>
          <p:cNvSpPr/>
          <p:nvPr/>
        </p:nvSpPr>
        <p:spPr>
          <a:xfrm>
            <a:off x="5748563" y="2873987"/>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Oval 12">
            <a:extLst>
              <a:ext uri="{FF2B5EF4-FFF2-40B4-BE49-F238E27FC236}">
                <a16:creationId xmlns:a16="http://schemas.microsoft.com/office/drawing/2014/main" id="{55296F96-9180-4EDA-90B9-F3A3416CC472}"/>
              </a:ext>
            </a:extLst>
          </p:cNvPr>
          <p:cNvSpPr/>
          <p:nvPr/>
        </p:nvSpPr>
        <p:spPr>
          <a:xfrm>
            <a:off x="6405788" y="2631946"/>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Oval 13">
            <a:extLst>
              <a:ext uri="{FF2B5EF4-FFF2-40B4-BE49-F238E27FC236}">
                <a16:creationId xmlns:a16="http://schemas.microsoft.com/office/drawing/2014/main" id="{42B09A41-6A90-4FA4-8FF6-C085ECC4A938}"/>
              </a:ext>
            </a:extLst>
          </p:cNvPr>
          <p:cNvSpPr/>
          <p:nvPr/>
        </p:nvSpPr>
        <p:spPr>
          <a:xfrm>
            <a:off x="6869792" y="2698621"/>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Oval 14">
            <a:extLst>
              <a:ext uri="{FF2B5EF4-FFF2-40B4-BE49-F238E27FC236}">
                <a16:creationId xmlns:a16="http://schemas.microsoft.com/office/drawing/2014/main" id="{9E6A863B-4FB8-4CA3-A90A-98A43D58181D}"/>
              </a:ext>
            </a:extLst>
          </p:cNvPr>
          <p:cNvSpPr/>
          <p:nvPr/>
        </p:nvSpPr>
        <p:spPr>
          <a:xfrm>
            <a:off x="7405006" y="3157923"/>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Oval 15">
            <a:extLst>
              <a:ext uri="{FF2B5EF4-FFF2-40B4-BE49-F238E27FC236}">
                <a16:creationId xmlns:a16="http://schemas.microsoft.com/office/drawing/2014/main" id="{B4FF2219-B12C-4D2E-9D16-E4CAF92E4EF5}"/>
              </a:ext>
            </a:extLst>
          </p:cNvPr>
          <p:cNvSpPr/>
          <p:nvPr/>
        </p:nvSpPr>
        <p:spPr>
          <a:xfrm>
            <a:off x="7134600" y="3754369"/>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Oval 16">
            <a:extLst>
              <a:ext uri="{FF2B5EF4-FFF2-40B4-BE49-F238E27FC236}">
                <a16:creationId xmlns:a16="http://schemas.microsoft.com/office/drawing/2014/main" id="{7172DC4E-DAA5-4B65-8264-B87C0645F6C8}"/>
              </a:ext>
            </a:extLst>
          </p:cNvPr>
          <p:cNvSpPr/>
          <p:nvPr/>
        </p:nvSpPr>
        <p:spPr>
          <a:xfrm>
            <a:off x="5437413" y="3334362"/>
            <a:ext cx="131763"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Oval 18">
            <a:extLst>
              <a:ext uri="{FF2B5EF4-FFF2-40B4-BE49-F238E27FC236}">
                <a16:creationId xmlns:a16="http://schemas.microsoft.com/office/drawing/2014/main" id="{DBB3FC2E-7B56-4343-BD1F-4FB8698A3561}"/>
              </a:ext>
            </a:extLst>
          </p:cNvPr>
          <p:cNvSpPr/>
          <p:nvPr/>
        </p:nvSpPr>
        <p:spPr>
          <a:xfrm>
            <a:off x="6786789" y="4200627"/>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Oval 19">
            <a:extLst>
              <a:ext uri="{FF2B5EF4-FFF2-40B4-BE49-F238E27FC236}">
                <a16:creationId xmlns:a16="http://schemas.microsoft.com/office/drawing/2014/main" id="{30B7421E-E3F5-44DF-B57A-3270D26E8CB7}"/>
              </a:ext>
            </a:extLst>
          </p:cNvPr>
          <p:cNvSpPr/>
          <p:nvPr/>
        </p:nvSpPr>
        <p:spPr>
          <a:xfrm>
            <a:off x="6456437" y="4594527"/>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 name="Oval 20">
            <a:extLst>
              <a:ext uri="{FF2B5EF4-FFF2-40B4-BE49-F238E27FC236}">
                <a16:creationId xmlns:a16="http://schemas.microsoft.com/office/drawing/2014/main" id="{0A433A18-62B3-4BD4-847C-22DA0A31B892}"/>
              </a:ext>
            </a:extLst>
          </p:cNvPr>
          <p:cNvSpPr/>
          <p:nvPr/>
        </p:nvSpPr>
        <p:spPr>
          <a:xfrm>
            <a:off x="7250980" y="4699726"/>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 name="任意多边形 16">
            <a:extLst>
              <a:ext uri="{FF2B5EF4-FFF2-40B4-BE49-F238E27FC236}">
                <a16:creationId xmlns:a16="http://schemas.microsoft.com/office/drawing/2014/main" id="{3D2D2ECC-4444-40DE-B903-0A3959D10DDD}"/>
              </a:ext>
            </a:extLst>
          </p:cNvPr>
          <p:cNvSpPr/>
          <p:nvPr/>
        </p:nvSpPr>
        <p:spPr>
          <a:xfrm>
            <a:off x="5363027" y="2773904"/>
            <a:ext cx="2112140" cy="2032059"/>
          </a:xfrm>
          <a:custGeom>
            <a:avLst/>
            <a:gdLst>
              <a:gd name="connsiteX0" fmla="*/ 0 w 2112140"/>
              <a:gd name="connsiteY0" fmla="*/ 1238860 h 2010624"/>
              <a:gd name="connsiteX1" fmla="*/ 515258 w 2112140"/>
              <a:gd name="connsiteY1" fmla="*/ 135775 h 2010624"/>
              <a:gd name="connsiteX2" fmla="*/ 1560286 w 2112140"/>
              <a:gd name="connsiteY2" fmla="*/ 55946 h 2010624"/>
              <a:gd name="connsiteX3" fmla="*/ 2111829 w 2112140"/>
              <a:gd name="connsiteY3" fmla="*/ 484118 h 2010624"/>
              <a:gd name="connsiteX4" fmla="*/ 1632858 w 2112140"/>
              <a:gd name="connsiteY4" fmla="*/ 1376746 h 2010624"/>
              <a:gd name="connsiteX5" fmla="*/ 1226458 w 2112140"/>
              <a:gd name="connsiteY5" fmla="*/ 1942803 h 2010624"/>
              <a:gd name="connsiteX6" fmla="*/ 2017486 w 2112140"/>
              <a:gd name="connsiteY6" fmla="*/ 1979089 h 2010624"/>
              <a:gd name="connsiteX0" fmla="*/ 0 w 2112140"/>
              <a:gd name="connsiteY0" fmla="*/ 1205436 h 1977200"/>
              <a:gd name="connsiteX1" fmla="*/ 442686 w 2112140"/>
              <a:gd name="connsiteY1" fmla="*/ 182180 h 1977200"/>
              <a:gd name="connsiteX2" fmla="*/ 1560286 w 2112140"/>
              <a:gd name="connsiteY2" fmla="*/ 22522 h 1977200"/>
              <a:gd name="connsiteX3" fmla="*/ 2111829 w 2112140"/>
              <a:gd name="connsiteY3" fmla="*/ 450694 h 1977200"/>
              <a:gd name="connsiteX4" fmla="*/ 1632858 w 2112140"/>
              <a:gd name="connsiteY4" fmla="*/ 1343322 h 1977200"/>
              <a:gd name="connsiteX5" fmla="*/ 1226458 w 2112140"/>
              <a:gd name="connsiteY5" fmla="*/ 1909379 h 1977200"/>
              <a:gd name="connsiteX6" fmla="*/ 2017486 w 2112140"/>
              <a:gd name="connsiteY6" fmla="*/ 1945665 h 1977200"/>
              <a:gd name="connsiteX0" fmla="*/ 0 w 2112140"/>
              <a:gd name="connsiteY0" fmla="*/ 1205436 h 1980835"/>
              <a:gd name="connsiteX1" fmla="*/ 442686 w 2112140"/>
              <a:gd name="connsiteY1" fmla="*/ 182180 h 1980835"/>
              <a:gd name="connsiteX2" fmla="*/ 1560286 w 2112140"/>
              <a:gd name="connsiteY2" fmla="*/ 22522 h 1980835"/>
              <a:gd name="connsiteX3" fmla="*/ 2111829 w 2112140"/>
              <a:gd name="connsiteY3" fmla="*/ 450694 h 1980835"/>
              <a:gd name="connsiteX4" fmla="*/ 1632858 w 2112140"/>
              <a:gd name="connsiteY4" fmla="*/ 1285265 h 1980835"/>
              <a:gd name="connsiteX5" fmla="*/ 1226458 w 2112140"/>
              <a:gd name="connsiteY5" fmla="*/ 1909379 h 1980835"/>
              <a:gd name="connsiteX6" fmla="*/ 2017486 w 2112140"/>
              <a:gd name="connsiteY6" fmla="*/ 1945665 h 1980835"/>
              <a:gd name="connsiteX0" fmla="*/ 0 w 2112140"/>
              <a:gd name="connsiteY0" fmla="*/ 1205436 h 2032059"/>
              <a:gd name="connsiteX1" fmla="*/ 442686 w 2112140"/>
              <a:gd name="connsiteY1" fmla="*/ 182180 h 2032059"/>
              <a:gd name="connsiteX2" fmla="*/ 1560286 w 2112140"/>
              <a:gd name="connsiteY2" fmla="*/ 22522 h 2032059"/>
              <a:gd name="connsiteX3" fmla="*/ 2111829 w 2112140"/>
              <a:gd name="connsiteY3" fmla="*/ 450694 h 2032059"/>
              <a:gd name="connsiteX4" fmla="*/ 1632858 w 2112140"/>
              <a:gd name="connsiteY4" fmla="*/ 1285265 h 2032059"/>
              <a:gd name="connsiteX5" fmla="*/ 1226458 w 2112140"/>
              <a:gd name="connsiteY5" fmla="*/ 1909379 h 2032059"/>
              <a:gd name="connsiteX6" fmla="*/ 1930401 w 2112140"/>
              <a:gd name="connsiteY6" fmla="*/ 2018236 h 203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2140" h="2032059">
                <a:moveTo>
                  <a:pt x="0" y="1205436"/>
                </a:moveTo>
                <a:cubicBezTo>
                  <a:pt x="127605" y="752469"/>
                  <a:pt x="182638" y="379332"/>
                  <a:pt x="442686" y="182180"/>
                </a:cubicBezTo>
                <a:cubicBezTo>
                  <a:pt x="702734" y="-14972"/>
                  <a:pt x="1282095" y="-22230"/>
                  <a:pt x="1560286" y="22522"/>
                </a:cubicBezTo>
                <a:cubicBezTo>
                  <a:pt x="1838477" y="67274"/>
                  <a:pt x="2099734" y="240237"/>
                  <a:pt x="2111829" y="450694"/>
                </a:cubicBezTo>
                <a:cubicBezTo>
                  <a:pt x="2123924" y="661151"/>
                  <a:pt x="1780420" y="1042151"/>
                  <a:pt x="1632858" y="1285265"/>
                </a:cubicBezTo>
                <a:cubicBezTo>
                  <a:pt x="1485296" y="1528379"/>
                  <a:pt x="1176868" y="1787217"/>
                  <a:pt x="1226458" y="1909379"/>
                </a:cubicBezTo>
                <a:cubicBezTo>
                  <a:pt x="1276049" y="2031541"/>
                  <a:pt x="1566939" y="2050288"/>
                  <a:pt x="1930401" y="2018236"/>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97CEF628-8D56-42E9-BDB1-F7D9C011632E}"/>
              </a:ext>
            </a:extLst>
          </p:cNvPr>
          <p:cNvCxnSpPr/>
          <p:nvPr/>
        </p:nvCxnSpPr>
        <p:spPr>
          <a:xfrm>
            <a:off x="1484992" y="3234989"/>
            <a:ext cx="1451428" cy="145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7476EF15-3FEE-4BCA-B66C-82755BF00D3B}"/>
                  </a:ext>
                </a:extLst>
              </p:cNvPr>
              <p:cNvSpPr/>
              <p:nvPr/>
            </p:nvSpPr>
            <p:spPr>
              <a:xfrm>
                <a:off x="2936420" y="3004156"/>
                <a:ext cx="3829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𝑡</m:t>
                      </m:r>
                    </m:oMath>
                  </m:oMathPara>
                </a14:m>
                <a:endParaRPr lang="zh-CN" altLang="en-US" sz="2400" dirty="0"/>
              </a:p>
            </p:txBody>
          </p:sp>
        </mc:Choice>
        <mc:Fallback xmlns="">
          <p:sp>
            <p:nvSpPr>
              <p:cNvPr id="19" name="矩形 18">
                <a:extLst>
                  <a:ext uri="{FF2B5EF4-FFF2-40B4-BE49-F238E27FC236}">
                    <a16:creationId xmlns:a16="http://schemas.microsoft.com/office/drawing/2014/main" id="{7476EF15-3FEE-4BCA-B66C-82755BF00D3B}"/>
                  </a:ext>
                </a:extLst>
              </p:cNvPr>
              <p:cNvSpPr>
                <a:spLocks noRot="1" noChangeAspect="1" noMove="1" noResize="1" noEditPoints="1" noAdjustHandles="1" noChangeArrowheads="1" noChangeShapeType="1" noTextEdit="1"/>
              </p:cNvSpPr>
              <p:nvPr/>
            </p:nvSpPr>
            <p:spPr>
              <a:xfrm>
                <a:off x="2936420" y="3004156"/>
                <a:ext cx="382925" cy="461665"/>
              </a:xfrm>
              <a:prstGeom prst="rect">
                <a:avLst/>
              </a:prstGeom>
              <a:blipFill>
                <a:blip r:embed="rId2"/>
                <a:stretch>
                  <a:fillRect/>
                </a:stretch>
              </a:blipFill>
            </p:spPr>
            <p:txBody>
              <a:bodyPr/>
              <a:lstStyle/>
              <a:p>
                <a:r>
                  <a:rPr lang="zh-CN" altLang="en-US">
                    <a:noFill/>
                  </a:rPr>
                  <a:t> </a:t>
                </a:r>
              </a:p>
            </p:txBody>
          </p:sp>
        </mc:Fallback>
      </mc:AlternateContent>
      <p:sp>
        <p:nvSpPr>
          <p:cNvPr id="20" name="椭圆 19">
            <a:extLst>
              <a:ext uri="{FF2B5EF4-FFF2-40B4-BE49-F238E27FC236}">
                <a16:creationId xmlns:a16="http://schemas.microsoft.com/office/drawing/2014/main" id="{72D919D1-8BDB-424E-AD23-10707A901FA3}"/>
              </a:ext>
            </a:extLst>
          </p:cNvPr>
          <p:cNvSpPr/>
          <p:nvPr/>
        </p:nvSpPr>
        <p:spPr>
          <a:xfrm>
            <a:off x="2361746" y="3187817"/>
            <a:ext cx="123371" cy="12337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a:extLst>
              <a:ext uri="{FF2B5EF4-FFF2-40B4-BE49-F238E27FC236}">
                <a16:creationId xmlns:a16="http://schemas.microsoft.com/office/drawing/2014/main" id="{8E744838-6E3B-4C7E-8CE1-7D9FD66FC575}"/>
              </a:ext>
            </a:extLst>
          </p:cNvPr>
          <p:cNvSpPr/>
          <p:nvPr/>
        </p:nvSpPr>
        <p:spPr>
          <a:xfrm>
            <a:off x="2409369" y="2484623"/>
            <a:ext cx="3374572" cy="744809"/>
          </a:xfrm>
          <a:custGeom>
            <a:avLst/>
            <a:gdLst>
              <a:gd name="connsiteX0" fmla="*/ 0 w 3505200"/>
              <a:gd name="connsiteY0" fmla="*/ 928455 h 928455"/>
              <a:gd name="connsiteX1" fmla="*/ 2496457 w 3505200"/>
              <a:gd name="connsiteY1" fmla="*/ 79369 h 928455"/>
              <a:gd name="connsiteX2" fmla="*/ 3505200 w 3505200"/>
              <a:gd name="connsiteY2" fmla="*/ 86626 h 928455"/>
              <a:gd name="connsiteX0" fmla="*/ 0 w 3505200"/>
              <a:gd name="connsiteY0" fmla="*/ 1253331 h 1253331"/>
              <a:gd name="connsiteX1" fmla="*/ 2365829 w 3505200"/>
              <a:gd name="connsiteY1" fmla="*/ 26874 h 1253331"/>
              <a:gd name="connsiteX2" fmla="*/ 3505200 w 3505200"/>
              <a:gd name="connsiteY2" fmla="*/ 411502 h 1253331"/>
              <a:gd name="connsiteX0" fmla="*/ 0 w 3374572"/>
              <a:gd name="connsiteY0" fmla="*/ 701764 h 701764"/>
              <a:gd name="connsiteX1" fmla="*/ 2235201 w 3374572"/>
              <a:gd name="connsiteY1" fmla="*/ 5079 h 701764"/>
              <a:gd name="connsiteX2" fmla="*/ 3374572 w 3374572"/>
              <a:gd name="connsiteY2" fmla="*/ 389707 h 701764"/>
              <a:gd name="connsiteX0" fmla="*/ 0 w 3374572"/>
              <a:gd name="connsiteY0" fmla="*/ 701764 h 701764"/>
              <a:gd name="connsiteX1" fmla="*/ 2235201 w 3374572"/>
              <a:gd name="connsiteY1" fmla="*/ 5079 h 701764"/>
              <a:gd name="connsiteX2" fmla="*/ 3374572 w 3374572"/>
              <a:gd name="connsiteY2" fmla="*/ 389707 h 701764"/>
              <a:gd name="connsiteX0" fmla="*/ 0 w 3374572"/>
              <a:gd name="connsiteY0" fmla="*/ 744809 h 744809"/>
              <a:gd name="connsiteX1" fmla="*/ 1966687 w 3374572"/>
              <a:gd name="connsiteY1" fmla="*/ 4581 h 744809"/>
              <a:gd name="connsiteX2" fmla="*/ 3374572 w 3374572"/>
              <a:gd name="connsiteY2" fmla="*/ 432752 h 744809"/>
            </a:gdLst>
            <a:ahLst/>
            <a:cxnLst>
              <a:cxn ang="0">
                <a:pos x="connsiteX0" y="connsiteY0"/>
              </a:cxn>
              <a:cxn ang="0">
                <a:pos x="connsiteX1" y="connsiteY1"/>
              </a:cxn>
              <a:cxn ang="0">
                <a:pos x="connsiteX2" y="connsiteY2"/>
              </a:cxn>
            </a:cxnLst>
            <a:rect l="l" t="t" r="r" b="b"/>
            <a:pathLst>
              <a:path w="3374572" h="744809">
                <a:moveTo>
                  <a:pt x="0" y="744809"/>
                </a:moveTo>
                <a:cubicBezTo>
                  <a:pt x="905328" y="129160"/>
                  <a:pt x="1404258" y="56590"/>
                  <a:pt x="1966687" y="4581"/>
                </a:cubicBezTo>
                <a:cubicBezTo>
                  <a:pt x="2529116" y="-47428"/>
                  <a:pt x="3162300" y="358971"/>
                  <a:pt x="3374572" y="432752"/>
                </a:cubicBezTo>
              </a:path>
            </a:pathLst>
          </a:custGeom>
          <a:noFill/>
          <a:ln>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99263977-3092-446C-8F3A-E23AAA6E9799}"/>
                  </a:ext>
                </a:extLst>
              </p:cNvPr>
              <p:cNvSpPr/>
              <p:nvPr/>
            </p:nvSpPr>
            <p:spPr>
              <a:xfrm>
                <a:off x="873836" y="4358765"/>
                <a:ext cx="1993711" cy="91614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400" b="0" i="1" smtClean="0">
                              <a:latin typeface="Cambria Math" panose="02040503050406030204" pitchFamily="18" charset="0"/>
                            </a:rPr>
                          </m:ctrlPr>
                        </m:dPr>
                        <m:e>
                          <m:eqArr>
                            <m:eqArrPr>
                              <m:ctrlPr>
                                <a:rPr lang="en-US" altLang="zh-CN" sz="2400" i="1">
                                  <a:latin typeface="Cambria Math" panose="02040503050406030204" pitchFamily="18" charset="0"/>
                                </a:rPr>
                              </m:ctrlPr>
                            </m:eqArrPr>
                            <m:e>
                              <m:r>
                                <m:rPr>
                                  <m:brk m:alnAt="7"/>
                                </m:rP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b="0" i="1" smtClean="0">
                                  <a:latin typeface="Cambria Math" panose="02040503050406030204" pitchFamily="18" charset="0"/>
                                </a:rPr>
                                <m:t>𝑥</m:t>
                              </m:r>
                              <m:r>
                                <a:rPr lang="en-US" altLang="zh-CN" sz="2400" i="1">
                                  <a:latin typeface="Cambria Math" panose="02040503050406030204" pitchFamily="18" charset="0"/>
                                </a:rPr>
                                <m:t>(</m:t>
                              </m:r>
                              <m:r>
                                <a:rPr lang="en-US" altLang="zh-CN" sz="2400" b="0" i="1" smtClean="0">
                                  <a:latin typeface="Cambria Math" panose="02040503050406030204" pitchFamily="18" charset="0"/>
                                </a:rPr>
                                <m:t>𝑡</m:t>
                              </m:r>
                              <m:r>
                                <a:rPr lang="en-US" altLang="zh-CN" sz="2400" i="1">
                                  <a:latin typeface="Cambria Math" panose="02040503050406030204" pitchFamily="18" charset="0"/>
                                </a:rPr>
                                <m:t>)</m:t>
                              </m:r>
                            </m:e>
                            <m:e>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e>
                          </m:eqArr>
                        </m:e>
                      </m:d>
                    </m:oMath>
                  </m:oMathPara>
                </a14:m>
                <a:endParaRPr lang="en-US" altLang="zh-CN" sz="2400" dirty="0"/>
              </a:p>
            </p:txBody>
          </p:sp>
        </mc:Choice>
        <mc:Fallback xmlns="">
          <p:sp>
            <p:nvSpPr>
              <p:cNvPr id="22" name="矩形 21">
                <a:extLst>
                  <a:ext uri="{FF2B5EF4-FFF2-40B4-BE49-F238E27FC236}">
                    <a16:creationId xmlns:a16="http://schemas.microsoft.com/office/drawing/2014/main" id="{99263977-3092-446C-8F3A-E23AAA6E9799}"/>
                  </a:ext>
                </a:extLst>
              </p:cNvPr>
              <p:cNvSpPr>
                <a:spLocks noRot="1" noChangeAspect="1" noMove="1" noResize="1" noEditPoints="1" noAdjustHandles="1" noChangeArrowheads="1" noChangeShapeType="1" noTextEdit="1"/>
              </p:cNvSpPr>
              <p:nvPr/>
            </p:nvSpPr>
            <p:spPr>
              <a:xfrm>
                <a:off x="873836" y="4358765"/>
                <a:ext cx="1993711" cy="91614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12FBEFBC-AD4E-45BD-9246-61DF7C6B065E}"/>
                  </a:ext>
                </a:extLst>
              </p:cNvPr>
              <p:cNvSpPr/>
              <p:nvPr/>
            </p:nvSpPr>
            <p:spPr>
              <a:xfrm>
                <a:off x="2927467" y="4568477"/>
                <a:ext cx="13633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𝑡</m:t>
                      </m:r>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[0,1]</m:t>
                      </m:r>
                    </m:oMath>
                  </m:oMathPara>
                </a14:m>
                <a:endParaRPr lang="zh-CN" altLang="en-US" sz="2400" dirty="0"/>
              </a:p>
            </p:txBody>
          </p:sp>
        </mc:Choice>
        <mc:Fallback xmlns="">
          <p:sp>
            <p:nvSpPr>
              <p:cNvPr id="23" name="矩形 22">
                <a:extLst>
                  <a:ext uri="{FF2B5EF4-FFF2-40B4-BE49-F238E27FC236}">
                    <a16:creationId xmlns:a16="http://schemas.microsoft.com/office/drawing/2014/main" id="{12FBEFBC-AD4E-45BD-9246-61DF7C6B065E}"/>
                  </a:ext>
                </a:extLst>
              </p:cNvPr>
              <p:cNvSpPr>
                <a:spLocks noRot="1" noChangeAspect="1" noMove="1" noResize="1" noEditPoints="1" noAdjustHandles="1" noChangeArrowheads="1" noChangeShapeType="1" noTextEdit="1"/>
              </p:cNvSpPr>
              <p:nvPr/>
            </p:nvSpPr>
            <p:spPr>
              <a:xfrm>
                <a:off x="2927467" y="4568477"/>
                <a:ext cx="1363387" cy="461665"/>
              </a:xfrm>
              <a:prstGeom prst="rect">
                <a:avLst/>
              </a:prstGeom>
              <a:blipFill>
                <a:blip r:embed="rId4"/>
                <a:stretch>
                  <a:fillRect r="-1339" b="-171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1995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曲线拟合</a:t>
            </a:r>
          </a:p>
        </p:txBody>
      </p:sp>
      <p:sp>
        <p:nvSpPr>
          <p:cNvPr id="3" name="内容占位符 2"/>
          <p:cNvSpPr>
            <a:spLocks noGrp="1"/>
          </p:cNvSpPr>
          <p:nvPr>
            <p:ph idx="1"/>
          </p:nvPr>
        </p:nvSpPr>
        <p:spPr>
          <a:xfrm>
            <a:off x="0" y="4642510"/>
            <a:ext cx="9144000" cy="1168097"/>
          </a:xfrm>
        </p:spPr>
        <p:txBody>
          <a:bodyPr>
            <a:normAutofit/>
          </a:bodyPr>
          <a:lstStyle/>
          <a:p>
            <a:pPr>
              <a:buNone/>
            </a:pPr>
            <a:r>
              <a:rPr lang="zh-CN" altLang="en-US" sz="1800" dirty="0"/>
              <a:t>       弦长参数化                     中心参数化                         均匀参数化             </a:t>
            </a:r>
            <a:r>
              <a:rPr lang="en-US" altLang="zh-CN" sz="1800" dirty="0"/>
              <a:t>Foley-Nielsen </a:t>
            </a:r>
            <a:r>
              <a:rPr lang="zh-CN" altLang="en-US" sz="1800" dirty="0"/>
              <a:t>参数化</a:t>
            </a:r>
          </a:p>
        </p:txBody>
      </p:sp>
      <p:pic>
        <p:nvPicPr>
          <p:cNvPr id="2050" name="Picture 2"/>
          <p:cNvPicPr>
            <a:picLocks noChangeAspect="1" noChangeArrowheads="1"/>
          </p:cNvPicPr>
          <p:nvPr/>
        </p:nvPicPr>
        <p:blipFill>
          <a:blip r:embed="rId2"/>
          <a:srcRect/>
          <a:stretch>
            <a:fillRect/>
          </a:stretch>
        </p:blipFill>
        <p:spPr bwMode="auto">
          <a:xfrm>
            <a:off x="-9548" y="2343939"/>
            <a:ext cx="9153548" cy="2031376"/>
          </a:xfrm>
          <a:prstGeom prst="rect">
            <a:avLst/>
          </a:prstGeom>
          <a:noFill/>
          <a:ln w="9525">
            <a:noFill/>
            <a:miter lim="800000"/>
            <a:headEnd/>
            <a:tailEnd/>
          </a:ln>
          <a:effectLst/>
        </p:spPr>
      </p:pic>
    </p:spTree>
    <p:extLst>
      <p:ext uri="{BB962C8B-B14F-4D97-AF65-F5344CB8AC3E}">
        <p14:creationId xmlns:p14="http://schemas.microsoft.com/office/powerpoint/2010/main" val="4100267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曲线拟合</a:t>
            </a:r>
          </a:p>
        </p:txBody>
      </p:sp>
      <p:sp>
        <p:nvSpPr>
          <p:cNvPr id="3" name="内容占位符 2"/>
          <p:cNvSpPr>
            <a:spLocks noGrp="1"/>
          </p:cNvSpPr>
          <p:nvPr>
            <p:ph idx="1"/>
          </p:nvPr>
        </p:nvSpPr>
        <p:spPr>
          <a:xfrm>
            <a:off x="0" y="4642510"/>
            <a:ext cx="9144000" cy="1168097"/>
          </a:xfrm>
        </p:spPr>
        <p:txBody>
          <a:bodyPr>
            <a:normAutofit/>
          </a:bodyPr>
          <a:lstStyle/>
          <a:p>
            <a:pPr>
              <a:buNone/>
            </a:pPr>
            <a:r>
              <a:rPr lang="zh-CN" altLang="en-US" sz="1800" dirty="0"/>
              <a:t>     弦长参数化                     中心参数化                         均匀参数化             </a:t>
            </a:r>
            <a:r>
              <a:rPr lang="en-US" altLang="zh-CN" sz="1800" dirty="0"/>
              <a:t>Foley-Nielsen </a:t>
            </a:r>
            <a:r>
              <a:rPr lang="zh-CN" altLang="en-US" sz="1800" dirty="0"/>
              <a:t>参数化</a:t>
            </a:r>
          </a:p>
        </p:txBody>
      </p:sp>
      <p:pic>
        <p:nvPicPr>
          <p:cNvPr id="3074" name="Picture 2"/>
          <p:cNvPicPr>
            <a:picLocks noChangeAspect="1" noChangeArrowheads="1"/>
          </p:cNvPicPr>
          <p:nvPr/>
        </p:nvPicPr>
        <p:blipFill>
          <a:blip r:embed="rId2"/>
          <a:srcRect/>
          <a:stretch>
            <a:fillRect/>
          </a:stretch>
        </p:blipFill>
        <p:spPr bwMode="auto">
          <a:xfrm>
            <a:off x="18478" y="2503189"/>
            <a:ext cx="9125522" cy="1631651"/>
          </a:xfrm>
          <a:prstGeom prst="rect">
            <a:avLst/>
          </a:prstGeom>
          <a:noFill/>
          <a:ln w="9525">
            <a:noFill/>
            <a:miter lim="800000"/>
            <a:headEnd/>
            <a:tailEnd/>
          </a:ln>
          <a:effectLst/>
        </p:spPr>
      </p:pic>
    </p:spTree>
    <p:extLst>
      <p:ext uri="{BB962C8B-B14F-4D97-AF65-F5344CB8AC3E}">
        <p14:creationId xmlns:p14="http://schemas.microsoft.com/office/powerpoint/2010/main" val="339673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不同的拟合曲线比较</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698429" y="2203648"/>
            <a:ext cx="7871941" cy="4257072"/>
          </a:xfrm>
          <a:prstGeom prst="rect">
            <a:avLst/>
          </a:prstGeom>
        </p:spPr>
      </p:pic>
    </p:spTree>
    <p:extLst>
      <p:ext uri="{BB962C8B-B14F-4D97-AF65-F5344CB8AC3E}">
        <p14:creationId xmlns:p14="http://schemas.microsoft.com/office/powerpoint/2010/main" val="1803274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作业要求</a:t>
            </a:r>
          </a:p>
        </p:txBody>
      </p:sp>
      <p:sp>
        <p:nvSpPr>
          <p:cNvPr id="3" name="内容占位符 2"/>
          <p:cNvSpPr>
            <a:spLocks noGrp="1"/>
          </p:cNvSpPr>
          <p:nvPr>
            <p:ph idx="1"/>
          </p:nvPr>
        </p:nvSpPr>
        <p:spPr>
          <a:xfrm>
            <a:off x="628650" y="2262927"/>
            <a:ext cx="7886700" cy="3227045"/>
          </a:xfrm>
        </p:spPr>
        <p:txBody>
          <a:bodyPr/>
          <a:lstStyle/>
          <a:p>
            <a:r>
              <a:rPr lang="zh-CN" altLang="en-US" dirty="0"/>
              <a:t>可尝试使用不同函数实现拟合模型，并进行比较</a:t>
            </a:r>
          </a:p>
          <a:p>
            <a:endParaRPr lang="en-US" altLang="zh-CN" dirty="0"/>
          </a:p>
          <a:p>
            <a:r>
              <a:rPr lang="zh-CN" altLang="en-US" dirty="0"/>
              <a:t>常用函数类型：多项式函数、</a:t>
            </a:r>
            <a:r>
              <a:rPr lang="en-US" altLang="zh-CN" dirty="0"/>
              <a:t>RBF</a:t>
            </a:r>
            <a:r>
              <a:rPr lang="zh-CN" altLang="en-US" dirty="0"/>
              <a:t>函数、神经网络函数</a:t>
            </a:r>
            <a:r>
              <a:rPr lang="en-US" altLang="zh-CN" dirty="0"/>
              <a:t>…</a:t>
            </a:r>
          </a:p>
          <a:p>
            <a:endParaRPr lang="zh-CN" altLang="en-US" dirty="0"/>
          </a:p>
        </p:txBody>
      </p:sp>
    </p:spTree>
    <p:extLst>
      <p:ext uri="{BB962C8B-B14F-4D97-AF65-F5344CB8AC3E}">
        <p14:creationId xmlns:p14="http://schemas.microsoft.com/office/powerpoint/2010/main" val="298931410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TotalTime>
  <Words>711</Words>
  <Application>Microsoft Office PowerPoint</Application>
  <PresentationFormat>全屏显示(4:3)</PresentationFormat>
  <Paragraphs>71</Paragraphs>
  <Slides>18</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0</vt:i4>
      </vt:variant>
      <vt:variant>
        <vt:lpstr>幻灯片标题</vt:lpstr>
      </vt:variant>
      <vt:variant>
        <vt:i4>18</vt:i4>
      </vt:variant>
    </vt:vector>
  </HeadingPairs>
  <TitlesOfParts>
    <vt:vector size="25" baseType="lpstr">
      <vt:lpstr>等线</vt:lpstr>
      <vt:lpstr>等线 Light</vt:lpstr>
      <vt:lpstr>Arial</vt:lpstr>
      <vt:lpstr>Calibri</vt:lpstr>
      <vt:lpstr>Calibri Light</vt:lpstr>
      <vt:lpstr>Cambria Math</vt:lpstr>
      <vt:lpstr>Office 主题​​</vt:lpstr>
      <vt:lpstr>作业3：数据拟合模型</vt:lpstr>
      <vt:lpstr>作业要求</vt:lpstr>
      <vt:lpstr>Option 1： 平面点列的曲线拟合</vt:lpstr>
      <vt:lpstr>问题：平面点列的插值曲线</vt:lpstr>
      <vt:lpstr>求点列的参数</vt:lpstr>
      <vt:lpstr>曲线拟合</vt:lpstr>
      <vt:lpstr>曲线拟合</vt:lpstr>
      <vt:lpstr>不同的拟合曲线比较</vt:lpstr>
      <vt:lpstr>作业要求</vt:lpstr>
      <vt:lpstr>Option 2： 使用神经网络进行昆虫分类</vt:lpstr>
      <vt:lpstr>“hello, world”热身练习</vt:lpstr>
      <vt:lpstr>手写数字识别</vt:lpstr>
      <vt:lpstr>PowerPoint 演示文稿</vt:lpstr>
      <vt:lpstr>资源</vt:lpstr>
      <vt:lpstr>昆虫分类问题</vt:lpstr>
      <vt:lpstr>数据集1</vt:lpstr>
      <vt:lpstr>数据集2</vt:lpstr>
      <vt:lpstr>作业要求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作业1：图像颜色变换</dc:title>
  <dc:creator>Liu Ligang</dc:creator>
  <cp:lastModifiedBy>surface</cp:lastModifiedBy>
  <cp:revision>20</cp:revision>
  <dcterms:created xsi:type="dcterms:W3CDTF">2021-03-12T15:06:04Z</dcterms:created>
  <dcterms:modified xsi:type="dcterms:W3CDTF">2023-04-16T11:07:08Z</dcterms:modified>
</cp:coreProperties>
</file>