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2eacb6080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2eacb6080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2eacb6080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2eacb6080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2eacb6080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2eacb6080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2eacb6080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2eacb6080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2eacb608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2eacb608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2eacb608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2eacb608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2eacb6080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b2eacb6080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2eacb6080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2eacb6080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2eacb6080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b2eacb6080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2eacb608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2eacb608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2eacb6080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b2eacb6080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www1.nyc.gov/site/finance/taxes/property-rolling-sales-data.pag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Battle of </a:t>
            </a:r>
            <a:r>
              <a:rPr lang="en"/>
              <a:t>Neighborhood</a:t>
            </a:r>
            <a:r>
              <a:rPr lang="en"/>
              <a:t> - Bronx, New York</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Yiting(Amber) 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1</a:t>
            </a:r>
            <a:endParaRPr/>
          </a:p>
        </p:txBody>
      </p:sp>
      <p:pic>
        <p:nvPicPr>
          <p:cNvPr id="332" name="Google Shape;332;p22"/>
          <p:cNvPicPr preferRelativeResize="0"/>
          <p:nvPr/>
        </p:nvPicPr>
        <p:blipFill>
          <a:blip r:embed="rId3">
            <a:alphaModFix/>
          </a:blip>
          <a:stretch>
            <a:fillRect/>
          </a:stretch>
        </p:blipFill>
        <p:spPr>
          <a:xfrm>
            <a:off x="1534850" y="1475425"/>
            <a:ext cx="6410250" cy="321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2</a:t>
            </a:r>
            <a:endParaRPr/>
          </a:p>
        </p:txBody>
      </p:sp>
      <p:pic>
        <p:nvPicPr>
          <p:cNvPr id="338" name="Google Shape;338;p23"/>
          <p:cNvPicPr preferRelativeResize="0"/>
          <p:nvPr/>
        </p:nvPicPr>
        <p:blipFill>
          <a:blip r:embed="rId3">
            <a:alphaModFix/>
          </a:blip>
          <a:stretch>
            <a:fillRect/>
          </a:stretch>
        </p:blipFill>
        <p:spPr>
          <a:xfrm>
            <a:off x="1210928" y="1515953"/>
            <a:ext cx="7753576" cy="32291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824000" y="1613825"/>
            <a:ext cx="30216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44" name="Google Shape;344;p24"/>
          <p:cNvSpPr txBox="1"/>
          <p:nvPr/>
        </p:nvSpPr>
        <p:spPr>
          <a:xfrm>
            <a:off x="3935300" y="531600"/>
            <a:ext cx="4570500" cy="38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200">
                <a:solidFill>
                  <a:srgbClr val="FFFFFF"/>
                </a:solidFill>
                <a:latin typeface="Nunito"/>
                <a:ea typeface="Nunito"/>
                <a:cs typeface="Nunito"/>
                <a:sym typeface="Nunito"/>
              </a:rPr>
              <a:t>The major business problem in this project is to process and visualize data in order to help the investors to make their investment decision on real estate market. To achieve this goal, we successfully process the real estate price and calculate their average price of each neighborhood and sort it ascendingly. The result of housing price is shown above that is efficient for investors to make their decision.</a:t>
            </a:r>
            <a:endParaRPr sz="1200">
              <a:solidFill>
                <a:srgbClr val="FFFFFF"/>
              </a:solidFill>
              <a:latin typeface="Nunito"/>
              <a:ea typeface="Nunito"/>
              <a:cs typeface="Nunito"/>
              <a:sym typeface="Nunito"/>
            </a:endParaRPr>
          </a:p>
          <a:p>
            <a:pPr indent="0" lvl="0" marL="0" rtl="0" algn="l">
              <a:lnSpc>
                <a:spcPct val="115000"/>
              </a:lnSpc>
              <a:spcBef>
                <a:spcPts val="1000"/>
              </a:spcBef>
              <a:spcAft>
                <a:spcPts val="0"/>
              </a:spcAft>
              <a:buNone/>
            </a:pPr>
            <a:r>
              <a:rPr lang="en" sz="1200">
                <a:solidFill>
                  <a:srgbClr val="FFFFFF"/>
                </a:solidFill>
                <a:latin typeface="Nunito"/>
                <a:ea typeface="Nunito"/>
                <a:cs typeface="Nunito"/>
                <a:sym typeface="Nunito"/>
              </a:rPr>
              <a:t>Venue is another aspect that considered by house buyer. Our project successfully </a:t>
            </a:r>
            <a:r>
              <a:rPr lang="en" sz="1200">
                <a:solidFill>
                  <a:srgbClr val="FFFFFF"/>
                </a:solidFill>
                <a:latin typeface="Nunito"/>
                <a:ea typeface="Nunito"/>
                <a:cs typeface="Nunito"/>
                <a:sym typeface="Nunito"/>
              </a:rPr>
              <a:t>separate</a:t>
            </a:r>
            <a:r>
              <a:rPr lang="en" sz="1200">
                <a:solidFill>
                  <a:srgbClr val="FFFFFF"/>
                </a:solidFill>
                <a:latin typeface="Nunito"/>
                <a:ea typeface="Nunito"/>
                <a:cs typeface="Nunito"/>
                <a:sym typeface="Nunito"/>
              </a:rPr>
              <a:t> the neighborhoods based on their venues to 3 patterns and I believe it will help home buyers for their decision making. For instance, people who consider the apartment near park is more profitable would choose the apartment in cluster 2 which has </a:t>
            </a:r>
            <a:r>
              <a:rPr lang="en" sz="1200">
                <a:solidFill>
                  <a:srgbClr val="FFFFFF"/>
                </a:solidFill>
                <a:latin typeface="Nunito"/>
                <a:ea typeface="Nunito"/>
                <a:cs typeface="Nunito"/>
                <a:sym typeface="Nunito"/>
              </a:rPr>
              <a:t>Fast Food</a:t>
            </a:r>
            <a:r>
              <a:rPr lang="en" sz="1200">
                <a:solidFill>
                  <a:srgbClr val="FFFFFF"/>
                </a:solidFill>
                <a:latin typeface="Nunito"/>
                <a:ea typeface="Nunito"/>
                <a:cs typeface="Nunito"/>
                <a:sym typeface="Nunito"/>
              </a:rPr>
              <a:t> as its most common venue. Therefore, I believe the current real estate market in Bronx is highly diverse and it fits investors with </a:t>
            </a:r>
            <a:r>
              <a:rPr lang="en" sz="1200">
                <a:solidFill>
                  <a:srgbClr val="FFFFFF"/>
                </a:solidFill>
                <a:latin typeface="Nunito"/>
                <a:ea typeface="Nunito"/>
                <a:cs typeface="Nunito"/>
                <a:sym typeface="Nunito"/>
              </a:rPr>
              <a:t>different</a:t>
            </a:r>
            <a:r>
              <a:rPr lang="en" sz="1200">
                <a:solidFill>
                  <a:srgbClr val="FFFFFF"/>
                </a:solidFill>
                <a:latin typeface="Nunito"/>
                <a:ea typeface="Nunito"/>
                <a:cs typeface="Nunito"/>
                <a:sym typeface="Nunito"/>
              </a:rPr>
              <a:t> </a:t>
            </a:r>
            <a:r>
              <a:rPr lang="en" sz="1200">
                <a:solidFill>
                  <a:srgbClr val="FFFFFF"/>
                </a:solidFill>
                <a:latin typeface="Nunito"/>
                <a:ea typeface="Nunito"/>
                <a:cs typeface="Nunito"/>
                <a:sym typeface="Nunito"/>
              </a:rPr>
              <a:t>appetites</a:t>
            </a:r>
            <a:r>
              <a:rPr lang="en" sz="1200">
                <a:solidFill>
                  <a:srgbClr val="FFFFFF"/>
                </a:solidFill>
                <a:latin typeface="Nunito"/>
                <a:ea typeface="Nunito"/>
                <a:cs typeface="Nunito"/>
                <a:sym typeface="Nunito"/>
              </a:rPr>
              <a:t>.</a:t>
            </a:r>
            <a:endParaRPr sz="1200">
              <a:solidFill>
                <a:srgbClr val="FFFFFF"/>
              </a:solidFill>
              <a:latin typeface="Nunito"/>
              <a:ea typeface="Nunito"/>
              <a:cs typeface="Nunito"/>
              <a:sym typeface="Nunito"/>
            </a:endParaRPr>
          </a:p>
          <a:p>
            <a:pPr indent="0" lvl="0" marL="0" rtl="0" algn="l">
              <a:spcBef>
                <a:spcPts val="0"/>
              </a:spcBef>
              <a:spcAft>
                <a:spcPts val="0"/>
              </a:spcAft>
              <a:buNone/>
            </a:pPr>
            <a:r>
              <a:t/>
            </a:r>
            <a:endParaRPr sz="1200">
              <a:solidFill>
                <a:srgbClr val="FFFFFF"/>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highlight>
                  <a:srgbClr val="FFFFFF"/>
                </a:highlight>
              </a:rPr>
              <a:t>As the COVID-19 pandemic attack the U.S. economy, it provides the best time to put house on the market due to low inventory and high demand. The low interest rate has attract investors heating up the housing market. However, it is difficult for unfamiliar investor to collect housing information.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Problem</a:t>
            </a:r>
            <a:endParaRPr/>
          </a:p>
        </p:txBody>
      </p:sp>
      <p:sp>
        <p:nvSpPr>
          <p:cNvPr id="290" name="Google Shape;290;p15"/>
          <p:cNvSpPr txBox="1"/>
          <p:nvPr>
            <p:ph idx="1" type="body"/>
          </p:nvPr>
        </p:nvSpPr>
        <p:spPr>
          <a:xfrm>
            <a:off x="1338325" y="1539600"/>
            <a:ext cx="7202100" cy="29919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a:solidFill>
                  <a:srgbClr val="000000"/>
                </a:solidFill>
              </a:rPr>
              <a:t>In this </a:t>
            </a:r>
            <a:r>
              <a:rPr lang="en">
                <a:solidFill>
                  <a:srgbClr val="000000"/>
                </a:solidFill>
              </a:rPr>
              <a:t>scenario</a:t>
            </a:r>
            <a:r>
              <a:rPr lang="en">
                <a:solidFill>
                  <a:srgbClr val="000000"/>
                </a:solidFill>
              </a:rPr>
              <a:t>, a newly-formed real estate company, ABC inc., is searching for investors who are inexperienced with the real estate market in Bronx. The company's goal is to collect information to attract new investors and assist new investor to make a profitable purchase.</a:t>
            </a:r>
            <a:endParaRPr>
              <a:solidFill>
                <a:srgbClr val="000000"/>
              </a:solidFill>
            </a:endParaRPr>
          </a:p>
          <a:p>
            <a:pPr indent="0" lvl="0" marL="0" rtl="0" algn="l">
              <a:spcBef>
                <a:spcPts val="1100"/>
              </a:spcBef>
              <a:spcAft>
                <a:spcPts val="0"/>
              </a:spcAft>
              <a:buNone/>
            </a:pPr>
            <a:r>
              <a:rPr lang="en">
                <a:solidFill>
                  <a:srgbClr val="000000"/>
                </a:solidFill>
              </a:rPr>
              <a:t>The </a:t>
            </a:r>
            <a:r>
              <a:rPr lang="en">
                <a:solidFill>
                  <a:srgbClr val="000000"/>
                </a:solidFill>
              </a:rPr>
              <a:t>Company's</a:t>
            </a:r>
            <a:r>
              <a:rPr lang="en">
                <a:solidFill>
                  <a:srgbClr val="000000"/>
                </a:solidFill>
              </a:rPr>
              <a:t> plan is to use clustering method to </a:t>
            </a:r>
            <a:r>
              <a:rPr lang="en">
                <a:solidFill>
                  <a:srgbClr val="000000"/>
                </a:solidFill>
              </a:rPr>
              <a:t>classify</a:t>
            </a:r>
            <a:r>
              <a:rPr lang="en">
                <a:solidFill>
                  <a:srgbClr val="000000"/>
                </a:solidFill>
              </a:rPr>
              <a:t> </a:t>
            </a:r>
            <a:r>
              <a:rPr lang="en">
                <a:solidFill>
                  <a:srgbClr val="000000"/>
                </a:solidFill>
              </a:rPr>
              <a:t>neighborhoods</a:t>
            </a:r>
            <a:r>
              <a:rPr lang="en">
                <a:solidFill>
                  <a:srgbClr val="000000"/>
                </a:solidFill>
              </a:rPr>
              <a:t> in Bronx and recommending suitable price and venues for their new investors.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We Solve It?</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 sz="2000">
                <a:solidFill>
                  <a:srgbClr val="FFFFFF"/>
                </a:solidFill>
                <a:latin typeface="Nunito"/>
                <a:ea typeface="Nunito"/>
                <a:cs typeface="Nunito"/>
                <a:sym typeface="Nunito"/>
              </a:rPr>
              <a:t>We plan to cluster Bronx’s neighborhoods for recommending suitable price and venues to their investors</a:t>
            </a:r>
            <a:endParaRPr>
              <a:solidFill>
                <a:srgbClr val="FFFFFF"/>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3430500" cy="19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Selection</a:t>
            </a:r>
            <a:endParaRPr/>
          </a:p>
        </p:txBody>
      </p:sp>
      <p:sp>
        <p:nvSpPr>
          <p:cNvPr id="301" name="Google Shape;301;p17"/>
          <p:cNvSpPr txBox="1"/>
          <p:nvPr>
            <p:ph idx="2" type="body"/>
          </p:nvPr>
        </p:nvSpPr>
        <p:spPr>
          <a:xfrm>
            <a:off x="4903700" y="661000"/>
            <a:ext cx="3430500" cy="3870600"/>
          </a:xfrm>
          <a:prstGeom prst="rect">
            <a:avLst/>
          </a:prstGeom>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lang="en" sz="2000">
                <a:solidFill>
                  <a:srgbClr val="000000"/>
                </a:solidFill>
              </a:rPr>
              <a:t>•The data of real estate price comes from the link (</a:t>
            </a:r>
            <a:r>
              <a:rPr lang="en" sz="2000" u="sng">
                <a:solidFill>
                  <a:schemeClr val="hlink"/>
                </a:solidFill>
                <a:hlinkClick r:id="rId3"/>
              </a:rPr>
              <a:t>https://www1.nyc.gov/site/finance/taxes/property-rolling-sales-data.page</a:t>
            </a:r>
            <a:r>
              <a:rPr lang="en" sz="2000">
                <a:solidFill>
                  <a:srgbClr val="000000"/>
                </a:solidFill>
              </a:rPr>
              <a:t>)</a:t>
            </a:r>
            <a:endParaRPr sz="2000">
              <a:solidFill>
                <a:srgbClr val="000000"/>
              </a:solidFill>
            </a:endParaRPr>
          </a:p>
          <a:p>
            <a:pPr indent="0" lvl="0" marL="0" rtl="0" algn="l">
              <a:lnSpc>
                <a:spcPct val="120000"/>
              </a:lnSpc>
              <a:spcBef>
                <a:spcPts val="1000"/>
              </a:spcBef>
              <a:spcAft>
                <a:spcPts val="0"/>
              </a:spcAft>
              <a:buNone/>
            </a:pPr>
            <a:r>
              <a:rPr lang="en" sz="2000">
                <a:solidFill>
                  <a:srgbClr val="000000"/>
                </a:solidFill>
              </a:rPr>
              <a:t>•Foursquare API</a:t>
            </a:r>
            <a:endParaRPr sz="2000">
              <a:solidFill>
                <a:srgbClr val="000000"/>
              </a:solidFill>
            </a:endParaRPr>
          </a:p>
          <a:p>
            <a:pPr indent="0" lvl="0" marL="0" rtl="0" algn="l">
              <a:spcBef>
                <a:spcPts val="0"/>
              </a:spcBef>
              <a:spcAft>
                <a:spcPts val="1600"/>
              </a:spcAft>
              <a:buNone/>
            </a:pPr>
            <a:r>
              <a:t/>
            </a:r>
            <a:endParaRPr sz="2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3430500" cy="19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307" name="Google Shape;307;p18"/>
          <p:cNvSpPr txBox="1"/>
          <p:nvPr>
            <p:ph idx="1" type="subTitle"/>
          </p:nvPr>
        </p:nvSpPr>
        <p:spPr>
          <a:xfrm>
            <a:off x="1303800" y="1615552"/>
            <a:ext cx="3430500" cy="246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highlight>
                  <a:srgbClr val="FFFFFF"/>
                </a:highlight>
              </a:rPr>
              <a:t>In this case, I'll use data cleaning methods from IBM data science class and KNN and </a:t>
            </a:r>
            <a:r>
              <a:rPr lang="en" sz="1700">
                <a:solidFill>
                  <a:srgbClr val="000000"/>
                </a:solidFill>
                <a:highlight>
                  <a:srgbClr val="FFFFFF"/>
                </a:highlight>
              </a:rPr>
              <a:t>K Means</a:t>
            </a:r>
            <a:r>
              <a:rPr lang="en" sz="1700">
                <a:solidFill>
                  <a:srgbClr val="000000"/>
                </a:solidFill>
                <a:highlight>
                  <a:srgbClr val="FFFFFF"/>
                </a:highlight>
              </a:rPr>
              <a:t> clustering for modeling. The specific process is </a:t>
            </a:r>
            <a:r>
              <a:rPr lang="en" sz="1700">
                <a:solidFill>
                  <a:srgbClr val="000000"/>
                </a:solidFill>
                <a:highlight>
                  <a:srgbClr val="FFFFFF"/>
                </a:highlight>
              </a:rPr>
              <a:t>shown</a:t>
            </a:r>
            <a:r>
              <a:rPr lang="en" sz="1700">
                <a:solidFill>
                  <a:srgbClr val="000000"/>
                </a:solidFill>
                <a:highlight>
                  <a:srgbClr val="FFFFFF"/>
                </a:highlight>
              </a:rPr>
              <a:t> below</a:t>
            </a:r>
            <a:endParaRPr sz="1700"/>
          </a:p>
        </p:txBody>
      </p:sp>
      <p:pic>
        <p:nvPicPr>
          <p:cNvPr id="308" name="Google Shape;308;p18"/>
          <p:cNvPicPr preferRelativeResize="0"/>
          <p:nvPr/>
        </p:nvPicPr>
        <p:blipFill>
          <a:blip r:embed="rId3">
            <a:alphaModFix/>
          </a:blip>
          <a:stretch>
            <a:fillRect/>
          </a:stretch>
        </p:blipFill>
        <p:spPr>
          <a:xfrm>
            <a:off x="4991601" y="759475"/>
            <a:ext cx="3948900" cy="263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319" name="Google Shape;319;p20"/>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lang="en" sz="2000">
                <a:solidFill>
                  <a:srgbClr val="000000"/>
                </a:solidFill>
                <a:latin typeface="Arial"/>
                <a:ea typeface="Arial"/>
                <a:cs typeface="Arial"/>
                <a:sym typeface="Arial"/>
              </a:rPr>
              <a:t>Map of Clustering</a:t>
            </a:r>
            <a:endParaRPr sz="20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320" name="Google Shape;320;p20"/>
          <p:cNvPicPr preferRelativeResize="0"/>
          <p:nvPr/>
        </p:nvPicPr>
        <p:blipFill>
          <a:blip r:embed="rId3">
            <a:alphaModFix/>
          </a:blip>
          <a:stretch>
            <a:fillRect/>
          </a:stretch>
        </p:blipFill>
        <p:spPr>
          <a:xfrm>
            <a:off x="4402250" y="1331025"/>
            <a:ext cx="4223399" cy="24814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0</a:t>
            </a:r>
            <a:endParaRPr/>
          </a:p>
        </p:txBody>
      </p:sp>
      <p:pic>
        <p:nvPicPr>
          <p:cNvPr id="326" name="Google Shape;326;p21"/>
          <p:cNvPicPr preferRelativeResize="0"/>
          <p:nvPr/>
        </p:nvPicPr>
        <p:blipFill>
          <a:blip r:embed="rId3">
            <a:alphaModFix/>
          </a:blip>
          <a:stretch>
            <a:fillRect/>
          </a:stretch>
        </p:blipFill>
        <p:spPr>
          <a:xfrm>
            <a:off x="1436050" y="1291050"/>
            <a:ext cx="5945474" cy="357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