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2" r:id="rId3"/>
    <p:sldId id="287" r:id="rId4"/>
    <p:sldId id="303" r:id="rId5"/>
    <p:sldId id="304" r:id="rId6"/>
    <p:sldId id="305" r:id="rId7"/>
    <p:sldId id="293" r:id="rId8"/>
    <p:sldId id="294" r:id="rId9"/>
    <p:sldId id="278" r:id="rId10"/>
    <p:sldId id="290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21345C"/>
    <a:srgbClr val="2A345C"/>
    <a:srgbClr val="1C2244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갈매기형 수장 4">
            <a:extLst>
              <a:ext uri="{FF2B5EF4-FFF2-40B4-BE49-F238E27FC236}">
                <a16:creationId xmlns:a16="http://schemas.microsoft.com/office/drawing/2014/main" id="{11E39CDF-D7E4-44D7-A125-3BB0D229E8C4}"/>
              </a:ext>
            </a:extLst>
          </p:cNvPr>
          <p:cNvSpPr/>
          <p:nvPr/>
        </p:nvSpPr>
        <p:spPr>
          <a:xfrm>
            <a:off x="8057081" y="3175950"/>
            <a:ext cx="2949451" cy="1399868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Box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5516034" y="3174500"/>
            <a:ext cx="2949451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2974986" y="3174500"/>
            <a:ext cx="2949451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2949451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margin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3982923" y="3742566"/>
            <a:ext cx="321466" cy="224436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432599" y="1761402"/>
            <a:ext cx="321466" cy="2157964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6434283" y="1804091"/>
            <a:ext cx="321466" cy="215796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540610" y="1756321"/>
            <a:ext cx="215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Consolas" panose="020B0609020204030204" pitchFamily="49" charset="0"/>
              </a:rPr>
              <a:t>다른 </a:t>
            </a:r>
            <a:r>
              <a:rPr lang="ko-KR" altLang="en-US" dirty="0" err="1">
                <a:latin typeface="Consolas" panose="020B0609020204030204" pitchFamily="49" charset="0"/>
              </a:rPr>
              <a:t>엘리먼트와</a:t>
            </a:r>
            <a:r>
              <a:rPr lang="ko-KR" altLang="en-US" dirty="0">
                <a:latin typeface="Consolas" panose="020B0609020204030204" pitchFamily="49" charset="0"/>
              </a:rPr>
              <a:t> 상하좌우 간격을 둔다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5458321" y="1945314"/>
            <a:ext cx="227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Consolas" panose="020B0609020204030204" pitchFamily="49" charset="0"/>
              </a:rPr>
              <a:t>컨텐츠와 경계선 사이의 간격을 둔다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3705074" y="5155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Consolas" panose="020B0609020204030204" pitchFamily="49" charset="0"/>
              </a:rPr>
              <a:t>경계선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3948205" y="3689768"/>
            <a:ext cx="108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border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6445365" y="3662188"/>
            <a:ext cx="109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364E5-13FC-4940-95FB-C1F6B08927C0}"/>
              </a:ext>
            </a:extLst>
          </p:cNvPr>
          <p:cNvSpPr txBox="1"/>
          <p:nvPr/>
        </p:nvSpPr>
        <p:spPr>
          <a:xfrm>
            <a:off x="8944155" y="3662188"/>
            <a:ext cx="109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424E4B72-47A4-45DF-90FB-254581BBBF53}"/>
              </a:ext>
            </a:extLst>
          </p:cNvPr>
          <p:cNvSpPr/>
          <p:nvPr/>
        </p:nvSpPr>
        <p:spPr>
          <a:xfrm rot="16200000">
            <a:off x="9018528" y="3796227"/>
            <a:ext cx="321466" cy="224436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4A9E19-84F1-4B70-8BD1-C0D6E27ED010}"/>
              </a:ext>
            </a:extLst>
          </p:cNvPr>
          <p:cNvSpPr txBox="1"/>
          <p:nvPr/>
        </p:nvSpPr>
        <p:spPr>
          <a:xfrm>
            <a:off x="8057080" y="5146761"/>
            <a:ext cx="242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Consolas" panose="020B0609020204030204" pitchFamily="49" charset="0"/>
              </a:rPr>
              <a:t>가장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중간에 위치한 영역으로</a:t>
            </a:r>
            <a:r>
              <a:rPr lang="en-US" altLang="ko-KR" dirty="0">
                <a:latin typeface="Consolas" panose="020B0609020204030204" pitchFamily="49" charset="0"/>
              </a:rPr>
              <a:t> Width</a:t>
            </a:r>
            <a:r>
              <a:rPr lang="ko-KR" altLang="en-US" dirty="0">
                <a:latin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</a:rPr>
              <a:t>height</a:t>
            </a:r>
            <a:r>
              <a:rPr lang="ko-KR" altLang="en-US" dirty="0">
                <a:latin typeface="Consolas" panose="020B0609020204030204" pitchFamily="49" charset="0"/>
              </a:rPr>
              <a:t>를 사용해 넓이 지정이 가능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FC8CA8-C106-4F27-9345-871AFA44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080" y="222477"/>
            <a:ext cx="3805310" cy="28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505604" y="975115"/>
            <a:ext cx="4902200" cy="3541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096000" y="975115"/>
            <a:ext cx="4902200" cy="5194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30727" y="1185870"/>
            <a:ext cx="4557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left_bar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"picture1.png"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"item1"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noneadd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광고와 </a:t>
            </a:r>
            <a:r>
              <a:rPr lang="ko-KR" alt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함께라면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&lt;/p&gt;&lt;/a&gt;&lt;/div&gt;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자세한 문의사항은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Let's Learn English - Level 2 is a new course for English learners. Certified American English teachers designed the course for intermediate learners.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Each week, there will be a new lesson with a video showing the lives of young Americans. The lesson includes instruction in speaking, vocabulary, and writing.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6254147" y="1063972"/>
            <a:ext cx="41555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max-height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max-height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max-height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gainsboro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gainsboro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gainsboro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container:hover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#left_bar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container:hover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184900" y="1459969"/>
            <a:ext cx="4902200" cy="470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272646" y="1620850"/>
            <a:ext cx="4305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cen_wrap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"p0"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"banner"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nonemain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&gt;&lt;/a&gt;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sidebanner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noneside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"pic.jpg"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sidebanner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"p4"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list4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list5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list6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list7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list8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38DF75-F25A-49DC-99DD-A4AC36B3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18" y="1459969"/>
            <a:ext cx="5182049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E535B33-CE61-4CB8-B924-B97AD391DC52}"/>
              </a:ext>
            </a:extLst>
          </p:cNvPr>
          <p:cNvSpPr/>
          <p:nvPr/>
        </p:nvSpPr>
        <p:spPr>
          <a:xfrm>
            <a:off x="6096000" y="1459970"/>
            <a:ext cx="4902200" cy="47096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096000" y="1492363"/>
            <a:ext cx="46376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#cen_wrap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#banner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#banner:hover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#sidebanner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#sidebanner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298px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06DA64-274D-46E1-BA48-1B5751E7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59970"/>
            <a:ext cx="5298621" cy="47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95F647-CAF1-4674-A47D-33AE19E56AD3}"/>
              </a:ext>
            </a:extLst>
          </p:cNvPr>
          <p:cNvSpPr/>
          <p:nvPr/>
        </p:nvSpPr>
        <p:spPr>
          <a:xfrm>
            <a:off x="6090227" y="1459968"/>
            <a:ext cx="4902200" cy="470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096000" y="1620850"/>
            <a:ext cx="24453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66B25-E8C6-4C2B-A250-E92F615293CC}"/>
              </a:ext>
            </a:extLst>
          </p:cNvPr>
          <p:cNvSpPr txBox="1"/>
          <p:nvPr/>
        </p:nvSpPr>
        <p:spPr>
          <a:xfrm>
            <a:off x="8293650" y="3313621"/>
            <a:ext cx="24453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#p4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li:active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#123c42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2F289-B6A3-48A7-A309-3BA4997E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4" y="1459969"/>
            <a:ext cx="5330143" cy="47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184900" y="1459969"/>
            <a:ext cx="4902200" cy="470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272646" y="1620850"/>
            <a:ext cx="43053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"pic.jpg"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사진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Let's Learn English - Level 2 is a new course for English learners. Certified American English teachers designed the course for intermediate learners.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	~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 week, there will be a new lesson with a video showing the lives of young Americans. The lesson includes instruction in speaking, vocabulary, and writing.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"pic.jpg"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사진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newpic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"picture1.png"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사진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2-1"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그 땐 참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이별도 사랑이라 저리 </a:t>
            </a:r>
            <a:r>
              <a:rPr lang="ko-KR" alt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붉었습니다그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땐 참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이별도 사랑이라 저리 </a:t>
            </a:r>
            <a:r>
              <a:rPr lang="ko-KR" alt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붉었습니다그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땐 참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이별도 사랑이라 저리 붉었습니다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그 땐 참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이별도 사랑이라 저리 </a:t>
            </a:r>
            <a:r>
              <a:rPr lang="ko-KR" alt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붉었습니다그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땐 참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이별도 사랑이라 저리 </a:t>
            </a:r>
            <a:r>
              <a:rPr lang="ko-KR" alt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붉었습니다그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땐 참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이별도 사랑이라 저리 붉었습니다</a:t>
            </a: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60805-C17E-46A7-8B2C-0838FCA2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459969"/>
            <a:ext cx="5582817" cy="1962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0C60C0-7420-422F-9273-37E00C47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" y="3663554"/>
            <a:ext cx="558281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4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FEA6A7-39D4-4434-811D-37546B72B726}"/>
              </a:ext>
            </a:extLst>
          </p:cNvPr>
          <p:cNvSpPr/>
          <p:nvPr/>
        </p:nvSpPr>
        <p:spPr>
          <a:xfrm>
            <a:off x="6096000" y="1459969"/>
            <a:ext cx="4902200" cy="470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272646" y="1620850"/>
            <a:ext cx="18946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#cen_wrap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p::first-line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p::first-letter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60805-C17E-46A7-8B2C-0838FCA2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459969"/>
            <a:ext cx="5582817" cy="1962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0C60C0-7420-422F-9273-37E00C47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" y="3663554"/>
            <a:ext cx="5582817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16D2A4-BBC8-4070-9899-3C54CBEAC379}"/>
              </a:ext>
            </a:extLst>
          </p:cNvPr>
          <p:cNvSpPr txBox="1"/>
          <p:nvPr/>
        </p:nvSpPr>
        <p:spPr>
          <a:xfrm>
            <a:off x="8291946" y="1620850"/>
            <a:ext cx="228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#newpic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p::first-line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p::first-letter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6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046932" y="1007337"/>
            <a:ext cx="4902200" cy="2232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096000" y="1007337"/>
            <a:ext cx="4305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"p3"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box3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box4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box5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box6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box7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box8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CB566-DA1F-4D93-A656-13B25BD5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0" y="1007337"/>
            <a:ext cx="5293232" cy="22322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4F85FB-A268-4B09-924D-5EB81A5366F5}"/>
              </a:ext>
            </a:extLst>
          </p:cNvPr>
          <p:cNvSpPr/>
          <p:nvPr/>
        </p:nvSpPr>
        <p:spPr>
          <a:xfrm>
            <a:off x="6096000" y="3482838"/>
            <a:ext cx="4902200" cy="31640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BAAD6-7A34-4056-A3BA-814FE1DFAECA}"/>
              </a:ext>
            </a:extLst>
          </p:cNvPr>
          <p:cNvSpPr txBox="1"/>
          <p:nvPr/>
        </p:nvSpPr>
        <p:spPr>
          <a:xfrm>
            <a:off x="6345382" y="3447503"/>
            <a:ext cx="4305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#cen_wrap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#ffd447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Old browsers */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-linear-gradient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#ffd447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#ffd460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#ffe81e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#ffff0f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FF3.6-15 */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-linear-gradient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#ffd447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#ffd460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#ffe81e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#ffff0f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Chrome10-25,Safari5.1-6 */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#ffd447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#ffd460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#ffe81e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#ffff0f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W3C, IE10+, FF16+, Chrome26+, Opera12+, Safari7+ */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progid:DXImageTransform.Microsoft.gradient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startColorstr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'#ffd447'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endColorstr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'#ffff0f'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,GradientType=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IE6-9 */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#cen_wrap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9EA070-DF76-4086-9719-004F37F9656C}"/>
              </a:ext>
            </a:extLst>
          </p:cNvPr>
          <p:cNvSpPr/>
          <p:nvPr/>
        </p:nvSpPr>
        <p:spPr>
          <a:xfrm>
            <a:off x="425162" y="3476772"/>
            <a:ext cx="4902200" cy="31700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F7BE9-7708-437C-B330-4E55359C369C}"/>
              </a:ext>
            </a:extLst>
          </p:cNvPr>
          <p:cNvSpPr txBox="1"/>
          <p:nvPr/>
        </p:nvSpPr>
        <p:spPr>
          <a:xfrm>
            <a:off x="723612" y="3576376"/>
            <a:ext cx="4305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#cen_wrap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#cen_wrap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12.5%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#cen_wrap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div:nth-child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2n+1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aquamarine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57A6FA-1321-4659-8E40-7F9D8A11C718}"/>
              </a:ext>
            </a:extLst>
          </p:cNvPr>
          <p:cNvSpPr/>
          <p:nvPr/>
        </p:nvSpPr>
        <p:spPr>
          <a:xfrm>
            <a:off x="6255492" y="3467926"/>
            <a:ext cx="4902200" cy="31700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19C2-278E-483A-B1AB-41F62AE7607F}"/>
              </a:ext>
            </a:extLst>
          </p:cNvPr>
          <p:cNvSpPr/>
          <p:nvPr/>
        </p:nvSpPr>
        <p:spPr>
          <a:xfrm>
            <a:off x="425162" y="3476772"/>
            <a:ext cx="4902200" cy="31700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55492" y="1325606"/>
            <a:ext cx="4902200" cy="18384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553942" y="3676824"/>
            <a:ext cx="4305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3C827-33C9-4A87-9D11-E4E94F6B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23" y="1325605"/>
            <a:ext cx="4802546" cy="1838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25BBCF-D903-406F-ABD9-CA378ED95A0F}"/>
              </a:ext>
            </a:extLst>
          </p:cNvPr>
          <p:cNvSpPr txBox="1"/>
          <p:nvPr/>
        </p:nvSpPr>
        <p:spPr>
          <a:xfrm>
            <a:off x="6400552" y="1343410"/>
            <a:ext cx="4305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"http://www.google.com"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검색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&lt;footer&gt;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copyright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&lt;/footer&gt;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8B320-A4C7-4658-8205-AD53841CB7DD}"/>
              </a:ext>
            </a:extLst>
          </p:cNvPr>
          <p:cNvSpPr txBox="1"/>
          <p:nvPr/>
        </p:nvSpPr>
        <p:spPr>
          <a:xfrm>
            <a:off x="796746" y="3579655"/>
            <a:ext cx="4305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#search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#search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#search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Box-sizing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48253" y="1243587"/>
            <a:ext cx="4902200" cy="4926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184900" y="1243586"/>
            <a:ext cx="4902200" cy="49260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738368" y="4456513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35846" y="1358983"/>
            <a:ext cx="3727167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기본값은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contents-box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이다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이때는 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contents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의 영역의 넓이만 포함한다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6273144" y="1447610"/>
            <a:ext cx="4316398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border-box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로  변경시에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padding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border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값을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모두 포함시킨다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7BE3CB-E422-4291-AE2D-C07ACBA9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6" y="2459316"/>
            <a:ext cx="3109229" cy="10821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11A02B-3847-4213-9D95-A07586A795A3}"/>
              </a:ext>
            </a:extLst>
          </p:cNvPr>
          <p:cNvSpPr txBox="1"/>
          <p:nvPr/>
        </p:nvSpPr>
        <p:spPr>
          <a:xfrm>
            <a:off x="735846" y="3556850"/>
            <a:ext cx="20528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1FD4A3B-5581-417C-8938-6221BA89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44" y="2374121"/>
            <a:ext cx="3093988" cy="8154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11DE6-0F17-47BE-A1A6-9412FB69889B}"/>
              </a:ext>
            </a:extLst>
          </p:cNvPr>
          <p:cNvSpPr txBox="1"/>
          <p:nvPr/>
        </p:nvSpPr>
        <p:spPr>
          <a:xfrm>
            <a:off x="6273144" y="3408057"/>
            <a:ext cx="2052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0511A02B-3847-4213-9D95-A07586A795A3}"/>
              </a:ext>
            </a:extLst>
          </p:cNvPr>
          <p:cNvSpPr txBox="1"/>
          <p:nvPr/>
        </p:nvSpPr>
        <p:spPr>
          <a:xfrm>
            <a:off x="2999416" y="3949329"/>
            <a:ext cx="2052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400px, content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인데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border padding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값이 각각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5px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20px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씩 들어가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50px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을 더 먹고있다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170D4E6A-6E63-4D9E-BA80-1F8E147C35F2}"/>
              </a:ext>
            </a:extLst>
          </p:cNvPr>
          <p:cNvSpPr txBox="1"/>
          <p:nvPr/>
        </p:nvSpPr>
        <p:spPr>
          <a:xfrm>
            <a:off x="8536714" y="4237207"/>
            <a:ext cx="205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ko-KR" alt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:border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-box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를 줘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border padding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값까지 넣어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200px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로 맞추었다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2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887671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887671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887671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887671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2301139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길이 및 백분율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2301139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2301139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및 위치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2301139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BCE56E-BB5C-4F27-8D14-3BF4BE264C4F}"/>
              </a:ext>
            </a:extLst>
          </p:cNvPr>
          <p:cNvSpPr txBox="1"/>
          <p:nvPr/>
        </p:nvSpPr>
        <p:spPr>
          <a:xfrm flipH="1">
            <a:off x="903645" y="1228960"/>
            <a:ext cx="575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CSS</a:t>
            </a:r>
            <a:r>
              <a:rPr lang="ko-KR" altLang="en-US" sz="2000" b="1" dirty="0"/>
              <a:t> 값이란 허용가능한 하위 값 모음을 정의 한 것</a:t>
            </a:r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6BD1456-70B8-472F-B384-5FAC0F03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67" y="1041120"/>
            <a:ext cx="2827265" cy="522851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숫자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길이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백분율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523239" y="1041118"/>
            <a:ext cx="4012185" cy="1454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523239" y="2661852"/>
            <a:ext cx="4012185" cy="3607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693927" y="1256248"/>
            <a:ext cx="3428275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절대 길이 단위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항상 동일한 크기로 간주</a:t>
            </a:r>
            <a:endParaRPr lang="en-US" altLang="ko-KR" sz="1200" dirty="0">
              <a:solidFill>
                <a:prstClr val="white"/>
              </a:solidFill>
              <a:latin typeface="마루 부리 Beta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Cm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센티미터 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mm : </a:t>
            </a:r>
            <a:r>
              <a:rPr lang="ko-KR" altLang="en-US" sz="1200" dirty="0" err="1">
                <a:solidFill>
                  <a:prstClr val="white"/>
                </a:solidFill>
                <a:latin typeface="마루 부리 Beta"/>
              </a:rPr>
              <a:t>미리미터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Q  : 1/4</a:t>
            </a:r>
            <a:r>
              <a:rPr lang="ko-KR" altLang="en-US" sz="1200" dirty="0" err="1">
                <a:solidFill>
                  <a:prstClr val="white"/>
                </a:solidFill>
                <a:latin typeface="마루 부리 Beta"/>
              </a:rPr>
              <a:t>미리미터</a:t>
            </a:r>
            <a:endParaRPr lang="en-US" altLang="ko-KR" sz="1200" dirty="0">
              <a:solidFill>
                <a:prstClr val="white"/>
              </a:solidFill>
              <a:latin typeface="마루 부리 Beta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In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: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인치 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pc  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picas </a:t>
            </a:r>
            <a:r>
              <a:rPr lang="en-US" altLang="ko-KR" sz="1200" dirty="0" err="1">
                <a:solidFill>
                  <a:prstClr val="white"/>
                </a:solidFill>
                <a:latin typeface="마루 부리 Beta"/>
              </a:rPr>
              <a:t>pt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 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포인트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px 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픽셀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 </a:t>
            </a:r>
            <a:endParaRPr kumimoji="0" lang="en-US" altLang="ko-KR" sz="12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2B4B47-264D-4CA6-AFEA-CDDE8918B4EA}"/>
              </a:ext>
            </a:extLst>
          </p:cNvPr>
          <p:cNvSpPr txBox="1"/>
          <p:nvPr/>
        </p:nvSpPr>
        <p:spPr>
          <a:xfrm>
            <a:off x="693927" y="2710629"/>
            <a:ext cx="3428275" cy="310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상대 길이 단위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상위요소 글꼴크기 또는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viewport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크기와 관련 되어있다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e</a:t>
            </a: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m : </a:t>
            </a: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요소의 글꼴크기</a:t>
            </a:r>
            <a:endParaRPr kumimoji="0" lang="en-US" altLang="ko-KR" sz="12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Ex 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요소 글꼴의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x-height</a:t>
            </a:r>
            <a:endParaRPr kumimoji="0" lang="en-US" altLang="ko-KR" sz="12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solidFill>
                  <a:prstClr val="white"/>
                </a:solidFill>
                <a:latin typeface="마루 부리 Beta"/>
              </a:rPr>
              <a:t>ch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 :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요소 글꼴의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glyph(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글자체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)”0”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의 사전길이</a:t>
            </a:r>
            <a:endParaRPr lang="en-US" altLang="ko-KR" sz="1200" dirty="0">
              <a:solidFill>
                <a:prstClr val="white"/>
              </a:solidFill>
              <a:latin typeface="마루 부리 Beta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rem :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루트 요소의 글꼴크기</a:t>
            </a:r>
            <a:endParaRPr lang="en-US" altLang="ko-KR" sz="1200" dirty="0">
              <a:solidFill>
                <a:prstClr val="white"/>
              </a:solidFill>
              <a:latin typeface="마루 부리 Beta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solidFill>
                  <a:prstClr val="white"/>
                </a:solidFill>
                <a:latin typeface="마루 부리 Beta"/>
              </a:rPr>
              <a:t>lh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 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요소의 라인 높이</a:t>
            </a:r>
            <a:endParaRPr lang="en-US" altLang="ko-KR" sz="1200" dirty="0">
              <a:solidFill>
                <a:prstClr val="white"/>
              </a:solidFill>
              <a:latin typeface="마루 부리 Beta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solidFill>
                  <a:prstClr val="white"/>
                </a:solidFill>
                <a:latin typeface="마루 부리 Beta"/>
              </a:rPr>
              <a:t>vw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 : viewport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너비의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1%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solidFill>
                  <a:prstClr val="white"/>
                </a:solidFill>
                <a:latin typeface="마루 부리 Beta"/>
              </a:rPr>
              <a:t>vh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  : viewport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높이의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1%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vmin</a:t>
            </a: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 :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viewport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의 작은 치수의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1%</a:t>
            </a:r>
            <a:endParaRPr kumimoji="0" lang="en-US" altLang="ko-KR" sz="12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solidFill>
                  <a:prstClr val="white"/>
                </a:solidFill>
                <a:latin typeface="마루 부리 Beta"/>
              </a:rPr>
              <a:t>vmax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 : viewport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의 큰 치수의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1%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4A26A-4496-4CD7-BC0A-6AFDE12E9191}"/>
              </a:ext>
            </a:extLst>
          </p:cNvPr>
          <p:cNvSpPr/>
          <p:nvPr/>
        </p:nvSpPr>
        <p:spPr>
          <a:xfrm>
            <a:off x="7598534" y="1041120"/>
            <a:ext cx="4252090" cy="18572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9CCE9-8F6E-4F03-8C22-C2605FA95BDF}"/>
              </a:ext>
            </a:extLst>
          </p:cNvPr>
          <p:cNvSpPr txBox="1"/>
          <p:nvPr/>
        </p:nvSpPr>
        <p:spPr>
          <a:xfrm>
            <a:off x="7834375" y="1127890"/>
            <a:ext cx="3428275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백분율 </a:t>
            </a: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:  </a:t>
            </a: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백분율은 길이와 같은 방식으로 처리 된다</a:t>
            </a: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백분율이 </a:t>
            </a:r>
            <a:r>
              <a:rPr kumimoji="0" lang="ko-KR" altLang="en-US" sz="1200" b="0" i="0" u="none" strike="noStrike" kern="1200" cap="none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있다는것은</a:t>
            </a: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 </a:t>
            </a:r>
            <a:r>
              <a:rPr kumimoji="0" lang="ko-KR" altLang="en-US" sz="1200" b="0" i="0" u="none" strike="noStrike" kern="1200" cap="none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다른값에</a:t>
            </a: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 상대적으로 설정 된다</a:t>
            </a: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Ex)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width</a:t>
            </a: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에 사용하면 글꼴크기의 </a:t>
            </a:r>
            <a:r>
              <a:rPr kumimoji="0" lang="en-US" altLang="ko-KR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100</a:t>
            </a:r>
            <a:r>
              <a:rPr kumimoji="0" lang="ko-KR" altLang="en-US" sz="1200" b="0" i="0" u="none" strike="noStrike" kern="1200" cap="none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분율이</a:t>
            </a:r>
            <a:r>
              <a:rPr kumimoji="0" lang="ko-KR" altLang="en-US" sz="12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 된다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숫자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: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일부 값 단위에서는 숫자를 </a:t>
            </a:r>
            <a:r>
              <a:rPr lang="ko-KR" altLang="en-US" sz="1200" dirty="0" err="1">
                <a:solidFill>
                  <a:prstClr val="white"/>
                </a:solidFill>
                <a:latin typeface="마루 부리 Beta"/>
              </a:rPr>
              <a:t>혀용한다</a:t>
            </a:r>
            <a:endParaRPr kumimoji="0" lang="en-US" altLang="ko-KR" sz="12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Ex)opacity</a:t>
            </a:r>
            <a:endParaRPr kumimoji="0" lang="en-US" altLang="ko-KR" sz="12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8A3E49-0465-4575-A1EB-7D3DB2222B23}"/>
              </a:ext>
            </a:extLst>
          </p:cNvPr>
          <p:cNvSpPr/>
          <p:nvPr/>
        </p:nvSpPr>
        <p:spPr>
          <a:xfrm>
            <a:off x="7265302" y="4983911"/>
            <a:ext cx="4769938" cy="1661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5FAC4-0A46-47A8-B5EC-BBBA348291E1}"/>
              </a:ext>
            </a:extLst>
          </p:cNvPr>
          <p:cNvSpPr txBox="1"/>
          <p:nvPr/>
        </p:nvSpPr>
        <p:spPr>
          <a:xfrm>
            <a:off x="7260094" y="5028618"/>
            <a:ext cx="2288418" cy="185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#con1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#son2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1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63C2CF-B1BB-47F7-8D4A-4F263A07417F}"/>
              </a:ext>
            </a:extLst>
          </p:cNvPr>
          <p:cNvSpPr txBox="1"/>
          <p:nvPr/>
        </p:nvSpPr>
        <p:spPr>
          <a:xfrm>
            <a:off x="9724579" y="4999093"/>
            <a:ext cx="2288418" cy="185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#son3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100" b="0" i="0" u="none" strike="noStrike" kern="1200" cap="none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F61A00-83DC-4F96-9118-92824E4A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32" y="2964064"/>
            <a:ext cx="4070229" cy="19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40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색상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RGB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214395" y="1931719"/>
            <a:ext cx="4902200" cy="158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281316-BF2F-4ED0-9ADB-F171CC338CF3}"/>
              </a:ext>
            </a:extLst>
          </p:cNvPr>
          <p:cNvSpPr txBox="1"/>
          <p:nvPr/>
        </p:nvSpPr>
        <p:spPr>
          <a:xfrm>
            <a:off x="1292307" y="1931718"/>
            <a:ext cx="3428275" cy="14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색상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: #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xx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xx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xx</a:t>
            </a: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한 채널당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256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개의 </a:t>
            </a:r>
            <a:r>
              <a:rPr lang="ko-KR" altLang="en-US" sz="1200" dirty="0" err="1">
                <a:solidFill>
                  <a:prstClr val="white"/>
                </a:solidFill>
                <a:latin typeface="마루 부리 Beta"/>
              </a:rPr>
              <a:t>다른값을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 가지는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(256*256*256 = 16,777,216) 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고유색상을 표시한다</a:t>
            </a:r>
            <a:endParaRPr lang="en-US" altLang="ko-KR" sz="1200" dirty="0">
              <a:solidFill>
                <a:prstClr val="white"/>
              </a:solidFill>
              <a:latin typeface="마루 부리 Beta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16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진수 </a:t>
            </a:r>
            <a:r>
              <a:rPr lang="en-US" altLang="ko-KR" sz="1200" dirty="0" err="1">
                <a:solidFill>
                  <a:prstClr val="white"/>
                </a:solidFill>
                <a:latin typeface="마루 부리 Beta"/>
              </a:rPr>
              <a:t>rgb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값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: hash(#)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기호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+ 6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개의 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16</a:t>
            </a:r>
            <a:r>
              <a:rPr lang="ko-KR" altLang="en-US" sz="1200" dirty="0">
                <a:solidFill>
                  <a:prstClr val="white"/>
                </a:solidFill>
                <a:latin typeface="마루 부리 Beta"/>
              </a:rPr>
              <a:t>진수 값으로 </a:t>
            </a:r>
            <a:r>
              <a:rPr lang="ko-KR" altLang="en-US" sz="1200" dirty="0" err="1">
                <a:solidFill>
                  <a:prstClr val="white"/>
                </a:solidFill>
                <a:latin typeface="마루 부리 Beta"/>
              </a:rPr>
              <a:t>구성되어있다</a:t>
            </a:r>
            <a:r>
              <a:rPr lang="en-US" altLang="ko-KR" sz="1200" dirty="0">
                <a:solidFill>
                  <a:prstClr val="white"/>
                </a:solidFill>
                <a:latin typeface="마루 부리 Bet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7629A-C2F4-4859-86F0-B54D052E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56" y="1770026"/>
            <a:ext cx="4899588" cy="184912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2BA9E9-75E3-4231-BEAD-EB1EFE8793E0}"/>
              </a:ext>
            </a:extLst>
          </p:cNvPr>
          <p:cNvSpPr/>
          <p:nvPr/>
        </p:nvSpPr>
        <p:spPr>
          <a:xfrm>
            <a:off x="1214395" y="3619145"/>
            <a:ext cx="4902200" cy="158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ADFB4-EF92-41DA-B96D-2387A6C195C9}"/>
              </a:ext>
            </a:extLst>
          </p:cNvPr>
          <p:cNvSpPr txBox="1"/>
          <p:nvPr/>
        </p:nvSpPr>
        <p:spPr>
          <a:xfrm>
            <a:off x="1310669" y="3619145"/>
            <a:ext cx="3428275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마루 부리 Beta"/>
              </a:rPr>
              <a:t>Rgb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en-US" altLang="ko-KR" sz="1400" dirty="0" err="1">
                <a:solidFill>
                  <a:prstClr val="white"/>
                </a:solidFill>
                <a:latin typeface="마루 부리 Beta"/>
              </a:rPr>
              <a:t>rgba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값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: </a:t>
            </a:r>
            <a:r>
              <a:rPr lang="en-US" altLang="ko-KR" sz="1400" dirty="0" err="1">
                <a:solidFill>
                  <a:prstClr val="white"/>
                </a:solidFill>
                <a:latin typeface="마루 부리 Beta"/>
              </a:rPr>
              <a:t>rgb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()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함수를 사용한다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. 16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진수가 아닌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0~255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사이의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10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진수로 표현할 수 있다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858B52-0780-4D81-AD87-EA5B7E0A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30" y="3619145"/>
            <a:ext cx="4899587" cy="13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94E121-CF8E-473D-9FB3-FB0CF46B8F77}"/>
              </a:ext>
            </a:extLst>
          </p:cNvPr>
          <p:cNvSpPr/>
          <p:nvPr/>
        </p:nvSpPr>
        <p:spPr>
          <a:xfrm>
            <a:off x="702804" y="4382087"/>
            <a:ext cx="4913352" cy="13856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70201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702804" y="1193806"/>
            <a:ext cx="4902200" cy="1282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561EE-5398-4946-B264-F7DD25DE40D7}"/>
              </a:ext>
            </a:extLst>
          </p:cNvPr>
          <p:cNvSpPr txBox="1"/>
          <p:nvPr/>
        </p:nvSpPr>
        <p:spPr>
          <a:xfrm>
            <a:off x="821760" y="1284711"/>
            <a:ext cx="3792443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이미지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: image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데이터 형식은 이미지가 유효한 값인 경우 사용  </a:t>
            </a:r>
            <a:r>
              <a:rPr lang="ko-KR" altLang="en-US" sz="1400" dirty="0" err="1">
                <a:solidFill>
                  <a:prstClr val="white"/>
                </a:solidFill>
                <a:latin typeface="마루 부리 Beta"/>
              </a:rPr>
              <a:t>이떄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en-US" altLang="ko-KR" sz="1400" dirty="0" err="1">
                <a:solidFill>
                  <a:prstClr val="white"/>
                </a:solidFill>
                <a:latin typeface="마루 부리 Beta"/>
              </a:rPr>
              <a:t>url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()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 함수 또는 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gradient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를 통해 가리키는 실제 이미지 파일 일 수 있다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66F02B-315C-46D9-B124-635EB23C9A39}"/>
              </a:ext>
            </a:extLst>
          </p:cNvPr>
          <p:cNvSpPr/>
          <p:nvPr/>
        </p:nvSpPr>
        <p:spPr>
          <a:xfrm>
            <a:off x="702804" y="2606017"/>
            <a:ext cx="4902200" cy="16160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0DC82-099D-41D8-9928-4F8D00CB81F0}"/>
              </a:ext>
            </a:extLst>
          </p:cNvPr>
          <p:cNvSpPr txBox="1"/>
          <p:nvPr/>
        </p:nvSpPr>
        <p:spPr>
          <a:xfrm>
            <a:off x="821760" y="2753206"/>
            <a:ext cx="3792443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위치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:  position 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데이터  형식은 항목을 배치하는데 사용 되는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2D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좌표를 나타낸다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. Top, left, bottom, right 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및 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center</a:t>
            </a:r>
            <a:r>
              <a:rPr lang="ko-KR" altLang="en-US" sz="1400" dirty="0">
                <a:solidFill>
                  <a:prstClr val="white"/>
                </a:solidFill>
                <a:latin typeface="마루 부리 Beta"/>
              </a:rPr>
              <a:t>와 같은  키워드를 사용해  특정범위에  맞춰 길이와 함께 쓰인다</a:t>
            </a:r>
            <a:r>
              <a:rPr lang="en-US" altLang="ko-KR" sz="1400" dirty="0">
                <a:solidFill>
                  <a:prstClr val="white"/>
                </a:solidFill>
                <a:latin typeface="마루 부리 Bet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47E70-C1EE-4989-A9F6-6E88AD19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543" y="1193806"/>
            <a:ext cx="4452438" cy="292802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1CBCA3-2A98-469E-8F5D-D5187BE00E58}"/>
              </a:ext>
            </a:extLst>
          </p:cNvPr>
          <p:cNvSpPr/>
          <p:nvPr/>
        </p:nvSpPr>
        <p:spPr>
          <a:xfrm>
            <a:off x="6380543" y="4131130"/>
            <a:ext cx="4452438" cy="22654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AEA740-1F1C-4BBA-B0D4-45F6223CF960}"/>
              </a:ext>
            </a:extLst>
          </p:cNvPr>
          <p:cNvSpPr txBox="1"/>
          <p:nvPr/>
        </p:nvSpPr>
        <p:spPr>
          <a:xfrm>
            <a:off x="6499499" y="4222035"/>
            <a:ext cx="3444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pic.jpg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59BE1-0C82-4E26-A139-BBA9386136A7}"/>
              </a:ext>
            </a:extLst>
          </p:cNvPr>
          <p:cNvSpPr txBox="1"/>
          <p:nvPr/>
        </p:nvSpPr>
        <p:spPr>
          <a:xfrm>
            <a:off x="1003843" y="4512243"/>
            <a:ext cx="3610360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latin typeface="마루 부리 Beta"/>
              </a:rPr>
              <a:t>속성값으로 </a:t>
            </a:r>
            <a:r>
              <a:rPr lang="en-US" altLang="ko-KR" sz="1400" dirty="0">
                <a:latin typeface="마루 부리 Beta"/>
              </a:rPr>
              <a:t>CSS</a:t>
            </a:r>
            <a:r>
              <a:rPr lang="ko-KR" altLang="en-US" sz="1400" dirty="0">
                <a:latin typeface="마루 부리 Beta"/>
              </a:rPr>
              <a:t>에 함수가 존재한다</a:t>
            </a:r>
            <a:endParaRPr lang="en-US" altLang="ko-KR" sz="1400" dirty="0">
              <a:latin typeface="마루 부리 Beta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atin typeface="마루 부리 Beta"/>
              </a:rPr>
              <a:t>Ex) </a:t>
            </a:r>
            <a:r>
              <a:rPr lang="en-US" altLang="ko-KR" sz="1400" dirty="0" err="1">
                <a:latin typeface="마루 부리 Beta"/>
              </a:rPr>
              <a:t>rgb</a:t>
            </a:r>
            <a:r>
              <a:rPr lang="en-US" altLang="ko-KR" sz="1400" dirty="0">
                <a:latin typeface="마루 부리 Beta"/>
              </a:rPr>
              <a:t>() </a:t>
            </a:r>
            <a:r>
              <a:rPr lang="ko-KR" altLang="en-US" sz="1400" dirty="0">
                <a:latin typeface="마루 부리 Beta"/>
              </a:rPr>
              <a:t>색상에서 작동하는 함수</a:t>
            </a:r>
            <a:r>
              <a:rPr lang="en-US" altLang="ko-KR" sz="1400" dirty="0">
                <a:latin typeface="마루 부리 Beta"/>
              </a:rPr>
              <a:t>, </a:t>
            </a:r>
            <a:r>
              <a:rPr lang="en-US" altLang="ko-KR" sz="1400" dirty="0" err="1">
                <a:latin typeface="마루 부리 Beta"/>
              </a:rPr>
              <a:t>url</a:t>
            </a:r>
            <a:r>
              <a:rPr lang="en-US" altLang="ko-KR" sz="1400" dirty="0">
                <a:latin typeface="마루 부리 Beta"/>
              </a:rPr>
              <a:t>() </a:t>
            </a:r>
            <a:r>
              <a:rPr lang="ko-KR" altLang="en-US" sz="1400" dirty="0">
                <a:latin typeface="마루 부리 Beta"/>
              </a:rPr>
              <a:t>파일에서 이미지를 반환하는데 사용하는 함수 등</a:t>
            </a:r>
            <a:endParaRPr lang="en-US" altLang="ko-KR" sz="1400" dirty="0">
              <a:latin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322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8A5832-A7D9-4931-9DDC-70037AC8F3EB}"/>
              </a:ext>
            </a:extLst>
          </p:cNvPr>
          <p:cNvSpPr/>
          <p:nvPr/>
        </p:nvSpPr>
        <p:spPr>
          <a:xfrm>
            <a:off x="599581" y="5117903"/>
            <a:ext cx="5601345" cy="14477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77B281-865A-4B0C-B91D-659615164F4C}"/>
              </a:ext>
            </a:extLst>
          </p:cNvPr>
          <p:cNvSpPr/>
          <p:nvPr/>
        </p:nvSpPr>
        <p:spPr>
          <a:xfrm>
            <a:off x="6299283" y="1372543"/>
            <a:ext cx="4902200" cy="51931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D0B909-D8AB-495D-9994-B2F7E1C59DC5}"/>
              </a:ext>
            </a:extLst>
          </p:cNvPr>
          <p:cNvSpPr/>
          <p:nvPr/>
        </p:nvSpPr>
        <p:spPr>
          <a:xfrm>
            <a:off x="599582" y="2856103"/>
            <a:ext cx="5611566" cy="2227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6523842" y="1467200"/>
            <a:ext cx="445308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#top_logo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#top_logo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#logo_wrap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Shizuru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#top_logo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#logo_wrap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#top_logo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#top_logo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#top_logo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.logo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20B089-275F-4728-A603-9DECAE0F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3" y="1373856"/>
            <a:ext cx="5611567" cy="144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EFF0FC-F0A7-4CCB-A2E6-4DE78E366265}"/>
              </a:ext>
            </a:extLst>
          </p:cNvPr>
          <p:cNvSpPr txBox="1"/>
          <p:nvPr/>
        </p:nvSpPr>
        <p:spPr>
          <a:xfrm>
            <a:off x="677493" y="2856103"/>
            <a:ext cx="553365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"toggle"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"wrap"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top_logo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logo_wrap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&lt;div&gt;&lt;label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"toggle"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&gt;&lt;/label&gt;&lt;/div&gt;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myinfo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myinfo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5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b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36E7-A572-4AF1-B40E-7A350CA3A615}"/>
              </a:ext>
            </a:extLst>
          </p:cNvPr>
          <p:cNvSpPr txBox="1"/>
          <p:nvPr/>
        </p:nvSpPr>
        <p:spPr>
          <a:xfrm>
            <a:off x="667270" y="5217028"/>
            <a:ext cx="55336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word-break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keep-all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lavenderblush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8F4E90-2BBF-4997-999B-CE96DB2CC184}"/>
              </a:ext>
            </a:extLst>
          </p:cNvPr>
          <p:cNvSpPr/>
          <p:nvPr/>
        </p:nvSpPr>
        <p:spPr>
          <a:xfrm>
            <a:off x="599583" y="3199002"/>
            <a:ext cx="5611566" cy="2353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038F6A-C319-4216-8CC3-CD25F9508C6D}"/>
              </a:ext>
            </a:extLst>
          </p:cNvPr>
          <p:cNvSpPr/>
          <p:nvPr/>
        </p:nvSpPr>
        <p:spPr>
          <a:xfrm>
            <a:off x="6315312" y="1249617"/>
            <a:ext cx="4902200" cy="5194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6383721" y="1499116"/>
            <a:ext cx="47653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#toggle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#gnb_wrap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#toggle:checked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#gnb_wrap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#gnb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#gnb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flex-basis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1.1em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#gnb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37%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20B089-275F-4728-A603-9DECAE0F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3" y="1373856"/>
            <a:ext cx="5611567" cy="144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EFF0FC-F0A7-4CCB-A2E6-4DE78E366265}"/>
              </a:ext>
            </a:extLst>
          </p:cNvPr>
          <p:cNvSpPr txBox="1"/>
          <p:nvPr/>
        </p:nvSpPr>
        <p:spPr>
          <a:xfrm>
            <a:off x="667270" y="3359804"/>
            <a:ext cx="553365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gnb_wrap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gnb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"#gnb1"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gnb1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"#none2"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gnb2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"#none3"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gnb3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"#none4"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gnb4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"#none5"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gnb5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"#none6"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gnb6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"#none7"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gnb7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"#none8"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gnb8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0908A-163E-4574-AAA6-E4AE8665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715" y="975116"/>
            <a:ext cx="3305175" cy="5544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EF6E42-AE92-4623-95D7-004DF0F2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28" y="1237944"/>
            <a:ext cx="511563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2971</Words>
  <Application>Microsoft Office PowerPoint</Application>
  <PresentationFormat>와이드스크린</PresentationFormat>
  <Paragraphs>472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마루 부리 Beta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서정태</cp:lastModifiedBy>
  <cp:revision>55</cp:revision>
  <dcterms:created xsi:type="dcterms:W3CDTF">2020-11-18T01:48:02Z</dcterms:created>
  <dcterms:modified xsi:type="dcterms:W3CDTF">2022-02-25T06:55:12Z</dcterms:modified>
</cp:coreProperties>
</file>