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0" r:id="rId3"/>
    <p:sldId id="258" r:id="rId4"/>
    <p:sldId id="271" r:id="rId5"/>
    <p:sldId id="286" r:id="rId6"/>
    <p:sldId id="265" r:id="rId7"/>
    <p:sldId id="306" r:id="rId8"/>
    <p:sldId id="307" r:id="rId9"/>
    <p:sldId id="308" r:id="rId10"/>
    <p:sldId id="309" r:id="rId11"/>
    <p:sldId id="312" r:id="rId12"/>
    <p:sldId id="313" r:id="rId13"/>
    <p:sldId id="288" r:id="rId14"/>
    <p:sldId id="317" r:id="rId15"/>
    <p:sldId id="314" r:id="rId16"/>
    <p:sldId id="280" r:id="rId17"/>
    <p:sldId id="315" r:id="rId18"/>
    <p:sldId id="295" r:id="rId19"/>
    <p:sldId id="262" r:id="rId20"/>
    <p:sldId id="296" r:id="rId21"/>
    <p:sldId id="297" r:id="rId22"/>
    <p:sldId id="298" r:id="rId23"/>
    <p:sldId id="289" r:id="rId24"/>
    <p:sldId id="291" r:id="rId25"/>
    <p:sldId id="299" r:id="rId26"/>
    <p:sldId id="300" r:id="rId27"/>
    <p:sldId id="301" r:id="rId28"/>
    <p:sldId id="303" r:id="rId29"/>
    <p:sldId id="28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401"/>
    <a:srgbClr val="DD7F01"/>
    <a:srgbClr val="4B453B"/>
    <a:srgbClr val="FFFFFF"/>
    <a:srgbClr val="F6B600"/>
    <a:srgbClr val="D69E00"/>
    <a:srgbClr val="595347"/>
    <a:srgbClr val="746C5C"/>
    <a:srgbClr val="B48B61"/>
    <a:srgbClr val="ECECE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534" autoAdjust="0"/>
    <p:restoredTop sz="93030" autoAdjust="0"/>
  </p:normalViewPr>
  <p:slideViewPr>
    <p:cSldViewPr snapToGrid="0" showGuides="1">
      <p:cViewPr varScale="1">
        <p:scale>
          <a:sx n="40" d="100"/>
          <a:sy n="40" d="100"/>
        </p:scale>
        <p:origin x="72" y="4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현정" userId="9d489738ebfbdedb" providerId="LiveId" clId="{07890473-51CB-43AC-9349-72BC401AED19}"/>
    <pc:docChg chg="undo custSel delSld modSld">
      <pc:chgData name="조 현정" userId="9d489738ebfbdedb" providerId="LiveId" clId="{07890473-51CB-43AC-9349-72BC401AED19}" dt="2021-10-21T07:56:27.194" v="2" actId="47"/>
      <pc:docMkLst>
        <pc:docMk/>
      </pc:docMkLst>
      <pc:sldChg chg="del">
        <pc:chgData name="조 현정" userId="9d489738ebfbdedb" providerId="LiveId" clId="{07890473-51CB-43AC-9349-72BC401AED19}" dt="2021-10-21T07:56:27.194" v="2" actId="47"/>
        <pc:sldMkLst>
          <pc:docMk/>
          <pc:sldMk cId="235434441" sldId="305"/>
        </pc:sldMkLst>
      </pc:sldChg>
      <pc:sldChg chg="modSp mod">
        <pc:chgData name="조 현정" userId="9d489738ebfbdedb" providerId="LiveId" clId="{07890473-51CB-43AC-9349-72BC401AED19}" dt="2021-10-21T07:56:25.346" v="1" actId="20577"/>
        <pc:sldMkLst>
          <pc:docMk/>
          <pc:sldMk cId="2853438375" sldId="320"/>
        </pc:sldMkLst>
        <pc:spChg chg="mod">
          <ac:chgData name="조 현정" userId="9d489738ebfbdedb" providerId="LiveId" clId="{07890473-51CB-43AC-9349-72BC401AED19}" dt="2021-10-21T07:56:25.346" v="1" actId="20577"/>
          <ac:spMkLst>
            <pc:docMk/>
            <pc:sldMk cId="2853438375" sldId="320"/>
            <ac:spMk id="48" creationId="{6FD5D78B-CE07-40C1-B427-A9DFF40E7E5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  <a:cs typeface="+mn-cs"/>
              </a:defRPr>
            </a:pPr>
            <a:r>
              <a:rPr lang="ko-KR" altLang="en-US" dirty="0"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하루</a:t>
            </a:r>
            <a:r>
              <a:rPr lang="ko-KR" altLang="en-US" baseline="0" dirty="0"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평균 음식물 쓰레기 배출량</a:t>
            </a:r>
            <a:endParaRPr lang="ko-KR" altLang="en-US" dirty="0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c:rich>
      </c:tx>
      <c:layout>
        <c:manualLayout>
          <c:xMode val="edge"/>
          <c:yMode val="edge"/>
          <c:x val="0.4210836712126797"/>
          <c:y val="2.13271311591819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3581182466456344E-2"/>
          <c:y val="0.19210315078463747"/>
          <c:w val="0.93163521161417318"/>
          <c:h val="0.665318417074362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2">
                  <a:lumMod val="25000"/>
                  <a:alpha val="98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500g/(ml)미만</c:v>
                </c:pt>
                <c:pt idx="1">
                  <c:v>500g/(ml)~1kg/(L)미만</c:v>
                </c:pt>
                <c:pt idx="2">
                  <c:v>1kg/(L)~1.5kg/(L)미만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62.1</c:v>
                </c:pt>
                <c:pt idx="1">
                  <c:v>29.8</c:v>
                </c:pt>
                <c:pt idx="2">
                  <c:v>4.8</c:v>
                </c:pt>
                <c:pt idx="3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C0-4200-9E0C-87791C1A8C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500g/(ml)미만</c:v>
                </c:pt>
                <c:pt idx="1">
                  <c:v>500g/(ml)~1kg/(L)미만</c:v>
                </c:pt>
                <c:pt idx="2">
                  <c:v>1kg/(L)~1.5kg/(L)미만</c:v>
                </c:pt>
                <c:pt idx="3">
                  <c:v>기타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53.5</c:v>
                </c:pt>
                <c:pt idx="1">
                  <c:v>38.700000000000003</c:v>
                </c:pt>
                <c:pt idx="2">
                  <c:v>6.5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C0-4200-9E0C-87791C1A8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2592288"/>
        <c:axId val="822591456"/>
      </c:barChart>
      <c:catAx>
        <c:axId val="822592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  <a:cs typeface="+mn-cs"/>
              </a:defRPr>
            </a:pPr>
            <a:endParaRPr lang="ko-KR"/>
          </a:p>
        </c:txPr>
        <c:crossAx val="822591456"/>
        <c:crosses val="autoZero"/>
        <c:auto val="1"/>
        <c:lblAlgn val="ctr"/>
        <c:lblOffset val="100"/>
        <c:noMultiLvlLbl val="0"/>
      </c:catAx>
      <c:valAx>
        <c:axId val="82259145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2592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0198490208996637E-2"/>
          <c:y val="3.7042074914679944E-2"/>
          <c:w val="0.24892425214264366"/>
          <c:h val="0.108630304838286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E819A-10FC-43A3-BFA6-977E3D156408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54C8F-9BED-48A8-B268-7E1CB8F09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8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07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D322D-5267-4672-AD31-5A5BADA81EE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91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9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오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냉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끼는 레시피 검색 및 추천 서비스로 사용자가 필요한 레시피 정보를 제공하고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요리에 들어가는 재료를</a:t>
            </a:r>
            <a:endParaRPr lang="en-US" altLang="ko-KR" sz="1200" spc="-150" dirty="0"/>
          </a:p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다른 재료로 대체 가능한 재료 정보 제공을 하여 요리의 편의성을 제공합니다</a:t>
            </a:r>
            <a:r>
              <a:rPr lang="en-US" altLang="ko-KR" sz="1200" spc="-15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1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오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냉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끼는 레시피 검색 및 추천 서비스로 사용자가 필요한 레시피 정보를 제공하고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요리에 들어가는 재료를</a:t>
            </a:r>
            <a:endParaRPr lang="en-US" altLang="ko-KR" sz="1200" spc="-150" dirty="0"/>
          </a:p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다른 재료로 대체 가능한 재료 정보 제공을 하여 요리의 편의성을 제공합니다</a:t>
            </a:r>
            <a:r>
              <a:rPr lang="en-US" altLang="ko-KR" sz="1200" spc="-15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2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오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냉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끼는 레시피 검색 및 추천 서비스로 사용자가 필요한 레시피 정보를 제공하고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요리에 들어가는 재료를</a:t>
            </a:r>
            <a:endParaRPr lang="en-US" altLang="ko-KR" sz="1200" spc="-150" dirty="0"/>
          </a:p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다른 재료로 대체 가능한 재료 정보 제공을 하여 요리의 편의성을 제공합니다</a:t>
            </a:r>
            <a:r>
              <a:rPr lang="en-US" altLang="ko-KR" sz="1200" spc="-15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0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오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냉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끼는 레시피 검색 및 추천 서비스로 사용자가 필요한 레시피 정보를 제공하고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요리에 들어가는 재료를</a:t>
            </a:r>
            <a:endParaRPr lang="en-US" altLang="ko-KR" sz="1200" spc="-150" dirty="0"/>
          </a:p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다른 재료로 대체 가능한 재료 정보 제공을 하여 요리의 편의성을 제공합니다</a:t>
            </a:r>
            <a:r>
              <a:rPr lang="en-US" altLang="ko-KR" sz="1200" spc="-15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0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오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냉</a:t>
            </a:r>
            <a:r>
              <a:rPr lang="en-US" altLang="ko-KR" sz="1200" spc="-150" dirty="0"/>
              <a:t>.</a:t>
            </a:r>
            <a:r>
              <a:rPr lang="ko-KR" altLang="en-US" sz="1200" spc="-150" dirty="0"/>
              <a:t>끼는 레시피 검색 및 추천 서비스로 사용자가 필요한 레시피 정보를 제공하고</a:t>
            </a:r>
            <a:r>
              <a:rPr lang="en-US" altLang="ko-KR" sz="1200" spc="-150" dirty="0"/>
              <a:t>, </a:t>
            </a:r>
            <a:r>
              <a:rPr lang="ko-KR" altLang="en-US" sz="1200" spc="-150" dirty="0"/>
              <a:t>요리에 들어가는 재료를</a:t>
            </a:r>
            <a:endParaRPr lang="en-US" altLang="ko-KR" sz="1200" spc="-150" dirty="0"/>
          </a:p>
          <a:p>
            <a:pPr algn="just">
              <a:lnSpc>
                <a:spcPct val="120000"/>
              </a:lnSpc>
            </a:pPr>
            <a:r>
              <a:rPr lang="ko-KR" altLang="en-US" sz="1200" spc="-150" dirty="0"/>
              <a:t>다른 재료로 대체 가능한 재료 정보 제공을 하여 요리의 편의성을 제공합니다</a:t>
            </a:r>
            <a:r>
              <a:rPr lang="en-US" altLang="ko-KR" sz="1200" spc="-150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9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D322D-5267-4672-AD31-5A5BADA81EE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98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댓글 </a:t>
            </a:r>
            <a:r>
              <a:rPr lang="en-US" altLang="ko-KR" dirty="0"/>
              <a:t>: </a:t>
            </a:r>
            <a:r>
              <a:rPr lang="ko-KR" altLang="en-US" dirty="0"/>
              <a:t>타 사이트는 레시피 단계별 댓글 기능이 아닌 페이지 끝에 하나의 댓글 기능만 제공하는 것에 반해 </a:t>
            </a:r>
            <a:r>
              <a:rPr lang="ko-KR" altLang="en-US" dirty="0" err="1"/>
              <a:t>오냉끼는</a:t>
            </a:r>
            <a:r>
              <a:rPr lang="en-US" altLang="ko-KR" dirty="0"/>
              <a:t> </a:t>
            </a:r>
            <a:r>
              <a:rPr lang="ko-KR" altLang="en-US" dirty="0"/>
              <a:t>레시피 단계별로 코멘트기능 제공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D322D-5267-4672-AD31-5A5BADA81EE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0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진입장벽</a:t>
            </a:r>
            <a:r>
              <a:rPr lang="en-US" altLang="ko-KR" dirty="0"/>
              <a:t>^^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54C8F-9BED-48A8-B268-7E1CB8F09A0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3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foodicon.co.kr/news/articleView.html?idxno=980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42E748-42F4-4325-BB32-9B24E2F54E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16D3-F71A-4641-A4AF-2D39AB3350DC}"/>
              </a:ext>
            </a:extLst>
          </p:cNvPr>
          <p:cNvSpPr txBox="1"/>
          <p:nvPr/>
        </p:nvSpPr>
        <p:spPr>
          <a:xfrm>
            <a:off x="1084322" y="747351"/>
            <a:ext cx="53164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</a:t>
            </a:r>
            <a:r>
              <a:rPr lang="en-US" altLang="ko-KR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늘</a:t>
            </a:r>
            <a:endParaRPr lang="en-US" altLang="ko-KR" sz="9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</a:t>
            </a:r>
            <a:r>
              <a:rPr lang="en-US" altLang="ko-KR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9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장고</a:t>
            </a:r>
            <a:endParaRPr lang="en-US" altLang="ko-KR" sz="96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ko-KR" altLang="en-US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끼</a:t>
            </a:r>
            <a:r>
              <a:rPr lang="en-US" altLang="ko-KR" sz="9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56E69-A159-45EF-86AD-550CE03517D4}"/>
              </a:ext>
            </a:extLst>
          </p:cNvPr>
          <p:cNvSpPr txBox="1"/>
          <p:nvPr/>
        </p:nvSpPr>
        <p:spPr>
          <a:xfrm>
            <a:off x="9121298" y="5768688"/>
            <a:ext cx="531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36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냉끼데스까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F58AD-B3D3-4773-90EA-E7B48DFEFB26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DF6E1-453C-4412-B063-BF5DA3E7789A}"/>
              </a:ext>
            </a:extLst>
          </p:cNvPr>
          <p:cNvSpPr txBox="1"/>
          <p:nvPr/>
        </p:nvSpPr>
        <p:spPr>
          <a:xfrm>
            <a:off x="160421" y="304800"/>
            <a:ext cx="88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1-3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15E0D0-5A69-4AA0-AE80-AB2739A3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23946"/>
            <a:ext cx="9491906" cy="4815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08C7C0-C584-474B-8A00-BD7C8E08146F}"/>
              </a:ext>
            </a:extLst>
          </p:cNvPr>
          <p:cNvSpPr/>
          <p:nvPr/>
        </p:nvSpPr>
        <p:spPr>
          <a:xfrm>
            <a:off x="9574406" y="6411939"/>
            <a:ext cx="2617594" cy="44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62EF97-46A3-4784-B955-C656EFEDFA24}"/>
              </a:ext>
            </a:extLst>
          </p:cNvPr>
          <p:cNvSpPr/>
          <p:nvPr/>
        </p:nvSpPr>
        <p:spPr>
          <a:xfrm>
            <a:off x="1219200" y="1229893"/>
            <a:ext cx="9753599" cy="480909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AC6091-40A2-4EDD-8AA6-43EE09E5F042}"/>
              </a:ext>
            </a:extLst>
          </p:cNvPr>
          <p:cNvGrpSpPr/>
          <p:nvPr/>
        </p:nvGrpSpPr>
        <p:grpSpPr>
          <a:xfrm>
            <a:off x="2401901" y="3978466"/>
            <a:ext cx="7882204" cy="1325416"/>
            <a:chOff x="2695641" y="4386524"/>
            <a:chExt cx="7882204" cy="1325416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7FC025C-EF47-4845-A103-7730A0615B42}"/>
                </a:ext>
              </a:extLst>
            </p:cNvPr>
            <p:cNvCxnSpPr>
              <a:cxnSpLocks/>
            </p:cNvCxnSpPr>
            <p:nvPr/>
          </p:nvCxnSpPr>
          <p:spPr>
            <a:xfrm>
              <a:off x="4067540" y="5352402"/>
              <a:ext cx="420484" cy="359538"/>
            </a:xfrm>
            <a:prstGeom prst="straightConnector1">
              <a:avLst/>
            </a:prstGeom>
            <a:ln w="9525">
              <a:solidFill>
                <a:schemeClr val="bg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2248DF-7212-46C7-A64F-D7ED003BF763}"/>
                </a:ext>
              </a:extLst>
            </p:cNvPr>
            <p:cNvSpPr txBox="1"/>
            <p:nvPr/>
          </p:nvSpPr>
          <p:spPr>
            <a:xfrm>
              <a:off x="2695641" y="4859516"/>
              <a:ext cx="6128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요리별</a:t>
              </a:r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예상시간 및 난이도 정보 제공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CF7B54-8B0C-4DEF-8785-79DD0233C1A9}"/>
                </a:ext>
              </a:extLst>
            </p:cNvPr>
            <p:cNvCxnSpPr>
              <a:cxnSpLocks/>
            </p:cNvCxnSpPr>
            <p:nvPr/>
          </p:nvCxnSpPr>
          <p:spPr>
            <a:xfrm>
              <a:off x="9498700" y="4793210"/>
              <a:ext cx="113058" cy="296114"/>
            </a:xfrm>
            <a:prstGeom prst="straightConnector1">
              <a:avLst/>
            </a:prstGeom>
            <a:ln w="9525">
              <a:solidFill>
                <a:schemeClr val="bg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A0A2D2-B5A2-4AF1-B05A-3B4DE282463C}"/>
                </a:ext>
              </a:extLst>
            </p:cNvPr>
            <p:cNvSpPr txBox="1"/>
            <p:nvPr/>
          </p:nvSpPr>
          <p:spPr>
            <a:xfrm>
              <a:off x="8785462" y="4386524"/>
              <a:ext cx="1792383" cy="40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북마크 기능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FA25C9D4-5CBB-448F-92E4-5E5E90E2A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321" y="5152218"/>
            <a:ext cx="3387636" cy="802812"/>
          </a:xfrm>
          <a:prstGeom prst="rect">
            <a:avLst/>
          </a:prstGeom>
          <a:ln w="57150">
            <a:solidFill>
              <a:srgbClr val="FD940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0A82D62-E80E-482B-903F-FEDF0BF79B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33" b="4057"/>
          <a:stretch/>
        </p:blipFill>
        <p:spPr>
          <a:xfrm>
            <a:off x="9204960" y="4767203"/>
            <a:ext cx="226116" cy="292477"/>
          </a:xfrm>
          <a:prstGeom prst="rect">
            <a:avLst/>
          </a:prstGeom>
          <a:ln w="38100">
            <a:solidFill>
              <a:srgbClr val="FD940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8EDEB01-72AE-44E2-8EFF-0A5DEE408A67}"/>
              </a:ext>
            </a:extLst>
          </p:cNvPr>
          <p:cNvSpPr txBox="1"/>
          <p:nvPr/>
        </p:nvSpPr>
        <p:spPr>
          <a:xfrm>
            <a:off x="1061630" y="320188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서비스 소개 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_</a:t>
            </a:r>
            <a:r>
              <a:rPr lang="ko-KR" altLang="en-US" sz="2800" dirty="0" err="1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화면구현시안</a:t>
            </a:r>
            <a:endParaRPr lang="ko-KR" altLang="en-US" sz="3600" dirty="0">
              <a:solidFill>
                <a:schemeClr val="accent2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451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F58AD-B3D3-4773-90EA-E7B48DFEFB26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DF6E1-453C-4412-B063-BF5DA3E7789A}"/>
              </a:ext>
            </a:extLst>
          </p:cNvPr>
          <p:cNvSpPr txBox="1"/>
          <p:nvPr/>
        </p:nvSpPr>
        <p:spPr>
          <a:xfrm>
            <a:off x="160421" y="304800"/>
            <a:ext cx="88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1-3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A43C9F-F664-4A19-84D3-FF3898AFF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10" y="1228042"/>
            <a:ext cx="9243060" cy="509349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C128BE-C0B9-4722-B50E-B6C6FDC5617E}"/>
              </a:ext>
            </a:extLst>
          </p:cNvPr>
          <p:cNvSpPr/>
          <p:nvPr/>
        </p:nvSpPr>
        <p:spPr>
          <a:xfrm>
            <a:off x="9574406" y="6411939"/>
            <a:ext cx="2617594" cy="44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7EC2A4-DE9D-49D7-B277-491D703A4206}"/>
              </a:ext>
            </a:extLst>
          </p:cNvPr>
          <p:cNvSpPr/>
          <p:nvPr/>
        </p:nvSpPr>
        <p:spPr>
          <a:xfrm>
            <a:off x="1375411" y="1181984"/>
            <a:ext cx="9643110" cy="5139549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3A9429-6B7C-4409-8DA1-951024918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5220" y="2971492"/>
            <a:ext cx="3543302" cy="938218"/>
          </a:xfrm>
          <a:prstGeom prst="rect">
            <a:avLst/>
          </a:prstGeom>
          <a:ln w="76200">
            <a:solidFill>
              <a:srgbClr val="FD9401"/>
            </a:solidFill>
          </a:ln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49F2FD-190D-436C-923E-A128FBCB709C}"/>
              </a:ext>
            </a:extLst>
          </p:cNvPr>
          <p:cNvCxnSpPr>
            <a:cxnSpLocks/>
          </p:cNvCxnSpPr>
          <p:nvPr/>
        </p:nvCxnSpPr>
        <p:spPr>
          <a:xfrm>
            <a:off x="7040880" y="2799708"/>
            <a:ext cx="308084" cy="132506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6CC67-F61F-4DFB-A80F-277AD8AB452A}"/>
              </a:ext>
            </a:extLst>
          </p:cNvPr>
          <p:cNvSpPr txBox="1"/>
          <p:nvPr/>
        </p:nvSpPr>
        <p:spPr>
          <a:xfrm>
            <a:off x="4809939" y="2326124"/>
            <a:ext cx="612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대체 재료</a:t>
            </a:r>
            <a:r>
              <a:rPr lang="en-US" altLang="ko-KR" sz="2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&amp;</a:t>
            </a:r>
            <a:r>
              <a:rPr lang="ko-KR" altLang="en-US" sz="2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조미료 안내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101FC0-AED3-47D5-98E1-9C6552B820AE}"/>
              </a:ext>
            </a:extLst>
          </p:cNvPr>
          <p:cNvSpPr txBox="1"/>
          <p:nvPr/>
        </p:nvSpPr>
        <p:spPr>
          <a:xfrm>
            <a:off x="1061630" y="320188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서비스 소개 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_</a:t>
            </a:r>
            <a:r>
              <a:rPr lang="ko-KR" altLang="en-US" sz="2800" dirty="0" err="1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화면구현시안</a:t>
            </a:r>
            <a:endParaRPr lang="ko-KR" altLang="en-US" sz="3600" dirty="0">
              <a:solidFill>
                <a:schemeClr val="accent2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283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F58AD-B3D3-4773-90EA-E7B48DFEFB26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DF6E1-453C-4412-B063-BF5DA3E7789A}"/>
              </a:ext>
            </a:extLst>
          </p:cNvPr>
          <p:cNvSpPr txBox="1"/>
          <p:nvPr/>
        </p:nvSpPr>
        <p:spPr>
          <a:xfrm>
            <a:off x="160421" y="304800"/>
            <a:ext cx="88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1-3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F3AB65-677E-4C4B-BF26-ABD06D32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62" y="1175214"/>
            <a:ext cx="9444991" cy="542695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F522DA-9AC2-47FB-97E1-B1A7A9F7016A}"/>
              </a:ext>
            </a:extLst>
          </p:cNvPr>
          <p:cNvSpPr/>
          <p:nvPr/>
        </p:nvSpPr>
        <p:spPr>
          <a:xfrm>
            <a:off x="9574406" y="6451602"/>
            <a:ext cx="2617594" cy="406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BDA0C1-5306-4B6C-8DE9-78F076FBA91E}"/>
              </a:ext>
            </a:extLst>
          </p:cNvPr>
          <p:cNvSpPr txBox="1"/>
          <p:nvPr/>
        </p:nvSpPr>
        <p:spPr>
          <a:xfrm>
            <a:off x="1061630" y="320188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서비스 소개 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_</a:t>
            </a:r>
            <a:r>
              <a:rPr lang="ko-KR" altLang="en-US" sz="2800" dirty="0" err="1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화면구현시안</a:t>
            </a:r>
            <a:endParaRPr lang="ko-KR" altLang="en-US" sz="3600" dirty="0">
              <a:solidFill>
                <a:schemeClr val="accent2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2C3FEE-6DF3-4EA4-8811-E65C1744F5A6}"/>
              </a:ext>
            </a:extLst>
          </p:cNvPr>
          <p:cNvSpPr/>
          <p:nvPr/>
        </p:nvSpPr>
        <p:spPr>
          <a:xfrm>
            <a:off x="1267153" y="1153070"/>
            <a:ext cx="9430408" cy="5333145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059C68-3508-4F6D-9196-CC46EC30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15"/>
          <a:stretch/>
        </p:blipFill>
        <p:spPr>
          <a:xfrm>
            <a:off x="4473236" y="2140104"/>
            <a:ext cx="5505154" cy="1977981"/>
          </a:xfrm>
          <a:prstGeom prst="rect">
            <a:avLst/>
          </a:prstGeom>
          <a:ln w="57150">
            <a:solidFill>
              <a:srgbClr val="FD940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4DB05F-5E72-4985-8534-BCFA898E5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236" y="4695579"/>
            <a:ext cx="5402284" cy="457210"/>
          </a:xfrm>
          <a:prstGeom prst="rect">
            <a:avLst/>
          </a:prstGeom>
          <a:ln w="57150">
            <a:solidFill>
              <a:srgbClr val="FD9401"/>
            </a:solidFill>
          </a:ln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731B3E-C62F-4AF9-8DCB-864C5207C88B}"/>
              </a:ext>
            </a:extLst>
          </p:cNvPr>
          <p:cNvCxnSpPr>
            <a:cxnSpLocks/>
          </p:cNvCxnSpPr>
          <p:nvPr/>
        </p:nvCxnSpPr>
        <p:spPr>
          <a:xfrm>
            <a:off x="6235328" y="1809165"/>
            <a:ext cx="154042" cy="205980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EFF8A6-8C07-424D-B13B-FFBB395BAC0E}"/>
              </a:ext>
            </a:extLst>
          </p:cNvPr>
          <p:cNvSpPr txBox="1"/>
          <p:nvPr/>
        </p:nvSpPr>
        <p:spPr>
          <a:xfrm>
            <a:off x="3850345" y="1409055"/>
            <a:ext cx="6128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레시피 단계별 댓글 기능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5D6DDC-DC80-4D46-9BA2-94B1B8D3B981}"/>
              </a:ext>
            </a:extLst>
          </p:cNvPr>
          <p:cNvSpPr txBox="1"/>
          <p:nvPr/>
        </p:nvSpPr>
        <p:spPr>
          <a:xfrm>
            <a:off x="4507564" y="5617765"/>
            <a:ext cx="3176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댓글 접기 기능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AEA5363-3602-4C53-81F0-FD70C5D156AA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096000" y="5287822"/>
            <a:ext cx="468295" cy="329943"/>
          </a:xfrm>
          <a:prstGeom prst="straightConnector1">
            <a:avLst/>
          </a:prstGeom>
          <a:ln w="9525">
            <a:solidFill>
              <a:schemeClr val="bg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930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AEFB5-E816-47A4-A294-CC79EAA7D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4A5BCF-FC56-4D76-A1ED-69315AC12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0325E1-B1FF-46A4-B205-34C9FF0999F2}"/>
              </a:ext>
            </a:extLst>
          </p:cNvPr>
          <p:cNvGrpSpPr/>
          <p:nvPr/>
        </p:nvGrpSpPr>
        <p:grpSpPr>
          <a:xfrm>
            <a:off x="3944890" y="2244060"/>
            <a:ext cx="4569190" cy="1723549"/>
            <a:chOff x="4435112" y="2185897"/>
            <a:chExt cx="4569190" cy="17235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19FBFB-AF45-4C5A-872B-EFC1F4956DF0}"/>
                </a:ext>
              </a:extLst>
            </p:cNvPr>
            <p:cNvSpPr txBox="1"/>
            <p:nvPr/>
          </p:nvSpPr>
          <p:spPr>
            <a:xfrm>
              <a:off x="5249112" y="2185897"/>
              <a:ext cx="29524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2-1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80A18E-44D5-4051-9E0B-CDAFD9EBCE08}"/>
                </a:ext>
              </a:extLst>
            </p:cNvPr>
            <p:cNvSpPr txBox="1"/>
            <p:nvPr/>
          </p:nvSpPr>
          <p:spPr>
            <a:xfrm>
              <a:off x="4435112" y="3201560"/>
              <a:ext cx="4569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제안 배경 및 필요성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8551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5B1C3F-CC7B-451F-8C47-34F678A3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654" y="1042430"/>
            <a:ext cx="10024834" cy="76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95CFE15-8100-4CAB-8623-B3B331A6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880D81-DFAB-4354-B9B1-F592CF0B17B2}"/>
              </a:ext>
            </a:extLst>
          </p:cNvPr>
          <p:cNvSpPr/>
          <p:nvPr/>
        </p:nvSpPr>
        <p:spPr>
          <a:xfrm>
            <a:off x="330057" y="6482206"/>
            <a:ext cx="6630477" cy="461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FOODICON / </a:t>
            </a:r>
            <a:r>
              <a:rPr lang="ko-KR" altLang="en-US" sz="1100" dirty="0">
                <a:solidFill>
                  <a:schemeClr val="tx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출처 </a:t>
            </a:r>
            <a:r>
              <a:rPr lang="en-US" altLang="ko-KR" sz="1100" dirty="0">
                <a:solidFill>
                  <a:schemeClr val="tx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– </a:t>
            </a:r>
            <a:r>
              <a:rPr lang="en-US" altLang="ko-KR" sz="1100" u="sng" kern="0" spc="0" dirty="0">
                <a:solidFill>
                  <a:srgbClr val="800080"/>
                </a:solidFill>
                <a:effectLst/>
                <a:uFill>
                  <a:solidFill>
                    <a:srgbClr val="800080"/>
                  </a:solidFill>
                </a:uFill>
                <a:latin typeface="마루 부리OTF 중간" panose="020B0600000101010101" pitchFamily="34" charset="-127"/>
                <a:ea typeface="마루 부리OTF 중간" panose="020B0600000101010101" pitchFamily="34" charset="-127"/>
                <a:hlinkClick r:id="rId2"/>
              </a:rPr>
              <a:t>https://www.foodicon.co.kr/news/articleView.html?idxno=9808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DE9013-ACE4-43E2-85B4-4B9F110578BF}"/>
              </a:ext>
            </a:extLst>
          </p:cNvPr>
          <p:cNvSpPr/>
          <p:nvPr/>
        </p:nvSpPr>
        <p:spPr>
          <a:xfrm>
            <a:off x="9753600" y="6568181"/>
            <a:ext cx="2438400" cy="28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432DD6-6C55-4954-8637-8FBCD31FA82E}"/>
              </a:ext>
            </a:extLst>
          </p:cNvPr>
          <p:cNvSpPr/>
          <p:nvPr/>
        </p:nvSpPr>
        <p:spPr>
          <a:xfrm>
            <a:off x="2438400" y="-33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39C67D-5181-4617-AD46-DD56266CBB0A}"/>
              </a:ext>
            </a:extLst>
          </p:cNvPr>
          <p:cNvSpPr txBox="1"/>
          <p:nvPr/>
        </p:nvSpPr>
        <p:spPr>
          <a:xfrm>
            <a:off x="1061630" y="320188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제안 배경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484D3F-5979-4927-BF99-0F710424820F}"/>
              </a:ext>
            </a:extLst>
          </p:cNvPr>
          <p:cNvSpPr txBox="1"/>
          <p:nvPr/>
        </p:nvSpPr>
        <p:spPr>
          <a:xfrm>
            <a:off x="160421" y="304800"/>
            <a:ext cx="733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2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B51FDF7-A934-41C1-B484-EB82F7984E4A}"/>
              </a:ext>
            </a:extLst>
          </p:cNvPr>
          <p:cNvGrpSpPr/>
          <p:nvPr/>
        </p:nvGrpSpPr>
        <p:grpSpPr>
          <a:xfrm>
            <a:off x="446872" y="1126286"/>
            <a:ext cx="6891020" cy="2654553"/>
            <a:chOff x="767080" y="1126285"/>
            <a:chExt cx="6891020" cy="2654553"/>
          </a:xfrm>
        </p:grpSpPr>
        <p:graphicFrame>
          <p:nvGraphicFramePr>
            <p:cNvPr id="27" name="차트 26">
              <a:extLst>
                <a:ext uri="{FF2B5EF4-FFF2-40B4-BE49-F238E27FC236}">
                  <a16:creationId xmlns:a16="http://schemas.microsoft.com/office/drawing/2014/main" id="{29843FD5-B493-4AC6-A7EF-E0BE3C1B9EAE}"/>
                </a:ext>
              </a:extLst>
            </p:cNvPr>
            <p:cNvGraphicFramePr/>
            <p:nvPr/>
          </p:nvGraphicFramePr>
          <p:xfrm>
            <a:off x="767080" y="1126285"/>
            <a:ext cx="6891020" cy="265455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D4A59C-3E8E-4674-8EDF-2136AC018949}"/>
                </a:ext>
              </a:extLst>
            </p:cNvPr>
            <p:cNvSpPr txBox="1"/>
            <p:nvPr/>
          </p:nvSpPr>
          <p:spPr>
            <a:xfrm>
              <a:off x="1470564" y="1766366"/>
              <a:ext cx="674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62.1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28E3CE-0306-4365-A53E-AC477D2C53DF}"/>
                </a:ext>
              </a:extLst>
            </p:cNvPr>
            <p:cNvSpPr txBox="1"/>
            <p:nvPr/>
          </p:nvSpPr>
          <p:spPr>
            <a:xfrm>
              <a:off x="1910181" y="1949258"/>
              <a:ext cx="58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53.5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E44A8B-A4D3-4D85-B6E5-30D2EFBB5DCF}"/>
                </a:ext>
              </a:extLst>
            </p:cNvPr>
            <p:cNvSpPr txBox="1"/>
            <p:nvPr/>
          </p:nvSpPr>
          <p:spPr>
            <a:xfrm>
              <a:off x="3024284" y="2453561"/>
              <a:ext cx="58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29.8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54B3BB-8F05-42E6-A64C-8E4FDE42471B}"/>
                </a:ext>
              </a:extLst>
            </p:cNvPr>
            <p:cNvSpPr txBox="1"/>
            <p:nvPr/>
          </p:nvSpPr>
          <p:spPr>
            <a:xfrm>
              <a:off x="3491906" y="2282111"/>
              <a:ext cx="58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38.7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91203D-5536-450C-9687-9AA4A27A6F64}"/>
                </a:ext>
              </a:extLst>
            </p:cNvPr>
            <p:cNvSpPr txBox="1"/>
            <p:nvPr/>
          </p:nvSpPr>
          <p:spPr>
            <a:xfrm>
              <a:off x="4677710" y="3024277"/>
              <a:ext cx="58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4.8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5E1E975-2BAE-4624-AB27-3252BCB7DC18}"/>
                </a:ext>
              </a:extLst>
            </p:cNvPr>
            <p:cNvSpPr txBox="1"/>
            <p:nvPr/>
          </p:nvSpPr>
          <p:spPr>
            <a:xfrm>
              <a:off x="5140518" y="3001417"/>
              <a:ext cx="58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6.5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449445-B553-4589-9D24-74EA35FA5FE1}"/>
                </a:ext>
              </a:extLst>
            </p:cNvPr>
            <p:cNvSpPr txBox="1"/>
            <p:nvPr/>
          </p:nvSpPr>
          <p:spPr>
            <a:xfrm>
              <a:off x="6273984" y="3058567"/>
              <a:ext cx="58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3.3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0C13E1-5535-4648-AC8E-011389C2B4BB}"/>
                </a:ext>
              </a:extLst>
            </p:cNvPr>
            <p:cNvSpPr txBox="1"/>
            <p:nvPr/>
          </p:nvSpPr>
          <p:spPr>
            <a:xfrm>
              <a:off x="6784204" y="3099081"/>
              <a:ext cx="58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1.3</a:t>
              </a:r>
              <a:endParaRPr lang="ko-KR" altLang="en-US" sz="14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3977319D-B977-4319-A1DC-BEC2B9114A45}"/>
              </a:ext>
            </a:extLst>
          </p:cNvPr>
          <p:cNvGraphicFramePr>
            <a:graphicFrameLocks noGrp="1"/>
          </p:cNvGraphicFramePr>
          <p:nvPr/>
        </p:nvGraphicFramePr>
        <p:xfrm>
          <a:off x="732949" y="3971797"/>
          <a:ext cx="6250604" cy="24903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62651">
                  <a:extLst>
                    <a:ext uri="{9D8B030D-6E8A-4147-A177-3AD203B41FA5}">
                      <a16:colId xmlns:a16="http://schemas.microsoft.com/office/drawing/2014/main" val="1107465802"/>
                    </a:ext>
                  </a:extLst>
                </a:gridCol>
                <a:gridCol w="1562651">
                  <a:extLst>
                    <a:ext uri="{9D8B030D-6E8A-4147-A177-3AD203B41FA5}">
                      <a16:colId xmlns:a16="http://schemas.microsoft.com/office/drawing/2014/main" val="1670231804"/>
                    </a:ext>
                  </a:extLst>
                </a:gridCol>
                <a:gridCol w="1562651">
                  <a:extLst>
                    <a:ext uri="{9D8B030D-6E8A-4147-A177-3AD203B41FA5}">
                      <a16:colId xmlns:a16="http://schemas.microsoft.com/office/drawing/2014/main" val="2746803993"/>
                    </a:ext>
                  </a:extLst>
                </a:gridCol>
                <a:gridCol w="1562651">
                  <a:extLst>
                    <a:ext uri="{9D8B030D-6E8A-4147-A177-3AD203B41FA5}">
                      <a16:colId xmlns:a16="http://schemas.microsoft.com/office/drawing/2014/main" val="3092091633"/>
                    </a:ext>
                  </a:extLst>
                </a:gridCol>
              </a:tblGrid>
              <a:tr h="9015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마루 부리OTF 아주가는" panose="020B0600000101010101" pitchFamily="34" charset="-127"/>
                        <a:ea typeface="마루 부리OTF 아주가는" panose="020B0600000101010101" pitchFamily="34" charset="-127"/>
                      </a:endParaRPr>
                    </a:p>
                  </a:txBody>
                  <a:tcPr>
                    <a:solidFill>
                      <a:srgbClr val="FD94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먹고 남은 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밥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반찬이나 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 찌꺼기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 음식 포함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rgbClr val="FD94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과일껍질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야채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생선 손질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 발생하는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조리 전 쓰레기</a:t>
                      </a:r>
                    </a:p>
                  </a:txBody>
                  <a:tcPr>
                    <a:solidFill>
                      <a:srgbClr val="FD940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상하거나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오래된 음식</a:t>
                      </a:r>
                    </a:p>
                  </a:txBody>
                  <a:tcPr>
                    <a:solidFill>
                      <a:srgbClr val="FD94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660166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 </a:t>
                      </a:r>
                      <a:r>
                        <a:rPr lang="en-US" altLang="ko-KR" sz="1400" b="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50.3</a:t>
                      </a:r>
                      <a:endParaRPr lang="ko-KR" altLang="en-US" sz="1400" b="0" dirty="0">
                        <a:solidFill>
                          <a:srgbClr val="DD7F0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 </a:t>
                      </a:r>
                      <a:r>
                        <a:rPr lang="en-US" altLang="ko-KR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11.1</a:t>
                      </a:r>
                      <a:endParaRPr lang="ko-KR" altLang="en-US" sz="1400" dirty="0">
                        <a:solidFill>
                          <a:srgbClr val="DD7F0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91152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 </a:t>
                      </a:r>
                      <a:r>
                        <a:rPr lang="en-US" altLang="ko-KR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54.8</a:t>
                      </a:r>
                      <a:endParaRPr lang="ko-KR" altLang="en-US" sz="1400" dirty="0">
                        <a:solidFill>
                          <a:srgbClr val="DD7F0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5.6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00199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41.0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 </a:t>
                      </a:r>
                      <a:r>
                        <a:rPr lang="en-US" altLang="ko-KR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53.3</a:t>
                      </a:r>
                      <a:endParaRPr lang="ko-KR" altLang="en-US" sz="1400" dirty="0">
                        <a:solidFill>
                          <a:srgbClr val="DD7F0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5.7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90590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36.5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 </a:t>
                      </a:r>
                      <a:r>
                        <a:rPr lang="en-US" altLang="ko-KR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58.6</a:t>
                      </a:r>
                      <a:endParaRPr lang="ko-KR" altLang="en-US" sz="1400" dirty="0">
                        <a:solidFill>
                          <a:srgbClr val="DD7F0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4.8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504409"/>
                  </a:ext>
                </a:extLst>
              </a:tr>
              <a:tr h="309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이상 가구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38.2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▲ </a:t>
                      </a:r>
                      <a:r>
                        <a:rPr lang="en-US" altLang="ko-KR" sz="1400" dirty="0">
                          <a:solidFill>
                            <a:srgbClr val="DD7F0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57.9</a:t>
                      </a:r>
                      <a:endParaRPr lang="ko-KR" altLang="en-US" sz="1400" dirty="0">
                        <a:solidFill>
                          <a:srgbClr val="DD7F0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3.9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95960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AD09E43C-4271-4ED1-A2F1-6D101EC23E00}"/>
              </a:ext>
            </a:extLst>
          </p:cNvPr>
          <p:cNvSpPr txBox="1"/>
          <p:nvPr/>
        </p:nvSpPr>
        <p:spPr>
          <a:xfrm>
            <a:off x="7287685" y="2784173"/>
            <a:ext cx="4931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rPr>
              <a:t>코로나로 인한 </a:t>
            </a:r>
            <a:r>
              <a:rPr lang="en-US" altLang="ko-KR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rPr>
              <a:t>1</a:t>
            </a:r>
            <a:r>
              <a:rPr lang="ko-KR" altLang="en-US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rPr>
              <a:t>인 가구 증가</a:t>
            </a:r>
            <a:endParaRPr lang="en-US" altLang="ko-KR" spc="-150" dirty="0">
              <a:latin typeface="마루 부리OTF 중간" panose="020B0600000101010101" pitchFamily="34" charset="-127"/>
              <a:ea typeface="마루 부리OTF 중간" panose="020B0600000101010101" pitchFamily="34" charset="-127"/>
              <a:cs typeface="Arial" panose="020B0604020202020204" pitchFamily="34" charset="0"/>
            </a:endParaRPr>
          </a:p>
          <a:p>
            <a:pPr algn="just"/>
            <a:endParaRPr lang="en-US" altLang="ko-KR" spc="-150" dirty="0">
              <a:latin typeface="마루 부리OTF 중간" panose="020B0600000101010101" pitchFamily="34" charset="-127"/>
              <a:ea typeface="마루 부리OTF 중간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rPr>
              <a:t>음식물 쓰레기 배출량 증가로 인한 환경오염</a:t>
            </a:r>
            <a:endParaRPr lang="en-US" altLang="ko-KR" spc="-150" dirty="0">
              <a:latin typeface="마루 부리OTF 중간" panose="020B0600000101010101" pitchFamily="34" charset="-127"/>
              <a:ea typeface="마루 부리OTF 중간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pc="-150" dirty="0">
              <a:latin typeface="마루 부리OTF 중간" panose="020B0600000101010101" pitchFamily="34" charset="-127"/>
              <a:ea typeface="마루 부리OTF 중간" panose="020B0600000101010101" pitchFamily="34" charset="-127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rPr>
              <a:t>외식이 줄고 가정내 식사 증가</a:t>
            </a:r>
            <a:endParaRPr lang="en-US" altLang="ko-KR" spc="-150" dirty="0">
              <a:latin typeface="마루 부리OTF 중간" panose="020B0600000101010101" pitchFamily="34" charset="-127"/>
              <a:ea typeface="마루 부리OTF 중간" panose="020B0600000101010101" pitchFamily="34" charset="-127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42A4A63-BFA5-45CA-86AA-B49C0E0F3838}"/>
              </a:ext>
            </a:extLst>
          </p:cNvPr>
          <p:cNvGrpSpPr/>
          <p:nvPr/>
        </p:nvGrpSpPr>
        <p:grpSpPr>
          <a:xfrm>
            <a:off x="7172321" y="1207363"/>
            <a:ext cx="4868113" cy="1201040"/>
            <a:chOff x="6877015" y="1195505"/>
            <a:chExt cx="4868113" cy="120104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43" name="_x445984368">
              <a:extLst>
                <a:ext uri="{FF2B5EF4-FFF2-40B4-BE49-F238E27FC236}">
                  <a16:creationId xmlns:a16="http://schemas.microsoft.com/office/drawing/2014/main" id="{5FD534FF-3FAE-4805-9433-62BE7B980D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910" t="-35225"/>
            <a:stretch/>
          </p:blipFill>
          <p:spPr bwMode="auto">
            <a:xfrm>
              <a:off x="6877015" y="1195505"/>
              <a:ext cx="3314769" cy="548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_x445984368">
              <a:extLst>
                <a:ext uri="{FF2B5EF4-FFF2-40B4-BE49-F238E27FC236}">
                  <a16:creationId xmlns:a16="http://schemas.microsoft.com/office/drawing/2014/main" id="{EA5122CE-49DD-4FBE-938F-1DA25C386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017684" y="1771070"/>
              <a:ext cx="4591566" cy="356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_x445984368">
              <a:extLst>
                <a:ext uri="{FF2B5EF4-FFF2-40B4-BE49-F238E27FC236}">
                  <a16:creationId xmlns:a16="http://schemas.microsoft.com/office/drawing/2014/main" id="{6DD252E0-2201-4EB2-9159-21D2860104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53600" y="2111963"/>
              <a:ext cx="1991528" cy="284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484179-D2C5-4F0E-96DA-43BF506C01E9}"/>
              </a:ext>
            </a:extLst>
          </p:cNvPr>
          <p:cNvGrpSpPr/>
          <p:nvPr/>
        </p:nvGrpSpPr>
        <p:grpSpPr>
          <a:xfrm>
            <a:off x="7287685" y="4610191"/>
            <a:ext cx="4964552" cy="1477328"/>
            <a:chOff x="7337892" y="4675106"/>
            <a:chExt cx="4964552" cy="147732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49BDC0-90E2-48B2-9B7B-CBB74AD0A590}"/>
                </a:ext>
              </a:extLst>
            </p:cNvPr>
            <p:cNvSpPr txBox="1"/>
            <p:nvPr/>
          </p:nvSpPr>
          <p:spPr>
            <a:xfrm>
              <a:off x="7370617" y="4675106"/>
              <a:ext cx="493182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pc="-150" dirty="0">
                  <a:solidFill>
                    <a:srgbClr val="FD940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  <a:cs typeface="Arial" panose="020B0604020202020204" pitchFamily="34" charset="0"/>
                </a:rPr>
                <a:t>필요성</a:t>
              </a:r>
              <a:endParaRPr lang="en-US" altLang="ko-KR" spc="-150" dirty="0">
                <a:solidFill>
                  <a:srgbClr val="FD940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  <a:cs typeface="Arial" panose="020B0604020202020204" pitchFamily="34" charset="0"/>
              </a:endParaRPr>
            </a:p>
            <a:p>
              <a:pPr algn="just"/>
              <a:endParaRPr lang="en-US" altLang="ko-KR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endParaRPr>
            </a:p>
            <a:p>
              <a:pPr algn="just"/>
              <a:r>
                <a:rPr lang="en-US" altLang="ko-KR" spc="-150" dirty="0">
                  <a:latin typeface="마루 부리OTF 중간" panose="020B0600000101010101" pitchFamily="34" charset="-127"/>
                  <a:ea typeface="마루 부리OTF 중간" panose="020B0600000101010101" pitchFamily="34" charset="-127"/>
                  <a:cs typeface="Arial" panose="020B0604020202020204" pitchFamily="34" charset="0"/>
                </a:rPr>
                <a:t>1. </a:t>
              </a:r>
              <a:r>
                <a:rPr lang="ko-KR" altLang="en-US" spc="-150" dirty="0">
                  <a:latin typeface="마루 부리OTF 중간" panose="020B0600000101010101" pitchFamily="34" charset="-127"/>
                  <a:ea typeface="마루 부리OTF 중간" panose="020B0600000101010101" pitchFamily="34" charset="-127"/>
                  <a:cs typeface="Arial" panose="020B0604020202020204" pitchFamily="34" charset="0"/>
                </a:rPr>
                <a:t>남은 재료를 활용한 요리를 함으로써 환경보호</a:t>
              </a:r>
              <a:endParaRPr lang="en-US" altLang="ko-KR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endParaRPr>
            </a:p>
            <a:p>
              <a:pPr marL="342900" indent="-342900" algn="just">
                <a:buAutoNum type="arabicPeriod"/>
              </a:pPr>
              <a:endParaRPr lang="en-US" altLang="ko-KR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endParaRPr>
            </a:p>
            <a:p>
              <a:pPr algn="just"/>
              <a:r>
                <a:rPr lang="en-US" altLang="ko-KR" spc="-150" dirty="0">
                  <a:latin typeface="마루 부리OTF 중간" panose="020B0600000101010101" pitchFamily="34" charset="-127"/>
                  <a:ea typeface="마루 부리OTF 중간" panose="020B0600000101010101" pitchFamily="34" charset="-127"/>
                  <a:cs typeface="Arial" panose="020B0604020202020204" pitchFamily="34" charset="0"/>
                </a:rPr>
                <a:t>2.  </a:t>
              </a:r>
              <a:r>
                <a:rPr lang="ko-KR" altLang="en-US" spc="-150" dirty="0">
                  <a:latin typeface="마루 부리OTF 중간" panose="020B0600000101010101" pitchFamily="34" charset="-127"/>
                  <a:ea typeface="마루 부리OTF 중간" panose="020B0600000101010101" pitchFamily="34" charset="-127"/>
                  <a:cs typeface="Arial" panose="020B0604020202020204" pitchFamily="34" charset="0"/>
                </a:rPr>
                <a:t>대체 식재료의 정보를 제공하여 요리의 부담 해소</a:t>
              </a:r>
              <a:endParaRPr lang="en-US" altLang="ko-KR" spc="-150" dirty="0">
                <a:latin typeface="마루 부리OTF 중간" panose="020B0600000101010101" pitchFamily="34" charset="-127"/>
                <a:ea typeface="마루 부리OTF 중간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B80557E-917C-44CF-B713-70B022919D1C}"/>
                </a:ext>
              </a:extLst>
            </p:cNvPr>
            <p:cNvCxnSpPr>
              <a:cxnSpLocks/>
            </p:cNvCxnSpPr>
            <p:nvPr/>
          </p:nvCxnSpPr>
          <p:spPr>
            <a:xfrm>
              <a:off x="7337892" y="4696214"/>
              <a:ext cx="0" cy="28875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0615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AEFB5-E816-47A4-A294-CC79EAA7D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4A5BCF-FC56-4D76-A1ED-69315AC12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0325E1-B1FF-46A4-B205-34C9FF0999F2}"/>
              </a:ext>
            </a:extLst>
          </p:cNvPr>
          <p:cNvGrpSpPr/>
          <p:nvPr/>
        </p:nvGrpSpPr>
        <p:grpSpPr>
          <a:xfrm>
            <a:off x="3811405" y="2244060"/>
            <a:ext cx="4569190" cy="2339102"/>
            <a:chOff x="4435112" y="2185897"/>
            <a:chExt cx="4569190" cy="23391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19FBFB-AF45-4C5A-872B-EFC1F4956DF0}"/>
                </a:ext>
              </a:extLst>
            </p:cNvPr>
            <p:cNvSpPr txBox="1"/>
            <p:nvPr/>
          </p:nvSpPr>
          <p:spPr>
            <a:xfrm>
              <a:off x="5249112" y="2185897"/>
              <a:ext cx="31191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2-2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80A18E-44D5-4051-9E0B-CDAFD9EBCE08}"/>
                </a:ext>
              </a:extLst>
            </p:cNvPr>
            <p:cNvSpPr txBox="1"/>
            <p:nvPr/>
          </p:nvSpPr>
          <p:spPr>
            <a:xfrm>
              <a:off x="4435112" y="3201560"/>
              <a:ext cx="45691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외부 환경 분석</a:t>
              </a:r>
              <a:br>
                <a:rPr lang="en-US" altLang="ko-KR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</a:br>
              <a:r>
                <a:rPr lang="en-US" altLang="ko-KR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PEST</a:t>
              </a:r>
              <a:endParaRPr lang="ko-KR" altLang="en-US" sz="4000" spc="-3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92450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C725CD-5D21-4EFC-AF3C-D294CC77E35B}"/>
              </a:ext>
            </a:extLst>
          </p:cNvPr>
          <p:cNvGrpSpPr/>
          <p:nvPr/>
        </p:nvGrpSpPr>
        <p:grpSpPr>
          <a:xfrm>
            <a:off x="891540" y="2034140"/>
            <a:ext cx="2479955" cy="3932319"/>
            <a:chOff x="891540" y="2034140"/>
            <a:chExt cx="2479955" cy="393231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19D9FE4-0F50-4435-A473-F0EB612CC8C5}"/>
                </a:ext>
              </a:extLst>
            </p:cNvPr>
            <p:cNvSpPr/>
            <p:nvPr/>
          </p:nvSpPr>
          <p:spPr>
            <a:xfrm>
              <a:off x="891540" y="2034140"/>
              <a:ext cx="2479955" cy="3932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C896C5-2556-4883-BC54-D61B23505E29}"/>
                </a:ext>
              </a:extLst>
            </p:cNvPr>
            <p:cNvSpPr/>
            <p:nvPr/>
          </p:nvSpPr>
          <p:spPr>
            <a:xfrm>
              <a:off x="891540" y="2034141"/>
              <a:ext cx="2479955" cy="7611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25DDB38-C138-4C2B-972C-7167AF8A5202}"/>
                </a:ext>
              </a:extLst>
            </p:cNvPr>
            <p:cNvSpPr txBox="1"/>
            <p:nvPr/>
          </p:nvSpPr>
          <p:spPr>
            <a:xfrm>
              <a:off x="1328112" y="2225935"/>
              <a:ext cx="16349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정치</a:t>
              </a:r>
              <a:r>
                <a:rPr lang="en-US" altLang="ko-KR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/</a:t>
              </a:r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제도적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C6E699-CBB3-4347-A89A-64E8A7F6B11B}"/>
                </a:ext>
              </a:extLst>
            </p:cNvPr>
            <p:cNvSpPr txBox="1"/>
            <p:nvPr/>
          </p:nvSpPr>
          <p:spPr>
            <a:xfrm>
              <a:off x="1106403" y="3404794"/>
              <a:ext cx="2078319" cy="2072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10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년 전부터 환경부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rgbClr val="DD7F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음식물쓰레기 줄이기 종합대책을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발표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.</a:t>
              </a: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그러나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현재까지 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마땅한 정책적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방안없음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494C6D8-9BB4-4C45-B3CC-F6A3FE513044}"/>
              </a:ext>
            </a:extLst>
          </p:cNvPr>
          <p:cNvGrpSpPr/>
          <p:nvPr/>
        </p:nvGrpSpPr>
        <p:grpSpPr>
          <a:xfrm>
            <a:off x="3650097" y="2034140"/>
            <a:ext cx="2479956" cy="3932319"/>
            <a:chOff x="3650097" y="2034140"/>
            <a:chExt cx="2479956" cy="393231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FF2209F-4562-4B95-9C53-6E695A83091E}"/>
                </a:ext>
              </a:extLst>
            </p:cNvPr>
            <p:cNvSpPr/>
            <p:nvPr/>
          </p:nvSpPr>
          <p:spPr>
            <a:xfrm>
              <a:off x="3650098" y="2034140"/>
              <a:ext cx="2479955" cy="3932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80FC240-7575-461A-9E89-888115308CEF}"/>
                </a:ext>
              </a:extLst>
            </p:cNvPr>
            <p:cNvSpPr/>
            <p:nvPr/>
          </p:nvSpPr>
          <p:spPr>
            <a:xfrm>
              <a:off x="3650097" y="2034141"/>
              <a:ext cx="2479955" cy="7611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755573-96C4-472A-A10A-E97DD41A0175}"/>
                </a:ext>
              </a:extLst>
            </p:cNvPr>
            <p:cNvSpPr txBox="1"/>
            <p:nvPr/>
          </p:nvSpPr>
          <p:spPr>
            <a:xfrm>
              <a:off x="4322739" y="2225935"/>
              <a:ext cx="1286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경제적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BF2F4D-0F97-481D-A3DB-8D8FEB6F28C4}"/>
                </a:ext>
              </a:extLst>
            </p:cNvPr>
            <p:cNvSpPr txBox="1"/>
            <p:nvPr/>
          </p:nvSpPr>
          <p:spPr>
            <a:xfrm>
              <a:off x="3883271" y="3404794"/>
              <a:ext cx="1991749" cy="1740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외식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,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배달 등 외부 음식으로 인한 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rgbClr val="DD7F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식비</a:t>
              </a:r>
              <a:r>
                <a:rPr lang="en-US" altLang="ko-KR" spc="-150" dirty="0">
                  <a:solidFill>
                    <a:srgbClr val="DD7F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</a:t>
              </a:r>
              <a:r>
                <a:rPr lang="ko-KR" altLang="en-US" spc="-150" dirty="0">
                  <a:solidFill>
                    <a:srgbClr val="DD7F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또는 사용 하지 않고 낭비되는 재료비용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감가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DD7443-3E9F-46F5-8AC8-3D1BAFDFD235}"/>
              </a:ext>
            </a:extLst>
          </p:cNvPr>
          <p:cNvGrpSpPr/>
          <p:nvPr/>
        </p:nvGrpSpPr>
        <p:grpSpPr>
          <a:xfrm>
            <a:off x="6408654" y="2034140"/>
            <a:ext cx="2479957" cy="3932319"/>
            <a:chOff x="6408654" y="2034140"/>
            <a:chExt cx="2479957" cy="3932319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ABFDDBD-67C2-4FF1-9AB9-7929B780381F}"/>
                </a:ext>
              </a:extLst>
            </p:cNvPr>
            <p:cNvSpPr/>
            <p:nvPr/>
          </p:nvSpPr>
          <p:spPr>
            <a:xfrm>
              <a:off x="6408656" y="2034140"/>
              <a:ext cx="2479955" cy="3932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BA51988-0519-459A-98BA-80BBCC354EFD}"/>
                </a:ext>
              </a:extLst>
            </p:cNvPr>
            <p:cNvSpPr/>
            <p:nvPr/>
          </p:nvSpPr>
          <p:spPr>
            <a:xfrm>
              <a:off x="6408654" y="2034141"/>
              <a:ext cx="2479955" cy="7611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6ED3506-FB49-413B-B711-4B1378B01417}"/>
                </a:ext>
              </a:extLst>
            </p:cNvPr>
            <p:cNvSpPr txBox="1"/>
            <p:nvPr/>
          </p:nvSpPr>
          <p:spPr>
            <a:xfrm>
              <a:off x="7082097" y="2225935"/>
              <a:ext cx="1286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사회적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0F26A5-31C5-49C7-B8C4-DDF60C8E04D8}"/>
                </a:ext>
              </a:extLst>
            </p:cNvPr>
            <p:cNvSpPr txBox="1"/>
            <p:nvPr/>
          </p:nvSpPr>
          <p:spPr>
            <a:xfrm>
              <a:off x="6829337" y="3404795"/>
              <a:ext cx="1731733" cy="1740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인 가구의 증가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코로나로 인한 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외식  횟수 감소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배달음식 보다 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직접 요리를 선호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E3BCFC-87B6-416B-91CE-27BD4F0CB31A}"/>
              </a:ext>
            </a:extLst>
          </p:cNvPr>
          <p:cNvGrpSpPr/>
          <p:nvPr/>
        </p:nvGrpSpPr>
        <p:grpSpPr>
          <a:xfrm>
            <a:off x="9167211" y="2034140"/>
            <a:ext cx="2479959" cy="3932319"/>
            <a:chOff x="9167211" y="2034140"/>
            <a:chExt cx="2479959" cy="3932319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AD9C19-0092-4B5C-9A10-42B59DF3EB2F}"/>
                </a:ext>
              </a:extLst>
            </p:cNvPr>
            <p:cNvSpPr/>
            <p:nvPr/>
          </p:nvSpPr>
          <p:spPr>
            <a:xfrm>
              <a:off x="9167215" y="2034140"/>
              <a:ext cx="2479955" cy="3932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A663172-C587-4991-8D20-A45D1F498DC3}"/>
                </a:ext>
              </a:extLst>
            </p:cNvPr>
            <p:cNvSpPr/>
            <p:nvPr/>
          </p:nvSpPr>
          <p:spPr>
            <a:xfrm>
              <a:off x="9167211" y="2034141"/>
              <a:ext cx="2479955" cy="7611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3B173D8-D764-43FF-81D5-9F8760A141B4}"/>
                </a:ext>
              </a:extLst>
            </p:cNvPr>
            <p:cNvSpPr txBox="1"/>
            <p:nvPr/>
          </p:nvSpPr>
          <p:spPr>
            <a:xfrm>
              <a:off x="9832426" y="2225935"/>
              <a:ext cx="1286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트렌드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7E466AB-091B-448A-9EBF-2E138367187B}"/>
                </a:ext>
              </a:extLst>
            </p:cNvPr>
            <p:cNvSpPr txBox="1"/>
            <p:nvPr/>
          </p:nvSpPr>
          <p:spPr>
            <a:xfrm>
              <a:off x="9442551" y="3404794"/>
              <a:ext cx="1862174" cy="1408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밀키트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(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식재료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+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레시피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)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등 </a:t>
              </a:r>
              <a:r>
                <a:rPr lang="en-US" altLang="ko-KR" spc="-150" dirty="0">
                  <a:solidFill>
                    <a:srgbClr val="DD7F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</a:t>
              </a:r>
              <a:r>
                <a:rPr lang="ko-KR" altLang="en-US" spc="-150" dirty="0">
                  <a:solidFill>
                    <a:srgbClr val="DD7F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인 가구를 위한 포장 제품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판매의 증가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B8EC24-56C3-495C-A996-685B2AB1138F}"/>
              </a:ext>
            </a:extLst>
          </p:cNvPr>
          <p:cNvSpPr/>
          <p:nvPr/>
        </p:nvSpPr>
        <p:spPr>
          <a:xfrm>
            <a:off x="9574406" y="6411939"/>
            <a:ext cx="2617594" cy="44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FFFFDE-3B14-4532-8817-71F9F057A208}"/>
              </a:ext>
            </a:extLst>
          </p:cNvPr>
          <p:cNvSpPr/>
          <p:nvPr/>
        </p:nvSpPr>
        <p:spPr>
          <a:xfrm>
            <a:off x="2438400" y="-33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F4AE19-A0A6-4924-9335-52B7DC1BC467}"/>
              </a:ext>
            </a:extLst>
          </p:cNvPr>
          <p:cNvSpPr txBox="1"/>
          <p:nvPr/>
        </p:nvSpPr>
        <p:spPr>
          <a:xfrm>
            <a:off x="1061630" y="320188"/>
            <a:ext cx="6952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제안 배경 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_ 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외부 환경 분석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(PEST)</a:t>
            </a:r>
            <a:endParaRPr lang="ko-KR" altLang="en-US" sz="3600" dirty="0">
              <a:solidFill>
                <a:schemeClr val="accent2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C511F-234C-4301-81C2-C84020F571C7}"/>
              </a:ext>
            </a:extLst>
          </p:cNvPr>
          <p:cNvSpPr txBox="1"/>
          <p:nvPr/>
        </p:nvSpPr>
        <p:spPr>
          <a:xfrm>
            <a:off x="160421" y="304800"/>
            <a:ext cx="937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2-2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437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1AEFB5-E816-47A4-A294-CC79EAA7D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4A5BCF-FC56-4D76-A1ED-69315AC120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0325E1-B1FF-46A4-B205-34C9FF0999F2}"/>
              </a:ext>
            </a:extLst>
          </p:cNvPr>
          <p:cNvGrpSpPr/>
          <p:nvPr/>
        </p:nvGrpSpPr>
        <p:grpSpPr>
          <a:xfrm>
            <a:off x="4104910" y="2244060"/>
            <a:ext cx="4569190" cy="2339102"/>
            <a:chOff x="4435112" y="2185897"/>
            <a:chExt cx="4569190" cy="233910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19FBFB-AF45-4C5A-872B-EFC1F4956DF0}"/>
                </a:ext>
              </a:extLst>
            </p:cNvPr>
            <p:cNvSpPr txBox="1"/>
            <p:nvPr/>
          </p:nvSpPr>
          <p:spPr>
            <a:xfrm>
              <a:off x="5249112" y="2185897"/>
              <a:ext cx="31079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2-3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80A18E-44D5-4051-9E0B-CDAFD9EBCE08}"/>
                </a:ext>
              </a:extLst>
            </p:cNvPr>
            <p:cNvSpPr txBox="1"/>
            <p:nvPr/>
          </p:nvSpPr>
          <p:spPr>
            <a:xfrm>
              <a:off x="4435112" y="3201560"/>
              <a:ext cx="45691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내부 환경 분석</a:t>
              </a:r>
              <a:r>
                <a:rPr lang="en-US" altLang="ko-KR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</a:t>
              </a:r>
            </a:p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3C</a:t>
              </a:r>
              <a:endParaRPr lang="ko-KR" altLang="en-US" sz="4000" spc="-3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7017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4AFF873A-626D-4FC5-BDA4-2BA1E9C30D48}"/>
              </a:ext>
            </a:extLst>
          </p:cNvPr>
          <p:cNvGrpSpPr/>
          <p:nvPr/>
        </p:nvGrpSpPr>
        <p:grpSpPr>
          <a:xfrm>
            <a:off x="1025770" y="1709704"/>
            <a:ext cx="3050645" cy="4499047"/>
            <a:chOff x="1025770" y="1709704"/>
            <a:chExt cx="3050645" cy="4499047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19D9FE4-0F50-4435-A473-F0EB612CC8C5}"/>
                </a:ext>
              </a:extLst>
            </p:cNvPr>
            <p:cNvSpPr/>
            <p:nvPr/>
          </p:nvSpPr>
          <p:spPr>
            <a:xfrm>
              <a:off x="1025770" y="1709707"/>
              <a:ext cx="3050645" cy="44990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1C896C5-2556-4883-BC54-D61B23505E29}"/>
                </a:ext>
              </a:extLst>
            </p:cNvPr>
            <p:cNvSpPr/>
            <p:nvPr/>
          </p:nvSpPr>
          <p:spPr>
            <a:xfrm>
              <a:off x="1025770" y="1709704"/>
              <a:ext cx="3050645" cy="7748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25DDB38-C138-4C2B-972C-7167AF8A5202}"/>
                </a:ext>
              </a:extLst>
            </p:cNvPr>
            <p:cNvSpPr txBox="1"/>
            <p:nvPr/>
          </p:nvSpPr>
          <p:spPr>
            <a:xfrm>
              <a:off x="1533852" y="1912445"/>
              <a:ext cx="2096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제안자 능력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C6E699-CBB3-4347-A89A-64E8A7F6B11B}"/>
                </a:ext>
              </a:extLst>
            </p:cNvPr>
            <p:cNvSpPr txBox="1"/>
            <p:nvPr/>
          </p:nvSpPr>
          <p:spPr>
            <a:xfrm>
              <a:off x="1361913" y="2811193"/>
              <a:ext cx="2421449" cy="2737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웹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크롤링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UI/UX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데이터베이스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Java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JavaScript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Python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Web</a:t>
              </a:r>
            </a:p>
            <a:p>
              <a:pPr marL="285750" indent="-285750" algn="just">
                <a:lnSpc>
                  <a:spcPct val="120000"/>
                </a:lnSpc>
                <a:buFontTx/>
                <a:buChar char="-"/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HTML/CSS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721525-5889-407D-B8BA-D202E690F2E8}"/>
              </a:ext>
            </a:extLst>
          </p:cNvPr>
          <p:cNvGrpSpPr/>
          <p:nvPr/>
        </p:nvGrpSpPr>
        <p:grpSpPr>
          <a:xfrm>
            <a:off x="4653173" y="1709701"/>
            <a:ext cx="3050646" cy="4499047"/>
            <a:chOff x="4653173" y="1709701"/>
            <a:chExt cx="3050646" cy="449904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FF2209F-4562-4B95-9C53-6E695A83091E}"/>
                </a:ext>
              </a:extLst>
            </p:cNvPr>
            <p:cNvSpPr/>
            <p:nvPr/>
          </p:nvSpPr>
          <p:spPr>
            <a:xfrm>
              <a:off x="4653174" y="1709704"/>
              <a:ext cx="3050645" cy="44990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80FC240-7575-461A-9E89-888115308CEF}"/>
                </a:ext>
              </a:extLst>
            </p:cNvPr>
            <p:cNvSpPr/>
            <p:nvPr/>
          </p:nvSpPr>
          <p:spPr>
            <a:xfrm>
              <a:off x="4653173" y="1709701"/>
              <a:ext cx="3050645" cy="7748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755573-96C4-472A-A10A-E97DD41A0175}"/>
                </a:ext>
              </a:extLst>
            </p:cNvPr>
            <p:cNvSpPr txBox="1"/>
            <p:nvPr/>
          </p:nvSpPr>
          <p:spPr>
            <a:xfrm>
              <a:off x="5126176" y="1758557"/>
              <a:ext cx="2211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경쟁제품 </a:t>
              </a:r>
              <a:r>
                <a:rPr lang="en-US" altLang="ko-KR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·</a:t>
              </a:r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</a:t>
              </a:r>
              <a:endParaRPr lang="en-US" altLang="ko-KR" sz="2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기술</a:t>
              </a:r>
              <a:r>
                <a:rPr lang="en-US" altLang="ko-KR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 · </a:t>
              </a:r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특허분석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9BF2F4D-0F97-481D-A3DB-8D8FEB6F28C4}"/>
                </a:ext>
              </a:extLst>
            </p:cNvPr>
            <p:cNvSpPr txBox="1"/>
            <p:nvPr/>
          </p:nvSpPr>
          <p:spPr>
            <a:xfrm>
              <a:off x="4987056" y="2811193"/>
              <a:ext cx="2490113" cy="3070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rgbClr val="FD94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1. </a:t>
              </a:r>
              <a:r>
                <a:rPr lang="ko-KR" altLang="en-US" spc="-150" dirty="0">
                  <a:solidFill>
                    <a:srgbClr val="FD94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만개의 레시피</a:t>
              </a:r>
              <a:endParaRPr lang="en-US" altLang="ko-KR" spc="-150" dirty="0">
                <a:solidFill>
                  <a:srgbClr val="FD940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-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수많은 레시피 제공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-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대기업의 인공지능 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AI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를 결합한 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IOT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기기와의 연동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rgbClr val="FD94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2. </a:t>
              </a:r>
              <a:r>
                <a:rPr lang="ko-KR" altLang="en-US" spc="-150" dirty="0" err="1">
                  <a:solidFill>
                    <a:srgbClr val="FD94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해먹남녀</a:t>
              </a:r>
              <a:endParaRPr lang="en-US" altLang="ko-KR" spc="-150" dirty="0">
                <a:solidFill>
                  <a:srgbClr val="FD940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웹 서비스로 실시간 인기 레시피 또는 음식 등 검색 서비스 제공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F0339D-0DF4-4DA5-AEA4-EA954B6BF2E1}"/>
              </a:ext>
            </a:extLst>
          </p:cNvPr>
          <p:cNvGrpSpPr/>
          <p:nvPr/>
        </p:nvGrpSpPr>
        <p:grpSpPr>
          <a:xfrm>
            <a:off x="8280581" y="1709707"/>
            <a:ext cx="3050647" cy="4499047"/>
            <a:chOff x="8280581" y="1709707"/>
            <a:chExt cx="3050647" cy="449904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ABFDDBD-67C2-4FF1-9AB9-7929B780381F}"/>
                </a:ext>
              </a:extLst>
            </p:cNvPr>
            <p:cNvSpPr/>
            <p:nvPr/>
          </p:nvSpPr>
          <p:spPr>
            <a:xfrm>
              <a:off x="8280583" y="1709710"/>
              <a:ext cx="3050645" cy="44990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BA51988-0519-459A-98BA-80BBCC354EFD}"/>
                </a:ext>
              </a:extLst>
            </p:cNvPr>
            <p:cNvSpPr/>
            <p:nvPr/>
          </p:nvSpPr>
          <p:spPr>
            <a:xfrm>
              <a:off x="8280581" y="1709707"/>
              <a:ext cx="3050645" cy="7748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6ED3506-FB49-413B-B711-4B1378B01417}"/>
                </a:ext>
              </a:extLst>
            </p:cNvPr>
            <p:cNvSpPr txBox="1"/>
            <p:nvPr/>
          </p:nvSpPr>
          <p:spPr>
            <a:xfrm>
              <a:off x="8989394" y="1912445"/>
              <a:ext cx="1650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고객 분석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40F26A5-31C5-49C7-B8C4-DDF60C8E04D8}"/>
                </a:ext>
              </a:extLst>
            </p:cNvPr>
            <p:cNvSpPr txBox="1"/>
            <p:nvPr/>
          </p:nvSpPr>
          <p:spPr>
            <a:xfrm>
              <a:off x="8571810" y="2811193"/>
              <a:ext cx="2468186" cy="2072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집에 보유하고 있는 식재료들을 최대한 활용하여 요리를 하고 싶은  사람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2.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요리의 다양한 정보가 필요한 사람</a:t>
              </a: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8B8EC24-56C3-495C-A996-685B2AB1138F}"/>
              </a:ext>
            </a:extLst>
          </p:cNvPr>
          <p:cNvSpPr/>
          <p:nvPr/>
        </p:nvSpPr>
        <p:spPr>
          <a:xfrm>
            <a:off x="9574406" y="6411939"/>
            <a:ext cx="2617594" cy="44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A98FCE-E142-41CC-9AFC-5994ACD57BFB}"/>
              </a:ext>
            </a:extLst>
          </p:cNvPr>
          <p:cNvSpPr txBox="1"/>
          <p:nvPr/>
        </p:nvSpPr>
        <p:spPr>
          <a:xfrm>
            <a:off x="1061630" y="320188"/>
            <a:ext cx="6418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제안 배경 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_ 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내부 환경 분석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(3C)</a:t>
            </a:r>
            <a:endParaRPr lang="ko-KR" altLang="en-US" sz="3600" dirty="0">
              <a:solidFill>
                <a:schemeClr val="accent2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B807-3559-4792-85B9-D865F8823DB4}"/>
              </a:ext>
            </a:extLst>
          </p:cNvPr>
          <p:cNvSpPr txBox="1"/>
          <p:nvPr/>
        </p:nvSpPr>
        <p:spPr>
          <a:xfrm>
            <a:off x="160421" y="304800"/>
            <a:ext cx="935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2-3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4894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0A57F8-26E6-41D4-B826-CCFE19AF1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00F151-1231-44A8-8B3D-177320ADE355}"/>
              </a:ext>
            </a:extLst>
          </p:cNvPr>
          <p:cNvGrpSpPr/>
          <p:nvPr/>
        </p:nvGrpSpPr>
        <p:grpSpPr>
          <a:xfrm>
            <a:off x="3067820" y="2244060"/>
            <a:ext cx="6056360" cy="1723549"/>
            <a:chOff x="3774883" y="2185897"/>
            <a:chExt cx="6056360" cy="172354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D1A0F2-D68E-4507-9AF5-A6447D645A13}"/>
                </a:ext>
              </a:extLst>
            </p:cNvPr>
            <p:cNvSpPr txBox="1"/>
            <p:nvPr/>
          </p:nvSpPr>
          <p:spPr>
            <a:xfrm>
              <a:off x="5249112" y="2185897"/>
              <a:ext cx="31079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2-3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6713A8-DC93-4710-9322-E5391EC623C4}"/>
                </a:ext>
              </a:extLst>
            </p:cNvPr>
            <p:cNvSpPr txBox="1"/>
            <p:nvPr/>
          </p:nvSpPr>
          <p:spPr>
            <a:xfrm>
              <a:off x="3774883" y="3201560"/>
              <a:ext cx="6056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유사 제품 시장 현황 및 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4604" y="-1"/>
            <a:ext cx="3817395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302229" y="395770"/>
            <a:ext cx="3146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300" dirty="0">
                <a:solidFill>
                  <a:schemeClr val="bg1"/>
                </a:solidFill>
                <a:latin typeface="+mj-ea"/>
                <a:ea typeface="+mj-ea"/>
              </a:rPr>
              <a:t>Contents</a:t>
            </a:r>
            <a:endParaRPr lang="ko-KR" altLang="en-US" sz="6000" b="1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3478661" y="929307"/>
            <a:ext cx="205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아이디어 기획서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0671B4-950A-4FA4-9BE6-F37BE9A2B297}"/>
              </a:ext>
            </a:extLst>
          </p:cNvPr>
          <p:cNvGrpSpPr/>
          <p:nvPr/>
        </p:nvGrpSpPr>
        <p:grpSpPr>
          <a:xfrm>
            <a:off x="294847" y="1953845"/>
            <a:ext cx="4665718" cy="707886"/>
            <a:chOff x="561141" y="1605091"/>
            <a:chExt cx="4665718" cy="70788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D776FA-C672-4809-81F2-8048D9D0B75A}"/>
                </a:ext>
              </a:extLst>
            </p:cNvPr>
            <p:cNvSpPr txBox="1"/>
            <p:nvPr/>
          </p:nvSpPr>
          <p:spPr>
            <a:xfrm>
              <a:off x="2233732" y="1723063"/>
              <a:ext cx="2993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팀 소개</a:t>
              </a:r>
              <a:r>
                <a:rPr lang="en-US" altLang="ko-KR" sz="2800" spc="-300" dirty="0">
                  <a:solidFill>
                    <a:schemeClr val="bg1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&amp;</a:t>
              </a:r>
              <a:r>
                <a:rPr lang="ko-KR" altLang="en-US" sz="2800" spc="-300" dirty="0">
                  <a:solidFill>
                    <a:schemeClr val="bg1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 소개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2BF66D-A02D-46C0-AFC5-1E457649E8F3}"/>
                </a:ext>
              </a:extLst>
            </p:cNvPr>
            <p:cNvSpPr txBox="1"/>
            <p:nvPr/>
          </p:nvSpPr>
          <p:spPr>
            <a:xfrm>
              <a:off x="561141" y="1605091"/>
              <a:ext cx="15567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-300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sz="3600" b="1" spc="-300" dirty="0">
                  <a:solidFill>
                    <a:schemeClr val="bg1"/>
                  </a:solidFill>
                  <a:latin typeface="+mj-ea"/>
                  <a:ea typeface="+mj-ea"/>
                </a:rPr>
                <a:t>1_</a:t>
              </a:r>
              <a:endParaRPr lang="ko-KR" altLang="en-US" sz="4000" b="1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AE614E2-4A55-432E-A182-9D9F304A33B9}"/>
              </a:ext>
            </a:extLst>
          </p:cNvPr>
          <p:cNvGrpSpPr/>
          <p:nvPr/>
        </p:nvGrpSpPr>
        <p:grpSpPr>
          <a:xfrm>
            <a:off x="781969" y="2850200"/>
            <a:ext cx="4515036" cy="707886"/>
            <a:chOff x="561141" y="1605091"/>
            <a:chExt cx="4515036" cy="70788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3D1FB9-2BEB-4A41-8C50-C40DB05E0D7C}"/>
                </a:ext>
              </a:extLst>
            </p:cNvPr>
            <p:cNvSpPr txBox="1"/>
            <p:nvPr/>
          </p:nvSpPr>
          <p:spPr>
            <a:xfrm>
              <a:off x="2233732" y="1723063"/>
              <a:ext cx="2842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제안 배경 및 필요성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89A71E-6E7F-4C7E-8ED0-37C085A73A8A}"/>
                </a:ext>
              </a:extLst>
            </p:cNvPr>
            <p:cNvSpPr txBox="1"/>
            <p:nvPr/>
          </p:nvSpPr>
          <p:spPr>
            <a:xfrm>
              <a:off x="561141" y="1605091"/>
              <a:ext cx="15567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-300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sz="3600" b="1" spc="-300" dirty="0">
                  <a:solidFill>
                    <a:schemeClr val="bg1"/>
                  </a:solidFill>
                  <a:latin typeface="+mj-ea"/>
                  <a:ea typeface="+mj-ea"/>
                </a:rPr>
                <a:t>2_</a:t>
              </a:r>
              <a:endParaRPr lang="ko-KR" altLang="en-US" sz="4000" b="1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ADA996C-5030-4A22-9EE6-3FCDCB9A303F}"/>
              </a:ext>
            </a:extLst>
          </p:cNvPr>
          <p:cNvGrpSpPr/>
          <p:nvPr/>
        </p:nvGrpSpPr>
        <p:grpSpPr>
          <a:xfrm>
            <a:off x="1328090" y="3661679"/>
            <a:ext cx="5529567" cy="707886"/>
            <a:chOff x="387523" y="1601322"/>
            <a:chExt cx="5529567" cy="70788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A520E9-0F4F-40F3-A169-4D78FD3D2659}"/>
                </a:ext>
              </a:extLst>
            </p:cNvPr>
            <p:cNvSpPr txBox="1"/>
            <p:nvPr/>
          </p:nvSpPr>
          <p:spPr>
            <a:xfrm>
              <a:off x="2024678" y="1723063"/>
              <a:ext cx="3892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유사 제품 시장 현황 및 비교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DE9824-B232-45BE-87FC-B6FAD568E895}"/>
                </a:ext>
              </a:extLst>
            </p:cNvPr>
            <p:cNvSpPr txBox="1"/>
            <p:nvPr/>
          </p:nvSpPr>
          <p:spPr>
            <a:xfrm>
              <a:off x="387523" y="1601322"/>
              <a:ext cx="15567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-300" dirty="0">
                  <a:solidFill>
                    <a:schemeClr val="bg1"/>
                  </a:solidFill>
                  <a:latin typeface="+mj-ea"/>
                  <a:ea typeface="+mj-ea"/>
                </a:rPr>
                <a:t>Part </a:t>
              </a:r>
              <a:r>
                <a:rPr lang="en-US" altLang="ko-KR" sz="3600" b="1" spc="-300" dirty="0">
                  <a:solidFill>
                    <a:schemeClr val="bg1"/>
                  </a:solidFill>
                  <a:latin typeface="+mj-ea"/>
                  <a:ea typeface="+mj-ea"/>
                </a:rPr>
                <a:t>3_</a:t>
              </a:r>
              <a:endParaRPr lang="ko-KR" altLang="en-US" sz="4000" b="1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B8E718D-4E21-4FE2-9663-16C2E263AF65}"/>
              </a:ext>
            </a:extLst>
          </p:cNvPr>
          <p:cNvGrpSpPr/>
          <p:nvPr/>
        </p:nvGrpSpPr>
        <p:grpSpPr>
          <a:xfrm>
            <a:off x="1875640" y="4558034"/>
            <a:ext cx="4205657" cy="707886"/>
            <a:chOff x="561141" y="1605091"/>
            <a:chExt cx="4205657" cy="70788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781B5C-578C-440F-8084-FA313A087D1A}"/>
                </a:ext>
              </a:extLst>
            </p:cNvPr>
            <p:cNvSpPr txBox="1"/>
            <p:nvPr/>
          </p:nvSpPr>
          <p:spPr>
            <a:xfrm>
              <a:off x="2233732" y="1723063"/>
              <a:ext cx="25330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개발 도구 및 내용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2EFD60-B886-4D99-AC78-4E5AA8BB5296}"/>
                </a:ext>
              </a:extLst>
            </p:cNvPr>
            <p:cNvSpPr txBox="1"/>
            <p:nvPr/>
          </p:nvSpPr>
          <p:spPr>
            <a:xfrm>
              <a:off x="561141" y="1605091"/>
              <a:ext cx="15855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-300" dirty="0">
                  <a:solidFill>
                    <a:schemeClr val="bg1"/>
                  </a:solidFill>
                  <a:latin typeface="+mj-ea"/>
                  <a:ea typeface="+mj-ea"/>
                </a:rPr>
                <a:t>Part 4</a:t>
              </a:r>
              <a:r>
                <a:rPr lang="en-US" altLang="ko-KR" sz="3600" b="1" spc="-300" dirty="0">
                  <a:solidFill>
                    <a:schemeClr val="bg1"/>
                  </a:solidFill>
                  <a:latin typeface="+mj-ea"/>
                  <a:ea typeface="+mj-ea"/>
                </a:rPr>
                <a:t>_</a:t>
              </a:r>
              <a:endParaRPr lang="ko-KR" altLang="en-US" sz="4000" b="1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66550C1-1EEF-4FE9-8735-4868BB4E1A3D}"/>
              </a:ext>
            </a:extLst>
          </p:cNvPr>
          <p:cNvGrpSpPr/>
          <p:nvPr/>
        </p:nvGrpSpPr>
        <p:grpSpPr>
          <a:xfrm>
            <a:off x="2454560" y="5454389"/>
            <a:ext cx="4515036" cy="707886"/>
            <a:chOff x="561141" y="1605091"/>
            <a:chExt cx="4515036" cy="70788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FD5D78B-CE07-40C1-B427-A9DFF40E7E51}"/>
                </a:ext>
              </a:extLst>
            </p:cNvPr>
            <p:cNvSpPr txBox="1"/>
            <p:nvPr/>
          </p:nvSpPr>
          <p:spPr>
            <a:xfrm>
              <a:off x="2233732" y="1723063"/>
              <a:ext cx="2842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  <a:latin typeface="마루 부리 조금굵은" panose="020B0600000101010101" pitchFamily="50" charset="-127"/>
                  <a:ea typeface="마루 부리 조금굵은" panose="020B0600000101010101" pitchFamily="50" charset="-127"/>
                </a:rPr>
                <a:t>서비스 분석 및 전략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8D4760-CCFA-4FA9-8227-420D39F84964}"/>
                </a:ext>
              </a:extLst>
            </p:cNvPr>
            <p:cNvSpPr txBox="1"/>
            <p:nvPr/>
          </p:nvSpPr>
          <p:spPr>
            <a:xfrm>
              <a:off x="561141" y="1605091"/>
              <a:ext cx="15855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spc="-300" dirty="0">
                  <a:solidFill>
                    <a:schemeClr val="bg1"/>
                  </a:solidFill>
                  <a:latin typeface="+mj-ea"/>
                  <a:ea typeface="+mj-ea"/>
                </a:rPr>
                <a:t>Part 5</a:t>
              </a:r>
              <a:r>
                <a:rPr lang="en-US" altLang="ko-KR" sz="3600" b="1" spc="-300" dirty="0">
                  <a:solidFill>
                    <a:schemeClr val="bg1"/>
                  </a:solidFill>
                  <a:latin typeface="+mj-ea"/>
                  <a:ea typeface="+mj-ea"/>
                </a:rPr>
                <a:t>_</a:t>
              </a:r>
              <a:endParaRPr lang="ko-KR" altLang="en-US" sz="4000" b="1" spc="-3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2826BE6-77D8-4BB9-9E63-F3687B1752A1}"/>
              </a:ext>
            </a:extLst>
          </p:cNvPr>
          <p:cNvCxnSpPr>
            <a:cxnSpLocks/>
          </p:cNvCxnSpPr>
          <p:nvPr/>
        </p:nvCxnSpPr>
        <p:spPr>
          <a:xfrm>
            <a:off x="5181600" y="2338068"/>
            <a:ext cx="3193004" cy="0"/>
          </a:xfrm>
          <a:prstGeom prst="straightConnector1">
            <a:avLst/>
          </a:prstGeom>
          <a:ln w="6350">
            <a:solidFill>
              <a:schemeClr val="bg1"/>
            </a:solidFill>
            <a:prstDash val="lg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25B48D2-A1DA-480B-9071-F3F97CBE3F33}"/>
              </a:ext>
            </a:extLst>
          </p:cNvPr>
          <p:cNvCxnSpPr>
            <a:cxnSpLocks/>
          </p:cNvCxnSpPr>
          <p:nvPr/>
        </p:nvCxnSpPr>
        <p:spPr>
          <a:xfrm>
            <a:off x="5537238" y="3150114"/>
            <a:ext cx="2837366" cy="0"/>
          </a:xfrm>
          <a:prstGeom prst="straightConnector1">
            <a:avLst/>
          </a:prstGeom>
          <a:ln w="6350">
            <a:solidFill>
              <a:schemeClr val="bg1"/>
            </a:solidFill>
            <a:prstDash val="lg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0618C6F-8695-4F72-ABA3-9823C4608AD4}"/>
              </a:ext>
            </a:extLst>
          </p:cNvPr>
          <p:cNvCxnSpPr>
            <a:cxnSpLocks/>
          </p:cNvCxnSpPr>
          <p:nvPr/>
        </p:nvCxnSpPr>
        <p:spPr>
          <a:xfrm>
            <a:off x="7046739" y="3988583"/>
            <a:ext cx="1327865" cy="0"/>
          </a:xfrm>
          <a:prstGeom prst="straightConnector1">
            <a:avLst/>
          </a:prstGeom>
          <a:ln w="6350">
            <a:solidFill>
              <a:schemeClr val="bg1"/>
            </a:solidFill>
            <a:prstDash val="lg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AA475FB-FD29-4E41-BFC4-2929B3F398C2}"/>
              </a:ext>
            </a:extLst>
          </p:cNvPr>
          <p:cNvCxnSpPr>
            <a:cxnSpLocks/>
          </p:cNvCxnSpPr>
          <p:nvPr/>
        </p:nvCxnSpPr>
        <p:spPr>
          <a:xfrm>
            <a:off x="6368716" y="4911977"/>
            <a:ext cx="2005888" cy="0"/>
          </a:xfrm>
          <a:prstGeom prst="straightConnector1">
            <a:avLst/>
          </a:prstGeom>
          <a:ln w="6350">
            <a:solidFill>
              <a:schemeClr val="bg1"/>
            </a:solidFill>
            <a:prstDash val="lg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1F85FEB-0493-4AA9-AF42-B655C72CB8CD}"/>
              </a:ext>
            </a:extLst>
          </p:cNvPr>
          <p:cNvCxnSpPr>
            <a:cxnSpLocks/>
          </p:cNvCxnSpPr>
          <p:nvPr/>
        </p:nvCxnSpPr>
        <p:spPr>
          <a:xfrm>
            <a:off x="7216222" y="5808332"/>
            <a:ext cx="1158382" cy="0"/>
          </a:xfrm>
          <a:prstGeom prst="straightConnector1">
            <a:avLst/>
          </a:prstGeom>
          <a:ln w="6350">
            <a:solidFill>
              <a:schemeClr val="bg1"/>
            </a:solidFill>
            <a:prstDash val="lg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43837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">
            <a:extLst>
              <a:ext uri="{FF2B5EF4-FFF2-40B4-BE49-F238E27FC236}">
                <a16:creationId xmlns:a16="http://schemas.microsoft.com/office/drawing/2014/main" id="{874F4BAC-F208-48A6-9539-3D9F26F1E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0017AAB-EE5A-4782-BA6E-7FA4ED97D684}"/>
              </a:ext>
            </a:extLst>
          </p:cNvPr>
          <p:cNvGrpSpPr/>
          <p:nvPr/>
        </p:nvGrpSpPr>
        <p:grpSpPr>
          <a:xfrm>
            <a:off x="1190653" y="1169505"/>
            <a:ext cx="10238395" cy="2958358"/>
            <a:chOff x="1190653" y="1169505"/>
            <a:chExt cx="10238395" cy="295835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55CA0DA-25F0-45D6-9162-5C534376B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1847" y="1176819"/>
              <a:ext cx="1448002" cy="552527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10D01A7-2F5A-47D0-A922-46B66D1F1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2151" y="1169505"/>
              <a:ext cx="1914792" cy="695422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EE782D5D-28CC-4307-800F-9C69B0ED6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0653" y="1908447"/>
              <a:ext cx="3717829" cy="1922782"/>
            </a:xfrm>
            <a:prstGeom prst="rect">
              <a:avLst/>
            </a:prstGeom>
          </p:spPr>
        </p:pic>
        <p:pic>
          <p:nvPicPr>
            <p:cNvPr id="1027" name="그림 1026">
              <a:extLst>
                <a:ext uri="{FF2B5EF4-FFF2-40B4-BE49-F238E27FC236}">
                  <a16:creationId xmlns:a16="http://schemas.microsoft.com/office/drawing/2014/main" id="{436BD892-03D0-431A-A2CD-5224AB2AC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092"/>
            <a:stretch/>
          </p:blipFill>
          <p:spPr>
            <a:xfrm>
              <a:off x="6875694" y="1829571"/>
              <a:ext cx="4553354" cy="2298292"/>
            </a:xfrm>
            <a:prstGeom prst="rect">
              <a:avLst/>
            </a:prstGeom>
          </p:spPr>
        </p:pic>
      </p:grp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89BDB56D-9F3B-41B1-A423-01A9DF2B39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2278" y="3155632"/>
            <a:ext cx="1310671" cy="150642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4967495A-BA4F-40E0-A724-2B2BB41511CD}"/>
              </a:ext>
            </a:extLst>
          </p:cNvPr>
          <p:cNvGrpSpPr/>
          <p:nvPr/>
        </p:nvGrpSpPr>
        <p:grpSpPr>
          <a:xfrm>
            <a:off x="402526" y="4364305"/>
            <a:ext cx="11866341" cy="2142738"/>
            <a:chOff x="402526" y="4364305"/>
            <a:chExt cx="11866341" cy="2142738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7FBC9D3-6FB9-45A2-A6D9-DAC7A47C3778}"/>
                </a:ext>
              </a:extLst>
            </p:cNvPr>
            <p:cNvSpPr txBox="1"/>
            <p:nvPr/>
          </p:nvSpPr>
          <p:spPr>
            <a:xfrm>
              <a:off x="6943169" y="4364305"/>
              <a:ext cx="5325698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카테고리 수가 다양함</a:t>
              </a:r>
              <a:b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</a:b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백종원</a:t>
              </a:r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, 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면역력</a:t>
              </a:r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, </a:t>
              </a:r>
              <a:r>
                <a:rPr lang="ko-KR" altLang="en-US" sz="1600" dirty="0" err="1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키토제닉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등 </a:t>
              </a:r>
              <a:r>
                <a:rPr lang="ko-KR" altLang="en-US" sz="1600" dirty="0" err="1">
                  <a:solidFill>
                    <a:srgbClr val="FD94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최신트렌드</a:t>
              </a:r>
              <a:r>
                <a:rPr lang="ko-KR" altLang="en-US" sz="1600" dirty="0" err="1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를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반영</a:t>
              </a:r>
              <a:endParaRPr lang="en-US" altLang="ko-KR" sz="16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endParaRPr lang="en-US" altLang="ko-KR" sz="9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내가 가진 재료로 추천 레시피 서비스제공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A6B8B9-72BE-49C7-8470-D9FC91A3645B}"/>
                </a:ext>
              </a:extLst>
            </p:cNvPr>
            <p:cNvGrpSpPr/>
            <p:nvPr/>
          </p:nvGrpSpPr>
          <p:grpSpPr>
            <a:xfrm>
              <a:off x="402526" y="4364305"/>
              <a:ext cx="11223417" cy="2142738"/>
              <a:chOff x="402526" y="4364305"/>
              <a:chExt cx="11223417" cy="2142738"/>
            </a:xfrm>
          </p:grpSpPr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140F47A5-82D8-4D8F-8FB4-2810531CC05A}"/>
                  </a:ext>
                </a:extLst>
              </p:cNvPr>
              <p:cNvSpPr txBox="1"/>
              <p:nvPr/>
            </p:nvSpPr>
            <p:spPr>
              <a:xfrm>
                <a:off x="1764294" y="4364305"/>
                <a:ext cx="3484539" cy="969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데이터 수가 많음</a:t>
                </a:r>
                <a:br>
                  <a:rPr lang="en-US" altLang="ko-KR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</a:br>
                <a:r>
                  <a:rPr lang="en-US" altLang="ko-KR" sz="1600" dirty="0">
                    <a:solidFill>
                      <a:srgbClr val="FD9401"/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16</a:t>
                </a:r>
                <a:r>
                  <a:rPr lang="ko-KR" altLang="en-US" sz="1600" dirty="0" err="1">
                    <a:solidFill>
                      <a:srgbClr val="FD9401"/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만여개의</a:t>
                </a:r>
                <a:r>
                  <a:rPr lang="ko-KR" altLang="en-US" sz="1600" dirty="0">
                    <a:solidFill>
                      <a:srgbClr val="FD9401"/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 레시피 </a:t>
                </a:r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제공</a:t>
                </a:r>
                <a:endPara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  <a:p>
                <a:endParaRPr lang="en-US" altLang="ko-KR" sz="9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  <a:p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쿠킹클래스 서비스를 제공함</a:t>
                </a:r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E9BC55E-EA60-42A3-8804-812C2F741618}"/>
                  </a:ext>
                </a:extLst>
              </p:cNvPr>
              <p:cNvSpPr txBox="1"/>
              <p:nvPr/>
            </p:nvSpPr>
            <p:spPr>
              <a:xfrm>
                <a:off x="402526" y="4374436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D940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차별성</a:t>
                </a:r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083376BC-8057-4DB9-922C-8FA3F1B187D4}"/>
                  </a:ext>
                </a:extLst>
              </p:cNvPr>
              <p:cNvSpPr txBox="1"/>
              <p:nvPr/>
            </p:nvSpPr>
            <p:spPr>
              <a:xfrm>
                <a:off x="402526" y="5759087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FD9401"/>
                    </a:solidFill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공통점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142A701-BE5D-4FBA-90D1-C107FD854D77}"/>
                  </a:ext>
                </a:extLst>
              </p:cNvPr>
              <p:cNvSpPr txBox="1"/>
              <p:nvPr/>
            </p:nvSpPr>
            <p:spPr>
              <a:xfrm>
                <a:off x="1764294" y="5799166"/>
                <a:ext cx="98616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레시피의 분류가 종류별</a:t>
                </a:r>
                <a:r>
                  <a:rPr lang="en-US" altLang="ko-KR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, </a:t>
                </a:r>
                <a:r>
                  <a:rPr lang="ko-KR" altLang="en-US" sz="1600" dirty="0" err="1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상황별</a:t>
                </a:r>
                <a:r>
                  <a:rPr lang="en-US" altLang="ko-KR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, </a:t>
                </a:r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재료별</a:t>
                </a:r>
                <a:r>
                  <a:rPr lang="en-US" altLang="ko-KR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, </a:t>
                </a:r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조리법별로 카테고리가 세분화되어 있음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D33769A-EB15-4E4F-B0D0-AAD6932EA9E7}"/>
                  </a:ext>
                </a:extLst>
              </p:cNvPr>
              <p:cNvSpPr txBox="1"/>
              <p:nvPr/>
            </p:nvSpPr>
            <p:spPr>
              <a:xfrm>
                <a:off x="1764294" y="6168489"/>
                <a:ext cx="98616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리뷰 기능을 통해 사용자들이 직접 작성한 레시피를 다른 유저들과 공유할 수 있음</a:t>
                </a:r>
              </a:p>
            </p:txBody>
          </p:sp>
          <p:cxnSp>
            <p:nvCxnSpPr>
              <p:cNvPr id="262" name="직선 연결선 261">
                <a:extLst>
                  <a:ext uri="{FF2B5EF4-FFF2-40B4-BE49-F238E27FC236}">
                    <a16:creationId xmlns:a16="http://schemas.microsoft.com/office/drawing/2014/main" id="{7E59AFEF-3CA1-4F68-B1F2-DA2AFA9B5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633" y="4397586"/>
                <a:ext cx="0" cy="28761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1B71E570-3BF4-4CB1-BCB9-CFD1B9F98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633" y="5799166"/>
                <a:ext cx="0" cy="287616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4" name="직사각형 1033">
                <a:extLst>
                  <a:ext uri="{FF2B5EF4-FFF2-40B4-BE49-F238E27FC236}">
                    <a16:creationId xmlns:a16="http://schemas.microsoft.com/office/drawing/2014/main" id="{B90F419E-C795-406F-ABE3-BBAF8D5E5C10}"/>
                  </a:ext>
                </a:extLst>
              </p:cNvPr>
              <p:cNvSpPr/>
              <p:nvPr/>
            </p:nvSpPr>
            <p:spPr>
              <a:xfrm>
                <a:off x="1723457" y="4500558"/>
                <a:ext cx="58742" cy="58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3368D995-69F1-4542-A5B3-6E8B590A508F}"/>
                  </a:ext>
                </a:extLst>
              </p:cNvPr>
              <p:cNvSpPr/>
              <p:nvPr/>
            </p:nvSpPr>
            <p:spPr>
              <a:xfrm>
                <a:off x="1723457" y="5199258"/>
                <a:ext cx="58742" cy="58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84A0E4A2-3E26-4331-8892-ABE579A916EB}"/>
                  </a:ext>
                </a:extLst>
              </p:cNvPr>
              <p:cNvSpPr/>
              <p:nvPr/>
            </p:nvSpPr>
            <p:spPr>
              <a:xfrm>
                <a:off x="1723457" y="5942974"/>
                <a:ext cx="58742" cy="58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5EE79940-CECC-4509-9BF4-6328A89E0C51}"/>
                  </a:ext>
                </a:extLst>
              </p:cNvPr>
              <p:cNvSpPr/>
              <p:nvPr/>
            </p:nvSpPr>
            <p:spPr>
              <a:xfrm>
                <a:off x="1723457" y="6323779"/>
                <a:ext cx="58742" cy="58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81941AC4-9867-4C15-BC30-A5285986B557}"/>
                  </a:ext>
                </a:extLst>
              </p:cNvPr>
              <p:cNvSpPr/>
              <p:nvPr/>
            </p:nvSpPr>
            <p:spPr>
              <a:xfrm>
                <a:off x="6798289" y="5199258"/>
                <a:ext cx="58742" cy="58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8ECBA144-D092-4E0B-91AC-3D03C676906A}"/>
                  </a:ext>
                </a:extLst>
              </p:cNvPr>
              <p:cNvSpPr/>
              <p:nvPr/>
            </p:nvSpPr>
            <p:spPr>
              <a:xfrm>
                <a:off x="6798289" y="4529806"/>
                <a:ext cx="58742" cy="5874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41813E-2EAB-4D88-8248-87AFD04F91C5}"/>
              </a:ext>
            </a:extLst>
          </p:cNvPr>
          <p:cNvSpPr/>
          <p:nvPr/>
        </p:nvSpPr>
        <p:spPr>
          <a:xfrm>
            <a:off x="9574406" y="6411939"/>
            <a:ext cx="2617594" cy="44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7ED814-32E4-4BBE-A41C-8F60745F97F4}"/>
              </a:ext>
            </a:extLst>
          </p:cNvPr>
          <p:cNvSpPr/>
          <p:nvPr/>
        </p:nvSpPr>
        <p:spPr>
          <a:xfrm>
            <a:off x="4876800" y="-1151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85EDAD-409F-425B-A12F-889AEA57C560}"/>
              </a:ext>
            </a:extLst>
          </p:cNvPr>
          <p:cNvSpPr txBox="1"/>
          <p:nvPr/>
        </p:nvSpPr>
        <p:spPr>
          <a:xfrm>
            <a:off x="1061630" y="320188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유사제품 현황 및 비교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2F9F45-E894-401D-80D4-4348151293A3}"/>
              </a:ext>
            </a:extLst>
          </p:cNvPr>
          <p:cNvSpPr txBox="1"/>
          <p:nvPr/>
        </p:nvSpPr>
        <p:spPr>
          <a:xfrm>
            <a:off x="160421" y="304800"/>
            <a:ext cx="73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300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E0F61D0-A2C8-44A1-B908-3500BC0A77C1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2506E-E847-4ACE-9096-8E7A6DE369A8}"/>
              </a:ext>
            </a:extLst>
          </p:cNvPr>
          <p:cNvSpPr txBox="1"/>
          <p:nvPr/>
        </p:nvSpPr>
        <p:spPr>
          <a:xfrm>
            <a:off x="5422564" y="2758890"/>
            <a:ext cx="15704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</a:t>
            </a:r>
            <a:endParaRPr lang="ko-KR" altLang="en-US" sz="88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E6AB4-FE27-4183-87D4-9D9556790F7F}"/>
              </a:ext>
            </a:extLst>
          </p:cNvPr>
          <p:cNvSpPr txBox="1"/>
          <p:nvPr/>
        </p:nvSpPr>
        <p:spPr>
          <a:xfrm>
            <a:off x="1459879" y="2200331"/>
            <a:ext cx="30076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</a:t>
            </a:r>
            <a:r>
              <a:rPr lang="en-US" altLang="ko-KR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늘</a:t>
            </a:r>
            <a:endParaRPr lang="en-US" altLang="ko-KR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냉</a:t>
            </a:r>
            <a:r>
              <a:rPr lang="en-US" altLang="ko-KR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ko-KR" altLang="en-US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장고</a:t>
            </a:r>
            <a:endParaRPr lang="en-US" altLang="ko-KR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</a:t>
            </a:r>
            <a:r>
              <a:rPr lang="ko-KR" altLang="en-US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끼</a:t>
            </a:r>
            <a:r>
              <a:rPr lang="en-US" altLang="ko-KR" sz="5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54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1B6D2-7B6D-4439-B833-67F1EF22C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626" y="2849171"/>
            <a:ext cx="2214478" cy="8449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27D51D-A98E-43A5-B558-32EDE636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60" y="1805208"/>
            <a:ext cx="2685976" cy="9755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87A24A-3199-499F-A044-E02E5AA73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481" y="3492993"/>
            <a:ext cx="1832735" cy="12451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2299661-9DBD-49CD-9F95-F29E74191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626" y="721589"/>
            <a:ext cx="2524477" cy="790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B89EC14-DB37-444C-BA1A-5B30F05D6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2941" y="4738133"/>
            <a:ext cx="3134162" cy="12288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033F5F0-5D02-4487-B0B7-63074A43E38E}"/>
              </a:ext>
            </a:extLst>
          </p:cNvPr>
          <p:cNvSpPr/>
          <p:nvPr/>
        </p:nvSpPr>
        <p:spPr>
          <a:xfrm>
            <a:off x="9574406" y="6411939"/>
            <a:ext cx="2617594" cy="44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57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64072" y="1719371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AD7287-F6AC-4AAD-9E6B-AB592CBACB4F}"/>
              </a:ext>
            </a:extLst>
          </p:cNvPr>
          <p:cNvGrpSpPr/>
          <p:nvPr/>
        </p:nvGrpSpPr>
        <p:grpSpPr>
          <a:xfrm>
            <a:off x="742493" y="3856057"/>
            <a:ext cx="11337477" cy="2696049"/>
            <a:chOff x="742493" y="3856057"/>
            <a:chExt cx="11337477" cy="26960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DBE0FD5-1F17-4798-B531-CACFE1EE5D9E}"/>
                </a:ext>
              </a:extLst>
            </p:cNvPr>
            <p:cNvGrpSpPr/>
            <p:nvPr/>
          </p:nvGrpSpPr>
          <p:grpSpPr>
            <a:xfrm>
              <a:off x="742493" y="4450077"/>
              <a:ext cx="5282914" cy="1417242"/>
              <a:chOff x="6348493" y="3256904"/>
              <a:chExt cx="5282914" cy="141724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8940706-FEDF-45DB-A81C-5284622D4E6D}"/>
                  </a:ext>
                </a:extLst>
              </p:cNvPr>
              <p:cNvSpPr/>
              <p:nvPr/>
            </p:nvSpPr>
            <p:spPr>
              <a:xfrm>
                <a:off x="6356402" y="3256904"/>
                <a:ext cx="5275005" cy="14172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CB96D27-4DC0-4D19-AD7F-5FB46FC12749}"/>
                  </a:ext>
                </a:extLst>
              </p:cNvPr>
              <p:cNvSpPr/>
              <p:nvPr/>
            </p:nvSpPr>
            <p:spPr>
              <a:xfrm>
                <a:off x="6348493" y="3256904"/>
                <a:ext cx="956547" cy="14172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1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댓글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59CDB8-4722-48A9-9EDD-FF82B206A9E1}"/>
                  </a:ext>
                </a:extLst>
              </p:cNvPr>
              <p:cNvSpPr txBox="1"/>
              <p:nvPr/>
            </p:nvSpPr>
            <p:spPr>
              <a:xfrm>
                <a:off x="7360130" y="3410082"/>
                <a:ext cx="42712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ko-KR" altLang="en-US" sz="16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레시피  단계 별로  유용하거나 중요한 정보들을</a:t>
                </a:r>
                <a:endPara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  <a:p>
                <a:pPr algn="just"/>
                <a:r>
                  <a:rPr lang="ko-KR" altLang="en-US" sz="16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        댓글로 남겨 사용자들 간의  공유가 가능함</a:t>
                </a:r>
                <a:r>
                  <a:rPr lang="en-US" altLang="ko-KR" sz="16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.</a:t>
                </a:r>
                <a:endPara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4C5E50-B174-4590-A7CC-74274CA21837}"/>
                  </a:ext>
                </a:extLst>
              </p:cNvPr>
              <p:cNvSpPr txBox="1"/>
              <p:nvPr/>
            </p:nvSpPr>
            <p:spPr>
              <a:xfrm>
                <a:off x="7360130" y="3982772"/>
                <a:ext cx="42712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ko-KR" altLang="en-US" sz="1600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댓글기능 펼치기 접기 기능 </a:t>
                </a: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89F3746-24E9-43C6-917B-488F23FFD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777" b="1328"/>
            <a:stretch/>
          </p:blipFill>
          <p:spPr>
            <a:xfrm>
              <a:off x="6527530" y="3856057"/>
              <a:ext cx="5552440" cy="2584962"/>
            </a:xfrm>
            <a:prstGeom prst="rect">
              <a:avLst/>
            </a:prstGeom>
          </p:spPr>
        </p:pic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305F402-8AC9-43D5-BFD9-E338E63B7C6D}"/>
                </a:ext>
              </a:extLst>
            </p:cNvPr>
            <p:cNvCxnSpPr>
              <a:cxnSpLocks/>
            </p:cNvCxnSpPr>
            <p:nvPr/>
          </p:nvCxnSpPr>
          <p:spPr>
            <a:xfrm>
              <a:off x="6364072" y="3991753"/>
              <a:ext cx="0" cy="2560353"/>
            </a:xfrm>
            <a:prstGeom prst="line">
              <a:avLst/>
            </a:prstGeom>
            <a:ln w="127000">
              <a:solidFill>
                <a:srgbClr val="5953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587E94-D001-4927-BBB2-8F5D4FB4B3D0}"/>
              </a:ext>
            </a:extLst>
          </p:cNvPr>
          <p:cNvGrpSpPr/>
          <p:nvPr/>
        </p:nvGrpSpPr>
        <p:grpSpPr>
          <a:xfrm>
            <a:off x="742493" y="1295704"/>
            <a:ext cx="10727200" cy="2618714"/>
            <a:chOff x="742493" y="1295704"/>
            <a:chExt cx="10727200" cy="26187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0A61E5-9738-4C77-A336-C06DB3B282C5}"/>
                </a:ext>
              </a:extLst>
            </p:cNvPr>
            <p:cNvSpPr txBox="1"/>
            <p:nvPr/>
          </p:nvSpPr>
          <p:spPr>
            <a:xfrm>
              <a:off x="7335390" y="2061170"/>
              <a:ext cx="41343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대체 할 수 있는 조미료를 안내해주는 기능은 만개의 레시피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, </a:t>
              </a:r>
              <a:r>
                <a:rPr lang="ko-KR" altLang="en-US" sz="16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해먹남녀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등 에는 없는 오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.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냉</a:t>
              </a:r>
              <a:r>
                <a:rPr lang="en-US" altLang="ko-KR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.</a:t>
              </a:r>
              <a:r>
                <a:rPr lang="ko-KR" altLang="en-US" sz="16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끼 만의 유일한  특징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92AE5B9-B28C-4AC8-89EB-E675F0D8A571}"/>
                </a:ext>
              </a:extLst>
            </p:cNvPr>
            <p:cNvCxnSpPr/>
            <p:nvPr/>
          </p:nvCxnSpPr>
          <p:spPr>
            <a:xfrm>
              <a:off x="742493" y="1295704"/>
              <a:ext cx="0" cy="2610176"/>
            </a:xfrm>
            <a:prstGeom prst="line">
              <a:avLst/>
            </a:prstGeom>
            <a:ln w="127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B606F264-DD5B-4899-B0EE-C83CCD612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879" y="1332191"/>
              <a:ext cx="4884934" cy="2582227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6691E1A-0B08-4103-A46F-38167C7263B5}"/>
                </a:ext>
              </a:extLst>
            </p:cNvPr>
            <p:cNvSpPr/>
            <p:nvPr/>
          </p:nvSpPr>
          <p:spPr>
            <a:xfrm>
              <a:off x="6225037" y="1768048"/>
              <a:ext cx="956547" cy="1417242"/>
            </a:xfrm>
            <a:prstGeom prst="rect">
              <a:avLst/>
            </a:prstGeom>
            <a:solidFill>
              <a:srgbClr val="FD94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대체</a:t>
              </a:r>
              <a:endParaRPr lang="en-US" altLang="ko-KR" b="1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ctr"/>
              <a:r>
                <a:rPr lang="ko-KR" altLang="en-US" b="1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조미료</a:t>
              </a:r>
              <a:endParaRPr lang="en-US" altLang="ko-KR" b="1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17D7FF7-70DF-45A2-9285-2FD6ED71785A}"/>
              </a:ext>
            </a:extLst>
          </p:cNvPr>
          <p:cNvSpPr/>
          <p:nvPr/>
        </p:nvSpPr>
        <p:spPr>
          <a:xfrm>
            <a:off x="9574406" y="6411939"/>
            <a:ext cx="2617594" cy="44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A819A7-DB8C-43C8-9C37-D341A8CA4D9A}"/>
              </a:ext>
            </a:extLst>
          </p:cNvPr>
          <p:cNvSpPr/>
          <p:nvPr/>
        </p:nvSpPr>
        <p:spPr>
          <a:xfrm>
            <a:off x="4876800" y="-1151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A9BCB2-4BB6-42D3-A30E-F7DD9B991104}"/>
              </a:ext>
            </a:extLst>
          </p:cNvPr>
          <p:cNvSpPr txBox="1"/>
          <p:nvPr/>
        </p:nvSpPr>
        <p:spPr>
          <a:xfrm>
            <a:off x="160421" y="304800"/>
            <a:ext cx="73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36F099-9CF6-4D5C-9008-2643FEAD8BDD}"/>
              </a:ext>
            </a:extLst>
          </p:cNvPr>
          <p:cNvSpPr txBox="1"/>
          <p:nvPr/>
        </p:nvSpPr>
        <p:spPr>
          <a:xfrm>
            <a:off x="1061630" y="320188"/>
            <a:ext cx="379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오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.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냉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.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끼 만의 특징</a:t>
            </a:r>
          </a:p>
        </p:txBody>
      </p:sp>
    </p:spTree>
    <p:extLst>
      <p:ext uri="{BB962C8B-B14F-4D97-AF65-F5344CB8AC3E}">
        <p14:creationId xmlns:p14="http://schemas.microsoft.com/office/powerpoint/2010/main" val="254114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8E05D69A-4FB6-41E8-BCB0-2628079672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EF6CA3-256E-49AA-836D-9E777DF2F4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24E63C2-F16D-4B55-897B-93B7409A34B0}"/>
              </a:ext>
            </a:extLst>
          </p:cNvPr>
          <p:cNvGrpSpPr/>
          <p:nvPr/>
        </p:nvGrpSpPr>
        <p:grpSpPr>
          <a:xfrm>
            <a:off x="3067820" y="2244060"/>
            <a:ext cx="6056360" cy="1723549"/>
            <a:chOff x="3774883" y="2185897"/>
            <a:chExt cx="6056360" cy="17235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861399C-05FB-4FCC-B1B1-F03B7FC91DEF}"/>
                </a:ext>
              </a:extLst>
            </p:cNvPr>
            <p:cNvSpPr txBox="1"/>
            <p:nvPr/>
          </p:nvSpPr>
          <p:spPr>
            <a:xfrm>
              <a:off x="5249112" y="2185897"/>
              <a:ext cx="29764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4-1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B1BFFC-693B-4332-A168-B2F64F6F70F7}"/>
                </a:ext>
              </a:extLst>
            </p:cNvPr>
            <p:cNvSpPr txBox="1"/>
            <p:nvPr/>
          </p:nvSpPr>
          <p:spPr>
            <a:xfrm>
              <a:off x="3774883" y="3201560"/>
              <a:ext cx="6056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개발 도구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06336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5B1C3F-CC7B-451F-8C47-34F678A3D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654" y="1042430"/>
            <a:ext cx="10024834" cy="76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95CFE15-8100-4CAB-8623-B3B331A6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79EBDAC-78CA-4C5B-8B29-01234D1F2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8473" y="1215437"/>
            <a:ext cx="24075302" cy="7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9C222CA-027F-4DAA-9033-22B792BB3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3" y="2853351"/>
            <a:ext cx="2200275" cy="20764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778AEB9-1BF0-4CFA-86C4-0F8372DAF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760" y="1200821"/>
            <a:ext cx="3705726" cy="2457563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C6C748D-584F-4CD6-9689-0BDB1DC8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850" y="3891576"/>
            <a:ext cx="1685925" cy="237299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48CD615-4A8B-44FC-AAA7-DCE81B9B3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3552" y="1434013"/>
            <a:ext cx="1530745" cy="245756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148B52A5-ED97-4A45-965D-A9E50B2A9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8325" y="3855884"/>
            <a:ext cx="2393347" cy="239334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DD29E6-811F-4293-ABA6-DE2C737CB53D}"/>
              </a:ext>
            </a:extLst>
          </p:cNvPr>
          <p:cNvSpPr/>
          <p:nvPr/>
        </p:nvSpPr>
        <p:spPr>
          <a:xfrm>
            <a:off x="9574406" y="6411939"/>
            <a:ext cx="2617594" cy="44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368EB7B-4450-4DCF-835F-C49FC8C0F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9726" y="4039849"/>
            <a:ext cx="2076450" cy="207645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03393B-E8B4-4976-9224-C36F6F09D76A}"/>
              </a:ext>
            </a:extLst>
          </p:cNvPr>
          <p:cNvSpPr/>
          <p:nvPr/>
        </p:nvSpPr>
        <p:spPr>
          <a:xfrm>
            <a:off x="2438400" y="-33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B31546A-7EB2-43D5-85C2-CF47293461D4}"/>
              </a:ext>
            </a:extLst>
          </p:cNvPr>
          <p:cNvSpPr/>
          <p:nvPr/>
        </p:nvSpPr>
        <p:spPr>
          <a:xfrm>
            <a:off x="4876800" y="-2884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993AC59-3EAB-4031-9373-EE08C384D5B6}"/>
              </a:ext>
            </a:extLst>
          </p:cNvPr>
          <p:cNvSpPr/>
          <p:nvPr/>
        </p:nvSpPr>
        <p:spPr>
          <a:xfrm>
            <a:off x="7315200" y="0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9F8A95-89EE-458A-8482-1565C193B818}"/>
              </a:ext>
            </a:extLst>
          </p:cNvPr>
          <p:cNvSpPr txBox="1"/>
          <p:nvPr/>
        </p:nvSpPr>
        <p:spPr>
          <a:xfrm>
            <a:off x="1061630" y="320188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개발 도구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CDCF68-14D0-43B0-8225-FCAC607786C7}"/>
              </a:ext>
            </a:extLst>
          </p:cNvPr>
          <p:cNvSpPr txBox="1"/>
          <p:nvPr/>
        </p:nvSpPr>
        <p:spPr>
          <a:xfrm>
            <a:off x="160421" y="304800"/>
            <a:ext cx="744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654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5BB97A-3623-4A79-9641-2F6FEB19C0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26A79ED-094A-4362-801F-802639442B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8F7F4F5-CD50-41E6-99F7-263A65AF749D}"/>
              </a:ext>
            </a:extLst>
          </p:cNvPr>
          <p:cNvGrpSpPr/>
          <p:nvPr/>
        </p:nvGrpSpPr>
        <p:grpSpPr>
          <a:xfrm>
            <a:off x="3067820" y="2244060"/>
            <a:ext cx="6056360" cy="1723549"/>
            <a:chOff x="3774883" y="2185897"/>
            <a:chExt cx="6056360" cy="17235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5F0AC1-F49C-4724-BBF1-2455A7B26F71}"/>
                </a:ext>
              </a:extLst>
            </p:cNvPr>
            <p:cNvSpPr txBox="1"/>
            <p:nvPr/>
          </p:nvSpPr>
          <p:spPr>
            <a:xfrm>
              <a:off x="5636237" y="2185897"/>
              <a:ext cx="233365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5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6502AA-3A99-4BF7-9967-F91C9B9DA48F}"/>
                </a:ext>
              </a:extLst>
            </p:cNvPr>
            <p:cNvSpPr txBox="1"/>
            <p:nvPr/>
          </p:nvSpPr>
          <p:spPr>
            <a:xfrm>
              <a:off x="3774883" y="3201560"/>
              <a:ext cx="60563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서비스 분석 및 전략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42737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73CD77-7602-4B20-A414-1775D2978426}"/>
              </a:ext>
            </a:extLst>
          </p:cNvPr>
          <p:cNvSpPr/>
          <p:nvPr/>
        </p:nvSpPr>
        <p:spPr>
          <a:xfrm>
            <a:off x="1524000" y="1625600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D9530-3718-493D-8F96-66892319456C}"/>
              </a:ext>
            </a:extLst>
          </p:cNvPr>
          <p:cNvSpPr/>
          <p:nvPr/>
        </p:nvSpPr>
        <p:spPr>
          <a:xfrm>
            <a:off x="6654800" y="1625599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D121DD-DE7D-4363-BF00-196CE3097B85}"/>
              </a:ext>
            </a:extLst>
          </p:cNvPr>
          <p:cNvSpPr/>
          <p:nvPr/>
        </p:nvSpPr>
        <p:spPr>
          <a:xfrm>
            <a:off x="1524000" y="405786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145BBF-2065-4F69-A17F-1E5F1171D511}"/>
              </a:ext>
            </a:extLst>
          </p:cNvPr>
          <p:cNvSpPr/>
          <p:nvPr/>
        </p:nvSpPr>
        <p:spPr>
          <a:xfrm>
            <a:off x="6654800" y="4057864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7338C-9ABF-4899-AADB-4C21311E26C9}"/>
              </a:ext>
            </a:extLst>
          </p:cNvPr>
          <p:cNvSpPr/>
          <p:nvPr/>
        </p:nvSpPr>
        <p:spPr>
          <a:xfrm>
            <a:off x="5815448" y="4167560"/>
            <a:ext cx="482600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7F4153-61E0-41C3-AFE6-650AF00C3FE9}"/>
              </a:ext>
            </a:extLst>
          </p:cNvPr>
          <p:cNvSpPr/>
          <p:nvPr/>
        </p:nvSpPr>
        <p:spPr>
          <a:xfrm>
            <a:off x="6772604" y="4167559"/>
            <a:ext cx="482600" cy="48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F5F917-A62E-4A99-AEE1-464570E0F501}"/>
              </a:ext>
            </a:extLst>
          </p:cNvPr>
          <p:cNvSpPr txBox="1"/>
          <p:nvPr/>
        </p:nvSpPr>
        <p:spPr>
          <a:xfrm>
            <a:off x="1796159" y="2032927"/>
            <a:ext cx="3114955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음식물 쓰레기 배출량 감소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대체 식재료에 대한 지식 습득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낭비되는 식재료비 절약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73E36B-3F86-42E6-860D-2DCFBE174261}"/>
              </a:ext>
            </a:extLst>
          </p:cNvPr>
          <p:cNvSpPr txBox="1"/>
          <p:nvPr/>
        </p:nvSpPr>
        <p:spPr>
          <a:xfrm>
            <a:off x="7366565" y="2023638"/>
            <a:ext cx="398057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레시피 제공 정보량 및 부가서비스 부족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EF142-D9C7-4511-BC3D-4976D956005B}"/>
              </a:ext>
            </a:extLst>
          </p:cNvPr>
          <p:cNvSpPr txBox="1"/>
          <p:nvPr/>
        </p:nvSpPr>
        <p:spPr>
          <a:xfrm>
            <a:off x="1702161" y="4466549"/>
            <a:ext cx="3570208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대체 재료의 새로운 데이터 수집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대체 재료에 대한 새로운 시장 형성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 err="1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푸드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</a:t>
            </a:r>
            <a:r>
              <a:rPr lang="ko-KR" altLang="en-US" spc="-150" dirty="0" err="1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테크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산업과 연계 가능성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A26A9F-7196-4AD6-AA8E-E442D1EBB469}"/>
              </a:ext>
            </a:extLst>
          </p:cNvPr>
          <p:cNvSpPr txBox="1"/>
          <p:nvPr/>
        </p:nvSpPr>
        <p:spPr>
          <a:xfrm>
            <a:off x="7500405" y="4928214"/>
            <a:ext cx="2659702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넘쳐나는 경쟁 서비스 앱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80A2D7-7FE8-4663-B912-D95C8E27303B}"/>
              </a:ext>
            </a:extLst>
          </p:cNvPr>
          <p:cNvSpPr/>
          <p:nvPr/>
        </p:nvSpPr>
        <p:spPr>
          <a:xfrm>
            <a:off x="9574406" y="6411939"/>
            <a:ext cx="2617594" cy="44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3401-81C4-4EC7-B0B0-C5C3B1E03A6C}"/>
              </a:ext>
            </a:extLst>
          </p:cNvPr>
          <p:cNvSpPr txBox="1"/>
          <p:nvPr/>
        </p:nvSpPr>
        <p:spPr>
          <a:xfrm>
            <a:off x="5560910" y="2647051"/>
            <a:ext cx="100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</a:t>
            </a:r>
            <a:endParaRPr lang="ko-KR" altLang="en-US" sz="8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1F90EC-6B83-489A-80BE-D9949DCE94D9}"/>
              </a:ext>
            </a:extLst>
          </p:cNvPr>
          <p:cNvSpPr txBox="1"/>
          <p:nvPr/>
        </p:nvSpPr>
        <p:spPr>
          <a:xfrm>
            <a:off x="6660557" y="2647051"/>
            <a:ext cx="100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W</a:t>
            </a:r>
            <a:endParaRPr lang="ko-KR" altLang="en-US" sz="8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E9DDFC-114B-498E-B27F-13FCA066BDAF}"/>
              </a:ext>
            </a:extLst>
          </p:cNvPr>
          <p:cNvSpPr txBox="1"/>
          <p:nvPr/>
        </p:nvSpPr>
        <p:spPr>
          <a:xfrm>
            <a:off x="5531392" y="3948170"/>
            <a:ext cx="100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</a:t>
            </a:r>
            <a:endParaRPr lang="ko-KR" altLang="en-US" sz="8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8A9DB9-DEC4-4EBE-9B43-BA91C6DB9329}"/>
              </a:ext>
            </a:extLst>
          </p:cNvPr>
          <p:cNvSpPr txBox="1"/>
          <p:nvPr/>
        </p:nvSpPr>
        <p:spPr>
          <a:xfrm>
            <a:off x="6854074" y="3948170"/>
            <a:ext cx="1009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</a:t>
            </a:r>
            <a:endParaRPr lang="ko-KR" altLang="en-US" sz="80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35225-F557-4554-BB84-CA462D4CC826}"/>
              </a:ext>
            </a:extLst>
          </p:cNvPr>
          <p:cNvSpPr txBox="1"/>
          <p:nvPr/>
        </p:nvSpPr>
        <p:spPr>
          <a:xfrm>
            <a:off x="1061630" y="320188"/>
            <a:ext cx="257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SWOT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 분석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8089D-9BCB-4254-8F91-05F5C8FA2D6D}"/>
              </a:ext>
            </a:extLst>
          </p:cNvPr>
          <p:cNvSpPr txBox="1"/>
          <p:nvPr/>
        </p:nvSpPr>
        <p:spPr>
          <a:xfrm>
            <a:off x="160421" y="304800"/>
            <a:ext cx="73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5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13346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EB0A83-C88D-4206-B777-507E2E030B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2F6B66-9CC3-4183-8AD0-A835F9482FE8}"/>
              </a:ext>
            </a:extLst>
          </p:cNvPr>
          <p:cNvGrpSpPr/>
          <p:nvPr/>
        </p:nvGrpSpPr>
        <p:grpSpPr>
          <a:xfrm>
            <a:off x="8128000" y="0"/>
            <a:ext cx="4064000" cy="6858000"/>
            <a:chOff x="8128000" y="0"/>
            <a:chExt cx="4064000" cy="685800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1932CE0-EFF7-46D6-B334-A1E41403040F}"/>
                </a:ext>
              </a:extLst>
            </p:cNvPr>
            <p:cNvGrpSpPr/>
            <p:nvPr/>
          </p:nvGrpSpPr>
          <p:grpSpPr>
            <a:xfrm>
              <a:off x="8128000" y="0"/>
              <a:ext cx="4064000" cy="6858000"/>
              <a:chOff x="8128000" y="0"/>
              <a:chExt cx="4064000" cy="685800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A254613-E1CF-4924-8E37-36C493A6A517}"/>
                  </a:ext>
                </a:extLst>
              </p:cNvPr>
              <p:cNvSpPr/>
              <p:nvPr/>
            </p:nvSpPr>
            <p:spPr>
              <a:xfrm>
                <a:off x="8128000" y="0"/>
                <a:ext cx="4064000" cy="6858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D034F5-969C-4D8F-B623-6C493EEF7015}"/>
                  </a:ext>
                </a:extLst>
              </p:cNvPr>
              <p:cNvSpPr txBox="1"/>
              <p:nvPr/>
            </p:nvSpPr>
            <p:spPr>
              <a:xfrm flipH="1">
                <a:off x="9049178" y="1581214"/>
                <a:ext cx="22216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b="1" dirty="0">
                    <a:latin typeface="마루 부리OTF 굵은" panose="020B0600000101010101" pitchFamily="34" charset="-127"/>
                    <a:ea typeface="마루 부리OTF 굵은" panose="020B0600000101010101" pitchFamily="34" charset="-127"/>
                  </a:rPr>
                  <a:t>제품위치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44FFD0-199F-4780-9138-CD9623833A9A}"/>
                  </a:ext>
                </a:extLst>
              </p:cNvPr>
              <p:cNvSpPr txBox="1"/>
              <p:nvPr/>
            </p:nvSpPr>
            <p:spPr>
              <a:xfrm>
                <a:off x="8778158" y="3398825"/>
                <a:ext cx="2771913" cy="1419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ko-KR" altLang="en-US" sz="2300" spc="-15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진정한 냉장고 파먹기</a:t>
                </a:r>
                <a:endParaRPr lang="en-US" altLang="ko-KR" sz="2300" spc="-15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ko-KR" altLang="en-US" sz="2300" spc="-15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생활 속 환경보호 실천</a:t>
                </a:r>
                <a:endParaRPr lang="en-US" altLang="ko-KR" sz="2300" spc="-15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5F8F701-C030-40FE-BBBF-29D0441DC07F}"/>
                </a:ext>
              </a:extLst>
            </p:cNvPr>
            <p:cNvSpPr/>
            <p:nvPr/>
          </p:nvSpPr>
          <p:spPr>
            <a:xfrm>
              <a:off x="8454059" y="6119813"/>
              <a:ext cx="3721100" cy="73818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46937E-3AC7-47CC-A468-F10FDB1F88F0}"/>
              </a:ext>
            </a:extLst>
          </p:cNvPr>
          <p:cNvGrpSpPr/>
          <p:nvPr/>
        </p:nvGrpSpPr>
        <p:grpSpPr>
          <a:xfrm>
            <a:off x="-128157" y="2228"/>
            <a:ext cx="4339559" cy="6858000"/>
            <a:chOff x="-128157" y="2228"/>
            <a:chExt cx="4339559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9B6E8C6-E13C-45CE-A226-8CD65F4940D4}"/>
                </a:ext>
              </a:extLst>
            </p:cNvPr>
            <p:cNvSpPr/>
            <p:nvPr/>
          </p:nvSpPr>
          <p:spPr>
            <a:xfrm>
              <a:off x="0" y="2228"/>
              <a:ext cx="40640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37ABD7-694A-43B7-B4AF-3824949F537E}"/>
                </a:ext>
              </a:extLst>
            </p:cNvPr>
            <p:cNvSpPr txBox="1"/>
            <p:nvPr/>
          </p:nvSpPr>
          <p:spPr>
            <a:xfrm flipH="1">
              <a:off x="894685" y="1646639"/>
              <a:ext cx="2221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고객분류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864C1E-82E4-40B9-BF53-C4A9B24F1C05}"/>
                </a:ext>
              </a:extLst>
            </p:cNvPr>
            <p:cNvSpPr txBox="1"/>
            <p:nvPr/>
          </p:nvSpPr>
          <p:spPr>
            <a:xfrm>
              <a:off x="-128157" y="3357197"/>
              <a:ext cx="4339559" cy="141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건강 추구 라이프 스타일</a:t>
              </a:r>
              <a:br>
                <a:rPr lang="en-US" altLang="ko-KR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</a:br>
              <a:r>
                <a:rPr lang="ko-KR" altLang="en-US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요리에 관심이 있는 </a:t>
              </a:r>
              <a:r>
                <a:rPr lang="en-US" altLang="ko-KR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</a:t>
              </a:r>
              <a:r>
                <a:rPr lang="ko-KR" altLang="en-US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인 가구</a:t>
              </a:r>
              <a:endParaRPr lang="en-US" altLang="ko-KR" sz="2300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A6D86E1-2C96-4FC9-8E4A-2299E00C922A}"/>
              </a:ext>
            </a:extLst>
          </p:cNvPr>
          <p:cNvGrpSpPr/>
          <p:nvPr/>
        </p:nvGrpSpPr>
        <p:grpSpPr>
          <a:xfrm>
            <a:off x="4064000" y="0"/>
            <a:ext cx="4064000" cy="6858000"/>
            <a:chOff x="4064000" y="0"/>
            <a:chExt cx="4064000" cy="6858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7D6D19D-0D73-46AC-9D67-FF0797F835AE}"/>
                </a:ext>
              </a:extLst>
            </p:cNvPr>
            <p:cNvSpPr/>
            <p:nvPr/>
          </p:nvSpPr>
          <p:spPr>
            <a:xfrm>
              <a:off x="4064000" y="0"/>
              <a:ext cx="4064000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63BA16-D390-4C34-98A8-23DB71117C57}"/>
                </a:ext>
              </a:extLst>
            </p:cNvPr>
            <p:cNvSpPr txBox="1"/>
            <p:nvPr/>
          </p:nvSpPr>
          <p:spPr>
            <a:xfrm flipH="1">
              <a:off x="5001203" y="1646639"/>
              <a:ext cx="2221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목표고객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613602-6891-4207-9C91-5D942234EC4D}"/>
                </a:ext>
              </a:extLst>
            </p:cNvPr>
            <p:cNvSpPr txBox="1"/>
            <p:nvPr/>
          </p:nvSpPr>
          <p:spPr>
            <a:xfrm>
              <a:off x="4373033" y="3357197"/>
              <a:ext cx="3451586" cy="1419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환경을 위하는 </a:t>
              </a:r>
              <a:r>
                <a:rPr lang="en-US" altLang="ko-KR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</a:t>
              </a:r>
              <a:r>
                <a:rPr lang="ko-KR" altLang="en-US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인 가구</a:t>
              </a:r>
              <a:endParaRPr lang="en-US" altLang="ko-KR" sz="2300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비용 절약을 원하는 </a:t>
              </a:r>
              <a:r>
                <a:rPr lang="en-US" altLang="ko-KR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</a:t>
              </a:r>
              <a:r>
                <a:rPr lang="ko-KR" altLang="en-US" sz="2300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인 가구</a:t>
              </a:r>
              <a:endParaRPr lang="en-US" altLang="ko-KR" sz="2300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A5D514-B687-4E66-8F10-13119DE4C315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  <a:ln>
            <a:solidFill>
              <a:srgbClr val="FFF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FC139A-AE47-4A3E-BD27-1C5FF2437389}"/>
              </a:ext>
            </a:extLst>
          </p:cNvPr>
          <p:cNvSpPr txBox="1"/>
          <p:nvPr/>
        </p:nvSpPr>
        <p:spPr>
          <a:xfrm>
            <a:off x="1061630" y="320188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STP 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전략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4D83B-E423-4085-B93C-D32B208FC4E7}"/>
              </a:ext>
            </a:extLst>
          </p:cNvPr>
          <p:cNvSpPr txBox="1"/>
          <p:nvPr/>
        </p:nvSpPr>
        <p:spPr>
          <a:xfrm>
            <a:off x="160421" y="304800"/>
            <a:ext cx="744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4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33526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6C4C6A-E704-4189-88FE-5E2B548F78F5}"/>
              </a:ext>
            </a:extLst>
          </p:cNvPr>
          <p:cNvSpPr/>
          <p:nvPr/>
        </p:nvSpPr>
        <p:spPr>
          <a:xfrm>
            <a:off x="-1" y="0"/>
            <a:ext cx="6295119" cy="33230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0" y="3411695"/>
            <a:ext cx="6295119" cy="3446306"/>
          </a:xfrm>
          <a:prstGeom prst="rect">
            <a:avLst/>
          </a:prstGeom>
          <a:solidFill>
            <a:srgbClr val="A479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6EBB56-A45D-465F-BADF-B9A3C15AAD55}"/>
              </a:ext>
            </a:extLst>
          </p:cNvPr>
          <p:cNvSpPr/>
          <p:nvPr/>
        </p:nvSpPr>
        <p:spPr>
          <a:xfrm>
            <a:off x="6381838" y="0"/>
            <a:ext cx="5810162" cy="330845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8B689A-B930-4F26-A3DF-50FF08E85584}"/>
              </a:ext>
            </a:extLst>
          </p:cNvPr>
          <p:cNvSpPr/>
          <p:nvPr/>
        </p:nvSpPr>
        <p:spPr>
          <a:xfrm>
            <a:off x="6381838" y="3436279"/>
            <a:ext cx="5810162" cy="3421721"/>
          </a:xfrm>
          <a:prstGeom prst="rect">
            <a:avLst/>
          </a:prstGeom>
          <a:solidFill>
            <a:srgbClr val="FD940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82B872-A1BE-4944-A07A-C65464A22A9C}"/>
              </a:ext>
            </a:extLst>
          </p:cNvPr>
          <p:cNvGrpSpPr/>
          <p:nvPr/>
        </p:nvGrpSpPr>
        <p:grpSpPr>
          <a:xfrm>
            <a:off x="816174" y="1342177"/>
            <a:ext cx="825867" cy="523220"/>
            <a:chOff x="2063934" y="1586042"/>
            <a:chExt cx="825867" cy="52322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86454E-96CF-4A7E-9FEC-382539556505}"/>
                </a:ext>
              </a:extLst>
            </p:cNvPr>
            <p:cNvSpPr txBox="1"/>
            <p:nvPr/>
          </p:nvSpPr>
          <p:spPr>
            <a:xfrm>
              <a:off x="2063934" y="158604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제품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662C6A1-2E04-447B-A073-43F74D3DDC9E}"/>
                </a:ext>
              </a:extLst>
            </p:cNvPr>
            <p:cNvCxnSpPr>
              <a:cxnSpLocks/>
            </p:cNvCxnSpPr>
            <p:nvPr/>
          </p:nvCxnSpPr>
          <p:spPr>
            <a:xfrm>
              <a:off x="2063934" y="1624112"/>
              <a:ext cx="0" cy="4045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7B82B40-6781-459F-A315-B119D0C5AB8B}"/>
              </a:ext>
            </a:extLst>
          </p:cNvPr>
          <p:cNvGrpSpPr/>
          <p:nvPr/>
        </p:nvGrpSpPr>
        <p:grpSpPr>
          <a:xfrm>
            <a:off x="871914" y="4107330"/>
            <a:ext cx="825867" cy="523220"/>
            <a:chOff x="2063934" y="1586042"/>
            <a:chExt cx="825867" cy="52322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536759-A187-4CC2-9880-E5C4EC78AA49}"/>
                </a:ext>
              </a:extLst>
            </p:cNvPr>
            <p:cNvSpPr txBox="1"/>
            <p:nvPr/>
          </p:nvSpPr>
          <p:spPr>
            <a:xfrm>
              <a:off x="2063934" y="158604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홍보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C985C3B-F39D-48EE-8180-A7D40AD9A392}"/>
                </a:ext>
              </a:extLst>
            </p:cNvPr>
            <p:cNvCxnSpPr>
              <a:cxnSpLocks/>
            </p:cNvCxnSpPr>
            <p:nvPr/>
          </p:nvCxnSpPr>
          <p:spPr>
            <a:xfrm>
              <a:off x="2063934" y="1624112"/>
              <a:ext cx="0" cy="4045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6096365-3916-48B7-8436-CBAF5F72D87B}"/>
              </a:ext>
            </a:extLst>
          </p:cNvPr>
          <p:cNvGrpSpPr/>
          <p:nvPr/>
        </p:nvGrpSpPr>
        <p:grpSpPr>
          <a:xfrm>
            <a:off x="10901581" y="4184213"/>
            <a:ext cx="881868" cy="523220"/>
            <a:chOff x="2006784" y="1586042"/>
            <a:chExt cx="881868" cy="52322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91DEC3-72EF-436F-8BAC-4795EA6E4316}"/>
                </a:ext>
              </a:extLst>
            </p:cNvPr>
            <p:cNvSpPr txBox="1"/>
            <p:nvPr/>
          </p:nvSpPr>
          <p:spPr>
            <a:xfrm>
              <a:off x="2006784" y="158604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판매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FA30EBF-AA5E-486C-B983-7E0D785C2113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52" y="1624112"/>
              <a:ext cx="0" cy="4045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19DB456-BF09-42A0-B55C-13C3036EF236}"/>
              </a:ext>
            </a:extLst>
          </p:cNvPr>
          <p:cNvGrpSpPr/>
          <p:nvPr/>
        </p:nvGrpSpPr>
        <p:grpSpPr>
          <a:xfrm>
            <a:off x="10824929" y="1137073"/>
            <a:ext cx="904728" cy="523220"/>
            <a:chOff x="1983924" y="1586042"/>
            <a:chExt cx="904728" cy="52322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0377E6-2446-414C-A7D1-6A4FEE9CEDE6}"/>
                </a:ext>
              </a:extLst>
            </p:cNvPr>
            <p:cNvSpPr txBox="1"/>
            <p:nvPr/>
          </p:nvSpPr>
          <p:spPr>
            <a:xfrm>
              <a:off x="1983924" y="1586042"/>
              <a:ext cx="825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가격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E007779-0BED-43F6-98C0-A1B6A1E5473A}"/>
                </a:ext>
              </a:extLst>
            </p:cNvPr>
            <p:cNvCxnSpPr>
              <a:cxnSpLocks/>
            </p:cNvCxnSpPr>
            <p:nvPr/>
          </p:nvCxnSpPr>
          <p:spPr>
            <a:xfrm>
              <a:off x="2888652" y="1624112"/>
              <a:ext cx="0" cy="40456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73CFE1A-8EAF-49C5-ACD3-9394587F21F5}"/>
              </a:ext>
            </a:extLst>
          </p:cNvPr>
          <p:cNvSpPr txBox="1"/>
          <p:nvPr/>
        </p:nvSpPr>
        <p:spPr>
          <a:xfrm>
            <a:off x="7321906" y="1786765"/>
            <a:ext cx="380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페이지 이용 무료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258DB8-D14A-4D52-96A1-CD822B88D04B}"/>
              </a:ext>
            </a:extLst>
          </p:cNvPr>
          <p:cNvSpPr txBox="1"/>
          <p:nvPr/>
        </p:nvSpPr>
        <p:spPr>
          <a:xfrm>
            <a:off x="7321905" y="2154573"/>
            <a:ext cx="446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일정 고객 수 확보 후 부가서비스 부분유료화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DC957F-0A3B-4EF2-A046-A998B4906A87}"/>
              </a:ext>
            </a:extLst>
          </p:cNvPr>
          <p:cNvSpPr txBox="1"/>
          <p:nvPr/>
        </p:nvSpPr>
        <p:spPr>
          <a:xfrm>
            <a:off x="7472650" y="5188423"/>
            <a:ext cx="408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배달 앱</a:t>
            </a:r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, </a:t>
            </a:r>
            <a:r>
              <a:rPr lang="ko-KR" altLang="en-US" spc="-150" dirty="0" err="1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로켓프레쉬</a:t>
            </a:r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, </a:t>
            </a:r>
            <a:r>
              <a:rPr lang="ko-KR" altLang="en-US" spc="-150" dirty="0" err="1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밀키트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회사 협약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C84209-F1E4-426E-BD00-144F001645C5}"/>
              </a:ext>
            </a:extLst>
          </p:cNvPr>
          <p:cNvSpPr txBox="1"/>
          <p:nvPr/>
        </p:nvSpPr>
        <p:spPr>
          <a:xfrm>
            <a:off x="7472650" y="5557755"/>
            <a:ext cx="431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      배송 및 판매 제품에  서비스 </a:t>
            </a:r>
            <a:r>
              <a:rPr lang="ko-KR" altLang="en-US" spc="-150" dirty="0" err="1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홍보프로모션</a:t>
            </a:r>
            <a:endParaRPr lang="ko-KR" altLang="en-US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94F3501-3457-46BD-9E19-213F82CD855F}"/>
              </a:ext>
            </a:extLst>
          </p:cNvPr>
          <p:cNvGrpSpPr/>
          <p:nvPr/>
        </p:nvGrpSpPr>
        <p:grpSpPr>
          <a:xfrm>
            <a:off x="871914" y="2206582"/>
            <a:ext cx="4032066" cy="763823"/>
            <a:chOff x="2063934" y="2393364"/>
            <a:chExt cx="4032066" cy="76382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6EFB593-9CD3-460D-A0D5-759A69CE0108}"/>
                </a:ext>
              </a:extLst>
            </p:cNvPr>
            <p:cNvSpPr txBox="1"/>
            <p:nvPr/>
          </p:nvSpPr>
          <p:spPr>
            <a:xfrm>
              <a:off x="2063934" y="2393364"/>
              <a:ext cx="3567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대체 식재료 추천 페이지 제공</a:t>
              </a:r>
              <a:endPara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ECBE5A-B279-4F1E-8816-B5DF2F5F4A6A}"/>
                </a:ext>
              </a:extLst>
            </p:cNvPr>
            <p:cNvSpPr txBox="1"/>
            <p:nvPr/>
          </p:nvSpPr>
          <p:spPr>
            <a:xfrm>
              <a:off x="2063934" y="2787855"/>
              <a:ext cx="403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pc="-15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레시피 단계별 댓글 기능→ 유저 간 공유</a:t>
              </a:r>
              <a:endPara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9C44C49-D1A2-40AA-87F0-AE6A06DD6A7A}"/>
              </a:ext>
            </a:extLst>
          </p:cNvPr>
          <p:cNvSpPr txBox="1"/>
          <p:nvPr/>
        </p:nvSpPr>
        <p:spPr>
          <a:xfrm>
            <a:off x="685109" y="5091685"/>
            <a:ext cx="44056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바이럴</a:t>
            </a:r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(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온라인 마케팅</a:t>
            </a:r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)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500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algn="just"/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          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불특정 다수 </a:t>
            </a:r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:  SNS</a:t>
            </a:r>
          </a:p>
          <a:p>
            <a:pPr algn="just"/>
            <a:endParaRPr lang="en-US" altLang="ko-KR" sz="300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algn="just"/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          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타겟팅 </a:t>
            </a:r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:  1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인 가구  커뮤니티  카페</a:t>
            </a:r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, </a:t>
            </a:r>
            <a:r>
              <a:rPr lang="ko-KR" altLang="en-US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밴드</a:t>
            </a: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pc="-150" dirty="0">
              <a:solidFill>
                <a:schemeClr val="bg1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algn="just"/>
            <a:r>
              <a:rPr lang="en-US" altLang="ko-KR" spc="-150" dirty="0">
                <a:solidFill>
                  <a:schemeClr val="bg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    </a:t>
            </a:r>
          </a:p>
        </p:txBody>
      </p:sp>
      <p:pic>
        <p:nvPicPr>
          <p:cNvPr id="2055" name="그림 2054">
            <a:extLst>
              <a:ext uri="{FF2B5EF4-FFF2-40B4-BE49-F238E27FC236}">
                <a16:creationId xmlns:a16="http://schemas.microsoft.com/office/drawing/2014/main" id="{BCB4DD47-37EE-4E49-9F27-D5A74CF304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45" y="4014403"/>
            <a:ext cx="919236" cy="9192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069" name="그림 2068">
            <a:extLst>
              <a:ext uri="{FF2B5EF4-FFF2-40B4-BE49-F238E27FC236}">
                <a16:creationId xmlns:a16="http://schemas.microsoft.com/office/drawing/2014/main" id="{C31742B0-F21A-44D7-8796-E9D33AC05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110" y="969452"/>
            <a:ext cx="810404" cy="7339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A8C9B4C-C92E-45A7-85DE-2480EDBE2BB5}"/>
              </a:ext>
            </a:extLst>
          </p:cNvPr>
          <p:cNvSpPr txBox="1"/>
          <p:nvPr/>
        </p:nvSpPr>
        <p:spPr>
          <a:xfrm>
            <a:off x="1061630" y="320188"/>
            <a:ext cx="1771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4P 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전략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B173EF-84EB-4A7F-9E49-6E750FCC2C81}"/>
              </a:ext>
            </a:extLst>
          </p:cNvPr>
          <p:cNvSpPr txBox="1"/>
          <p:nvPr/>
        </p:nvSpPr>
        <p:spPr>
          <a:xfrm>
            <a:off x="160421" y="304800"/>
            <a:ext cx="73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5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E6820B-A094-4782-95CB-69DDFDB11F85}"/>
              </a:ext>
            </a:extLst>
          </p:cNvPr>
          <p:cNvGrpSpPr/>
          <p:nvPr/>
        </p:nvGrpSpPr>
        <p:grpSpPr>
          <a:xfrm>
            <a:off x="5187401" y="2602244"/>
            <a:ext cx="2242128" cy="2121600"/>
            <a:chOff x="5230522" y="2730320"/>
            <a:chExt cx="1983832" cy="1833302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ACA0599-D0F6-4232-A6A3-A23AA62C61C7}"/>
                </a:ext>
              </a:extLst>
            </p:cNvPr>
            <p:cNvSpPr/>
            <p:nvPr/>
          </p:nvSpPr>
          <p:spPr>
            <a:xfrm>
              <a:off x="5230522" y="2730320"/>
              <a:ext cx="1983832" cy="183330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  <a:ea typeface="마루 부리OTF 중간" panose="020B0600000101010101" pitchFamily="34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C8B43B9-CD7A-46A5-B404-240BD280B815}"/>
                </a:ext>
              </a:extLst>
            </p:cNvPr>
            <p:cNvSpPr txBox="1"/>
            <p:nvPr/>
          </p:nvSpPr>
          <p:spPr>
            <a:xfrm>
              <a:off x="5289696" y="3081807"/>
              <a:ext cx="1829434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  <a:ea typeface="마루 부리OTF 중간" panose="020B0600000101010101" pitchFamily="34" charset="-127"/>
                </a:rPr>
                <a:t>4P</a:t>
              </a: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  <a:ea typeface="마루 부리OTF 중간" panose="020B0600000101010101" pitchFamily="34" charset="-127"/>
                </a:rPr>
                <a:t> </a:t>
              </a:r>
              <a:b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  <a:ea typeface="마루 부리OTF 중간" panose="020B0600000101010101" pitchFamily="34" charset="-127"/>
                </a:rPr>
              </a:br>
              <a:r>
                <a:rPr lang="en-US" altLang="ko-KR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Script" panose="030B0504020000000003" pitchFamily="66" charset="0"/>
                  <a:ea typeface="마루 부리OTF 중간" panose="020B0600000101010101" pitchFamily="34" charset="-127"/>
                </a:rPr>
                <a:t>Strategy</a:t>
              </a:r>
              <a:endPara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anose="030B0504020000000003" pitchFamily="66" charset="0"/>
                <a:ea typeface="마루 부리OTF 중간" panose="020B0600000101010101" pitchFamily="34" charset="-127"/>
              </a:endParaRPr>
            </a:p>
          </p:txBody>
        </p:sp>
      </p:grpSp>
      <p:pic>
        <p:nvPicPr>
          <p:cNvPr id="21" name="그래픽 20" descr="인터넷">
            <a:extLst>
              <a:ext uri="{FF2B5EF4-FFF2-40B4-BE49-F238E27FC236}">
                <a16:creationId xmlns:a16="http://schemas.microsoft.com/office/drawing/2014/main" id="{C93FC450-E17A-4FEF-8F47-8AB6520CE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6734" y="1203551"/>
            <a:ext cx="914400" cy="914400"/>
          </a:xfrm>
          <a:prstGeom prst="rect">
            <a:avLst/>
          </a:prstGeom>
        </p:spPr>
      </p:pic>
      <p:pic>
        <p:nvPicPr>
          <p:cNvPr id="23" name="그래픽 22" descr="사람과 공유">
            <a:extLst>
              <a:ext uri="{FF2B5EF4-FFF2-40B4-BE49-F238E27FC236}">
                <a16:creationId xmlns:a16="http://schemas.microsoft.com/office/drawing/2014/main" id="{11FEBDFD-927C-4F24-9986-187D1CCB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5927" y="3937520"/>
            <a:ext cx="914400" cy="914400"/>
          </a:xfrm>
          <a:prstGeom prst="rect">
            <a:avLst/>
          </a:prstGeom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5A085EE-FF7B-4A01-ACD6-276E79D86DAE}"/>
              </a:ext>
            </a:extLst>
          </p:cNvPr>
          <p:cNvCxnSpPr>
            <a:cxnSpLocks/>
          </p:cNvCxnSpPr>
          <p:nvPr/>
        </p:nvCxnSpPr>
        <p:spPr>
          <a:xfrm>
            <a:off x="892544" y="967262"/>
            <a:ext cx="11130370" cy="0"/>
          </a:xfrm>
          <a:prstGeom prst="line">
            <a:avLst/>
          </a:prstGeom>
          <a:ln>
            <a:solidFill>
              <a:srgbClr val="FFF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8774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Segoe Script" panose="030B0504020000000003" pitchFamily="66" charset="0"/>
              </a:rPr>
              <a:t>Thank you</a:t>
            </a:r>
            <a:endParaRPr lang="ko-KR" altLang="en-US" sz="4800" b="1" dirty="0">
              <a:solidFill>
                <a:schemeClr val="bg1"/>
              </a:solidFill>
              <a:latin typeface="Segoe Script" panose="030B0504020000000003" pitchFamily="66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27AE73-514D-4678-8C2E-8984F0DBEE00}"/>
              </a:ext>
            </a:extLst>
          </p:cNvPr>
          <p:cNvSpPr/>
          <p:nvPr/>
        </p:nvSpPr>
        <p:spPr>
          <a:xfrm>
            <a:off x="9086851" y="5876925"/>
            <a:ext cx="3105150" cy="9810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-2286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3976505" y="2536448"/>
            <a:ext cx="4238989" cy="1723549"/>
            <a:chOff x="4104910" y="2185897"/>
            <a:chExt cx="4238989" cy="17235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4893812" y="2185897"/>
              <a:ext cx="278569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1-1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104910" y="3201560"/>
              <a:ext cx="42389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프로젝트 팀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44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1-1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45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5</a:t>
            </a:r>
            <a:r>
              <a:rPr lang="ko-KR" altLang="en-US" sz="3600" dirty="0" err="1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냉끼데스까</a:t>
            </a:r>
            <a:r>
              <a:rPr lang="en-US" altLang="ko-KR" sz="12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오늘 냉장고 한끼</a:t>
            </a:r>
            <a:r>
              <a:rPr lang="en-US" altLang="ko-KR" sz="12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) </a:t>
            </a:r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팀 소개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71F23B-B7FB-45F4-9E5F-8E4BE9B0EB12}"/>
              </a:ext>
            </a:extLst>
          </p:cNvPr>
          <p:cNvGrpSpPr/>
          <p:nvPr/>
        </p:nvGrpSpPr>
        <p:grpSpPr>
          <a:xfrm>
            <a:off x="1533865" y="1568428"/>
            <a:ext cx="9541381" cy="4372363"/>
            <a:chOff x="1533865" y="1341568"/>
            <a:chExt cx="9541381" cy="4372363"/>
          </a:xfrm>
        </p:grpSpPr>
        <p:cxnSp>
          <p:nvCxnSpPr>
            <p:cNvPr id="31" name="꺾인 연결선 220">
              <a:extLst>
                <a:ext uri="{FF2B5EF4-FFF2-40B4-BE49-F238E27FC236}">
                  <a16:creationId xmlns:a16="http://schemas.microsoft.com/office/drawing/2014/main" id="{BBB49999-6451-433B-9F15-46C60A6EE85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716550" y="1110091"/>
              <a:ext cx="540988" cy="3785279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7B4A423D-1268-4FE4-ACBA-BF330F414F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367" y="2109229"/>
              <a:ext cx="0" cy="61987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꺾인 연결선 219">
              <a:extLst>
                <a:ext uri="{FF2B5EF4-FFF2-40B4-BE49-F238E27FC236}">
                  <a16:creationId xmlns:a16="http://schemas.microsoft.com/office/drawing/2014/main" id="{F9C8D0B2-CEAB-49D2-BA98-35C896CDE34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20962" y="1249214"/>
              <a:ext cx="540990" cy="3500766"/>
            </a:xfrm>
            <a:prstGeom prst="bentConnector2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B394796-DBF6-4D5A-AFF9-40241F5C614C}"/>
                </a:ext>
              </a:extLst>
            </p:cNvPr>
            <p:cNvGrpSpPr/>
            <p:nvPr/>
          </p:nvGrpSpPr>
          <p:grpSpPr>
            <a:xfrm>
              <a:off x="5237103" y="1341568"/>
              <a:ext cx="1714602" cy="767661"/>
              <a:chOff x="4936620" y="1341568"/>
              <a:chExt cx="2319494" cy="767661"/>
            </a:xfrm>
          </p:grpSpPr>
          <p:sp>
            <p:nvSpPr>
              <p:cNvPr id="34" name="한쪽 모서리가 잘린 사각형 6">
                <a:extLst>
                  <a:ext uri="{FF2B5EF4-FFF2-40B4-BE49-F238E27FC236}">
                    <a16:creationId xmlns:a16="http://schemas.microsoft.com/office/drawing/2014/main" id="{C989263E-16BA-4347-A885-8A916603B264}"/>
                  </a:ext>
                </a:extLst>
              </p:cNvPr>
              <p:cNvSpPr/>
              <p:nvPr/>
            </p:nvSpPr>
            <p:spPr>
              <a:xfrm>
                <a:off x="4936620" y="1341568"/>
                <a:ext cx="2319494" cy="767661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spc="-15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102C32E-EA54-4445-828D-254ACE6F4AAD}"/>
                  </a:ext>
                </a:extLst>
              </p:cNvPr>
              <p:cNvSpPr txBox="1"/>
              <p:nvPr/>
            </p:nvSpPr>
            <p:spPr>
              <a:xfrm>
                <a:off x="5273828" y="1467204"/>
                <a:ext cx="16615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800" dirty="0" err="1">
                    <a:solidFill>
                      <a:schemeClr val="bg1"/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고나현</a:t>
                </a:r>
                <a:endParaRPr lang="ko-KR" altLang="en-US" sz="2800" dirty="0">
                  <a:solidFill>
                    <a:schemeClr val="bg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</p:grpSp>
        <p:sp>
          <p:nvSpPr>
            <p:cNvPr id="61" name="한쪽 모서리가 잘린 사각형 41">
              <a:extLst>
                <a:ext uri="{FF2B5EF4-FFF2-40B4-BE49-F238E27FC236}">
                  <a16:creationId xmlns:a16="http://schemas.microsoft.com/office/drawing/2014/main" id="{61DC734C-5CE2-4A8C-A491-E6D24FD7D4C3}"/>
                </a:ext>
              </a:extLst>
            </p:cNvPr>
            <p:cNvSpPr/>
            <p:nvPr/>
          </p:nvSpPr>
          <p:spPr>
            <a:xfrm>
              <a:off x="9093718" y="3260525"/>
              <a:ext cx="1571929" cy="52024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진도형</a:t>
              </a:r>
            </a:p>
          </p:txBody>
        </p: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C41B53D-397F-4526-92CA-F6D19DAB193A}"/>
                </a:ext>
              </a:extLst>
            </p:cNvPr>
            <p:cNvCxnSpPr>
              <a:cxnSpLocks/>
            </p:cNvCxnSpPr>
            <p:nvPr/>
          </p:nvCxnSpPr>
          <p:spPr>
            <a:xfrm>
              <a:off x="5082003" y="2719535"/>
              <a:ext cx="0" cy="57520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5A14D75D-F1C3-4609-B909-8AA148529AA7}"/>
                </a:ext>
              </a:extLst>
            </p:cNvPr>
            <p:cNvCxnSpPr>
              <a:cxnSpLocks/>
            </p:cNvCxnSpPr>
            <p:nvPr/>
          </p:nvCxnSpPr>
          <p:spPr>
            <a:xfrm>
              <a:off x="7435954" y="2736845"/>
              <a:ext cx="0" cy="54099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072F64A-752E-4B1C-B429-95A6FB487D20}"/>
                </a:ext>
              </a:extLst>
            </p:cNvPr>
            <p:cNvCxnSpPr>
              <a:cxnSpLocks/>
            </p:cNvCxnSpPr>
            <p:nvPr/>
          </p:nvCxnSpPr>
          <p:spPr>
            <a:xfrm>
              <a:off x="9881673" y="3780772"/>
              <a:ext cx="0" cy="14903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한쪽 모서리가 잘린 사각형 41">
              <a:extLst>
                <a:ext uri="{FF2B5EF4-FFF2-40B4-BE49-F238E27FC236}">
                  <a16:creationId xmlns:a16="http://schemas.microsoft.com/office/drawing/2014/main" id="{670DCFA1-ACF9-4A51-BC3C-2EDB62A2E593}"/>
                </a:ext>
              </a:extLst>
            </p:cNvPr>
            <p:cNvSpPr/>
            <p:nvPr/>
          </p:nvSpPr>
          <p:spPr>
            <a:xfrm>
              <a:off x="6651222" y="3270092"/>
              <a:ext cx="1571929" cy="52024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조현정</a:t>
              </a: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3A03339-8403-4C66-B0A8-12C280D6A7C6}"/>
                </a:ext>
              </a:extLst>
            </p:cNvPr>
            <p:cNvCxnSpPr>
              <a:cxnSpLocks/>
            </p:cNvCxnSpPr>
            <p:nvPr/>
          </p:nvCxnSpPr>
          <p:spPr>
            <a:xfrm>
              <a:off x="7435954" y="3790339"/>
              <a:ext cx="0" cy="14903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한쪽 모서리가 잘린 사각형 41">
              <a:extLst>
                <a:ext uri="{FF2B5EF4-FFF2-40B4-BE49-F238E27FC236}">
                  <a16:creationId xmlns:a16="http://schemas.microsoft.com/office/drawing/2014/main" id="{D18CEF29-70DC-40C0-AF9B-F97EA6ED8E4D}"/>
                </a:ext>
              </a:extLst>
            </p:cNvPr>
            <p:cNvSpPr/>
            <p:nvPr/>
          </p:nvSpPr>
          <p:spPr>
            <a:xfrm>
              <a:off x="4267878" y="3260526"/>
              <a:ext cx="1571929" cy="52024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양완석</a:t>
              </a:r>
              <a:endParaRPr lang="ko-KR" altLang="en-US" dirty="0">
                <a:solidFill>
                  <a:schemeClr val="tx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2156BE3-3CB5-4906-8B71-4344A41041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2610" y="3780773"/>
              <a:ext cx="0" cy="14903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한쪽 모서리가 잘린 사각형 41">
              <a:extLst>
                <a:ext uri="{FF2B5EF4-FFF2-40B4-BE49-F238E27FC236}">
                  <a16:creationId xmlns:a16="http://schemas.microsoft.com/office/drawing/2014/main" id="{C1FA569D-DC17-450D-89AA-9F70A0A286EB}"/>
                </a:ext>
              </a:extLst>
            </p:cNvPr>
            <p:cNvSpPr/>
            <p:nvPr/>
          </p:nvSpPr>
          <p:spPr>
            <a:xfrm>
              <a:off x="1875910" y="3277836"/>
              <a:ext cx="1571929" cy="52024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김태훈</a:t>
              </a: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F90C74B-92FB-44F5-8DE3-B19533FBEFC7}"/>
                </a:ext>
              </a:extLst>
            </p:cNvPr>
            <p:cNvCxnSpPr>
              <a:cxnSpLocks/>
            </p:cNvCxnSpPr>
            <p:nvPr/>
          </p:nvCxnSpPr>
          <p:spPr>
            <a:xfrm>
              <a:off x="2660642" y="3798083"/>
              <a:ext cx="0" cy="149033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한쪽 모서리가 잘린 사각형 96">
              <a:extLst>
                <a:ext uri="{FF2B5EF4-FFF2-40B4-BE49-F238E27FC236}">
                  <a16:creationId xmlns:a16="http://schemas.microsoft.com/office/drawing/2014/main" id="{1086EBD9-8410-49F6-BB21-C208E453972F}"/>
                </a:ext>
              </a:extLst>
            </p:cNvPr>
            <p:cNvSpPr/>
            <p:nvPr/>
          </p:nvSpPr>
          <p:spPr>
            <a:xfrm>
              <a:off x="1543109" y="410999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서비스 기능 구현</a:t>
              </a:r>
            </a:p>
          </p:txBody>
        </p:sp>
        <p:sp>
          <p:nvSpPr>
            <p:cNvPr id="117" name="직각 삼각형 116">
              <a:extLst>
                <a:ext uri="{FF2B5EF4-FFF2-40B4-BE49-F238E27FC236}">
                  <a16:creationId xmlns:a16="http://schemas.microsoft.com/office/drawing/2014/main" id="{FC4256A9-B217-455A-906B-648F16B7E029}"/>
                </a:ext>
              </a:extLst>
            </p:cNvPr>
            <p:cNvSpPr/>
            <p:nvPr/>
          </p:nvSpPr>
          <p:spPr>
            <a:xfrm rot="10800000">
              <a:off x="3614976" y="410999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23" name="한쪽 모서리가 잘린 사각형 96">
              <a:extLst>
                <a:ext uri="{FF2B5EF4-FFF2-40B4-BE49-F238E27FC236}">
                  <a16:creationId xmlns:a16="http://schemas.microsoft.com/office/drawing/2014/main" id="{0D086BD3-9366-4C32-A789-881F5ECFD2E7}"/>
                </a:ext>
              </a:extLst>
            </p:cNvPr>
            <p:cNvSpPr/>
            <p:nvPr/>
          </p:nvSpPr>
          <p:spPr>
            <a:xfrm>
              <a:off x="1543109" y="528067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DB </a:t>
              </a:r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구축</a:t>
              </a:r>
            </a:p>
          </p:txBody>
        </p:sp>
        <p:sp>
          <p:nvSpPr>
            <p:cNvPr id="124" name="직각 삼각형 123">
              <a:extLst>
                <a:ext uri="{FF2B5EF4-FFF2-40B4-BE49-F238E27FC236}">
                  <a16:creationId xmlns:a16="http://schemas.microsoft.com/office/drawing/2014/main" id="{C42978BA-E959-4F4E-8AB6-7D899F26FEC6}"/>
                </a:ext>
              </a:extLst>
            </p:cNvPr>
            <p:cNvSpPr/>
            <p:nvPr/>
          </p:nvSpPr>
          <p:spPr>
            <a:xfrm rot="10800000">
              <a:off x="3614976" y="528067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25" name="한쪽 모서리가 잘린 사각형 96">
              <a:extLst>
                <a:ext uri="{FF2B5EF4-FFF2-40B4-BE49-F238E27FC236}">
                  <a16:creationId xmlns:a16="http://schemas.microsoft.com/office/drawing/2014/main" id="{9B80A54C-1482-48F4-BEE4-93B82651168B}"/>
                </a:ext>
              </a:extLst>
            </p:cNvPr>
            <p:cNvSpPr/>
            <p:nvPr/>
          </p:nvSpPr>
          <p:spPr>
            <a:xfrm>
              <a:off x="1533865" y="4688311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데이터 수집</a:t>
              </a:r>
            </a:p>
          </p:txBody>
        </p:sp>
        <p:sp>
          <p:nvSpPr>
            <p:cNvPr id="126" name="직각 삼각형 125">
              <a:extLst>
                <a:ext uri="{FF2B5EF4-FFF2-40B4-BE49-F238E27FC236}">
                  <a16:creationId xmlns:a16="http://schemas.microsoft.com/office/drawing/2014/main" id="{A99CD976-940E-4BF3-A663-48AC1A73654F}"/>
                </a:ext>
              </a:extLst>
            </p:cNvPr>
            <p:cNvSpPr/>
            <p:nvPr/>
          </p:nvSpPr>
          <p:spPr>
            <a:xfrm rot="10800000">
              <a:off x="3605732" y="4688310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27" name="한쪽 모서리가 잘린 사각형 96">
              <a:extLst>
                <a:ext uri="{FF2B5EF4-FFF2-40B4-BE49-F238E27FC236}">
                  <a16:creationId xmlns:a16="http://schemas.microsoft.com/office/drawing/2014/main" id="{6E054660-B0AE-457F-8FC4-B3F07033EDDC}"/>
                </a:ext>
              </a:extLst>
            </p:cNvPr>
            <p:cNvSpPr/>
            <p:nvPr/>
          </p:nvSpPr>
          <p:spPr>
            <a:xfrm>
              <a:off x="3986106" y="410999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서비스 기능 구현</a:t>
              </a:r>
            </a:p>
          </p:txBody>
        </p:sp>
        <p:sp>
          <p:nvSpPr>
            <p:cNvPr id="128" name="직각 삼각형 127">
              <a:extLst>
                <a:ext uri="{FF2B5EF4-FFF2-40B4-BE49-F238E27FC236}">
                  <a16:creationId xmlns:a16="http://schemas.microsoft.com/office/drawing/2014/main" id="{55EFF062-DF7D-45E6-B521-19D6C71EA9FC}"/>
                </a:ext>
              </a:extLst>
            </p:cNvPr>
            <p:cNvSpPr/>
            <p:nvPr/>
          </p:nvSpPr>
          <p:spPr>
            <a:xfrm rot="10800000">
              <a:off x="6057973" y="410999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29" name="한쪽 모서리가 잘린 사각형 96">
              <a:extLst>
                <a:ext uri="{FF2B5EF4-FFF2-40B4-BE49-F238E27FC236}">
                  <a16:creationId xmlns:a16="http://schemas.microsoft.com/office/drawing/2014/main" id="{BB106697-9D41-47F9-A9D8-578FD9EB0EC6}"/>
                </a:ext>
              </a:extLst>
            </p:cNvPr>
            <p:cNvSpPr/>
            <p:nvPr/>
          </p:nvSpPr>
          <p:spPr>
            <a:xfrm>
              <a:off x="3986106" y="528067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DB </a:t>
              </a:r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구축</a:t>
              </a:r>
            </a:p>
          </p:txBody>
        </p:sp>
        <p:sp>
          <p:nvSpPr>
            <p:cNvPr id="130" name="직각 삼각형 129">
              <a:extLst>
                <a:ext uri="{FF2B5EF4-FFF2-40B4-BE49-F238E27FC236}">
                  <a16:creationId xmlns:a16="http://schemas.microsoft.com/office/drawing/2014/main" id="{A7645FEE-7D3E-4321-8AE0-F5FFB3C8F47E}"/>
                </a:ext>
              </a:extLst>
            </p:cNvPr>
            <p:cNvSpPr/>
            <p:nvPr/>
          </p:nvSpPr>
          <p:spPr>
            <a:xfrm rot="10800000">
              <a:off x="6057973" y="528067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31" name="한쪽 모서리가 잘린 사각형 96">
              <a:extLst>
                <a:ext uri="{FF2B5EF4-FFF2-40B4-BE49-F238E27FC236}">
                  <a16:creationId xmlns:a16="http://schemas.microsoft.com/office/drawing/2014/main" id="{29B1E1F9-B5C8-4B94-AF33-9D02A6224065}"/>
                </a:ext>
              </a:extLst>
            </p:cNvPr>
            <p:cNvSpPr/>
            <p:nvPr/>
          </p:nvSpPr>
          <p:spPr>
            <a:xfrm>
              <a:off x="3976862" y="4688311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데이터 수집</a:t>
              </a:r>
            </a:p>
          </p:txBody>
        </p:sp>
        <p:sp>
          <p:nvSpPr>
            <p:cNvPr id="132" name="직각 삼각형 131">
              <a:extLst>
                <a:ext uri="{FF2B5EF4-FFF2-40B4-BE49-F238E27FC236}">
                  <a16:creationId xmlns:a16="http://schemas.microsoft.com/office/drawing/2014/main" id="{A64327FA-2F70-4B15-B7C1-D51DFB8F27FC}"/>
                </a:ext>
              </a:extLst>
            </p:cNvPr>
            <p:cNvSpPr/>
            <p:nvPr/>
          </p:nvSpPr>
          <p:spPr>
            <a:xfrm rot="10800000">
              <a:off x="6048729" y="4688310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33" name="한쪽 모서리가 잘린 사각형 96">
              <a:extLst>
                <a:ext uri="{FF2B5EF4-FFF2-40B4-BE49-F238E27FC236}">
                  <a16:creationId xmlns:a16="http://schemas.microsoft.com/office/drawing/2014/main" id="{84407F85-88C9-46E9-9830-59437F65FD04}"/>
                </a:ext>
              </a:extLst>
            </p:cNvPr>
            <p:cNvSpPr/>
            <p:nvPr/>
          </p:nvSpPr>
          <p:spPr>
            <a:xfrm>
              <a:off x="6398117" y="410999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서비스 기능 구현</a:t>
              </a:r>
            </a:p>
          </p:txBody>
        </p:sp>
        <p:sp>
          <p:nvSpPr>
            <p:cNvPr id="134" name="직각 삼각형 133">
              <a:extLst>
                <a:ext uri="{FF2B5EF4-FFF2-40B4-BE49-F238E27FC236}">
                  <a16:creationId xmlns:a16="http://schemas.microsoft.com/office/drawing/2014/main" id="{3F086FE4-ADC8-4781-BD12-3602067A3558}"/>
                </a:ext>
              </a:extLst>
            </p:cNvPr>
            <p:cNvSpPr/>
            <p:nvPr/>
          </p:nvSpPr>
          <p:spPr>
            <a:xfrm rot="10800000">
              <a:off x="8469984" y="410999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35" name="한쪽 모서리가 잘린 사각형 96">
              <a:extLst>
                <a:ext uri="{FF2B5EF4-FFF2-40B4-BE49-F238E27FC236}">
                  <a16:creationId xmlns:a16="http://schemas.microsoft.com/office/drawing/2014/main" id="{67523197-390C-4D2D-BCAB-D9E1A02475C9}"/>
                </a:ext>
              </a:extLst>
            </p:cNvPr>
            <p:cNvSpPr/>
            <p:nvPr/>
          </p:nvSpPr>
          <p:spPr>
            <a:xfrm>
              <a:off x="6398117" y="528067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Web </a:t>
              </a:r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디자인 구성</a:t>
              </a:r>
            </a:p>
          </p:txBody>
        </p:sp>
        <p:sp>
          <p:nvSpPr>
            <p:cNvPr id="136" name="직각 삼각형 135">
              <a:extLst>
                <a:ext uri="{FF2B5EF4-FFF2-40B4-BE49-F238E27FC236}">
                  <a16:creationId xmlns:a16="http://schemas.microsoft.com/office/drawing/2014/main" id="{E4F6F465-31F4-4859-AD7A-EC9E31FC3C69}"/>
                </a:ext>
              </a:extLst>
            </p:cNvPr>
            <p:cNvSpPr/>
            <p:nvPr/>
          </p:nvSpPr>
          <p:spPr>
            <a:xfrm rot="10800000">
              <a:off x="8469984" y="528067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37" name="한쪽 모서리가 잘린 사각형 96">
              <a:extLst>
                <a:ext uri="{FF2B5EF4-FFF2-40B4-BE49-F238E27FC236}">
                  <a16:creationId xmlns:a16="http://schemas.microsoft.com/office/drawing/2014/main" id="{E7664A61-EC09-47E5-A725-8520C378A1FE}"/>
                </a:ext>
              </a:extLst>
            </p:cNvPr>
            <p:cNvSpPr/>
            <p:nvPr/>
          </p:nvSpPr>
          <p:spPr>
            <a:xfrm>
              <a:off x="6388873" y="4688311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데이터 수집</a:t>
              </a:r>
            </a:p>
          </p:txBody>
        </p:sp>
        <p:sp>
          <p:nvSpPr>
            <p:cNvPr id="138" name="직각 삼각형 137">
              <a:extLst>
                <a:ext uri="{FF2B5EF4-FFF2-40B4-BE49-F238E27FC236}">
                  <a16:creationId xmlns:a16="http://schemas.microsoft.com/office/drawing/2014/main" id="{7143D716-E826-4F89-B81F-9E9693F7BEA0}"/>
                </a:ext>
              </a:extLst>
            </p:cNvPr>
            <p:cNvSpPr/>
            <p:nvPr/>
          </p:nvSpPr>
          <p:spPr>
            <a:xfrm rot="10800000">
              <a:off x="8460740" y="4688310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39" name="한쪽 모서리가 잘린 사각형 96">
              <a:extLst>
                <a:ext uri="{FF2B5EF4-FFF2-40B4-BE49-F238E27FC236}">
                  <a16:creationId xmlns:a16="http://schemas.microsoft.com/office/drawing/2014/main" id="{976BBEFA-C331-4538-B7D0-02DE1F045347}"/>
                </a:ext>
              </a:extLst>
            </p:cNvPr>
            <p:cNvSpPr/>
            <p:nvPr/>
          </p:nvSpPr>
          <p:spPr>
            <a:xfrm>
              <a:off x="8821691" y="410999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서비스 기능 구현</a:t>
              </a:r>
            </a:p>
          </p:txBody>
        </p:sp>
        <p:sp>
          <p:nvSpPr>
            <p:cNvPr id="140" name="직각 삼각형 139">
              <a:extLst>
                <a:ext uri="{FF2B5EF4-FFF2-40B4-BE49-F238E27FC236}">
                  <a16:creationId xmlns:a16="http://schemas.microsoft.com/office/drawing/2014/main" id="{D2CE4596-9ABA-42B9-B1CC-6A98DB800C25}"/>
                </a:ext>
              </a:extLst>
            </p:cNvPr>
            <p:cNvSpPr/>
            <p:nvPr/>
          </p:nvSpPr>
          <p:spPr>
            <a:xfrm rot="10800000">
              <a:off x="10893558" y="410999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41" name="한쪽 모서리가 잘린 사각형 96">
              <a:extLst>
                <a:ext uri="{FF2B5EF4-FFF2-40B4-BE49-F238E27FC236}">
                  <a16:creationId xmlns:a16="http://schemas.microsoft.com/office/drawing/2014/main" id="{88ED04B3-C7DD-4440-853D-1E37611DB9F1}"/>
                </a:ext>
              </a:extLst>
            </p:cNvPr>
            <p:cNvSpPr/>
            <p:nvPr/>
          </p:nvSpPr>
          <p:spPr>
            <a:xfrm>
              <a:off x="8821691" y="5280677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Web </a:t>
              </a:r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디자인 구성</a:t>
              </a:r>
            </a:p>
          </p:txBody>
        </p:sp>
        <p:sp>
          <p:nvSpPr>
            <p:cNvPr id="142" name="직각 삼각형 141">
              <a:extLst>
                <a:ext uri="{FF2B5EF4-FFF2-40B4-BE49-F238E27FC236}">
                  <a16:creationId xmlns:a16="http://schemas.microsoft.com/office/drawing/2014/main" id="{B0D1F8F0-797D-4F10-930D-34D0841A64BD}"/>
                </a:ext>
              </a:extLst>
            </p:cNvPr>
            <p:cNvSpPr/>
            <p:nvPr/>
          </p:nvSpPr>
          <p:spPr>
            <a:xfrm rot="10800000">
              <a:off x="10893558" y="5280676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  <p:sp>
          <p:nvSpPr>
            <p:cNvPr id="143" name="한쪽 모서리가 잘린 사각형 96">
              <a:extLst>
                <a:ext uri="{FF2B5EF4-FFF2-40B4-BE49-F238E27FC236}">
                  <a16:creationId xmlns:a16="http://schemas.microsoft.com/office/drawing/2014/main" id="{523CBA8B-F92C-4326-9818-21FFDA570DB1}"/>
                </a:ext>
              </a:extLst>
            </p:cNvPr>
            <p:cNvSpPr/>
            <p:nvPr/>
          </p:nvSpPr>
          <p:spPr>
            <a:xfrm>
              <a:off x="8812447" y="4688311"/>
              <a:ext cx="2253554" cy="43325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데이터 수집</a:t>
              </a:r>
            </a:p>
          </p:txBody>
        </p:sp>
        <p:sp>
          <p:nvSpPr>
            <p:cNvPr id="144" name="직각 삼각형 143">
              <a:extLst>
                <a:ext uri="{FF2B5EF4-FFF2-40B4-BE49-F238E27FC236}">
                  <a16:creationId xmlns:a16="http://schemas.microsoft.com/office/drawing/2014/main" id="{BCEE1C28-930B-4A00-86CD-1FDA9E040D48}"/>
                </a:ext>
              </a:extLst>
            </p:cNvPr>
            <p:cNvSpPr/>
            <p:nvPr/>
          </p:nvSpPr>
          <p:spPr>
            <a:xfrm rot="10800000">
              <a:off x="10884314" y="4688310"/>
              <a:ext cx="181688" cy="181688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408D8AB-7782-4C50-89FD-D75CAC15AC8C}"/>
              </a:ext>
            </a:extLst>
          </p:cNvPr>
          <p:cNvSpPr/>
          <p:nvPr/>
        </p:nvSpPr>
        <p:spPr>
          <a:xfrm>
            <a:off x="9574406" y="6411939"/>
            <a:ext cx="2617594" cy="44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703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4250475" y="2536448"/>
            <a:ext cx="3691049" cy="1723549"/>
            <a:chOff x="4513151" y="2185897"/>
            <a:chExt cx="3691049" cy="17235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5016217" y="2185897"/>
              <a:ext cx="29524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1-2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513151" y="3201560"/>
              <a:ext cx="36910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개발 배경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8788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890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1-2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10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개발 배경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C5B4466-2CDE-4108-8D9B-61D711F093FF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1DF4C-7FA0-498F-AE0E-4743FE69BDEB}"/>
              </a:ext>
            </a:extLst>
          </p:cNvPr>
          <p:cNvCxnSpPr>
            <a:cxnSpLocks/>
          </p:cNvCxnSpPr>
          <p:nvPr/>
        </p:nvCxnSpPr>
        <p:spPr>
          <a:xfrm>
            <a:off x="5547882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3425BE-A71C-4188-9C1C-AE3C16A1324C}"/>
              </a:ext>
            </a:extLst>
          </p:cNvPr>
          <p:cNvCxnSpPr>
            <a:cxnSpLocks/>
          </p:cNvCxnSpPr>
          <p:nvPr/>
        </p:nvCxnSpPr>
        <p:spPr>
          <a:xfrm flipH="1">
            <a:off x="4241845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4742DE-E157-4532-8C8E-E16D47773344}"/>
              </a:ext>
            </a:extLst>
          </p:cNvPr>
          <p:cNvCxnSpPr>
            <a:cxnSpLocks/>
          </p:cNvCxnSpPr>
          <p:nvPr/>
        </p:nvCxnSpPr>
        <p:spPr>
          <a:xfrm>
            <a:off x="5576906" y="4446815"/>
            <a:ext cx="1561728" cy="688094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C40E3F1-EC80-4D85-84D3-5F9EF464D56C}"/>
              </a:ext>
            </a:extLst>
          </p:cNvPr>
          <p:cNvSpPr/>
          <p:nvPr/>
        </p:nvSpPr>
        <p:spPr>
          <a:xfrm>
            <a:off x="4666059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BB97458-8FB1-454E-AA05-B680B29FEE6A}"/>
              </a:ext>
            </a:extLst>
          </p:cNvPr>
          <p:cNvGrpSpPr/>
          <p:nvPr/>
        </p:nvGrpSpPr>
        <p:grpSpPr>
          <a:xfrm>
            <a:off x="7214926" y="1312995"/>
            <a:ext cx="4585645" cy="1881336"/>
            <a:chOff x="281014" y="4235821"/>
            <a:chExt cx="2834627" cy="188133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C7FCF-0978-493C-B477-746D3D44FAC2}"/>
                </a:ext>
              </a:extLst>
            </p:cNvPr>
            <p:cNvSpPr txBox="1"/>
            <p:nvPr/>
          </p:nvSpPr>
          <p:spPr>
            <a:xfrm>
              <a:off x="281014" y="4793718"/>
              <a:ext cx="283462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- 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코로나</a:t>
              </a:r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19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로 외식보다 </a:t>
              </a:r>
              <a:r>
                <a:rPr lang="ko-KR" altLang="en-US" sz="1600" dirty="0" err="1">
                  <a:solidFill>
                    <a:srgbClr val="FD94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집밥</a:t>
              </a:r>
              <a:r>
                <a:rPr lang="ko-KR" altLang="en-US" sz="1600" dirty="0" err="1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을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해먹는 추세</a:t>
              </a:r>
              <a:endParaRPr lang="en-US" altLang="ko-KR" sz="16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/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- </a:t>
              </a:r>
              <a:r>
                <a:rPr lang="ko-KR" altLang="en-US" sz="1600" dirty="0" err="1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영양있는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식사 관심↑ </a:t>
              </a:r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: 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배달</a:t>
              </a:r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, 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편의점식 </a:t>
              </a:r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X</a:t>
              </a:r>
            </a:p>
            <a:p>
              <a:pPr algn="just"/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- 1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인 가구 ↑ </a:t>
              </a:r>
              <a:endParaRPr lang="en-US" altLang="ko-KR" sz="16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/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- </a:t>
              </a:r>
              <a:r>
                <a:rPr lang="ko-KR" altLang="en-US" sz="1600" dirty="0">
                  <a:solidFill>
                    <a:srgbClr val="FD9401"/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집에서 요리 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할 수 있는 </a:t>
              </a:r>
              <a:r>
                <a:rPr lang="ko-KR" altLang="en-US" sz="1600" dirty="0" err="1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간편식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 관심 ↑</a:t>
              </a:r>
              <a:endParaRPr lang="en-US" altLang="ko-KR" sz="1600" dirty="0"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  <a:p>
              <a:pPr algn="just"/>
              <a:r>
                <a: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- </a:t>
              </a:r>
              <a:r>
                <a: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그에 맞는 레시피 정보를 제공하는 서비스관심 ↑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366A6E-0597-4870-A637-825E4A51225A}"/>
                </a:ext>
              </a:extLst>
            </p:cNvPr>
            <p:cNvSpPr txBox="1"/>
            <p:nvPr/>
          </p:nvSpPr>
          <p:spPr>
            <a:xfrm>
              <a:off x="356267" y="4235821"/>
              <a:ext cx="1542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요리 관련 서비스</a:t>
              </a:r>
              <a:r>
                <a:rPr lang="en-US" altLang="ko-KR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rPr>
                <a:t>?</a:t>
              </a:r>
              <a:endParaRPr lang="ko-KR" altLang="en-US" sz="2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2BA685-34AF-46FB-856D-5566E22BA984}"/>
              </a:ext>
            </a:extLst>
          </p:cNvPr>
          <p:cNvSpPr/>
          <p:nvPr/>
        </p:nvSpPr>
        <p:spPr>
          <a:xfrm>
            <a:off x="9574406" y="6411939"/>
            <a:ext cx="2617594" cy="446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4C82B2-6010-4E7D-B709-4B0BA32941A7}"/>
              </a:ext>
            </a:extLst>
          </p:cNvPr>
          <p:cNvCxnSpPr>
            <a:cxnSpLocks/>
          </p:cNvCxnSpPr>
          <p:nvPr/>
        </p:nvCxnSpPr>
        <p:spPr>
          <a:xfrm>
            <a:off x="7257850" y="1386039"/>
            <a:ext cx="0" cy="28875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B38C695-6E9C-4A6D-83C7-65147D13F020}"/>
              </a:ext>
            </a:extLst>
          </p:cNvPr>
          <p:cNvGrpSpPr/>
          <p:nvPr/>
        </p:nvGrpSpPr>
        <p:grpSpPr>
          <a:xfrm>
            <a:off x="473909" y="2866365"/>
            <a:ext cx="3906314" cy="1562580"/>
            <a:chOff x="264409" y="2978716"/>
            <a:chExt cx="3906314" cy="156258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E51F0D8-F2CC-465D-A06D-471968FB33DD}"/>
                </a:ext>
              </a:extLst>
            </p:cNvPr>
            <p:cNvGrpSpPr/>
            <p:nvPr/>
          </p:nvGrpSpPr>
          <p:grpSpPr>
            <a:xfrm>
              <a:off x="316423" y="2978716"/>
              <a:ext cx="3854300" cy="1562580"/>
              <a:chOff x="10413" y="4235821"/>
              <a:chExt cx="3172873" cy="156258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1AC0164-9DF8-4A75-AC5E-F5B2D18302F7}"/>
                  </a:ext>
                </a:extLst>
              </p:cNvPr>
              <p:cNvSpPr txBox="1"/>
              <p:nvPr/>
            </p:nvSpPr>
            <p:spPr>
              <a:xfrm>
                <a:off x="10413" y="4721183"/>
                <a:ext cx="317287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600" dirty="0" err="1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푸드테크</a:t>
                </a:r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 산업 중 간편하게 레시피를 제공 할 수 있는 서비스가 어떨까</a:t>
                </a:r>
                <a:r>
                  <a:rPr lang="en-US" altLang="ko-KR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?</a:t>
                </a:r>
              </a:p>
              <a:p>
                <a:pPr algn="just"/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현재 활성화 되어 있는 타 서비스와 비교하여 어떤 </a:t>
                </a:r>
                <a:r>
                  <a:rPr lang="ko-KR" altLang="en-US" sz="1600" dirty="0">
                    <a:solidFill>
                      <a:srgbClr val="FD9401"/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차별성</a:t>
                </a:r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이 있을까</a:t>
                </a:r>
                <a:r>
                  <a:rPr lang="en-US" altLang="ko-KR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?</a:t>
                </a:r>
                <a:endPara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95150EF-F697-4893-A2F5-2AF07EE43501}"/>
                  </a:ext>
                </a:extLst>
              </p:cNvPr>
              <p:cNvSpPr txBox="1"/>
              <p:nvPr/>
            </p:nvSpPr>
            <p:spPr>
              <a:xfrm>
                <a:off x="46252" y="4235821"/>
                <a:ext cx="1519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레시피 산업</a:t>
                </a:r>
                <a:r>
                  <a:rPr lang="en-US" altLang="ko-KR" sz="24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?</a:t>
                </a:r>
                <a:endParaRPr lang="ko-KR" altLang="en-US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25BA600-A8BC-40A9-BF21-613E8B1D4508}"/>
                </a:ext>
              </a:extLst>
            </p:cNvPr>
            <p:cNvCxnSpPr>
              <a:cxnSpLocks/>
            </p:cNvCxnSpPr>
            <p:nvPr/>
          </p:nvCxnSpPr>
          <p:spPr>
            <a:xfrm>
              <a:off x="264409" y="3049952"/>
              <a:ext cx="0" cy="288757"/>
            </a:xfrm>
            <a:prstGeom prst="line">
              <a:avLst/>
            </a:prstGeom>
            <a:ln w="38100">
              <a:solidFill>
                <a:srgbClr val="5953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D3336A7-80E1-4129-BDA4-14D4FA13EFE7}"/>
              </a:ext>
            </a:extLst>
          </p:cNvPr>
          <p:cNvGrpSpPr/>
          <p:nvPr/>
        </p:nvGrpSpPr>
        <p:grpSpPr>
          <a:xfrm>
            <a:off x="8865427" y="4831687"/>
            <a:ext cx="3442793" cy="1343079"/>
            <a:chOff x="9045176" y="4561110"/>
            <a:chExt cx="3065799" cy="1343079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35C8C6B-8A55-4078-9665-20891F9AF11B}"/>
                </a:ext>
              </a:extLst>
            </p:cNvPr>
            <p:cNvGrpSpPr/>
            <p:nvPr/>
          </p:nvGrpSpPr>
          <p:grpSpPr>
            <a:xfrm>
              <a:off x="9069478" y="4561110"/>
              <a:ext cx="3041497" cy="1343079"/>
              <a:chOff x="389288" y="4235821"/>
              <a:chExt cx="3041497" cy="134307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045647-F94E-4317-92FE-6F7B5F180E71}"/>
                  </a:ext>
                </a:extLst>
              </p:cNvPr>
              <p:cNvSpPr txBox="1"/>
              <p:nvPr/>
            </p:nvSpPr>
            <p:spPr>
              <a:xfrm>
                <a:off x="389288" y="4747903"/>
                <a:ext cx="3041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레시피 안에서 </a:t>
                </a:r>
                <a:r>
                  <a:rPr lang="ko-KR" altLang="en-US" sz="1600" dirty="0">
                    <a:solidFill>
                      <a:srgbClr val="FD9401"/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대체</a:t>
                </a:r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 할 수 있는 </a:t>
                </a:r>
                <a:endPara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  <a:p>
                <a:pPr algn="just"/>
                <a:r>
                  <a:rPr lang="ko-KR" altLang="en-US" sz="1600" dirty="0">
                    <a:solidFill>
                      <a:srgbClr val="FD9401"/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식재료</a:t>
                </a:r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를 추천해주는 서비스가</a:t>
                </a:r>
                <a:endParaRPr lang="en-US" altLang="ko-KR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  <a:p>
                <a:pPr algn="just"/>
                <a:r>
                  <a:rPr lang="ko-KR" altLang="en-US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있었으면 좋겠다</a:t>
                </a:r>
                <a:r>
                  <a:rPr lang="en-US" altLang="ko-KR" sz="1600" dirty="0"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.</a:t>
                </a:r>
                <a:endParaRPr lang="ko-KR" altLang="en-US" sz="1600" dirty="0"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4205C0D-5A1A-4083-8FCE-4B02DDDF6BB5}"/>
                  </a:ext>
                </a:extLst>
              </p:cNvPr>
              <p:cNvSpPr txBox="1"/>
              <p:nvPr/>
            </p:nvSpPr>
            <p:spPr>
              <a:xfrm>
                <a:off x="440821" y="4235821"/>
                <a:ext cx="18517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대체 식재료 </a:t>
                </a:r>
                <a:r>
                  <a:rPr lang="en-US" altLang="ko-KR" sz="2400" b="1" spc="-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마루 부리OTF 중간" panose="020B0600000101010101" pitchFamily="34" charset="-127"/>
                    <a:ea typeface="마루 부리OTF 중간" panose="020B0600000101010101" pitchFamily="34" charset="-127"/>
                  </a:rPr>
                  <a:t>!</a:t>
                </a:r>
                <a:endParaRPr lang="ko-KR" altLang="en-US" sz="2400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마루 부리OTF 중간" panose="020B0600000101010101" pitchFamily="34" charset="-127"/>
                  <a:ea typeface="마루 부리OTF 중간" panose="020B0600000101010101" pitchFamily="34" charset="-127"/>
                </a:endParaRPr>
              </a:p>
            </p:txBody>
          </p: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73702D1-E60B-4FEC-8E28-9341D5BFCF6A}"/>
                </a:ext>
              </a:extLst>
            </p:cNvPr>
            <p:cNvCxnSpPr>
              <a:cxnSpLocks/>
            </p:cNvCxnSpPr>
            <p:nvPr/>
          </p:nvCxnSpPr>
          <p:spPr>
            <a:xfrm>
              <a:off x="9045176" y="4643548"/>
              <a:ext cx="0" cy="288757"/>
            </a:xfrm>
            <a:prstGeom prst="line">
              <a:avLst/>
            </a:prstGeom>
            <a:ln w="38100">
              <a:solidFill>
                <a:srgbClr val="B48B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그래픽 20" descr="요리사">
            <a:extLst>
              <a:ext uri="{FF2B5EF4-FFF2-40B4-BE49-F238E27FC236}">
                <a16:creationId xmlns:a16="http://schemas.microsoft.com/office/drawing/2014/main" id="{B12B8A12-5885-4ED0-A874-9E524748B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2691" y="1813219"/>
            <a:ext cx="1109903" cy="1109903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D8FE3700-71D6-4062-BE29-647B8C408FB2}"/>
              </a:ext>
            </a:extLst>
          </p:cNvPr>
          <p:cNvGrpSpPr/>
          <p:nvPr/>
        </p:nvGrpSpPr>
        <p:grpSpPr>
          <a:xfrm>
            <a:off x="6911556" y="4653173"/>
            <a:ext cx="1758766" cy="1758766"/>
            <a:chOff x="6906559" y="4653173"/>
            <a:chExt cx="1758766" cy="175876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0CC3073-D469-48B2-BB3D-D5E693173183}"/>
                </a:ext>
              </a:extLst>
            </p:cNvPr>
            <p:cNvSpPr/>
            <p:nvPr/>
          </p:nvSpPr>
          <p:spPr>
            <a:xfrm>
              <a:off x="6906559" y="4653173"/>
              <a:ext cx="1758766" cy="175876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래픽 22" descr="수확물 바구니">
              <a:extLst>
                <a:ext uri="{FF2B5EF4-FFF2-40B4-BE49-F238E27FC236}">
                  <a16:creationId xmlns:a16="http://schemas.microsoft.com/office/drawing/2014/main" id="{7D6CD374-B7B6-4B44-A882-D350F85FC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28742" y="5126060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0AA9E0E-779D-401A-8773-F5B0BD379D3F}"/>
              </a:ext>
            </a:extLst>
          </p:cNvPr>
          <p:cNvGrpSpPr/>
          <p:nvPr/>
        </p:nvGrpSpPr>
        <p:grpSpPr>
          <a:xfrm>
            <a:off x="2604784" y="4669813"/>
            <a:ext cx="1758766" cy="1758766"/>
            <a:chOff x="3560349" y="4653173"/>
            <a:chExt cx="1758766" cy="175876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F6079B3-6711-48E2-84B5-65F1B945A65D}"/>
                </a:ext>
              </a:extLst>
            </p:cNvPr>
            <p:cNvSpPr/>
            <p:nvPr/>
          </p:nvSpPr>
          <p:spPr>
            <a:xfrm>
              <a:off x="3560349" y="4653173"/>
              <a:ext cx="1758766" cy="17587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래픽 26" descr="서적">
              <a:extLst>
                <a:ext uri="{FF2B5EF4-FFF2-40B4-BE49-F238E27FC236}">
                  <a16:creationId xmlns:a16="http://schemas.microsoft.com/office/drawing/2014/main" id="{2D794E88-1EAA-4B0E-97FA-4E597991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5392" y="5134909"/>
              <a:ext cx="803775" cy="803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7934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3811405" y="2244060"/>
            <a:ext cx="4569190" cy="1723549"/>
            <a:chOff x="4435112" y="2185897"/>
            <a:chExt cx="4569190" cy="17235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5249112" y="2185897"/>
              <a:ext cx="29411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Part 1-3</a:t>
              </a:r>
              <a:endParaRPr lang="ko-KR" altLang="en-US" sz="6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4435112" y="3201560"/>
              <a:ext cx="45691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서비스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91466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53E98E-19A0-4DF5-A5A7-0AA467F223D5}"/>
              </a:ext>
            </a:extLst>
          </p:cNvPr>
          <p:cNvSpPr/>
          <p:nvPr/>
        </p:nvSpPr>
        <p:spPr>
          <a:xfrm>
            <a:off x="9574406" y="6411939"/>
            <a:ext cx="2617594" cy="44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F58AD-B3D3-4773-90EA-E7B48DFEFB26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65750-6385-47FF-A115-D3841CA7CA02}"/>
              </a:ext>
            </a:extLst>
          </p:cNvPr>
          <p:cNvSpPr txBox="1"/>
          <p:nvPr/>
        </p:nvSpPr>
        <p:spPr>
          <a:xfrm>
            <a:off x="1061630" y="320188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서비스 소개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DF6E1-453C-4412-B063-BF5DA3E7789A}"/>
              </a:ext>
            </a:extLst>
          </p:cNvPr>
          <p:cNvSpPr txBox="1"/>
          <p:nvPr/>
        </p:nvSpPr>
        <p:spPr>
          <a:xfrm>
            <a:off x="160421" y="304800"/>
            <a:ext cx="88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1-3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5FF1DE2-EF21-4138-BAD2-CE982CC40A97}"/>
              </a:ext>
            </a:extLst>
          </p:cNvPr>
          <p:cNvSpPr/>
          <p:nvPr/>
        </p:nvSpPr>
        <p:spPr>
          <a:xfrm>
            <a:off x="2976280" y="1097280"/>
            <a:ext cx="3492500" cy="345242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F6D6BC-E46C-4724-939E-88F4E81C1A45}"/>
              </a:ext>
            </a:extLst>
          </p:cNvPr>
          <p:cNvSpPr/>
          <p:nvPr/>
        </p:nvSpPr>
        <p:spPr>
          <a:xfrm>
            <a:off x="1503559" y="3110961"/>
            <a:ext cx="3492500" cy="3452428"/>
          </a:xfrm>
          <a:prstGeom prst="ellipse">
            <a:avLst/>
          </a:prstGeom>
          <a:solidFill>
            <a:srgbClr val="59534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382A452-4E13-4D44-82D2-B5FCAB7FBAB0}"/>
              </a:ext>
            </a:extLst>
          </p:cNvPr>
          <p:cNvSpPr/>
          <p:nvPr/>
        </p:nvSpPr>
        <p:spPr>
          <a:xfrm>
            <a:off x="4153809" y="3182540"/>
            <a:ext cx="3492500" cy="3452428"/>
          </a:xfrm>
          <a:prstGeom prst="ellipse">
            <a:avLst/>
          </a:prstGeom>
          <a:solidFill>
            <a:srgbClr val="B48B6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1FEC2E-F68C-4F1C-A638-531DD0E54556}"/>
              </a:ext>
            </a:extLst>
          </p:cNvPr>
          <p:cNvSpPr txBox="1"/>
          <p:nvPr/>
        </p:nvSpPr>
        <p:spPr>
          <a:xfrm>
            <a:off x="4045692" y="2290250"/>
            <a:ext cx="135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편의성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E5A9D2-5A6F-4496-B149-A6AFACCDEF0E}"/>
              </a:ext>
            </a:extLst>
          </p:cNvPr>
          <p:cNvSpPr txBox="1"/>
          <p:nvPr/>
        </p:nvSpPr>
        <p:spPr>
          <a:xfrm>
            <a:off x="2370572" y="4817495"/>
            <a:ext cx="135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레시피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748143-E142-40EC-AF99-42B47329CFF9}"/>
              </a:ext>
            </a:extLst>
          </p:cNvPr>
          <p:cNvSpPr txBox="1"/>
          <p:nvPr/>
        </p:nvSpPr>
        <p:spPr>
          <a:xfrm>
            <a:off x="5399369" y="4725551"/>
            <a:ext cx="1353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대체 </a:t>
            </a:r>
            <a:endParaRPr lang="en-US" altLang="ko-KR" sz="2400" dirty="0"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  <a:p>
            <a:pPr algn="ctr"/>
            <a:r>
              <a:rPr lang="ko-KR" altLang="en-US" sz="2400" dirty="0"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식재료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46860AF-FBCC-46D6-938B-550876B34142}"/>
              </a:ext>
            </a:extLst>
          </p:cNvPr>
          <p:cNvCxnSpPr>
            <a:cxnSpLocks/>
          </p:cNvCxnSpPr>
          <p:nvPr/>
        </p:nvCxnSpPr>
        <p:spPr>
          <a:xfrm flipV="1">
            <a:off x="4624913" y="3039382"/>
            <a:ext cx="4142417" cy="1251677"/>
          </a:xfrm>
          <a:prstGeom prst="straightConnector1">
            <a:avLst/>
          </a:prstGeom>
          <a:ln w="9525">
            <a:solidFill>
              <a:srgbClr val="595347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CAF67B9-E0A5-41E4-AE49-5F31443F0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56" b="1"/>
          <a:stretch/>
        </p:blipFill>
        <p:spPr>
          <a:xfrm>
            <a:off x="9119030" y="1733413"/>
            <a:ext cx="2382001" cy="25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6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9" grpId="0" animBg="1"/>
      <p:bldP spid="40" grpId="0" animBg="1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EF58AD-B3D3-4773-90EA-E7B48DFEFB26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65750-6385-47FF-A115-D3841CA7CA02}"/>
              </a:ext>
            </a:extLst>
          </p:cNvPr>
          <p:cNvSpPr txBox="1"/>
          <p:nvPr/>
        </p:nvSpPr>
        <p:spPr>
          <a:xfrm>
            <a:off x="1061630" y="320188"/>
            <a:ext cx="4971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서비스 소개 </a:t>
            </a:r>
            <a:r>
              <a:rPr lang="en-US" altLang="ko-KR" sz="3600" dirty="0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_</a:t>
            </a:r>
            <a:r>
              <a:rPr lang="ko-KR" altLang="en-US" sz="2800" dirty="0" err="1">
                <a:solidFill>
                  <a:schemeClr val="accent2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rPr>
              <a:t>화면구현시안</a:t>
            </a:r>
            <a:endParaRPr lang="ko-KR" altLang="en-US" sz="3600" dirty="0">
              <a:solidFill>
                <a:schemeClr val="accent2"/>
              </a:solidFill>
              <a:latin typeface="마루 부리OTF 굵은" panose="020B0600000101010101" pitchFamily="34" charset="-127"/>
              <a:ea typeface="마루 부리OTF 굵은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DF6E1-453C-4412-B063-BF5DA3E7789A}"/>
              </a:ext>
            </a:extLst>
          </p:cNvPr>
          <p:cNvSpPr txBox="1"/>
          <p:nvPr/>
        </p:nvSpPr>
        <p:spPr>
          <a:xfrm>
            <a:off x="160421" y="304800"/>
            <a:ext cx="889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마루 부리OTF 중간" panose="020B0600000101010101" pitchFamily="34" charset="-127"/>
                <a:ea typeface="마루 부리OTF 중간" panose="020B0600000101010101" pitchFamily="34" charset="-127"/>
              </a:rPr>
              <a:t>Part 1-3</a:t>
            </a:r>
            <a:endParaRPr lang="ko-KR" altLang="en-US" sz="1600" dirty="0">
              <a:solidFill>
                <a:schemeClr val="accent2"/>
              </a:solidFill>
              <a:latin typeface="마루 부리OTF 중간" panose="020B0600000101010101" pitchFamily="34" charset="-127"/>
              <a:ea typeface="마루 부리OTF 중간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E2599A-77F9-42EE-9F93-DE145BE83BBF}"/>
              </a:ext>
            </a:extLst>
          </p:cNvPr>
          <p:cNvSpPr/>
          <p:nvPr/>
        </p:nvSpPr>
        <p:spPr>
          <a:xfrm>
            <a:off x="9574406" y="6411939"/>
            <a:ext cx="2617594" cy="446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064D30-1D85-4630-A0EC-D49CF6F81B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431"/>
          <a:stretch/>
        </p:blipFill>
        <p:spPr>
          <a:xfrm>
            <a:off x="1167702" y="1336290"/>
            <a:ext cx="9753600" cy="480910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0B58791E-9D6E-4043-A2EA-6563B8CE3FE1}"/>
              </a:ext>
            </a:extLst>
          </p:cNvPr>
          <p:cNvSpPr/>
          <p:nvPr/>
        </p:nvSpPr>
        <p:spPr>
          <a:xfrm>
            <a:off x="1167702" y="1363834"/>
            <a:ext cx="9753599" cy="4809096"/>
          </a:xfrm>
          <a:prstGeom prst="rect">
            <a:avLst/>
          </a:prstGeom>
          <a:solidFill>
            <a:schemeClr val="accent5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0D248F4-5390-47F2-823F-B52AA40EF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395" y="1933444"/>
            <a:ext cx="6505268" cy="747732"/>
          </a:xfrm>
          <a:prstGeom prst="rect">
            <a:avLst/>
          </a:prstGeom>
          <a:ln w="57150">
            <a:solidFill>
              <a:srgbClr val="FD940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00F9D86-C807-49BF-93BB-0352B308AEF5}"/>
              </a:ext>
            </a:extLst>
          </p:cNvPr>
          <p:cNvGrpSpPr/>
          <p:nvPr/>
        </p:nvGrpSpPr>
        <p:grpSpPr>
          <a:xfrm>
            <a:off x="3893670" y="2767037"/>
            <a:ext cx="7040332" cy="483749"/>
            <a:chOff x="3964513" y="2938519"/>
            <a:chExt cx="7040332" cy="483749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BAF8A52-8CE9-42C5-8486-E51B42298EEA}"/>
                </a:ext>
              </a:extLst>
            </p:cNvPr>
            <p:cNvCxnSpPr>
              <a:cxnSpLocks/>
            </p:cNvCxnSpPr>
            <p:nvPr/>
          </p:nvCxnSpPr>
          <p:spPr>
            <a:xfrm>
              <a:off x="3964513" y="2938519"/>
              <a:ext cx="912287" cy="187398"/>
            </a:xfrm>
            <a:prstGeom prst="straightConnector1">
              <a:avLst/>
            </a:prstGeom>
            <a:ln w="9525">
              <a:solidFill>
                <a:schemeClr val="bg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BCC003-DB0D-40FE-990C-5AA79FB5FC19}"/>
                </a:ext>
              </a:extLst>
            </p:cNvPr>
            <p:cNvSpPr txBox="1"/>
            <p:nvPr/>
          </p:nvSpPr>
          <p:spPr>
            <a:xfrm>
              <a:off x="4876800" y="3022158"/>
              <a:ext cx="6128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요리명으로 검색 뿐만 아니라 재료명으로도 검색 가능</a:t>
              </a:r>
              <a:r>
                <a:rPr lang="en-US" altLang="ko-KR" sz="2000" dirty="0">
                  <a:solidFill>
                    <a:schemeClr val="bg1"/>
                  </a:solidFill>
                  <a:latin typeface="마루 부리OTF 굵은" panose="020B0600000101010101" pitchFamily="34" charset="-127"/>
                  <a:ea typeface="마루 부리OTF 굵은" panose="020B0600000101010101" pitchFamily="34" charset="-127"/>
                </a:rPr>
                <a:t>!</a:t>
              </a:r>
              <a:endParaRPr lang="ko-KR" altLang="en-US" sz="2000" dirty="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373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1079</Words>
  <Application>Microsoft Office PowerPoint</Application>
  <PresentationFormat>와이드스크린</PresentationFormat>
  <Paragraphs>278</Paragraphs>
  <Slides>29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G마켓 산스 TTF Bold</vt:lpstr>
      <vt:lpstr>G마켓 산스 TTF Light</vt:lpstr>
      <vt:lpstr>나눔스퀘어 Bold</vt:lpstr>
      <vt:lpstr>마루 부리 조금굵은</vt:lpstr>
      <vt:lpstr>마루 부리OTF 굵은</vt:lpstr>
      <vt:lpstr>마루 부리OTF 아주가는</vt:lpstr>
      <vt:lpstr>마루 부리OTF 중간</vt:lpstr>
      <vt:lpstr>맑은 고딕</vt:lpstr>
      <vt:lpstr>Arial</vt:lpstr>
      <vt:lpstr>Franklin Gothic Medium</vt:lpstr>
      <vt:lpstr>Segoe Script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조 현정</cp:lastModifiedBy>
  <cp:revision>48</cp:revision>
  <dcterms:created xsi:type="dcterms:W3CDTF">2020-07-12T23:40:59Z</dcterms:created>
  <dcterms:modified xsi:type="dcterms:W3CDTF">2021-10-21T07:56:29Z</dcterms:modified>
</cp:coreProperties>
</file>