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2" r:id="rId7"/>
    <p:sldId id="260" r:id="rId8"/>
    <p:sldId id="261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7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4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5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03E0-7FCD-714F-9866-6347958DBF0F}" type="datetimeFigureOut">
              <a:rPr lang="en-US" smtClean="0"/>
              <a:t>23/7/18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604C-914F-5149-A9CE-6038039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&amp; Agile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Management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4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Scrum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7899151" cy="3394472"/>
          </a:xfrm>
        </p:spPr>
        <p:txBody>
          <a:bodyPr>
            <a:normAutofit/>
          </a:bodyPr>
          <a:lstStyle/>
          <a:p>
            <a:r>
              <a:rPr lang="x-none" sz="2400" b="1" dirty="0" smtClean="0"/>
              <a:t>Goal:</a:t>
            </a:r>
            <a:r>
              <a:rPr lang="x-none" sz="2400" dirty="0" smtClean="0"/>
              <a:t> See how good your team can get at making airplanes</a:t>
            </a:r>
          </a:p>
          <a:p>
            <a:pPr lvl="1"/>
            <a:r>
              <a:rPr lang="x-none" sz="2000" dirty="0" smtClean="0"/>
              <a:t>Each airplane must be made from </a:t>
            </a:r>
            <a:r>
              <a:rPr lang="en-US" sz="2000" dirty="0" smtClean="0"/>
              <a:t>¼</a:t>
            </a:r>
            <a:r>
              <a:rPr lang="x-none" sz="2000" dirty="0" smtClean="0"/>
              <a:t> of a sheet of A4 paper</a:t>
            </a:r>
          </a:p>
          <a:p>
            <a:pPr lvl="1"/>
            <a:r>
              <a:rPr lang="x-none" sz="2000" dirty="0" smtClean="0"/>
              <a:t>Planes must have a blunt tip</a:t>
            </a:r>
          </a:p>
          <a:p>
            <a:pPr lvl="1"/>
            <a:r>
              <a:rPr lang="x-none" sz="2000" dirty="0" smtClean="0"/>
              <a:t>Each airplane must be tested and shown to fly 3 meters in the testing area</a:t>
            </a:r>
          </a:p>
          <a:p>
            <a:pPr lvl="1"/>
            <a:r>
              <a:rPr lang="x-none" sz="2000" dirty="0" smtClean="0"/>
              <a:t>Planes may only be tested once; if it fails, it must be discarded</a:t>
            </a:r>
          </a:p>
          <a:p>
            <a:pPr lvl="1"/>
            <a:r>
              <a:rPr lang="x-none" sz="2000" dirty="0" smtClean="0"/>
              <a:t>Only successful</a:t>
            </a:r>
            <a:r>
              <a:rPr lang="en-US" sz="2000" dirty="0" smtClean="0"/>
              <a:t>l</a:t>
            </a:r>
            <a:r>
              <a:rPr lang="x-none" sz="2000" dirty="0" smtClean="0"/>
              <a:t>y test planes count toards your goal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401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Scrum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7899151" cy="339447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Product Backlog</a:t>
            </a:r>
          </a:p>
          <a:p>
            <a:pPr lvl="1"/>
            <a:r>
              <a:rPr lang="en-US" sz="1600" dirty="0" smtClean="0"/>
              <a:t>High-level feature list</a:t>
            </a:r>
          </a:p>
          <a:p>
            <a:pPr lvl="1"/>
            <a:r>
              <a:rPr lang="en-US" sz="1600" dirty="0" smtClean="0"/>
              <a:t>Create and owned by the Product Owner</a:t>
            </a:r>
          </a:p>
          <a:p>
            <a:r>
              <a:rPr lang="en-US" sz="2000" b="1" dirty="0" smtClean="0"/>
              <a:t>Scrum Board + Sprint Backlog</a:t>
            </a:r>
          </a:p>
          <a:p>
            <a:pPr lvl="1"/>
            <a:r>
              <a:rPr lang="en-US" sz="1600" dirty="0" smtClean="0"/>
              <a:t>Scrum Board = Task Board which tracks task status</a:t>
            </a:r>
          </a:p>
          <a:p>
            <a:pPr lvl="1"/>
            <a:r>
              <a:rPr lang="en-US" sz="1600" dirty="0" smtClean="0"/>
              <a:t>Sprint Backlog = Task List which tracks task completion</a:t>
            </a:r>
          </a:p>
          <a:p>
            <a:r>
              <a:rPr lang="en-US" sz="2000" b="1" dirty="0" smtClean="0"/>
              <a:t>Sprint </a:t>
            </a:r>
            <a:r>
              <a:rPr lang="en-US" sz="2000" b="1" dirty="0" err="1" smtClean="0"/>
              <a:t>Burndown</a:t>
            </a:r>
            <a:r>
              <a:rPr lang="en-US" sz="2000" b="1" dirty="0" smtClean="0"/>
              <a:t> Chart</a:t>
            </a:r>
          </a:p>
          <a:p>
            <a:pPr lvl="1"/>
            <a:r>
              <a:rPr lang="en-US" sz="1600" dirty="0" smtClean="0"/>
              <a:t>Visualization of the Sprint progress</a:t>
            </a:r>
          </a:p>
          <a:p>
            <a:pPr lvl="1"/>
            <a:r>
              <a:rPr lang="en-US" sz="1600" dirty="0" smtClean="0"/>
              <a:t>Shows velocity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9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538567"/>
              </p:ext>
            </p:extLst>
          </p:nvPr>
        </p:nvGraphicFramePr>
        <p:xfrm>
          <a:off x="457200" y="1200150"/>
          <a:ext cx="8229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674"/>
                <a:gridCol w="1006392"/>
                <a:gridCol w="989334"/>
                <a:gridCol w="904165"/>
                <a:gridCol w="2381982"/>
                <a:gridCol w="1448053"/>
              </a:tblGrid>
              <a:tr h="18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Not Started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Estimated 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Assignment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Dependency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 Progress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Done</a:t>
                      </a:r>
                      <a:endParaRPr lang="en-US" sz="1100" dirty="0"/>
                    </a:p>
                  </a:txBody>
                  <a:tcPr/>
                </a:tc>
              </a:tr>
              <a:tr h="2073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 Research aerodynamics of parachute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YYK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73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 Decide on shape of parachute and object to float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YYK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1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Assemble tools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Nicole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1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 Collect toilet paper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Xuan</a:t>
                      </a:r>
                      <a:r>
                        <a:rPr lang="en-US" sz="1100" baseline="0" dirty="0" smtClean="0"/>
                        <a:t> Ping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-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1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 Tear</a:t>
                      </a:r>
                      <a:r>
                        <a:rPr lang="en-US" sz="1100" baseline="0" dirty="0" smtClean="0"/>
                        <a:t> toilet paper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Xuan</a:t>
                      </a:r>
                      <a:r>
                        <a:rPr lang="en-US" sz="1100" dirty="0" smtClean="0"/>
                        <a:t> Ping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1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6. Make synthetic</a:t>
                      </a:r>
                      <a:r>
                        <a:rPr lang="en-US" sz="1100" baseline="0" dirty="0" smtClean="0"/>
                        <a:t> strings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Nicole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1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7. Cut tape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YYK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1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8. Tie</a:t>
                      </a:r>
                      <a:r>
                        <a:rPr lang="en-US" sz="1100" baseline="0" dirty="0" smtClean="0"/>
                        <a:t> string to object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Xuan</a:t>
                      </a:r>
                      <a:r>
                        <a:rPr lang="en-US" sz="1100" dirty="0" smtClean="0"/>
                        <a:t> Ping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73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9. Thread string through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Nicole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2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Agile: 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Agile software development refers to a group of software development methodologies based on iterative development, where requirements and solutions evolve through collaboration between self-organizing cross-functional teams. </a:t>
            </a:r>
          </a:p>
          <a:p>
            <a:r>
              <a:rPr lang="en-US" dirty="0" smtClean="0"/>
              <a:t>Agile methods or Agile processes generally promote a disciplined project management process that encourages frequent inspection and adaptation, a leadership philosophy that encourages teamwork, self-organization and accountability, a set of engineering best practices intended to allow for rapid delivery of high-quality software, and a business approach that aligns development with customer needs and company goals. </a:t>
            </a:r>
          </a:p>
          <a:p>
            <a:r>
              <a:rPr lang="en-US" dirty="0" smtClean="0"/>
              <a:t>Agile development refers to any development process that is aligned with the concepts of the Agile Manifesto. The Manifesto was developed by a group fourteen leading figures in the software industry, and reflects their experience of what approaches do and do not work for software 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4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Historical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Games used to be built using the waterfall methods</a:t>
            </a:r>
          </a:p>
          <a:p>
            <a:pPr lvl="1"/>
            <a:r>
              <a:rPr lang="en-US" sz="2400" dirty="0" smtClean="0"/>
              <a:t>Fixed plan</a:t>
            </a:r>
          </a:p>
          <a:p>
            <a:pPr lvl="1"/>
            <a:r>
              <a:rPr lang="en-US" sz="2400" dirty="0" smtClean="0"/>
              <a:t>Outcomes may not be as designed</a:t>
            </a:r>
          </a:p>
          <a:p>
            <a:r>
              <a:rPr lang="en-US" sz="2400" dirty="0" smtClean="0"/>
              <a:t>Scrum/Agile adopted since 2000 by companies like EA, </a:t>
            </a:r>
            <a:r>
              <a:rPr lang="en-US" sz="2400" dirty="0" err="1" smtClean="0"/>
              <a:t>Harmonix</a:t>
            </a:r>
            <a:r>
              <a:rPr lang="en-US" sz="2400" dirty="0" smtClean="0"/>
              <a:t>, </a:t>
            </a:r>
            <a:r>
              <a:rPr lang="en-US" sz="2400" dirty="0" err="1" smtClean="0"/>
              <a:t>Ubisoft</a:t>
            </a:r>
            <a:r>
              <a:rPr lang="en-US" sz="2400" dirty="0" smtClean="0"/>
              <a:t> etc.</a:t>
            </a:r>
          </a:p>
          <a:p>
            <a:pPr lvl="1"/>
            <a:r>
              <a:rPr lang="en-US" sz="2400" dirty="0" smtClean="0"/>
              <a:t>Test &amp; iterate</a:t>
            </a:r>
          </a:p>
          <a:p>
            <a:pPr lvl="1"/>
            <a:r>
              <a:rPr lang="en-US" sz="2400" dirty="0" smtClean="0"/>
              <a:t>Allows flexibility in modifying scope/specs if outcome is not as desired</a:t>
            </a:r>
          </a:p>
          <a:p>
            <a:pPr lvl="1"/>
            <a:r>
              <a:rPr lang="en-US" sz="2400" dirty="0" smtClean="0"/>
              <a:t>Adapted from Toyota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00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 of Waterfall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5" y="1063229"/>
            <a:ext cx="5037259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2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 of Scrum Roles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75" y="1134382"/>
            <a:ext cx="3737642" cy="37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 of Scrum 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61" y="1063229"/>
            <a:ext cx="6364217" cy="3973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2713" y="1492666"/>
            <a:ext cx="14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Step 1: Gather Facts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679" y="4779385"/>
            <a:ext cx="1686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Step 2: Plan &amp; Delegate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663" y="3017273"/>
            <a:ext cx="1161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Step 3: Execute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5533" y="4502386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No changes in scope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No changes in </a:t>
            </a:r>
            <a:r>
              <a:rPr lang="en-US" sz="1200" b="1" dirty="0" err="1" smtClean="0">
                <a:solidFill>
                  <a:srgbClr val="FF0000"/>
                </a:solidFill>
              </a:rPr>
              <a:t>timebox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Keep team on track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0972" y="280712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Step 4: Monitor &amp; Update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What have I done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What will I be doing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What am I dependent 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1056" y="4553621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Step 5: </a:t>
            </a:r>
            <a:r>
              <a:rPr lang="en-US" sz="1200" b="1" dirty="0" err="1" smtClean="0">
                <a:solidFill>
                  <a:srgbClr val="FF0000"/>
                </a:solidFill>
              </a:rPr>
              <a:t>Finalise</a:t>
            </a:r>
            <a:r>
              <a:rPr lang="en-US" sz="1200" b="1" dirty="0" smtClean="0">
                <a:solidFill>
                  <a:srgbClr val="FF0000"/>
                </a:solidFill>
              </a:rPr>
              <a:t> &amp; End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Always give feedback</a:t>
            </a:r>
            <a:br>
              <a:rPr lang="en-US" sz="1200" b="1" dirty="0" smtClean="0">
                <a:solidFill>
                  <a:srgbClr val="FF0000"/>
                </a:solidFill>
              </a:rPr>
            </a:br>
            <a:r>
              <a:rPr lang="en-US" sz="1200" b="1" dirty="0" smtClean="0">
                <a:solidFill>
                  <a:srgbClr val="FF0000"/>
                </a:solidFill>
              </a:rPr>
              <a:t>mid-assignment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2233" y="1063229"/>
            <a:ext cx="1594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Every intermediate product must be presentable, usable, to prevent abortive work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Scrum Pre-Work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02100" cy="339447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Organise</a:t>
            </a:r>
            <a:r>
              <a:rPr lang="en-US" sz="2400" dirty="0" smtClean="0"/>
              <a:t> in a team</a:t>
            </a:r>
          </a:p>
          <a:p>
            <a:r>
              <a:rPr lang="en-US" sz="2400" dirty="0" smtClean="0"/>
              <a:t>Pick a problem</a:t>
            </a:r>
          </a:p>
          <a:p>
            <a:r>
              <a:rPr lang="en-US" sz="2400" dirty="0" smtClean="0"/>
              <a:t>Discuss and come up with a plan</a:t>
            </a:r>
          </a:p>
          <a:p>
            <a:r>
              <a:rPr lang="en-US" sz="2400" dirty="0" smtClean="0"/>
              <a:t>5 minutes Time Box </a:t>
            </a:r>
            <a:r>
              <a:rPr lang="mr-IN" sz="2400" dirty="0" smtClean="0"/>
              <a:t>–</a:t>
            </a:r>
            <a:r>
              <a:rPr lang="en-US" sz="2400" dirty="0" smtClean="0"/>
              <a:t> Scrum Master keeps time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07" y="1063229"/>
            <a:ext cx="3871640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8766" y="2419342"/>
            <a:ext cx="14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Defines the problem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8766" y="3645736"/>
            <a:ext cx="2744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Facilitates the problem-solution process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3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Scrum Pre-Work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4949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Step 1: </a:t>
            </a:r>
            <a:r>
              <a:rPr lang="en-US" sz="2400" dirty="0" smtClean="0"/>
              <a:t>Gather specs</a:t>
            </a:r>
          </a:p>
          <a:p>
            <a:pPr lvl="1"/>
            <a:r>
              <a:rPr lang="en-US" sz="2000" dirty="0" smtClean="0"/>
              <a:t>No more than 100 words</a:t>
            </a:r>
          </a:p>
          <a:p>
            <a:pPr lvl="1"/>
            <a:r>
              <a:rPr lang="en-US" sz="2000" dirty="0" smtClean="0"/>
              <a:t>Acknowledge sources for materials used in slides</a:t>
            </a:r>
          </a:p>
          <a:p>
            <a:pPr lvl="1"/>
            <a:r>
              <a:rPr lang="en-US" sz="2000" dirty="0" smtClean="0"/>
              <a:t>Read the above as a team</a:t>
            </a:r>
          </a:p>
          <a:p>
            <a:pPr lvl="1"/>
            <a:r>
              <a:rPr lang="en-US" sz="2000" dirty="0" smtClean="0"/>
              <a:t>A presentation that </a:t>
            </a:r>
            <a:r>
              <a:rPr lang="en-US" sz="2000" dirty="0" err="1" smtClean="0"/>
              <a:t>summarises</a:t>
            </a:r>
            <a:r>
              <a:rPr lang="en-US" sz="2000" dirty="0" smtClean="0"/>
              <a:t> the Scrum to explain process</a:t>
            </a:r>
          </a:p>
          <a:p>
            <a:r>
              <a:rPr lang="en-US" sz="2400" b="1" dirty="0" smtClean="0"/>
              <a:t>Step 2: </a:t>
            </a:r>
            <a:r>
              <a:rPr lang="en-US" sz="2400" dirty="0" smtClean="0"/>
              <a:t>Plan &amp; delegate</a:t>
            </a:r>
          </a:p>
          <a:p>
            <a:r>
              <a:rPr lang="en-US" sz="2400" b="1" dirty="0" smtClean="0"/>
              <a:t>Step 3: </a:t>
            </a:r>
            <a:r>
              <a:rPr lang="en-US" sz="2400" dirty="0" smtClean="0"/>
              <a:t>Execute</a:t>
            </a:r>
          </a:p>
          <a:p>
            <a:pPr lvl="1"/>
            <a:r>
              <a:rPr lang="en-US" sz="2000" dirty="0" smtClean="0"/>
              <a:t>If you rush into execution and implementation, you might be overly attached to them, even if they are bad from first principles</a:t>
            </a:r>
          </a:p>
          <a:p>
            <a:r>
              <a:rPr lang="en-US" sz="2400" b="1" dirty="0" smtClean="0"/>
              <a:t>Step 4:</a:t>
            </a:r>
            <a:r>
              <a:rPr lang="en-US" sz="2400" dirty="0" smtClean="0"/>
              <a:t> Monitor and update</a:t>
            </a:r>
          </a:p>
          <a:p>
            <a:r>
              <a:rPr lang="en-US" sz="2400" b="1" dirty="0" smtClean="0"/>
              <a:t>Step 5: </a:t>
            </a:r>
            <a:r>
              <a:rPr lang="en-US" sz="2400" dirty="0" err="1" smtClean="0"/>
              <a:t>Finalise</a:t>
            </a:r>
            <a:r>
              <a:rPr lang="en-US" sz="2400" dirty="0" smtClean="0"/>
              <a:t> &amp; end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03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Scrum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49498" cy="339447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A cross-functional team (stable &amp; </a:t>
            </a:r>
            <a:r>
              <a:rPr lang="en-US" sz="2400" dirty="0" smtClean="0">
                <a:solidFill>
                  <a:schemeClr val="accent2"/>
                </a:solidFill>
              </a:rPr>
              <a:t>dedicated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Team is </a:t>
            </a:r>
            <a:r>
              <a:rPr lang="en-US" sz="2400" dirty="0" smtClean="0">
                <a:solidFill>
                  <a:srgbClr val="C0504D"/>
                </a:solidFill>
              </a:rPr>
              <a:t>self-</a:t>
            </a:r>
            <a:r>
              <a:rPr lang="en-US" sz="2400" dirty="0" err="1" smtClean="0">
                <a:solidFill>
                  <a:srgbClr val="C0504D"/>
                </a:solidFill>
              </a:rPr>
              <a:t>organised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smtClean="0"/>
              <a:t>and decides on how to get the work done</a:t>
            </a:r>
          </a:p>
          <a:p>
            <a:r>
              <a:rPr lang="en-US" sz="2400" dirty="0" smtClean="0"/>
              <a:t>Team plans </a:t>
            </a:r>
            <a:r>
              <a:rPr lang="en-US" sz="2400" dirty="0" smtClean="0">
                <a:solidFill>
                  <a:srgbClr val="C0504D"/>
                </a:solidFill>
              </a:rPr>
              <a:t>1 Sprint </a:t>
            </a:r>
            <a:r>
              <a:rPr lang="en-US" sz="2400" dirty="0" smtClean="0"/>
              <a:t>at a time</a:t>
            </a:r>
          </a:p>
          <a:p>
            <a:r>
              <a:rPr lang="en-US" sz="2400" dirty="0" smtClean="0"/>
              <a:t>Product Owner is the Product </a:t>
            </a:r>
            <a:r>
              <a:rPr lang="en-US" sz="2400" dirty="0" smtClean="0">
                <a:solidFill>
                  <a:srgbClr val="C0504D"/>
                </a:solidFill>
              </a:rPr>
              <a:t>Vision Holder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Team decides</a:t>
            </a:r>
            <a:r>
              <a:rPr lang="en-US" sz="2400" dirty="0" smtClean="0"/>
              <a:t> how much can be produced each Sprint </a:t>
            </a:r>
            <a:r>
              <a:rPr lang="mr-IN" sz="2400" dirty="0" smtClean="0"/>
              <a:t>–</a:t>
            </a:r>
            <a:r>
              <a:rPr lang="en-US" sz="2400" dirty="0" smtClean="0"/>
              <a:t> not the Product Owner</a:t>
            </a:r>
          </a:p>
          <a:p>
            <a:r>
              <a:rPr lang="en-US" sz="2400" dirty="0" smtClean="0"/>
              <a:t>Target for each Sprint is clear and </a:t>
            </a:r>
            <a:r>
              <a:rPr lang="en-US" sz="2400" dirty="0" smtClean="0">
                <a:solidFill>
                  <a:srgbClr val="C0504D"/>
                </a:solidFill>
              </a:rPr>
              <a:t>doesn’t change</a:t>
            </a:r>
          </a:p>
          <a:p>
            <a:r>
              <a:rPr lang="en-US" sz="2400" dirty="0" smtClean="0"/>
              <a:t>Each Sprint is a time box </a:t>
            </a:r>
            <a:r>
              <a:rPr lang="en-US" sz="2400" dirty="0" smtClean="0">
                <a:solidFill>
                  <a:srgbClr val="C0504D"/>
                </a:solidFill>
              </a:rPr>
              <a:t>without extension</a:t>
            </a:r>
          </a:p>
          <a:p>
            <a:r>
              <a:rPr lang="en-US" sz="2400" dirty="0" smtClean="0"/>
              <a:t>Each Sprint produces a ‘potentially shippable product’ (</a:t>
            </a:r>
            <a:r>
              <a:rPr lang="en-US" sz="2400" dirty="0" smtClean="0">
                <a:solidFill>
                  <a:srgbClr val="C0504D"/>
                </a:solidFill>
              </a:rPr>
              <a:t>tested, defect-free &amp; done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Inspect &amp; adapt product and process at the end of each Sprint</a:t>
            </a:r>
          </a:p>
          <a:p>
            <a:r>
              <a:rPr lang="en-US" sz="2400" dirty="0" smtClean="0"/>
              <a:t>alpha </a:t>
            </a:r>
            <a:r>
              <a:rPr lang="mr-IN" sz="2400" dirty="0" smtClean="0"/>
              <a:t>–</a:t>
            </a:r>
            <a:r>
              <a:rPr lang="en-US" sz="2400" dirty="0" smtClean="0"/>
              <a:t> all features tested; beta </a:t>
            </a:r>
            <a:r>
              <a:rPr lang="mr-IN" sz="2400" dirty="0" smtClean="0"/>
              <a:t>–</a:t>
            </a:r>
            <a:r>
              <a:rPr lang="en-US" sz="2400" dirty="0" smtClean="0"/>
              <a:t> no P0 &amp; P1 bugs (e.g. no crashes and show-stopping bugs); go </a:t>
            </a:r>
            <a:r>
              <a:rPr lang="mr-IN" sz="2400" dirty="0" smtClean="0"/>
              <a:t>–</a:t>
            </a:r>
            <a:r>
              <a:rPr lang="en-US" sz="2400" dirty="0" smtClean="0"/>
              <a:t> ready-to-go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69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756</Words>
  <Application>Microsoft Macintosh PowerPoint</Application>
  <PresentationFormat>On-screen Show (16:9)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Scrum &amp; Agile Processes</vt:lpstr>
      <vt:lpstr>Agile: A Summary</vt:lpstr>
      <vt:lpstr>Historical Perspectives</vt:lpstr>
      <vt:lpstr>Summary of Waterfall Method</vt:lpstr>
      <vt:lpstr>Summary of Scrum Roles</vt:lpstr>
      <vt:lpstr>Summary of Scrum Cycle</vt:lpstr>
      <vt:lpstr>Scrum Pre-Work</vt:lpstr>
      <vt:lpstr>Scrum Pre-Work</vt:lpstr>
      <vt:lpstr>Scrum Takeaways</vt:lpstr>
      <vt:lpstr>Scrum Practice</vt:lpstr>
      <vt:lpstr>Scrum Artifacts</vt:lpstr>
      <vt:lpstr>PowerPoint Presentation</vt:lpstr>
    </vt:vector>
  </TitlesOfParts>
  <Company>Ministry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Yong Kiat</dc:creator>
  <cp:lastModifiedBy>Yeo Yong Kiat</cp:lastModifiedBy>
  <cp:revision>16</cp:revision>
  <dcterms:created xsi:type="dcterms:W3CDTF">2018-07-23T01:25:54Z</dcterms:created>
  <dcterms:modified xsi:type="dcterms:W3CDTF">2018-07-23T13:47:30Z</dcterms:modified>
</cp:coreProperties>
</file>