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62" r:id="rId11"/>
    <p:sldId id="275" r:id="rId12"/>
    <p:sldId id="272" r:id="rId13"/>
    <p:sldId id="273" r:id="rId14"/>
    <p:sldId id="276" r:id="rId15"/>
    <p:sldId id="277" r:id="rId16"/>
    <p:sldId id="280" r:id="rId17"/>
    <p:sldId id="279" r:id="rId18"/>
    <p:sldId id="281" r:id="rId19"/>
    <p:sldId id="282" r:id="rId20"/>
    <p:sldId id="283" r:id="rId21"/>
    <p:sldId id="284" r:id="rId22"/>
    <p:sldId id="286" r:id="rId23"/>
    <p:sldId id="287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5" autoAdjust="0"/>
  </p:normalViewPr>
  <p:slideViewPr>
    <p:cSldViewPr>
      <p:cViewPr varScale="1">
        <p:scale>
          <a:sx n="99" d="100"/>
          <a:sy n="9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Bitcoin Market Cap (Billion)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39814.0</c:v>
                </c:pt>
                <c:pt idx="1">
                  <c:v>41518.0</c:v>
                </c:pt>
                <c:pt idx="2">
                  <c:v>41609.0</c:v>
                </c:pt>
                <c:pt idx="3">
                  <c:v>42005.0</c:v>
                </c:pt>
                <c:pt idx="4">
                  <c:v>42064.0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 formatCode="General">
                  <c:v>0.0</c:v>
                </c:pt>
                <c:pt idx="1">
                  <c:v>1.0</c:v>
                </c:pt>
                <c:pt idx="2">
                  <c:v>13.0</c:v>
                </c:pt>
                <c:pt idx="3">
                  <c:v>3.0</c:v>
                </c:pt>
                <c:pt idx="4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74936"/>
        <c:axId val="2121519800"/>
      </c:lineChart>
      <c:dateAx>
        <c:axId val="212167493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2121519800"/>
        <c:crosses val="autoZero"/>
        <c:auto val="1"/>
        <c:lblOffset val="100"/>
        <c:baseTimeUnit val="months"/>
      </c:dateAx>
      <c:valAx>
        <c:axId val="2121519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674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11DE-1BA2-49A7-AE83-CFAA77982A4A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7F64-A4B7-4BCC-B9DC-94CD6EAD06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http://money.cnn.com/infographic/technology/what-is-bitcoin/</a:t>
            </a:r>
          </a:p>
          <a:p>
            <a:r>
              <a:rPr lang="en-US" dirty="0" smtClean="0"/>
              <a:t>http://www.coindesk.com/information/what-is-bitcoin/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7F64-A4B7-4BCC-B9DC-94CD6EAD06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 Analysis</a:t>
            </a:r>
            <a:br>
              <a:rPr lang="en-US" dirty="0" smtClean="0"/>
            </a:br>
            <a:r>
              <a:rPr lang="en-US" sz="2700" dirty="0" smtClean="0"/>
              <a:t>- Data Mining Course Project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Yulong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Yaqin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Mean square error rate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Relative mean square error rate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489200"/>
          <a:ext cx="64008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  <a:gridCol w="21336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Algorithms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RMSE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Bayesian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26.76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0.08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SVM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21.39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0.07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2700" baseline="0" dirty="0" smtClean="0">
                          <a:latin typeface="Arial" pitchFamily="34" charset="0"/>
                          <a:cs typeface="Arial" pitchFamily="34" charset="0"/>
                        </a:rPr>
                        <a:t> stock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16.79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029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price is fluctuating, thus RMSE is not as good as that of a traditional stock price prediction.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74638"/>
            <a:ext cx="7315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my analysis, the reason for HIGHER relative mean error rate can be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fluctuates frequently than stock market.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variance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27 times that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stock price in the example below.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0126"/>
            <a:ext cx="9144000" cy="297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Moving Average Trend Classifier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Based on previous prediction values, by further comparing the average value of current window and the average of the next period, we can tell the trend for a particular day;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By comparing the close price of each week using the moving average algorithm to get the trend indicator for a week.</a:t>
            </a: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Confusion Matrix (weekly trend classifier)</a:t>
            </a: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TPR = 0.7091; FPR = 0.5694            TPR = 0.7455; FPR = 0.5278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ways to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analysis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account for the huge variance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search trend</a:t>
            </a: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News Sentimental analysis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search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Inspired by previous work (Tobias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2013)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Investment is a 2-step process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Gather information (via Google search)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volume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/>
              </a:rPr>
              <a:t> Stock price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Screen Shot 2015-04-22 at 3.2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35" y="4495800"/>
            <a:ext cx="5668165" cy="20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search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>
                <a:latin typeface="Arial" pitchFamily="34" charset="0"/>
                <a:cs typeface="Arial" pitchFamily="34" charset="0"/>
              </a:rPr>
              <a:t> too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interest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Weekly index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100)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Keyword: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Sampled price data to be weekly to align with search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used data of 2012-2015 as earlier search data is too small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6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too?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googletren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595748" cy="3550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638800"/>
            <a:ext cx="33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0.73, very high!</a:t>
            </a:r>
          </a:p>
        </p:txBody>
      </p:sp>
    </p:spTree>
    <p:extLst>
      <p:ext uri="{BB962C8B-B14F-4D97-AF65-F5344CB8AC3E}">
        <p14:creationId xmlns:p14="http://schemas.microsoft.com/office/powerpoint/2010/main" val="23837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Scenario: to predict if price of next week will rise or fall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 of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&gt; average of SI of previous t weeks =&gt; predict price to fall (-)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Otherwise, predict price to rise (+)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0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data of 2012-2015, 173 data points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Correct prediction: 42.4%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Worse than random guess!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Reason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metric: SI is normalized while search volume is not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investment logic</a:t>
            </a:r>
          </a:p>
        </p:txBody>
      </p:sp>
    </p:spTree>
    <p:extLst>
      <p:ext uri="{BB962C8B-B14F-4D97-AF65-F5344CB8AC3E}">
        <p14:creationId xmlns:p14="http://schemas.microsoft.com/office/powerpoint/2010/main" val="400417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 form of digital currency;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Created and held electronically in 2009;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Decentralized, no middle bank;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No physical printed version;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Anonymous;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and more …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2" name="Picture 1" descr="googletrend_inver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prediction/decisions of investing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on sentiment analysis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-related news</a:t>
            </a:r>
          </a:p>
        </p:txBody>
      </p:sp>
    </p:spTree>
    <p:extLst>
      <p:ext uri="{BB962C8B-B14F-4D97-AF65-F5344CB8AC3E}">
        <p14:creationId xmlns:p14="http://schemas.microsoft.com/office/powerpoint/2010/main" val="28813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 2012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341 pieces of news headline with keyword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from New York Times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Re-sampling price data to 12h interval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Interpolate news data into the price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Calculate price change (12h) after each news occurs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Build an interactive graph for easier observation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pic>
        <p:nvPicPr>
          <p:cNvPr id="3" name="Content Placeholder 2" descr="sentiment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17" b="-4417"/>
          <a:stretch>
            <a:fillRect/>
          </a:stretch>
        </p:blipFill>
        <p:spPr>
          <a:xfrm>
            <a:off x="381000" y="1447800"/>
            <a:ext cx="8229600" cy="4525963"/>
          </a:xfrm>
        </p:spPr>
      </p:pic>
      <p:sp>
        <p:nvSpPr>
          <p:cNvPr id="2" name="TextBox 1"/>
          <p:cNvSpPr txBox="1"/>
          <p:nvPr/>
        </p:nvSpPr>
        <p:spPr>
          <a:xfrm>
            <a:off x="3124200" y="5867400"/>
            <a:ext cx="59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away: only part of news has substantial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2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SVM outperforms Bayesian curve fitting in terms of large number of datasets;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traditional method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is not as good as analysis for the stock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market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；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Alternative methods bear potential, but require specific tailoring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care needs to be taken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market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2719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historical price data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BTC - USD</a:t>
            </a:r>
            <a:endParaRPr lang="en-US" sz="2700" dirty="0"/>
          </a:p>
        </p:txBody>
      </p:sp>
      <p:pic>
        <p:nvPicPr>
          <p:cNvPr id="4" name="Picture 3" descr="coinbas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2387432" cy="834683"/>
          </a:xfrm>
          <a:prstGeom prst="rect">
            <a:avLst/>
          </a:prstGeom>
        </p:spPr>
      </p:pic>
      <p:pic>
        <p:nvPicPr>
          <p:cNvPr id="7" name="Picture 6" descr="Screen Shot 2015-04-22 at 3.1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3441700" cy="306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4729" y="4419600"/>
            <a:ext cx="441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==&gt; time series forecast!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Traditional way: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Bayesian Curve Fitting;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Support Vector Machine (SVM);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Moving Average Trend Classifier;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Google Trend Analysis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Sentimental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Sort the data based on time;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Sample the data daily: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Original data is every 10 minutes;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Choose the close price each day.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4191000" cy="29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 statistical technique to learn the pattern of previous datasets and make prediction for future values based on the model learned.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8454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 mean error = 26.76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Average relative error = 0.08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29356"/>
            <a:ext cx="9144000" cy="462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6096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 mean error = 21.39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Average relative error = 0.07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209800"/>
            <a:ext cx="923150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718</TotalTime>
  <Words>778</Words>
  <Application>Microsoft Macintosh PowerPoint</Application>
  <PresentationFormat>On-screen Show (4:3)</PresentationFormat>
  <Paragraphs>170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Bitcoin Price Analysis - Data Mining Course Project</vt:lpstr>
      <vt:lpstr>Background</vt:lpstr>
      <vt:lpstr>Motivation</vt:lpstr>
      <vt:lpstr>Datasets</vt:lpstr>
      <vt:lpstr>Algorithms</vt:lpstr>
      <vt:lpstr>Data Preprocessing</vt:lpstr>
      <vt:lpstr>Algorithms</vt:lpstr>
      <vt:lpstr>Algorithms</vt:lpstr>
      <vt:lpstr>Algorithms</vt:lpstr>
      <vt:lpstr>PowerPoint Presentation</vt:lpstr>
      <vt:lpstr>Comparisons</vt:lpstr>
      <vt:lpstr>Algorithms</vt:lpstr>
      <vt:lpstr>Evaluation</vt:lpstr>
      <vt:lpstr>Algorithm</vt:lpstr>
      <vt:lpstr>Google search analysis</vt:lpstr>
      <vt:lpstr>Google search analysis</vt:lpstr>
      <vt:lpstr>Google trend analysis</vt:lpstr>
      <vt:lpstr>Google trend analysis</vt:lpstr>
      <vt:lpstr>Google trend analysis</vt:lpstr>
      <vt:lpstr>Google trend analysis</vt:lpstr>
      <vt:lpstr>News sentiment analysis</vt:lpstr>
      <vt:lpstr>News sentiment analysis</vt:lpstr>
      <vt:lpstr>News sentiment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Bit-coin Price Prediction</dc:title>
  <dc:creator>yaqin</dc:creator>
  <cp:lastModifiedBy>Yulong</cp:lastModifiedBy>
  <cp:revision>172</cp:revision>
  <dcterms:created xsi:type="dcterms:W3CDTF">2006-08-16T00:00:00Z</dcterms:created>
  <dcterms:modified xsi:type="dcterms:W3CDTF">2015-04-23T03:02:28Z</dcterms:modified>
</cp:coreProperties>
</file>