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5" r:id="rId4"/>
    <p:sldId id="266" r:id="rId5"/>
    <p:sldId id="268" r:id="rId6"/>
    <p:sldId id="267" r:id="rId7"/>
    <p:sldId id="269" r:id="rId8"/>
    <p:sldId id="270" r:id="rId9"/>
    <p:sldId id="271" r:id="rId10"/>
    <p:sldId id="262" r:id="rId11"/>
    <p:sldId id="275" r:id="rId12"/>
    <p:sldId id="272" r:id="rId13"/>
    <p:sldId id="273" r:id="rId14"/>
    <p:sldId id="276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4229" autoAdjust="0"/>
  </p:normalViewPr>
  <p:slideViewPr>
    <p:cSldViewPr>
      <p:cViewPr varScale="1">
        <p:scale>
          <a:sx n="61" d="100"/>
          <a:sy n="61" d="100"/>
        </p:scale>
        <p:origin x="-16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111DE-1BA2-49A7-AE83-CFAA77982A4A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C7F64-A4B7-4BCC-B9DC-94CD6EAD06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http://money.cnn.com/infographic/technology/what-is-bitcoin/</a:t>
            </a:r>
          </a:p>
          <a:p>
            <a:r>
              <a:rPr lang="en-US" dirty="0" smtClean="0"/>
              <a:t>http://www.coindesk.com/information/what-is-bitcoin/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C7F64-A4B7-4BCC-B9DC-94CD6EAD064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Bitcoin</a:t>
            </a:r>
            <a:r>
              <a:rPr lang="en-US" dirty="0" smtClean="0"/>
              <a:t> </a:t>
            </a:r>
            <a:r>
              <a:rPr lang="en-US" dirty="0" smtClean="0"/>
              <a:t>Price Analysis</a:t>
            </a:r>
            <a:br>
              <a:rPr lang="en-US" dirty="0" smtClean="0"/>
            </a:br>
            <a:r>
              <a:rPr lang="en-US" sz="2700" dirty="0" smtClean="0"/>
              <a:t>- Data Mining Course Project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Yulong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Yaqin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Tang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Mean square error rate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Relative mean square error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rate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2489200"/>
          <a:ext cx="6400800" cy="2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981200"/>
                <a:gridCol w="2133600"/>
              </a:tblGrid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Algorithms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MSE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RMSE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Bayesian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80.0633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0.2310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SVM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38.3960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0.1775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Google</a:t>
                      </a:r>
                      <a:r>
                        <a:rPr lang="en-US" sz="2700" baseline="0" dirty="0" smtClean="0">
                          <a:latin typeface="Arial" pitchFamily="34" charset="0"/>
                          <a:cs typeface="Arial" pitchFamily="34" charset="0"/>
                        </a:rPr>
                        <a:t> stock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16.7943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0.0307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50292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price is fluctuating, thus RMSE is not as good as that of a traditional stock price prediction.</a:t>
            </a:r>
            <a:endParaRPr 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74638"/>
            <a:ext cx="73152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Evaluation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Apply the algorithm to stock price and compare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33600"/>
            <a:ext cx="915505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ular Callout 5"/>
          <p:cNvSpPr/>
          <p:nvPr/>
        </p:nvSpPr>
        <p:spPr>
          <a:xfrm>
            <a:off x="685800" y="2743200"/>
            <a:ext cx="1447800" cy="990600"/>
          </a:xfrm>
          <a:prstGeom prst="wedgeRoundRectCallout">
            <a:avLst>
              <a:gd name="adj1" fmla="val -30467"/>
              <a:gd name="adj2" fmla="val 120388"/>
              <a:gd name="adj3" fmla="val 16667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stock price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724400" y="2514600"/>
            <a:ext cx="1447800" cy="990600"/>
          </a:xfrm>
          <a:prstGeom prst="wedgeRoundRectCallout">
            <a:avLst>
              <a:gd name="adj1" fmla="val -150360"/>
              <a:gd name="adj2" fmla="val -3210"/>
              <a:gd name="adj3" fmla="val 16667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Bitcoin</a:t>
            </a:r>
            <a:r>
              <a:rPr lang="en-US" dirty="0" smtClean="0"/>
              <a:t> price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Moving Average Trend Classifier</a:t>
            </a:r>
          </a:p>
          <a:p>
            <a:pPr lvl="1" algn="just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Based on previous prediction values, by further comparing the average value of current window and the average of the next period, we can tell the trend for a particular day;</a:t>
            </a:r>
          </a:p>
          <a:p>
            <a:pPr lvl="1" algn="just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Use weighted average to indicate the trend weekly and monthly.</a:t>
            </a:r>
          </a:p>
          <a:p>
            <a:pPr marL="603504" lvl="2" indent="-256032" algn="just">
              <a:spcBef>
                <a:spcPts val="400"/>
              </a:spcBef>
              <a:spcAft>
                <a:spcPts val="600"/>
              </a:spcAft>
              <a:buSzPct val="68000"/>
              <a:buNone/>
            </a:pPr>
            <a:endParaRPr lang="en-US" sz="25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Confusion Matrix (weekly trend classifier)</a:t>
            </a:r>
          </a:p>
          <a:p>
            <a:pPr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marL="603504" lvl="2" indent="-256032" algn="just">
              <a:spcBef>
                <a:spcPts val="400"/>
              </a:spcBef>
              <a:spcAft>
                <a:spcPts val="600"/>
              </a:spcAft>
              <a:buSzPct val="68000"/>
              <a:buNone/>
            </a:pPr>
            <a:endParaRPr lang="en-US" sz="25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2362201"/>
          <a:ext cx="3886200" cy="3200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000"/>
                <a:gridCol w="924128"/>
                <a:gridCol w="904672"/>
                <a:gridCol w="914400"/>
              </a:tblGrid>
              <a:tr h="7385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Bayesian</a:t>
                      </a:r>
                    </a:p>
                    <a:p>
                      <a:pPr algn="ctr"/>
                      <a:r>
                        <a:rPr lang="en-US" dirty="0" smtClean="0"/>
                        <a:t>Based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Class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20615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C_IN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C_DE</a:t>
                      </a:r>
                      <a:endParaRPr lang="en-US" dirty="0"/>
                    </a:p>
                  </a:txBody>
                  <a:tcPr/>
                </a:tc>
              </a:tr>
              <a:tr h="82061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C_IN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82061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C_DE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00600" y="2362201"/>
          <a:ext cx="3886200" cy="3200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000"/>
                <a:gridCol w="924128"/>
                <a:gridCol w="904672"/>
                <a:gridCol w="914400"/>
              </a:tblGrid>
              <a:tr h="7385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</a:t>
                      </a:r>
                    </a:p>
                    <a:p>
                      <a:pPr algn="ctr"/>
                      <a:r>
                        <a:rPr lang="en-US" dirty="0" smtClean="0"/>
                        <a:t>Based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Class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20615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C_IN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C_DE</a:t>
                      </a:r>
                      <a:endParaRPr lang="en-US" dirty="0"/>
                    </a:p>
                  </a:txBody>
                  <a:tcPr/>
                </a:tc>
              </a:tr>
              <a:tr h="82061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C_IN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82061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C_DE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90600" y="5715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TPR = 0.9778; FPR = 0.8                    TPR = 0.9792; FPR = 0.5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New ways to do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price analysis?</a:t>
            </a:r>
          </a:p>
          <a:p>
            <a:pPr algn="just">
              <a:spcAft>
                <a:spcPts val="600"/>
              </a:spcAft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Google trend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Sentimental analysis</a:t>
            </a: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marL="603504" lvl="2" indent="-256032" algn="just">
              <a:spcBef>
                <a:spcPts val="400"/>
              </a:spcBef>
              <a:spcAft>
                <a:spcPts val="600"/>
              </a:spcAft>
              <a:buSzPct val="68000"/>
              <a:buNone/>
            </a:pPr>
            <a:endParaRPr lang="en-US" sz="25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SVM outperforms Bayesian curve fitting in terms of large number of datasets;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These traditional method to analyze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price is not as good as analysis for the stock market;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??? Other???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Future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work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What is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A form of digital currency;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Created and held electronically in 2009;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Decentralized, no middle bank;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No physical printed version;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Anonymous;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and more …</a:t>
            </a:r>
          </a:p>
          <a:p>
            <a:pPr lvl="1">
              <a:buFont typeface="Wingdings" pitchFamily="2" charset="2"/>
              <a:buChar char="v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Why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this topic?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The 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price of a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can unpredictably increase or decrease over a short period of time due to its young economy, novel nature, and sometimes illiquid markets. </a:t>
            </a: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Objective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To 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see if 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common 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algorithms that work well on regular price prediction still 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work 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on BTC price.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Source of 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datasets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official website?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Retrieve data from 2013 to 2015;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Which attributes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used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@ATTRIBUTE Date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@ATTRIBUTE Price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67200" y="4038600"/>
            <a:ext cx="4419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==&gt; time series 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forecast!</a:t>
            </a:r>
            <a:endParaRPr 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Traditional way:</a:t>
            </a:r>
          </a:p>
          <a:p>
            <a:pPr lvl="1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Bayesian Curve Fitting;</a:t>
            </a:r>
          </a:p>
          <a:p>
            <a:pPr lvl="1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Support Vector Machine (SVM);</a:t>
            </a:r>
          </a:p>
          <a:p>
            <a:pPr lvl="1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Moving Average Trend Classifier;</a:t>
            </a: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Google 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Trend 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Analysis</a:t>
            </a: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Sentimental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Sort the data based on time;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Sample the data daily: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Original data is every 10 minutes;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Choose the close price each day.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3352800"/>
            <a:ext cx="4191000" cy="2901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Bayesian Curve Fitting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statistical technique to learn the pattern of previous datasets and make prediction for future values based on the model learned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marL="365760" lvl="1" indent="-256032" algn="just">
              <a:spcBef>
                <a:spcPts val="400"/>
              </a:spcBef>
              <a:spcAft>
                <a:spcPts val="600"/>
              </a:spcAft>
              <a:buSzPct val="68000"/>
              <a:buFont typeface="Wingdings 3"/>
              <a:buChar char="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Support Vector 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Machine (SVM)</a:t>
            </a:r>
          </a:p>
          <a:p>
            <a:pPr marL="365760" lvl="1" indent="-256032" algn="just">
              <a:spcBef>
                <a:spcPts val="400"/>
              </a:spcBef>
              <a:spcAft>
                <a:spcPts val="600"/>
              </a:spcAft>
              <a:buSzPct val="68000"/>
              <a:buNone/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Bayesian Curve Fitting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26082"/>
            <a:ext cx="9144000" cy="4731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Support Vector Machine (SVM)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2233074"/>
            <a:ext cx="9144000" cy="4624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400</TotalTime>
  <Words>455</Words>
  <Application>Microsoft Office PowerPoint</Application>
  <PresentationFormat>On-screen Show (4:3)</PresentationFormat>
  <Paragraphs>125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Bitcoin Price Analysis - Data Mining Course Project</vt:lpstr>
      <vt:lpstr>Background</vt:lpstr>
      <vt:lpstr>Motivation</vt:lpstr>
      <vt:lpstr>Datasets</vt:lpstr>
      <vt:lpstr>Algorithms</vt:lpstr>
      <vt:lpstr>Data Preprocessing</vt:lpstr>
      <vt:lpstr>Algorithms</vt:lpstr>
      <vt:lpstr>Algorithms</vt:lpstr>
      <vt:lpstr>Algorithms</vt:lpstr>
      <vt:lpstr>Slide 10</vt:lpstr>
      <vt:lpstr>Comparisons</vt:lpstr>
      <vt:lpstr>Algorithms</vt:lpstr>
      <vt:lpstr>Evaluation</vt:lpstr>
      <vt:lpstr>Algorithm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Bit-coin Price Prediction</dc:title>
  <dc:creator>yaqin</dc:creator>
  <cp:lastModifiedBy>yaqin</cp:lastModifiedBy>
  <cp:revision>74</cp:revision>
  <dcterms:created xsi:type="dcterms:W3CDTF">2006-08-16T00:00:00Z</dcterms:created>
  <dcterms:modified xsi:type="dcterms:W3CDTF">2015-04-20T01:41:48Z</dcterms:modified>
</cp:coreProperties>
</file>