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65" r:id="rId4"/>
    <p:sldId id="266" r:id="rId5"/>
    <p:sldId id="268" r:id="rId6"/>
    <p:sldId id="267" r:id="rId7"/>
    <p:sldId id="269" r:id="rId8"/>
    <p:sldId id="270" r:id="rId9"/>
    <p:sldId id="271" r:id="rId10"/>
    <p:sldId id="262" r:id="rId11"/>
    <p:sldId id="275" r:id="rId12"/>
    <p:sldId id="272" r:id="rId13"/>
    <p:sldId id="273" r:id="rId14"/>
    <p:sldId id="276" r:id="rId15"/>
    <p:sldId id="277" r:id="rId16"/>
    <p:sldId id="280" r:id="rId17"/>
    <p:sldId id="279" r:id="rId18"/>
    <p:sldId id="281" r:id="rId19"/>
    <p:sldId id="282" r:id="rId20"/>
    <p:sldId id="283" r:id="rId21"/>
    <p:sldId id="284" r:id="rId22"/>
    <p:sldId id="286" r:id="rId23"/>
    <p:sldId id="287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915" autoAdjust="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6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Bitcoin Market Cap (Billion)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39814</c:v>
                </c:pt>
                <c:pt idx="1">
                  <c:v>41518</c:v>
                </c:pt>
                <c:pt idx="2">
                  <c:v>41609</c:v>
                </c:pt>
                <c:pt idx="3">
                  <c:v>42005</c:v>
                </c:pt>
                <c:pt idx="4">
                  <c:v>42064</c:v>
                </c:pt>
              </c:numCache>
            </c:numRef>
          </c:cat>
          <c:val>
            <c:numRef>
              <c:f>Sheet1!$B$2:$B$6</c:f>
              <c:numCache>
                <c:formatCode>#,##0</c:formatCode>
                <c:ptCount val="5"/>
                <c:pt idx="0" formatCode="General">
                  <c:v>0</c:v>
                </c:pt>
                <c:pt idx="1">
                  <c:v>1</c:v>
                </c:pt>
                <c:pt idx="2">
                  <c:v>13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</c:ser>
        <c:dLbls/>
        <c:marker val="1"/>
        <c:axId val="46066688"/>
        <c:axId val="68748032"/>
      </c:lineChart>
      <c:dateAx>
        <c:axId val="46066688"/>
        <c:scaling>
          <c:orientation val="minMax"/>
        </c:scaling>
        <c:axPos val="b"/>
        <c:numFmt formatCode="m/d/yy" sourceLinked="1"/>
        <c:tickLblPos val="nextTo"/>
        <c:crossAx val="68748032"/>
        <c:crosses val="autoZero"/>
        <c:auto val="1"/>
        <c:lblOffset val="100"/>
        <c:baseTimeUnit val="months"/>
      </c:dateAx>
      <c:valAx>
        <c:axId val="68748032"/>
        <c:scaling>
          <c:orientation val="minMax"/>
        </c:scaling>
        <c:axPos val="l"/>
        <c:majorGridlines/>
        <c:numFmt formatCode="General" sourceLinked="1"/>
        <c:tickLblPos val="nextTo"/>
        <c:crossAx val="46066688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111DE-1BA2-49A7-AE83-CFAA77982A4A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C7F64-A4B7-4BCC-B9DC-94CD6EAD06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5721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http://money.cnn.com/infographic/technology/what-is-bitcoin/</a:t>
            </a:r>
          </a:p>
          <a:p>
            <a:r>
              <a:rPr lang="en-US" dirty="0" smtClean="0"/>
              <a:t>http://www.coindesk.com/information/what-is-bitcoin/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C7F64-A4B7-4BCC-B9DC-94CD6EAD06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Bitcoin</a:t>
            </a:r>
            <a:r>
              <a:rPr lang="en-US" dirty="0" smtClean="0"/>
              <a:t> Price Analysis</a:t>
            </a:r>
            <a:br>
              <a:rPr lang="en-US" dirty="0" smtClean="0"/>
            </a:br>
            <a:r>
              <a:rPr lang="en-US" sz="2700" dirty="0" smtClean="0"/>
              <a:t>- Data Mining Course Project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Yulong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Yaqin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Tang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Mean square error rate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Relative mean square error rate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2489200"/>
          <a:ext cx="6400800" cy="2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981200"/>
                <a:gridCol w="2133600"/>
              </a:tblGrid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Algorithms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MSE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RMSE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Bayesian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26.76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0.08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SVM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21.39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0.07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Google</a:t>
                      </a:r>
                      <a:r>
                        <a:rPr lang="en-US" sz="2700" baseline="0" dirty="0" smtClean="0">
                          <a:latin typeface="Arial" pitchFamily="34" charset="0"/>
                          <a:cs typeface="Arial" pitchFamily="34" charset="0"/>
                        </a:rPr>
                        <a:t> stock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16.79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0.03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50292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price is fluctuating, thus RMSE is not as good as that of a traditional stock price prediction.</a:t>
            </a:r>
            <a:endParaRPr 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74638"/>
            <a:ext cx="73152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Evaluation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Based on my analysis, 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he reason for HIGHER relative mean error rate can be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price fluctuates frequently than stock market.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variance of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is 27 times that of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google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stock price in the example below.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80126"/>
            <a:ext cx="9144000" cy="2977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Moving Average Trend Classifier</a:t>
            </a:r>
          </a:p>
          <a:p>
            <a:pPr lvl="1" algn="just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Based on previous prediction values, by further comparing the average value of current window and the average of the next period, we can tell the trend for a particular day;</a:t>
            </a:r>
          </a:p>
          <a:p>
            <a:pPr lvl="1" algn="just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By comparing the close price of each week using the moving average algorithm to get the 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trend indicator for a week.</a:t>
            </a: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marL="603504" lvl="2" indent="-256032" algn="just">
              <a:spcBef>
                <a:spcPts val="400"/>
              </a:spcBef>
              <a:spcAft>
                <a:spcPts val="600"/>
              </a:spcAft>
              <a:buSzPct val="68000"/>
              <a:buNone/>
            </a:pPr>
            <a:endParaRPr lang="en-US" sz="25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Confusion Matrix (weekly trend classifier)</a:t>
            </a:r>
          </a:p>
          <a:p>
            <a:pPr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marL="603504" lvl="2" indent="-256032" algn="just">
              <a:spcBef>
                <a:spcPts val="400"/>
              </a:spcBef>
              <a:spcAft>
                <a:spcPts val="600"/>
              </a:spcAft>
              <a:buSzPct val="68000"/>
              <a:buNone/>
            </a:pPr>
            <a:endParaRPr lang="en-US" sz="25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2362201"/>
          <a:ext cx="3886200" cy="3200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000"/>
                <a:gridCol w="924128"/>
                <a:gridCol w="904672"/>
                <a:gridCol w="914400"/>
              </a:tblGrid>
              <a:tr h="7385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Bayesian</a:t>
                      </a:r>
                    </a:p>
                    <a:p>
                      <a:pPr algn="ctr"/>
                      <a:r>
                        <a:rPr lang="en-US" dirty="0" smtClean="0"/>
                        <a:t>Based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Class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20615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C_IN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C_DE</a:t>
                      </a:r>
                      <a:endParaRPr lang="en-US" dirty="0"/>
                    </a:p>
                  </a:txBody>
                  <a:tcPr/>
                </a:tc>
              </a:tr>
              <a:tr h="82061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C_IN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82061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C_DE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00600" y="2362201"/>
          <a:ext cx="3886200" cy="3200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000"/>
                <a:gridCol w="924128"/>
                <a:gridCol w="904672"/>
                <a:gridCol w="914400"/>
              </a:tblGrid>
              <a:tr h="7385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</a:t>
                      </a:r>
                    </a:p>
                    <a:p>
                      <a:pPr algn="ctr"/>
                      <a:r>
                        <a:rPr lang="en-US" dirty="0" smtClean="0"/>
                        <a:t>Based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Class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20615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C_IN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C_DE</a:t>
                      </a:r>
                      <a:endParaRPr lang="en-US" dirty="0"/>
                    </a:p>
                  </a:txBody>
                  <a:tcPr/>
                </a:tc>
              </a:tr>
              <a:tr h="82061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C_IN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</a:tr>
              <a:tr h="82061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C_DE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90600" y="5715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TPR = </a:t>
            </a:r>
            <a:r>
              <a:rPr lang="en-US" dirty="0" smtClean="0"/>
              <a:t>0.7091; </a:t>
            </a:r>
            <a:r>
              <a:rPr lang="en-US" dirty="0" smtClean="0"/>
              <a:t>FPR = </a:t>
            </a:r>
            <a:r>
              <a:rPr lang="en-US" dirty="0" smtClean="0"/>
              <a:t>0.5694            TPR </a:t>
            </a:r>
            <a:r>
              <a:rPr lang="en-US" dirty="0" smtClean="0"/>
              <a:t>= </a:t>
            </a:r>
            <a:r>
              <a:rPr lang="en-US" dirty="0" smtClean="0"/>
              <a:t>0.7455; </a:t>
            </a:r>
            <a:r>
              <a:rPr lang="en-US" dirty="0" smtClean="0"/>
              <a:t>FPR = </a:t>
            </a:r>
            <a:r>
              <a:rPr lang="en-US" dirty="0" smtClean="0"/>
              <a:t>0.5278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New ways to do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price analysis?</a:t>
            </a: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Google search trend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News Sentimental analysis</a:t>
            </a: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marL="603504" lvl="2" indent="-256032" algn="just">
              <a:spcBef>
                <a:spcPts val="400"/>
              </a:spcBef>
              <a:spcAft>
                <a:spcPts val="600"/>
              </a:spcAft>
              <a:buSzPct val="68000"/>
              <a:buNone/>
            </a:pPr>
            <a:endParaRPr lang="en-US" sz="25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Google trend analysis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Inspired by previous work (Tobias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Preis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2013)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Investment is a 2-step process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Gather information (via Google search)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Invest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Google search volume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/>
              </a:rPr>
              <a:t> Stock price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Screen Shot 2015-04-22 at 3.26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75835" y="4495800"/>
            <a:ext cx="5668165" cy="205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191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Google trend analysis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 lnSpcReduction="10000"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latin typeface="Arial" pitchFamily="34" charset="0"/>
                <a:cs typeface="Arial" pitchFamily="34" charset="0"/>
              </a:rPr>
              <a:t>Same works for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>
                <a:latin typeface="Arial" pitchFamily="34" charset="0"/>
                <a:cs typeface="Arial" pitchFamily="34" charset="0"/>
              </a:rPr>
              <a:t> too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Data source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Google search interest index (SI): 0-100</a:t>
            </a:r>
          </a:p>
          <a:p>
            <a:pPr lvl="2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Keyword: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spcAft>
                <a:spcPts val="600"/>
              </a:spcAft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price data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Preprocessing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Sampled price data to be weekly to align with search data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Only used data of 2012-2015 as earlier search data is too small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886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Google trend analysis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Same works for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too?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 descr="googletrend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0" y="1981200"/>
            <a:ext cx="6595748" cy="35501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0" y="5638800"/>
            <a:ext cx="334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Correlation 0.73, very high!</a:t>
            </a:r>
          </a:p>
        </p:txBody>
      </p:sp>
    </p:spTree>
    <p:extLst>
      <p:ext uri="{BB962C8B-B14F-4D97-AF65-F5344CB8AC3E}">
        <p14:creationId xmlns:p14="http://schemas.microsoft.com/office/powerpoint/2010/main" xmlns="" val="238377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Google trend analysis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Algorithm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Scenario: to predict if price of next week will rise or fall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Given historical data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For week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SI of week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&gt; average of SI of previous t weeks =&gt; predict price to fall (-)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Otherwise, predict price to rise (+)</a:t>
            </a:r>
          </a:p>
          <a:p>
            <a:pPr lvl="1"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840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Google trend analysis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Results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Use data of 2012-2015, 173 data points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Correct prediction: 42.4%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Worse than random guess!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Reason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Different metric: SI is normalized while search volume is not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Different investment logic</a:t>
            </a:r>
          </a:p>
        </p:txBody>
      </p:sp>
    </p:spTree>
    <p:extLst>
      <p:ext uri="{BB962C8B-B14F-4D97-AF65-F5344CB8AC3E}">
        <p14:creationId xmlns:p14="http://schemas.microsoft.com/office/powerpoint/2010/main" xmlns="" val="400417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What is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A form of digital currency;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Created and held electronically in 2009;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Decentralized, no middle bank;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No physical printed version;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Anonymous;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and more …</a:t>
            </a:r>
          </a:p>
          <a:p>
            <a:pPr lvl="1">
              <a:buFont typeface="Wingdings" pitchFamily="2" charset="2"/>
              <a:buChar char="v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Google trend analysis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pic>
        <p:nvPicPr>
          <p:cNvPr id="2" name="Picture 1" descr="googletrend_invers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38400" y="1600200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4883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News sentiment analysis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Make prediction/decisions of investing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based on sentiment analysis of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-related news</a:t>
            </a:r>
          </a:p>
        </p:txBody>
      </p:sp>
    </p:spTree>
    <p:extLst>
      <p:ext uri="{BB962C8B-B14F-4D97-AF65-F5344CB8AC3E}">
        <p14:creationId xmlns:p14="http://schemas.microsoft.com/office/powerpoint/2010/main" xmlns="" val="28813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News sentiment analysis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Data source</a:t>
            </a:r>
          </a:p>
          <a:p>
            <a:pPr lvl="1" algn="just">
              <a:spcAft>
                <a:spcPts val="600"/>
              </a:spcAft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price data 2012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341 pieces of news headline with keyword ‘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’ from New York Times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Preprocessing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Re-sampling price data to 12h interval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Interpolate news data into the price data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Calculate price change (12h) after each news occurs</a:t>
            </a:r>
          </a:p>
          <a:p>
            <a:pPr lvl="1"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12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News sentiment analysis</a:t>
            </a:r>
            <a:endParaRPr lang="en-US" dirty="0"/>
          </a:p>
        </p:txBody>
      </p:sp>
      <p:pic>
        <p:nvPicPr>
          <p:cNvPr id="3" name="Content Placeholder 2" descr="sentiment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4417" b="-4417"/>
          <a:stretch>
            <a:fillRect/>
          </a:stretch>
        </p:blipFill>
        <p:spPr>
          <a:xfrm>
            <a:off x="381000" y="14478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xmlns="" val="342942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SVM outperforms Bayesian curve fitting in terms of large number of datasets;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These traditional method to analyze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price is not as good as analysis for the stock market;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More care needs to be taken to analyze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market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Future work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57271971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historical price data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4400" y="2971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BTC - USD</a:t>
            </a:r>
            <a:endParaRPr lang="en-US" sz="2700" dirty="0"/>
          </a:p>
        </p:txBody>
      </p:sp>
      <p:pic>
        <p:nvPicPr>
          <p:cNvPr id="4" name="Picture 3" descr="coinbas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8800" y="2057400"/>
            <a:ext cx="2387432" cy="834683"/>
          </a:xfrm>
          <a:prstGeom prst="rect">
            <a:avLst/>
          </a:prstGeom>
        </p:spPr>
      </p:pic>
      <p:pic>
        <p:nvPicPr>
          <p:cNvPr id="7" name="Picture 6" descr="Screen Shot 2015-04-22 at 3.17.4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400" y="2971800"/>
            <a:ext cx="3441700" cy="3060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44729" y="4419600"/>
            <a:ext cx="4419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==&gt; time series forecast!</a:t>
            </a:r>
            <a:endParaRPr 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Traditional way:</a:t>
            </a:r>
          </a:p>
          <a:p>
            <a:pPr lvl="1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Bayesian Curve Fitting;</a:t>
            </a:r>
          </a:p>
          <a:p>
            <a:pPr lvl="1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Support Vector Machine (SVM);</a:t>
            </a:r>
          </a:p>
          <a:p>
            <a:pPr lvl="1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Moving Average Trend Classifier;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Google Trend Analysis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Sentimental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Sort the data based on time;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Sample the data daily: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Original data is every 10 minutes;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Choose the close price each day.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3352800"/>
            <a:ext cx="4191000" cy="2901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Bayesian Curve Fitting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A statistical technique to learn the pattern of previous datasets and make prediction for future values based on the model learned.</a:t>
            </a:r>
          </a:p>
          <a:p>
            <a:pPr marL="365760" lvl="1" indent="-256032" algn="just">
              <a:spcBef>
                <a:spcPts val="400"/>
              </a:spcBef>
              <a:spcAft>
                <a:spcPts val="600"/>
              </a:spcAft>
              <a:buSzPct val="68000"/>
              <a:buFont typeface="Wingdings 3"/>
              <a:buChar char="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Support Vector Machine (SVM)</a:t>
            </a:r>
          </a:p>
          <a:p>
            <a:pPr marL="365760" lvl="1" indent="-256032" algn="just">
              <a:spcBef>
                <a:spcPts val="400"/>
              </a:spcBef>
              <a:spcAft>
                <a:spcPts val="600"/>
              </a:spcAft>
              <a:buSzPct val="68000"/>
              <a:buNone/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Bayesian Curve Fitting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76800" y="845403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Absolute mean error = 26.76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Average relative error = 0.08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29356"/>
            <a:ext cx="9144000" cy="4628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Support Vector Machine (SVM)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76800" y="609600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Absolute mean error =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21.39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Average relative error =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0.07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2209800"/>
            <a:ext cx="923150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705</TotalTime>
  <Words>702</Words>
  <Application>Microsoft Macintosh PowerPoint</Application>
  <PresentationFormat>On-screen Show (4:3)</PresentationFormat>
  <Paragraphs>168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Concourse</vt:lpstr>
      <vt:lpstr>Bitcoin Price Analysis - Data Mining Course Project</vt:lpstr>
      <vt:lpstr>Background</vt:lpstr>
      <vt:lpstr>Motivation</vt:lpstr>
      <vt:lpstr>Datasets</vt:lpstr>
      <vt:lpstr>Algorithms</vt:lpstr>
      <vt:lpstr>Data Preprocessing</vt:lpstr>
      <vt:lpstr>Algorithms</vt:lpstr>
      <vt:lpstr>Algorithms</vt:lpstr>
      <vt:lpstr>Algorithms</vt:lpstr>
      <vt:lpstr>Slide 10</vt:lpstr>
      <vt:lpstr>Comparisons</vt:lpstr>
      <vt:lpstr>Algorithms</vt:lpstr>
      <vt:lpstr>Evaluation</vt:lpstr>
      <vt:lpstr>Algorithm</vt:lpstr>
      <vt:lpstr>Google trend analysis</vt:lpstr>
      <vt:lpstr>Google trend analysis</vt:lpstr>
      <vt:lpstr>Google trend analysis</vt:lpstr>
      <vt:lpstr>Google trend analysis</vt:lpstr>
      <vt:lpstr>Google trend analysis</vt:lpstr>
      <vt:lpstr>Google trend analysis</vt:lpstr>
      <vt:lpstr>News sentiment analysis</vt:lpstr>
      <vt:lpstr>News sentiment analysis</vt:lpstr>
      <vt:lpstr>News sentiment analysis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Bit-coin Price Prediction</dc:title>
  <dc:creator>yaqin</dc:creator>
  <cp:lastModifiedBy>yaqin</cp:lastModifiedBy>
  <cp:revision>159</cp:revision>
  <dcterms:created xsi:type="dcterms:W3CDTF">2006-08-16T00:00:00Z</dcterms:created>
  <dcterms:modified xsi:type="dcterms:W3CDTF">2015-04-23T02:44:03Z</dcterms:modified>
</cp:coreProperties>
</file>