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5" r:id="rId4"/>
    <p:sldId id="266" r:id="rId5"/>
    <p:sldId id="268" r:id="rId6"/>
    <p:sldId id="267" r:id="rId7"/>
    <p:sldId id="269" r:id="rId8"/>
    <p:sldId id="270" r:id="rId9"/>
    <p:sldId id="271" r:id="rId10"/>
    <p:sldId id="262" r:id="rId11"/>
    <p:sldId id="275" r:id="rId12"/>
    <p:sldId id="272" r:id="rId13"/>
    <p:sldId id="273" r:id="rId14"/>
    <p:sldId id="276" r:id="rId15"/>
    <p:sldId id="277" r:id="rId16"/>
    <p:sldId id="280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15" autoAdjust="0"/>
  </p:normalViewPr>
  <p:slideViewPr>
    <p:cSldViewPr>
      <p:cViewPr varScale="1">
        <p:scale>
          <a:sx n="99" d="100"/>
          <a:sy n="99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Bitcoin Market Cap (Billion)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39814.0</c:v>
                </c:pt>
                <c:pt idx="1">
                  <c:v>41518.0</c:v>
                </c:pt>
                <c:pt idx="2">
                  <c:v>41609.0</c:v>
                </c:pt>
                <c:pt idx="3">
                  <c:v>42005.0</c:v>
                </c:pt>
                <c:pt idx="4">
                  <c:v>42064.0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 formatCode="General">
                  <c:v>0.0</c:v>
                </c:pt>
                <c:pt idx="1">
                  <c:v>1.0</c:v>
                </c:pt>
                <c:pt idx="2">
                  <c:v>13.0</c:v>
                </c:pt>
                <c:pt idx="3">
                  <c:v>3.0</c:v>
                </c:pt>
                <c:pt idx="4">
                  <c:v>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352376"/>
        <c:axId val="2131354840"/>
      </c:lineChart>
      <c:dateAx>
        <c:axId val="213135237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2131354840"/>
        <c:crosses val="autoZero"/>
        <c:auto val="1"/>
        <c:lblOffset val="100"/>
        <c:baseTimeUnit val="months"/>
      </c:dateAx>
      <c:valAx>
        <c:axId val="2131354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1352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111DE-1BA2-49A7-AE83-CFAA77982A4A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7F64-A4B7-4BCC-B9DC-94CD6EAD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http://money.cnn.com/infographic/technology/what-is-bitcoin/</a:t>
            </a:r>
          </a:p>
          <a:p>
            <a:r>
              <a:rPr lang="en-US" dirty="0" smtClean="0"/>
              <a:t>http://www.coindesk.com/information/what-is-bitcoin/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7F64-A4B7-4BCC-B9DC-94CD6EAD064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4/22/15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Bitcoin</a:t>
            </a:r>
            <a:r>
              <a:rPr lang="en-US" dirty="0" smtClean="0"/>
              <a:t> Price Analysis</a:t>
            </a:r>
            <a:br>
              <a:rPr lang="en-US" dirty="0" smtClean="0"/>
            </a:br>
            <a:r>
              <a:rPr lang="en-US" sz="2700" dirty="0" smtClean="0"/>
              <a:t>- Data Mining Course Project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Yulong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Yaqin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Mean square error rate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Relative mean square error rate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489200"/>
          <a:ext cx="6400800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81200"/>
                <a:gridCol w="2133600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Algorithms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MSE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RMSE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Bayesian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80.0633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0.2310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SVM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38.3960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0.1775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Google</a:t>
                      </a:r>
                      <a:r>
                        <a:rPr lang="en-US" sz="2700" baseline="0" dirty="0" smtClean="0">
                          <a:latin typeface="Arial" pitchFamily="34" charset="0"/>
                          <a:cs typeface="Arial" pitchFamily="34" charset="0"/>
                        </a:rPr>
                        <a:t> stock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16.7943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0.0307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0292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price is fluctuating, thus RMSE is not as good as that of a traditional stock price prediction.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74638"/>
            <a:ext cx="73152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Evaluation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Apply the algorithm to stock price and compare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33600"/>
            <a:ext cx="915505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685800" y="2743200"/>
            <a:ext cx="1447800" cy="990600"/>
          </a:xfrm>
          <a:prstGeom prst="wedgeRoundRectCallout">
            <a:avLst>
              <a:gd name="adj1" fmla="val -30467"/>
              <a:gd name="adj2" fmla="val 120388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stock price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24400" y="2514600"/>
            <a:ext cx="1447800" cy="990600"/>
          </a:xfrm>
          <a:prstGeom prst="wedgeRoundRectCallout">
            <a:avLst>
              <a:gd name="adj1" fmla="val -150360"/>
              <a:gd name="adj2" fmla="val -3210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Bitcoin</a:t>
            </a:r>
            <a:r>
              <a:rPr lang="en-US" dirty="0" smtClean="0"/>
              <a:t> price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Moving Average Trend Classifier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Based on previous prediction values, by further comparing the average value of current window and the average of the next period, we can tell the trend for a particular day;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Use weighted average to indicate the trend weekly and monthly.</a:t>
            </a: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Confusion Matrix (weekly trend classifier)</a:t>
            </a: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362201"/>
          <a:ext cx="3886200" cy="32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924128"/>
                <a:gridCol w="904672"/>
                <a:gridCol w="914400"/>
              </a:tblGrid>
              <a:tr h="738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Bayesian</a:t>
                      </a:r>
                    </a:p>
                    <a:p>
                      <a:pPr algn="ctr"/>
                      <a:r>
                        <a:rPr lang="en-US" dirty="0" smtClean="0"/>
                        <a:t>Based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061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2362201"/>
          <a:ext cx="3886200" cy="32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924128"/>
                <a:gridCol w="904672"/>
                <a:gridCol w="914400"/>
              </a:tblGrid>
              <a:tr h="738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</a:p>
                    <a:p>
                      <a:pPr algn="ctr"/>
                      <a:r>
                        <a:rPr lang="en-US" dirty="0" smtClean="0"/>
                        <a:t>Based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061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TPR = 0.9778; FPR = 0.8                    TPR = 0.9792; FPR = 0.5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New ways to do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analysis?</a:t>
            </a: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search trend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News Sentimental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analysis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Inspired by previous work (Tobias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2013)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Investment is a 2-step process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Gather information (via Google search)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Invest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search volume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/>
              </a:rPr>
              <a:t> Stock price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Screen Shot 2015-04-22 at 3.2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35" y="4495800"/>
            <a:ext cx="5668165" cy="20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1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Same works for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>
                <a:latin typeface="Arial" pitchFamily="34" charset="0"/>
                <a:cs typeface="Arial" pitchFamily="34" charset="0"/>
              </a:rPr>
              <a:t> too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source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search interest index (SI): 0-100</a:t>
            </a:r>
          </a:p>
          <a:p>
            <a:pPr lvl="2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Keyword: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data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Sampled price data to be weekly to align with search data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Only used data of 2012-2015 as earlier search data is too small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6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Same works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too?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googletren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6595748" cy="3550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5638800"/>
            <a:ext cx="33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0.73, very high!</a:t>
            </a:r>
          </a:p>
        </p:txBody>
      </p:sp>
    </p:spTree>
    <p:extLst>
      <p:ext uri="{BB962C8B-B14F-4D97-AF65-F5344CB8AC3E}">
        <p14:creationId xmlns:p14="http://schemas.microsoft.com/office/powerpoint/2010/main" val="2383779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Scenario: to predict if price of next week will rise or fall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Given historical data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week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 of week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&gt; average of SI of previous t weeks =&gt; predict price to fall (-)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Otherwise, predict price to rise (+)</a:t>
            </a: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0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data of 2012-2015, 173 data points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Correct prediction: 42.4%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Worse than random guess!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Reason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Different metric: SI is normalized while search volume is not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Different investment logic</a:t>
            </a:r>
          </a:p>
        </p:txBody>
      </p:sp>
    </p:spTree>
    <p:extLst>
      <p:ext uri="{BB962C8B-B14F-4D97-AF65-F5344CB8AC3E}">
        <p14:creationId xmlns:p14="http://schemas.microsoft.com/office/powerpoint/2010/main" val="400417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 form of digital currency;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Created and held electronically in 2009;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Decentralized, no middle bank;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No physical printed version;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Anonymous;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and more …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2" name="Picture 1" descr="googletrend_inver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2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39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prediction/decisions of investing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based on sentiment analysis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-related news</a:t>
            </a:r>
          </a:p>
        </p:txBody>
      </p:sp>
    </p:spTree>
    <p:extLst>
      <p:ext uri="{BB962C8B-B14F-4D97-AF65-F5344CB8AC3E}">
        <p14:creationId xmlns:p14="http://schemas.microsoft.com/office/powerpoint/2010/main" val="28813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source</a:t>
            </a:r>
          </a:p>
          <a:p>
            <a:pPr lvl="1" algn="just"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data 2012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341 pieces of news headline with keyword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 from New York Times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Down-sampling price data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Interpolate news data into the price data</a:t>
            </a: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8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source</a:t>
            </a:r>
          </a:p>
          <a:p>
            <a:pPr lvl="1" algn="just"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data 2012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341 pieces of news headline with keyword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 from New York Times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Re-sampling price data to 12h interval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Interpolate news data into the price data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Calculate price change (12h) after each news occurs</a:t>
            </a: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pic>
        <p:nvPicPr>
          <p:cNvPr id="3" name="Content Placeholder 2" descr="sentiment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17" b="-4417"/>
          <a:stretch>
            <a:fillRect/>
          </a:stretch>
        </p:blipFill>
        <p:spPr>
          <a:xfrm>
            <a:off x="381000" y="14478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42942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SVM outperforms Bayesian curve fitting in terms of large number of datasets;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traditional method to analyze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is not as good as analysis for the stock market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More care needs to be taken to analyze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market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Future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work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27197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historical price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BTC - USD</a:t>
            </a:r>
            <a:endParaRPr lang="en-US" sz="2700" dirty="0"/>
          </a:p>
        </p:txBody>
      </p:sp>
      <p:pic>
        <p:nvPicPr>
          <p:cNvPr id="4" name="Picture 3" descr="coinbas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2387432" cy="834683"/>
          </a:xfrm>
          <a:prstGeom prst="rect">
            <a:avLst/>
          </a:prstGeom>
        </p:spPr>
      </p:pic>
      <p:pic>
        <p:nvPicPr>
          <p:cNvPr id="7" name="Picture 6" descr="Screen Shot 2015-04-22 at 3.1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3441700" cy="306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4729" y="4419600"/>
            <a:ext cx="4419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==&gt; time series forecast!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Traditional way: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Bayesian Curve Fitting;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Support Vector Machine (SVM);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Moving Average Trend Classifier;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Google Trend Analysis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Sentimental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Sort the data based on time;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Sample the data daily: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Original data is every 10 minutes;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Choose the close price each day.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352800"/>
            <a:ext cx="4191000" cy="290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Bayesian Curve Fitting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A statistical technique to learn the pattern of previous datasets and make prediction for future values based on the model learned.</a:t>
            </a:r>
          </a:p>
          <a:p>
            <a:pPr marL="365760" lvl="1" indent="-256032" algn="just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Support Vector Machine (SVM)</a:t>
            </a:r>
          </a:p>
          <a:p>
            <a:pPr marL="365760" lvl="1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Bayesian Curve Fitting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26082"/>
            <a:ext cx="9144000" cy="473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Support Vector Machine (SVM)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233074"/>
            <a:ext cx="9144000" cy="462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511</TotalTime>
  <Words>725</Words>
  <Application>Microsoft Macintosh PowerPoint</Application>
  <PresentationFormat>On-screen Show (4:3)</PresentationFormat>
  <Paragraphs>172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Bitcoin Price Analysis - Data Mining Course Project</vt:lpstr>
      <vt:lpstr>Background</vt:lpstr>
      <vt:lpstr>Motivation</vt:lpstr>
      <vt:lpstr>Datasets</vt:lpstr>
      <vt:lpstr>Algorithms</vt:lpstr>
      <vt:lpstr>Data Preprocessing</vt:lpstr>
      <vt:lpstr>Algorithms</vt:lpstr>
      <vt:lpstr>Algorithms</vt:lpstr>
      <vt:lpstr>Algorithms</vt:lpstr>
      <vt:lpstr>PowerPoint Presentation</vt:lpstr>
      <vt:lpstr>Comparisons</vt:lpstr>
      <vt:lpstr>Algorithms</vt:lpstr>
      <vt:lpstr>Evaluation</vt:lpstr>
      <vt:lpstr>Algorithm</vt:lpstr>
      <vt:lpstr>Google trend analysis</vt:lpstr>
      <vt:lpstr>Google trend analysis</vt:lpstr>
      <vt:lpstr>Google trend analysis</vt:lpstr>
      <vt:lpstr>Google trend analysis</vt:lpstr>
      <vt:lpstr>Google trend analysis</vt:lpstr>
      <vt:lpstr>Google trend analysis</vt:lpstr>
      <vt:lpstr>News sentiment analysis</vt:lpstr>
      <vt:lpstr>News sentiment analysis</vt:lpstr>
      <vt:lpstr>News sentiment analysis</vt:lpstr>
      <vt:lpstr>News sentiment analysis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Bit-coin Price Prediction</dc:title>
  <dc:creator>yaqin</dc:creator>
  <cp:lastModifiedBy>Yulong</cp:lastModifiedBy>
  <cp:revision>140</cp:revision>
  <dcterms:created xsi:type="dcterms:W3CDTF">2006-08-16T00:00:00Z</dcterms:created>
  <dcterms:modified xsi:type="dcterms:W3CDTF">2015-04-22T20:48:17Z</dcterms:modified>
</cp:coreProperties>
</file>