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34E7-22FC-43EA-9A72-124C2D48C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66333-4516-46EE-9AB4-B6B46337E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21DD-1801-4F2C-AFA7-3DAAABC1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686E7-ED00-404B-BDAF-443DAA9C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31FB-FCE7-40CA-82E1-A31A15C1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36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86AF-B5A5-4E6B-81E3-3E7C5E6A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61867-6719-4997-824D-D617DCF1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F8F0F-137F-43AF-A9B8-2BA13E4A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61001-8439-45FA-97BD-50B5150C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D0E75-7634-412B-8AF8-333962F4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33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438C3-CA6B-4E69-957D-5BA6DE519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CDA-D6CD-4BA7-B162-390390CCD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7294-1E2B-4D78-8771-6C728BF9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6D2F-1975-4AEB-ABFE-C1B27923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354E7-F23D-4B40-8951-599687C1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49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BD4E-C2CF-4616-8023-5E3FE4E6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2B2D-5F9B-4D4C-9D53-1F0023C2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D0B2-E6C3-4049-9333-9BC8D16C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B99E-CE41-4BBD-85F6-6785875E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4549-6323-4551-B736-0965A99B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6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66DC-4BD2-4651-9BC7-601E9A85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86EDA-79D1-48D4-855F-B23DB299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C01A-CCCE-4C6E-A6AB-CD6E550F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4410-A694-40C1-BC8F-B7305AC9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F31B-AC63-462B-93D6-77B8721A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4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7299-8B97-46BC-AFEC-EEBBFBDC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49CE-FB75-45E3-803F-8252E8BDC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AEE99-9989-4B4C-ADF5-02BBBA596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574A8-97CB-47CE-8D71-35BE7F1F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140C-5523-4F72-98F6-C160C360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36DBA-DA07-4D7D-B572-185AA6E9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1A4C-D8A2-41C2-8C3A-90F7F400D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4F19-C34E-4DD5-97B0-2DD6280C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F6B7C-206D-4F78-8A69-436B01907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F01F4-6FB3-425C-AED4-6FFEC3346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BCFCE-8E16-4722-B3EE-A2C0166E2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45BB3-9C53-488F-9B5B-F5E6E236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7D39E-A3DF-4CD4-9500-3115270D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D5295-022B-4A5F-9D30-5BC410E33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3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4B2C-12B8-44A2-987A-CE846A4A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16016-AD76-4890-B351-D67CB0E0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D7190-1410-4235-9CFB-FC08FE34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436C3-034A-42A7-9420-02E073D6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8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0E3AC-8435-40CA-80C0-45298AAF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971B-539A-4E96-ABEF-CD985B89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D0395-4231-4AB6-8825-E35E3254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7F05-EFF1-4584-9B4D-C36945FC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E17B-BD0C-4614-A7FF-6993B055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B1C03-D5B8-4179-8BB6-7D88DF38F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CC0A4-BB1E-4E86-8907-3A56CABB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9F1A4-F969-49F8-87C4-8524BB0A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0B8B7-3F0E-4B2D-94E5-AC8308B0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6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1335-B6F4-443E-BAE0-57448407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3F702-53E9-463D-BB00-0716A8218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7B654-E55F-4A3E-84D9-B4743CD9D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F396-D7DC-442E-A436-922E81DA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2E1A-D662-45A9-8264-CC567FE3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7A582-FE28-47B9-8C79-8E12677C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8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B49FF-6A83-4885-9945-A9945AE54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C80E3-DD11-4BE9-B122-56A1C778E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6409-F528-4B83-930D-A4F21BD10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6533C-B344-4B05-A96B-260C83436D6C}" type="datetimeFigureOut">
              <a:rPr lang="zh-CN" altLang="en-US" smtClean="0"/>
              <a:t>2020/12/10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6E216-A3BD-4980-9A29-F19507CCA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DEA6-81AF-4C57-811C-7D43EBFDC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BC40-F0AF-44FD-9046-97E9932757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2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01F1-C70C-4F89-AD72-8B02F6306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002CF-8B1C-4C20-8A76-D679FBED3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9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82F-7649-4DBC-BACA-B0BD254F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2BC2-BEF8-4BCD-8DC3-0D8B6E02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M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= </a:t>
            </a:r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列的棋子数量</a:t>
            </a:r>
            <a:endParaRPr lang="en-US" altLang="zh-CN" dirty="0"/>
          </a:p>
          <a:p>
            <a:r>
              <a:rPr lang="zh-CN" altLang="en-US" dirty="0"/>
              <a:t>棋子之间不能边相邻</a:t>
            </a:r>
            <a:endParaRPr lang="en-US" altLang="zh-CN" dirty="0"/>
          </a:p>
          <a:p>
            <a:r>
              <a:rPr lang="zh-CN" altLang="en-US" dirty="0"/>
              <a:t>一定有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]&lt;= ceil(n/2)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n</a:t>
            </a:r>
            <a:r>
              <a:rPr lang="zh-CN" altLang="en-US" dirty="0"/>
              <a:t>是偶数时，一定有解（将棋盘黑白染色，然后只在黑格里放棋子）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是奇数？？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926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BFEA-68B0-4191-8157-672F660C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是奇数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E33D-C9E7-4858-B679-37C800EA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]=(n+1)/2</a:t>
            </a:r>
            <a:r>
              <a:rPr lang="zh-CN" altLang="en-US" dirty="0"/>
              <a:t>，那么这一列的棋子摆放方案是唯一确定的。</a:t>
            </a:r>
            <a:endParaRPr lang="en-US" altLang="zh-CN" dirty="0"/>
          </a:p>
          <a:p>
            <a:r>
              <a:rPr lang="zh-CN" altLang="en-US" dirty="0"/>
              <a:t>用这些列将棋盘划分成若干个互相不影响的部分，分别解决。于是现在可以假设</a:t>
            </a:r>
            <a:r>
              <a:rPr lang="en-US" altLang="zh-CN" dirty="0"/>
              <a:t>a[1]=a[m]=(n+1)/2</a:t>
            </a:r>
            <a:r>
              <a:rPr lang="zh-CN" altLang="en-US" dirty="0"/>
              <a:t>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]&lt;=(n-1)/2  (</a:t>
            </a:r>
            <a:r>
              <a:rPr lang="en-US" altLang="zh-CN" dirty="0" err="1"/>
              <a:t>i</a:t>
            </a:r>
            <a:r>
              <a:rPr lang="en-US" altLang="zh-CN" dirty="0"/>
              <a:t>=2,3,…,m-1)</a:t>
            </a:r>
          </a:p>
          <a:p>
            <a:r>
              <a:rPr lang="zh-CN" altLang="en-US" dirty="0"/>
              <a:t>如果</a:t>
            </a:r>
            <a:r>
              <a:rPr lang="en-US" altLang="zh-CN" dirty="0"/>
              <a:t>m</a:t>
            </a:r>
            <a:r>
              <a:rPr lang="zh-CN" altLang="en-US" dirty="0"/>
              <a:t>是奇数，那么一定有解。（和之前类似黑白染色就行）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m</a:t>
            </a:r>
            <a:r>
              <a:rPr lang="zh-CN" altLang="en-US" dirty="0"/>
              <a:t>是偶数？？？</a:t>
            </a:r>
          </a:p>
        </p:txBody>
      </p:sp>
    </p:spTree>
    <p:extLst>
      <p:ext uri="{BB962C8B-B14F-4D97-AF65-F5344CB8AC3E}">
        <p14:creationId xmlns:p14="http://schemas.microsoft.com/office/powerpoint/2010/main" val="257684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EACB-4CC2-4008-93E3-05C33F94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一个例子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1D9E-E884-416C-AD13-0EEC17A3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 = 10,</a:t>
            </a:r>
          </a:p>
          <a:p>
            <a:r>
              <a:rPr lang="en-US" altLang="zh-CN" dirty="0"/>
              <a:t>N=7</a:t>
            </a:r>
          </a:p>
          <a:p>
            <a:r>
              <a:rPr lang="en-US" altLang="zh-CN" dirty="0"/>
              <a:t>A[1..10] = [4,3,3,3,3,3,3,3,3,4]</a:t>
            </a:r>
          </a:p>
          <a:p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AEC12A-0A9F-4832-AFA3-E80566CAA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47090"/>
              </p:ext>
            </p:extLst>
          </p:nvPr>
        </p:nvGraphicFramePr>
        <p:xfrm>
          <a:off x="2765474" y="3716020"/>
          <a:ext cx="447939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939">
                  <a:extLst>
                    <a:ext uri="{9D8B030D-6E8A-4147-A177-3AD203B41FA5}">
                      <a16:colId xmlns:a16="http://schemas.microsoft.com/office/drawing/2014/main" val="4031505068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650145623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794385877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2645100912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813582783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080718013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4021267778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2087489004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864434506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004282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5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4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50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8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05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098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20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4E2D3F3-31D1-455F-9333-105CDC14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另一个例子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5253E-E65C-4EEF-92F8-47D0A9211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M = 6,</a:t>
            </a:r>
          </a:p>
          <a:p>
            <a:r>
              <a:rPr lang="en-US" altLang="zh-CN" dirty="0"/>
              <a:t>N=7</a:t>
            </a:r>
          </a:p>
          <a:p>
            <a:r>
              <a:rPr lang="en-US" altLang="zh-CN" dirty="0"/>
              <a:t>A[1..10] = [4,3,2,2,3,4]</a:t>
            </a:r>
          </a:p>
          <a:p>
            <a:endParaRPr lang="zh-CN" alt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E65830D-6B23-4285-A595-CFC55DDD2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68697"/>
              </p:ext>
            </p:extLst>
          </p:nvPr>
        </p:nvGraphicFramePr>
        <p:xfrm>
          <a:off x="2765474" y="3716020"/>
          <a:ext cx="2687634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939">
                  <a:extLst>
                    <a:ext uri="{9D8B030D-6E8A-4147-A177-3AD203B41FA5}">
                      <a16:colId xmlns:a16="http://schemas.microsoft.com/office/drawing/2014/main" val="4031505068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650145623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794385877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2645100912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813582783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080718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5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4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0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8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5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098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97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15B2-FBE2-41D5-9D6D-BD9B121A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贪心策略？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7453-AA9B-469C-9E45-EECDCA5DE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(a[1]=a[m]=(n+1)/2, m</a:t>
            </a:r>
            <a:r>
              <a:rPr lang="zh-CN" altLang="en-US" dirty="0"/>
              <a:t>是偶数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给棋盘黑白染色，设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列的黑格里的棋子总数，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为第</a:t>
            </a:r>
            <a:r>
              <a:rPr lang="en-US" altLang="zh-CN" dirty="0" err="1"/>
              <a:t>i</a:t>
            </a:r>
            <a:r>
              <a:rPr lang="zh-CN" altLang="en-US" dirty="0"/>
              <a:t>列的白格里的棋子总数</a:t>
            </a:r>
            <a:r>
              <a:rPr lang="en-US" altLang="zh-CN" dirty="0"/>
              <a:t>(w[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]-b[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。于是</a:t>
            </a:r>
            <a:r>
              <a:rPr lang="en-US" altLang="zh-CN" dirty="0"/>
              <a:t>w[1]=0, w[m] = (n+1)/2</a:t>
            </a:r>
          </a:p>
          <a:p>
            <a:r>
              <a:rPr lang="zh-CN" altLang="en-US" dirty="0"/>
              <a:t>对偶数</a:t>
            </a:r>
            <a:r>
              <a:rPr lang="en-US" altLang="zh-CN" dirty="0" err="1"/>
              <a:t>i</a:t>
            </a:r>
            <a:r>
              <a:rPr lang="zh-CN" altLang="en-US" dirty="0"/>
              <a:t>，显然有</a:t>
            </a:r>
            <a:endParaRPr lang="en-US" altLang="zh-CN" dirty="0"/>
          </a:p>
          <a:p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 &lt;= (n+1)/2 – b[i-1]=(n+1)/2+w[i-1]-a[i-1]</a:t>
            </a:r>
            <a:r>
              <a:rPr lang="zh-CN" altLang="en-US" dirty="0"/>
              <a:t>， 以及 </a:t>
            </a:r>
            <a:endParaRPr lang="en-US" altLang="zh-CN" dirty="0"/>
          </a:p>
          <a:p>
            <a:r>
              <a:rPr lang="en-US" altLang="zh-CN" dirty="0"/>
              <a:t>w[i+1]&lt;=(n-1)/2 – b[</a:t>
            </a:r>
            <a:r>
              <a:rPr lang="en-US" altLang="zh-CN" dirty="0" err="1"/>
              <a:t>i</a:t>
            </a:r>
            <a:r>
              <a:rPr lang="en-US" altLang="zh-CN" dirty="0"/>
              <a:t>]=(n-1)/2+w[</a:t>
            </a:r>
            <a:r>
              <a:rPr lang="en-US" altLang="zh-CN" dirty="0" err="1"/>
              <a:t>i</a:t>
            </a:r>
            <a:r>
              <a:rPr lang="en-US" altLang="zh-CN" dirty="0"/>
              <a:t>]-a[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从左到右摆，每次想让</a:t>
            </a:r>
            <a:r>
              <a:rPr lang="en-US" altLang="zh-CN" dirty="0"/>
              <a:t>w</a:t>
            </a:r>
            <a:r>
              <a:rPr lang="zh-CN" altLang="en-US" dirty="0"/>
              <a:t>尽可能大</a:t>
            </a:r>
            <a:r>
              <a:rPr lang="en-US" altLang="zh-CN" dirty="0"/>
              <a:t>!</a:t>
            </a:r>
          </a:p>
          <a:p>
            <a:r>
              <a:rPr lang="zh-CN" altLang="en-US" dirty="0"/>
              <a:t>黑格从上往下摆，白格从下往上摆，就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可以取到上界了。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3F90BF-2540-4B24-913D-9D5BBEB15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91742"/>
              </p:ext>
            </p:extLst>
          </p:nvPr>
        </p:nvGraphicFramePr>
        <p:xfrm>
          <a:off x="7712610" y="4262120"/>
          <a:ext cx="447939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939">
                  <a:extLst>
                    <a:ext uri="{9D8B030D-6E8A-4147-A177-3AD203B41FA5}">
                      <a16:colId xmlns:a16="http://schemas.microsoft.com/office/drawing/2014/main" val="4031505068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650145623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794385877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2645100912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813582783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080718013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4021267778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2087489004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864434506"/>
                    </a:ext>
                  </a:extLst>
                </a:gridCol>
                <a:gridCol w="447939">
                  <a:extLst>
                    <a:ext uri="{9D8B030D-6E8A-4147-A177-3AD203B41FA5}">
                      <a16:colId xmlns:a16="http://schemas.microsoft.com/office/drawing/2014/main" val="1004282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6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59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74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50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8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05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098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28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534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F</vt:lpstr>
      <vt:lpstr>PowerPoint Presentation</vt:lpstr>
      <vt:lpstr>N是奇数</vt:lpstr>
      <vt:lpstr>一个例子</vt:lpstr>
      <vt:lpstr>另一个例子</vt:lpstr>
      <vt:lpstr>贪心策略？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>fa fa</dc:creator>
  <cp:lastModifiedBy>fa fa</cp:lastModifiedBy>
  <cp:revision>16</cp:revision>
  <dcterms:created xsi:type="dcterms:W3CDTF">2020-12-09T19:11:48Z</dcterms:created>
  <dcterms:modified xsi:type="dcterms:W3CDTF">2020-12-09T19:57:04Z</dcterms:modified>
</cp:coreProperties>
</file>