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74284-6DBE-4E09-AB57-3713E2135F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34B3CE-7F71-429D-A8DB-E7B148ECA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3B57F3-871A-4100-B1C8-87E4343384E3}"/>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4CE0024B-F3F7-4C63-BA64-0734445312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34470-A265-4E3C-8EA7-4A581C572BAD}"/>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45378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D9634-F3E5-4FEE-AE29-3DDC0DC12F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C78FB0-4284-427C-96D9-CB52B37516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C93D0F-EB18-4D53-A91C-5F50E9780A0C}"/>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4C4AC2C2-D04F-4F4B-A1A1-48B8688629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B28781-7E08-4A30-B247-5265A2FC753B}"/>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51034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C2A1E4-B948-4042-B65B-1B06CA1DF1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F214C2-37E1-4A3B-9386-C6C8AF20A0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702B8A-778F-405A-98E5-5D7436034B09}"/>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91529C3A-61C4-4642-82F9-FDC9B48D1E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900176-C024-420F-BC6F-8449090A6EDB}"/>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95223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653E7-26AC-4580-AF87-D13B9E27D7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46DC0-6444-4A6E-9F4F-F1E5FC6E39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5FF384-5DCB-4D42-B043-6448BF933923}"/>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E90A9555-E56E-4F10-BFF3-811CE2C0CC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DDFF13-F118-4C81-8E49-2104D37A4188}"/>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183436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BB5EE-E7E2-4B62-B8C7-E1027221CB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FBD5FD-152C-4D8C-86A0-B7D04EBD4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3C43FE-763B-4A12-A92B-7B3CDEF0B6C1}"/>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9A12BD03-E5F3-4DFE-B73D-8FFFAF4AC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C5DB6-4261-44D4-9B31-DA0D5F04D395}"/>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250586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58C89-47B7-4CF2-9963-2C4CE61D62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49DE4C-91F1-4C0A-B877-B0E0BAA01A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703C14-685C-4BB0-A01B-CA64C7BECA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1230D5-57E2-49AF-B1CB-9FC0B590BD3C}"/>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6" name="页脚占位符 5">
            <a:extLst>
              <a:ext uri="{FF2B5EF4-FFF2-40B4-BE49-F238E27FC236}">
                <a16:creationId xmlns:a16="http://schemas.microsoft.com/office/drawing/2014/main" id="{DFF62879-C9AD-4FE4-BCA6-94C284E505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535188-4408-4F15-9E07-4ACCB02F3C6C}"/>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343285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EE4A8-E13F-4EF8-B700-B684ECA7FA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D5C297-F36E-4300-B716-DCBFCEDA9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BF30A3-2FD5-4D29-83BB-98A51CA943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554BC8-AA73-4BE7-95CB-8A669634B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05913F-3A1E-47B7-AB04-0E12F2593C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FBA98B-D758-4E3A-910F-5B6E1CAC09D6}"/>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8" name="页脚占位符 7">
            <a:extLst>
              <a:ext uri="{FF2B5EF4-FFF2-40B4-BE49-F238E27FC236}">
                <a16:creationId xmlns:a16="http://schemas.microsoft.com/office/drawing/2014/main" id="{D51F024E-884E-48FC-966F-1C797E3846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D7257E-050C-42DB-B5D2-1E1584F8D0F6}"/>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336745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89608-B8BF-4D13-AD32-AD61F6BE97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CF0791-8952-423B-8365-65BD742CB3D7}"/>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4" name="页脚占位符 3">
            <a:extLst>
              <a:ext uri="{FF2B5EF4-FFF2-40B4-BE49-F238E27FC236}">
                <a16:creationId xmlns:a16="http://schemas.microsoft.com/office/drawing/2014/main" id="{93B1D449-538C-4E0A-B614-E317CB88E7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E9D468-0BA7-41F8-B380-A3654CB323AD}"/>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1367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6A1270-F45D-444D-ACEC-808CDFC556B4}"/>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3" name="页脚占位符 2">
            <a:extLst>
              <a:ext uri="{FF2B5EF4-FFF2-40B4-BE49-F238E27FC236}">
                <a16:creationId xmlns:a16="http://schemas.microsoft.com/office/drawing/2014/main" id="{90D22E7D-9C7C-4820-AAC0-912BFD59CF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A15162-3D51-4C5D-AE6F-25A11C50DBED}"/>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30419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EEFF9-EC42-4201-A6CB-5A5A3E6955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6DF903-9C2A-4AC3-AA90-E3E8A853F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0B5767-B966-4EB4-8989-8B07414EE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B73509-10F2-43B3-BE1E-C6AFAD37C6DE}"/>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6" name="页脚占位符 5">
            <a:extLst>
              <a:ext uri="{FF2B5EF4-FFF2-40B4-BE49-F238E27FC236}">
                <a16:creationId xmlns:a16="http://schemas.microsoft.com/office/drawing/2014/main" id="{5EA9BD74-105C-4162-A28F-BCA271948B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EB644-E9AE-4EA3-9CAE-89C33009A871}"/>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222376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F11C7-2AAD-49CE-B300-8816FD2723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86B1FD-22DC-484F-92EE-EF668C3C4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17E059-0FB1-4481-A843-60331B786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3B3F48-EECC-42EF-AEEA-A3A52CF6E96E}"/>
              </a:ext>
            </a:extLst>
          </p:cNvPr>
          <p:cNvSpPr>
            <a:spLocks noGrp="1"/>
          </p:cNvSpPr>
          <p:nvPr>
            <p:ph type="dt" sz="half" idx="10"/>
          </p:nvPr>
        </p:nvSpPr>
        <p:spPr/>
        <p:txBody>
          <a:bodyPr/>
          <a:lstStyle/>
          <a:p>
            <a:fld id="{EFC3CCB9-4CB5-4A85-B47A-2A83138AA734}" type="datetimeFigureOut">
              <a:rPr lang="zh-CN" altLang="en-US" smtClean="0"/>
              <a:t>2021/5/22</a:t>
            </a:fld>
            <a:endParaRPr lang="zh-CN" altLang="en-US"/>
          </a:p>
        </p:txBody>
      </p:sp>
      <p:sp>
        <p:nvSpPr>
          <p:cNvPr id="6" name="页脚占位符 5">
            <a:extLst>
              <a:ext uri="{FF2B5EF4-FFF2-40B4-BE49-F238E27FC236}">
                <a16:creationId xmlns:a16="http://schemas.microsoft.com/office/drawing/2014/main" id="{09665443-1BCA-4C65-8A0F-7BB7B0FFAC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D4CC24-DB28-4B18-A2F1-30815131C337}"/>
              </a:ext>
            </a:extLst>
          </p:cNvPr>
          <p:cNvSpPr>
            <a:spLocks noGrp="1"/>
          </p:cNvSpPr>
          <p:nvPr>
            <p:ph type="sldNum" sz="quarter" idx="12"/>
          </p:nvPr>
        </p:nvSpPr>
        <p:spPr/>
        <p:txBody>
          <a:body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255051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74974D-5968-4F38-96BB-0D13394B6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C748FF-4BDB-43B2-9CA8-860063184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503B0F-8662-483F-9FAB-E8C322B61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3CCB9-4CB5-4A85-B47A-2A83138AA734}" type="datetimeFigureOut">
              <a:rPr lang="zh-CN" altLang="en-US" smtClean="0"/>
              <a:t>2021/5/22</a:t>
            </a:fld>
            <a:endParaRPr lang="zh-CN" altLang="en-US"/>
          </a:p>
        </p:txBody>
      </p:sp>
      <p:sp>
        <p:nvSpPr>
          <p:cNvPr id="5" name="页脚占位符 4">
            <a:extLst>
              <a:ext uri="{FF2B5EF4-FFF2-40B4-BE49-F238E27FC236}">
                <a16:creationId xmlns:a16="http://schemas.microsoft.com/office/drawing/2014/main" id="{AC0D4058-BD44-421A-B08C-75D808A34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C96229-3ABA-4488-A280-E254DFE06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07945-66B3-4DD5-A934-91D3351787E1}" type="slidenum">
              <a:rPr lang="zh-CN" altLang="en-US" smtClean="0"/>
              <a:t>‹#›</a:t>
            </a:fld>
            <a:endParaRPr lang="zh-CN" altLang="en-US"/>
          </a:p>
        </p:txBody>
      </p:sp>
    </p:spTree>
    <p:extLst>
      <p:ext uri="{BB962C8B-B14F-4D97-AF65-F5344CB8AC3E}">
        <p14:creationId xmlns:p14="http://schemas.microsoft.com/office/powerpoint/2010/main" val="3331425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76016-7FB2-4F03-BD05-AAF32EFE6136}"/>
              </a:ext>
            </a:extLst>
          </p:cNvPr>
          <p:cNvSpPr>
            <a:spLocks noGrp="1"/>
          </p:cNvSpPr>
          <p:nvPr>
            <p:ph type="ctrTitle"/>
          </p:nvPr>
        </p:nvSpPr>
        <p:spPr/>
        <p:txBody>
          <a:bodyPr/>
          <a:lstStyle/>
          <a:p>
            <a:r>
              <a:rPr lang="en-US" altLang="zh-CN" dirty="0"/>
              <a:t>D. </a:t>
            </a:r>
            <a:r>
              <a:rPr lang="zh-CN" altLang="en-US" dirty="0"/>
              <a:t>形式语言与自动机</a:t>
            </a:r>
          </a:p>
        </p:txBody>
      </p:sp>
      <p:sp>
        <p:nvSpPr>
          <p:cNvPr id="3" name="副标题 2">
            <a:extLst>
              <a:ext uri="{FF2B5EF4-FFF2-40B4-BE49-F238E27FC236}">
                <a16:creationId xmlns:a16="http://schemas.microsoft.com/office/drawing/2014/main" id="{FB5F7D78-1CBC-4CE0-9D61-C58CBB686C68}"/>
              </a:ext>
            </a:extLst>
          </p:cNvPr>
          <p:cNvSpPr>
            <a:spLocks noGrp="1"/>
          </p:cNvSpPr>
          <p:nvPr>
            <p:ph type="subTitle" idx="1"/>
          </p:nvPr>
        </p:nvSpPr>
        <p:spPr/>
        <p:txBody>
          <a:bodyPr/>
          <a:lstStyle/>
          <a:p>
            <a:r>
              <a:rPr lang="zh-CN" altLang="en-US" dirty="0">
                <a:solidFill>
                  <a:schemeClr val="accent3"/>
                </a:solidFill>
              </a:rPr>
              <a:t>命题人：清华大学 陈鸿基</a:t>
            </a:r>
            <a:endParaRPr lang="en-US" altLang="zh-CN" dirty="0">
              <a:solidFill>
                <a:schemeClr val="accent3"/>
              </a:solidFill>
            </a:endParaRPr>
          </a:p>
          <a:p>
            <a:r>
              <a:rPr lang="zh-CN" altLang="en-US" dirty="0">
                <a:solidFill>
                  <a:schemeClr val="accent3"/>
                </a:solidFill>
              </a:rPr>
              <a:t>验题人：清华大学 张艺缤</a:t>
            </a:r>
            <a:endParaRPr lang="en-US" altLang="zh-CN" dirty="0">
              <a:solidFill>
                <a:schemeClr val="accent3"/>
              </a:solidFill>
            </a:endParaRPr>
          </a:p>
          <a:p>
            <a:r>
              <a:rPr lang="zh-CN" altLang="en-US" dirty="0">
                <a:solidFill>
                  <a:schemeClr val="accent3"/>
                </a:solidFill>
              </a:rPr>
              <a:t>　　　　清华大学 迟凯文</a:t>
            </a:r>
            <a:endParaRPr lang="en-US" altLang="zh-CN" dirty="0">
              <a:solidFill>
                <a:schemeClr val="accent3"/>
              </a:solidFill>
            </a:endParaRPr>
          </a:p>
        </p:txBody>
      </p:sp>
    </p:spTree>
    <p:extLst>
      <p:ext uri="{BB962C8B-B14F-4D97-AF65-F5344CB8AC3E}">
        <p14:creationId xmlns:p14="http://schemas.microsoft.com/office/powerpoint/2010/main" val="211856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3" name="椭圆 12">
            <a:extLst>
              <a:ext uri="{FF2B5EF4-FFF2-40B4-BE49-F238E27FC236}">
                <a16:creationId xmlns:a16="http://schemas.microsoft.com/office/drawing/2014/main" id="{6EFEB5C0-8481-4584-B8D8-4A34B227A140}"/>
              </a:ext>
            </a:extLst>
          </p:cNvPr>
          <p:cNvSpPr>
            <a:spLocks noChangeAspect="1"/>
          </p:cNvSpPr>
          <p:nvPr/>
        </p:nvSpPr>
        <p:spPr>
          <a:xfrm>
            <a:off x="612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5" name="直接箭头连接符 14">
            <a:extLst>
              <a:ext uri="{FF2B5EF4-FFF2-40B4-BE49-F238E27FC236}">
                <a16:creationId xmlns:a16="http://schemas.microsoft.com/office/drawing/2014/main" id="{D2D4F485-E7A1-4028-A5BA-E91EE051DBA0}"/>
              </a:ext>
            </a:extLst>
          </p:cNvPr>
          <p:cNvCxnSpPr>
            <a:cxnSpLocks/>
            <a:stCxn id="10" idx="5"/>
            <a:endCxn id="41" idx="1"/>
          </p:cNvCxnSpPr>
          <p:nvPr/>
        </p:nvCxnSpPr>
        <p:spPr>
          <a:xfrm>
            <a:off x="5053103" y="3073974"/>
            <a:ext cx="1161794" cy="440923"/>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6" name="椭圆 15">
            <a:extLst>
              <a:ext uri="{FF2B5EF4-FFF2-40B4-BE49-F238E27FC236}">
                <a16:creationId xmlns:a16="http://schemas.microsoft.com/office/drawing/2014/main" id="{713085F4-AAC9-4D1F-9B63-D09169AD5023}"/>
              </a:ext>
            </a:extLst>
          </p:cNvPr>
          <p:cNvSpPr>
            <a:spLocks noChangeAspect="1"/>
          </p:cNvSpPr>
          <p:nvPr/>
        </p:nvSpPr>
        <p:spPr>
          <a:xfrm>
            <a:off x="774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7" name="直接箭头连接符 16">
            <a:extLst>
              <a:ext uri="{FF2B5EF4-FFF2-40B4-BE49-F238E27FC236}">
                <a16:creationId xmlns:a16="http://schemas.microsoft.com/office/drawing/2014/main" id="{16ED2DEC-D8ED-4AED-A370-E63ABA274FB6}"/>
              </a:ext>
            </a:extLst>
          </p:cNvPr>
          <p:cNvCxnSpPr>
            <a:cxnSpLocks/>
            <a:stCxn id="13" idx="6"/>
            <a:endCxn id="16" idx="2"/>
          </p:cNvCxnSpPr>
          <p:nvPr/>
        </p:nvCxnSpPr>
        <p:spPr>
          <a:xfrm>
            <a:off x="6768000" y="2844000"/>
            <a:ext cx="972000" cy="0"/>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(7)</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(6)</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41" idx="4"/>
            <a:endCxn id="34" idx="0"/>
          </p:cNvCxnSpPr>
          <p:nvPr/>
        </p:nvCxnSpPr>
        <p:spPr>
          <a:xfrm>
            <a:off x="6444000" y="4068000"/>
            <a:ext cx="0" cy="612000"/>
          </a:xfrm>
          <a:prstGeom prst="straightConnector1">
            <a:avLst/>
          </a:prstGeom>
          <a:noFill/>
          <a:ln w="28575">
            <a:solidFill>
              <a:srgbClr val="00B0F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16" idx="4"/>
            <a:endCxn id="38" idx="0"/>
          </p:cNvCxnSpPr>
          <p:nvPr/>
        </p:nvCxnSpPr>
        <p:spPr>
          <a:xfrm>
            <a:off x="806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6183546" y="2589050"/>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4AD1F9-D432-40DD-9345-8C5FBE2841F5}"/>
              </a:ext>
            </a:extLst>
          </p:cNvPr>
          <p:cNvSpPr>
            <a:spLocks noChangeAspect="1"/>
          </p:cNvSpPr>
          <p:nvPr/>
        </p:nvSpPr>
        <p:spPr>
          <a:xfrm>
            <a:off x="6120000" y="3420000"/>
            <a:ext cx="648000" cy="64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a:t>
            </a:r>
            <a:endParaRPr lang="zh-CN" altLang="en-US" sz="2800" b="1" dirty="0">
              <a:solidFill>
                <a:srgbClr val="00B0F0"/>
              </a:solidFill>
            </a:endParaRPr>
          </a:p>
        </p:txBody>
      </p:sp>
      <p:cxnSp>
        <p:nvCxnSpPr>
          <p:cNvPr id="45" name="直接箭头连接符 44">
            <a:extLst>
              <a:ext uri="{FF2B5EF4-FFF2-40B4-BE49-F238E27FC236}">
                <a16:creationId xmlns:a16="http://schemas.microsoft.com/office/drawing/2014/main" id="{7E56A5EA-59C5-4DF3-8EFE-9430149B2898}"/>
              </a:ext>
            </a:extLst>
          </p:cNvPr>
          <p:cNvCxnSpPr>
            <a:cxnSpLocks/>
            <a:stCxn id="10" idx="6"/>
            <a:endCxn id="13" idx="2"/>
          </p:cNvCxnSpPr>
          <p:nvPr/>
        </p:nvCxnSpPr>
        <p:spPr>
          <a:xfrm flipV="1">
            <a:off x="5148000" y="2844000"/>
            <a:ext cx="972000" cy="871"/>
          </a:xfrm>
          <a:prstGeom prst="straightConnector1">
            <a:avLst/>
          </a:prstGeom>
          <a:noFill/>
          <a:ln w="28575">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0" name="组合 49">
            <a:extLst>
              <a:ext uri="{FF2B5EF4-FFF2-40B4-BE49-F238E27FC236}">
                <a16:creationId xmlns:a16="http://schemas.microsoft.com/office/drawing/2014/main" id="{A1A00F1D-4CF6-42BB-8016-88C3CE6729D2}"/>
              </a:ext>
            </a:extLst>
          </p:cNvPr>
          <p:cNvGrpSpPr/>
          <p:nvPr/>
        </p:nvGrpSpPr>
        <p:grpSpPr>
          <a:xfrm>
            <a:off x="6704455" y="558000"/>
            <a:ext cx="648000" cy="1944000"/>
            <a:chOff x="3546000" y="4796578"/>
            <a:chExt cx="648000" cy="1944000"/>
          </a:xfrm>
        </p:grpSpPr>
        <p:sp>
          <p:nvSpPr>
            <p:cNvPr id="51" name="矩形 50">
              <a:extLst>
                <a:ext uri="{FF2B5EF4-FFF2-40B4-BE49-F238E27FC236}">
                  <a16:creationId xmlns:a16="http://schemas.microsoft.com/office/drawing/2014/main" id="{FD948E34-28D0-46CE-978F-FF351074FD45}"/>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3" name="矩形 52">
              <a:extLst>
                <a:ext uri="{FF2B5EF4-FFF2-40B4-BE49-F238E27FC236}">
                  <a16:creationId xmlns:a16="http://schemas.microsoft.com/office/drawing/2014/main" id="{5751B235-A4DF-486F-B48E-0BC33EF1F31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4" name="矩形 53">
              <a:extLst>
                <a:ext uri="{FF2B5EF4-FFF2-40B4-BE49-F238E27FC236}">
                  <a16:creationId xmlns:a16="http://schemas.microsoft.com/office/drawing/2014/main" id="{F3A24C97-1990-4445-A8BA-CFD5286074B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spTree>
    <p:extLst>
      <p:ext uri="{BB962C8B-B14F-4D97-AF65-F5344CB8AC3E}">
        <p14:creationId xmlns:p14="http://schemas.microsoft.com/office/powerpoint/2010/main" val="150875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3" name="椭圆 12">
            <a:extLst>
              <a:ext uri="{FF2B5EF4-FFF2-40B4-BE49-F238E27FC236}">
                <a16:creationId xmlns:a16="http://schemas.microsoft.com/office/drawing/2014/main" id="{6EFEB5C0-8481-4584-B8D8-4A34B227A140}"/>
              </a:ext>
            </a:extLst>
          </p:cNvPr>
          <p:cNvSpPr>
            <a:spLocks noChangeAspect="1"/>
          </p:cNvSpPr>
          <p:nvPr/>
        </p:nvSpPr>
        <p:spPr>
          <a:xfrm>
            <a:off x="612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5" name="直接箭头连接符 14">
            <a:extLst>
              <a:ext uri="{FF2B5EF4-FFF2-40B4-BE49-F238E27FC236}">
                <a16:creationId xmlns:a16="http://schemas.microsoft.com/office/drawing/2014/main" id="{D2D4F485-E7A1-4028-A5BA-E91EE051DBA0}"/>
              </a:ext>
            </a:extLst>
          </p:cNvPr>
          <p:cNvCxnSpPr>
            <a:cxnSpLocks/>
            <a:stCxn id="10" idx="5"/>
            <a:endCxn id="41" idx="1"/>
          </p:cNvCxnSpPr>
          <p:nvPr/>
        </p:nvCxnSpPr>
        <p:spPr>
          <a:xfrm>
            <a:off x="5053103" y="3073974"/>
            <a:ext cx="1161794" cy="440923"/>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6" name="椭圆 15">
            <a:extLst>
              <a:ext uri="{FF2B5EF4-FFF2-40B4-BE49-F238E27FC236}">
                <a16:creationId xmlns:a16="http://schemas.microsoft.com/office/drawing/2014/main" id="{713085F4-AAC9-4D1F-9B63-D09169AD5023}"/>
              </a:ext>
            </a:extLst>
          </p:cNvPr>
          <p:cNvSpPr>
            <a:spLocks noChangeAspect="1"/>
          </p:cNvSpPr>
          <p:nvPr/>
        </p:nvSpPr>
        <p:spPr>
          <a:xfrm>
            <a:off x="774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7" name="直接箭头连接符 16">
            <a:extLst>
              <a:ext uri="{FF2B5EF4-FFF2-40B4-BE49-F238E27FC236}">
                <a16:creationId xmlns:a16="http://schemas.microsoft.com/office/drawing/2014/main" id="{16ED2DEC-D8ED-4AED-A370-E63ABA274FB6}"/>
              </a:ext>
            </a:extLst>
          </p:cNvPr>
          <p:cNvCxnSpPr>
            <a:cxnSpLocks/>
            <a:stCxn id="13" idx="6"/>
            <a:endCxn id="16" idx="2"/>
          </p:cNvCxnSpPr>
          <p:nvPr/>
        </p:nvCxnSpPr>
        <p:spPr>
          <a:xfrm>
            <a:off x="6768000" y="2844000"/>
            <a:ext cx="972000" cy="0"/>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(8)</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(7)</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3</a:t>
              </a:r>
              <a:endParaRPr lang="zh-CN" altLang="en-US" sz="2800" b="1" dirty="0">
                <a:solidFill>
                  <a:srgbClr val="00B0F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41" idx="4"/>
            <a:endCxn id="34" idx="0"/>
          </p:cNvCxnSpPr>
          <p:nvPr/>
        </p:nvCxnSpPr>
        <p:spPr>
          <a:xfrm>
            <a:off x="6444000" y="4068000"/>
            <a:ext cx="0" cy="612000"/>
          </a:xfrm>
          <a:prstGeom prst="straightConnector1">
            <a:avLst/>
          </a:prstGeom>
          <a:noFill/>
          <a:ln w="28575">
            <a:solidFill>
              <a:srgbClr val="00B0F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44" idx="4"/>
            <a:endCxn id="38" idx="0"/>
          </p:cNvCxnSpPr>
          <p:nvPr/>
        </p:nvCxnSpPr>
        <p:spPr>
          <a:xfrm>
            <a:off x="8064000" y="4065491"/>
            <a:ext cx="0" cy="614509"/>
          </a:xfrm>
          <a:prstGeom prst="straightConnector1">
            <a:avLst/>
          </a:prstGeom>
          <a:noFill/>
          <a:ln w="28575">
            <a:solidFill>
              <a:srgbClr val="00B0F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7803545" y="2604762"/>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4AD1F9-D432-40DD-9345-8C5FBE2841F5}"/>
              </a:ext>
            </a:extLst>
          </p:cNvPr>
          <p:cNvSpPr>
            <a:spLocks noChangeAspect="1"/>
          </p:cNvSpPr>
          <p:nvPr/>
        </p:nvSpPr>
        <p:spPr>
          <a:xfrm>
            <a:off x="6120000" y="3420000"/>
            <a:ext cx="648000" cy="64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a:t>
            </a:r>
            <a:endParaRPr lang="zh-CN" altLang="en-US" sz="2800" b="1" dirty="0">
              <a:solidFill>
                <a:srgbClr val="00B0F0"/>
              </a:solidFill>
            </a:endParaRPr>
          </a:p>
        </p:txBody>
      </p:sp>
      <p:cxnSp>
        <p:nvCxnSpPr>
          <p:cNvPr id="45" name="直接箭头连接符 44">
            <a:extLst>
              <a:ext uri="{FF2B5EF4-FFF2-40B4-BE49-F238E27FC236}">
                <a16:creationId xmlns:a16="http://schemas.microsoft.com/office/drawing/2014/main" id="{7E56A5EA-59C5-4DF3-8EFE-9430149B2898}"/>
              </a:ext>
            </a:extLst>
          </p:cNvPr>
          <p:cNvCxnSpPr>
            <a:cxnSpLocks/>
            <a:stCxn id="10" idx="6"/>
            <a:endCxn id="13" idx="2"/>
          </p:cNvCxnSpPr>
          <p:nvPr/>
        </p:nvCxnSpPr>
        <p:spPr>
          <a:xfrm flipV="1">
            <a:off x="5148000" y="2844000"/>
            <a:ext cx="972000" cy="871"/>
          </a:xfrm>
          <a:prstGeom prst="straightConnector1">
            <a:avLst/>
          </a:prstGeom>
          <a:noFill/>
          <a:ln w="28575">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0" name="组合 49">
            <a:extLst>
              <a:ext uri="{FF2B5EF4-FFF2-40B4-BE49-F238E27FC236}">
                <a16:creationId xmlns:a16="http://schemas.microsoft.com/office/drawing/2014/main" id="{A1A00F1D-4CF6-42BB-8016-88C3CE6729D2}"/>
              </a:ext>
            </a:extLst>
          </p:cNvPr>
          <p:cNvGrpSpPr/>
          <p:nvPr/>
        </p:nvGrpSpPr>
        <p:grpSpPr>
          <a:xfrm>
            <a:off x="6704455" y="558000"/>
            <a:ext cx="648000" cy="1944000"/>
            <a:chOff x="3546000" y="4796578"/>
            <a:chExt cx="648000" cy="1944000"/>
          </a:xfrm>
        </p:grpSpPr>
        <p:sp>
          <p:nvSpPr>
            <p:cNvPr id="51" name="矩形 50">
              <a:extLst>
                <a:ext uri="{FF2B5EF4-FFF2-40B4-BE49-F238E27FC236}">
                  <a16:creationId xmlns:a16="http://schemas.microsoft.com/office/drawing/2014/main" id="{FD948E34-28D0-46CE-978F-FF351074FD45}"/>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3" name="矩形 52">
              <a:extLst>
                <a:ext uri="{FF2B5EF4-FFF2-40B4-BE49-F238E27FC236}">
                  <a16:creationId xmlns:a16="http://schemas.microsoft.com/office/drawing/2014/main" id="{5751B235-A4DF-486F-B48E-0BC33EF1F31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4" name="矩形 53">
              <a:extLst>
                <a:ext uri="{FF2B5EF4-FFF2-40B4-BE49-F238E27FC236}">
                  <a16:creationId xmlns:a16="http://schemas.microsoft.com/office/drawing/2014/main" id="{F3A24C97-1990-4445-A8BA-CFD5286074B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sp>
        <p:nvSpPr>
          <p:cNvPr id="44" name="椭圆 43">
            <a:extLst>
              <a:ext uri="{FF2B5EF4-FFF2-40B4-BE49-F238E27FC236}">
                <a16:creationId xmlns:a16="http://schemas.microsoft.com/office/drawing/2014/main" id="{B413D1DD-D4E3-4467-960B-26DA371E660F}"/>
              </a:ext>
            </a:extLst>
          </p:cNvPr>
          <p:cNvSpPr>
            <a:spLocks noChangeAspect="1"/>
          </p:cNvSpPr>
          <p:nvPr/>
        </p:nvSpPr>
        <p:spPr>
          <a:xfrm>
            <a:off x="7740000" y="3417491"/>
            <a:ext cx="648000" cy="64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a:t>
            </a:r>
            <a:endParaRPr lang="zh-CN" altLang="en-US" sz="2800" b="1" dirty="0">
              <a:solidFill>
                <a:srgbClr val="00B0F0"/>
              </a:solidFill>
            </a:endParaRPr>
          </a:p>
        </p:txBody>
      </p:sp>
      <p:cxnSp>
        <p:nvCxnSpPr>
          <p:cNvPr id="47" name="直接箭头连接符 46">
            <a:extLst>
              <a:ext uri="{FF2B5EF4-FFF2-40B4-BE49-F238E27FC236}">
                <a16:creationId xmlns:a16="http://schemas.microsoft.com/office/drawing/2014/main" id="{B0B6D8A1-C655-45F0-86E3-233319546C71}"/>
              </a:ext>
            </a:extLst>
          </p:cNvPr>
          <p:cNvCxnSpPr>
            <a:cxnSpLocks/>
            <a:stCxn id="41" idx="6"/>
            <a:endCxn id="44" idx="2"/>
          </p:cNvCxnSpPr>
          <p:nvPr/>
        </p:nvCxnSpPr>
        <p:spPr>
          <a:xfrm flipV="1">
            <a:off x="6768000" y="3741491"/>
            <a:ext cx="972000" cy="2509"/>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48" name="组合 47">
            <a:extLst>
              <a:ext uri="{FF2B5EF4-FFF2-40B4-BE49-F238E27FC236}">
                <a16:creationId xmlns:a16="http://schemas.microsoft.com/office/drawing/2014/main" id="{6A1B4DA6-2BE0-4FA2-994B-EEF35EDDCB1A}"/>
              </a:ext>
            </a:extLst>
          </p:cNvPr>
          <p:cNvGrpSpPr/>
          <p:nvPr/>
        </p:nvGrpSpPr>
        <p:grpSpPr>
          <a:xfrm>
            <a:off x="8381127" y="558000"/>
            <a:ext cx="648000" cy="1944000"/>
            <a:chOff x="3546000" y="4796578"/>
            <a:chExt cx="648000" cy="1944000"/>
          </a:xfrm>
        </p:grpSpPr>
        <p:sp>
          <p:nvSpPr>
            <p:cNvPr id="56" name="矩形 55">
              <a:extLst>
                <a:ext uri="{FF2B5EF4-FFF2-40B4-BE49-F238E27FC236}">
                  <a16:creationId xmlns:a16="http://schemas.microsoft.com/office/drawing/2014/main" id="{8046D5D5-B2B7-449A-956C-0D1D6947F951}"/>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57" name="矩形 56">
              <a:extLst>
                <a:ext uri="{FF2B5EF4-FFF2-40B4-BE49-F238E27FC236}">
                  <a16:creationId xmlns:a16="http://schemas.microsoft.com/office/drawing/2014/main" id="{BE00EF6D-BD78-4622-815D-21ED655C3A2F}"/>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58" name="矩形 57">
              <a:extLst>
                <a:ext uri="{FF2B5EF4-FFF2-40B4-BE49-F238E27FC236}">
                  <a16:creationId xmlns:a16="http://schemas.microsoft.com/office/drawing/2014/main" id="{3375DEFF-C2D3-45F6-A3DB-7C70BCD30EC2}"/>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spTree>
    <p:extLst>
      <p:ext uri="{BB962C8B-B14F-4D97-AF65-F5344CB8AC3E}">
        <p14:creationId xmlns:p14="http://schemas.microsoft.com/office/powerpoint/2010/main" val="80209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3" name="椭圆 12">
            <a:extLst>
              <a:ext uri="{FF2B5EF4-FFF2-40B4-BE49-F238E27FC236}">
                <a16:creationId xmlns:a16="http://schemas.microsoft.com/office/drawing/2014/main" id="{6EFEB5C0-8481-4584-B8D8-4A34B227A140}"/>
              </a:ext>
            </a:extLst>
          </p:cNvPr>
          <p:cNvSpPr>
            <a:spLocks noChangeAspect="1"/>
          </p:cNvSpPr>
          <p:nvPr/>
        </p:nvSpPr>
        <p:spPr>
          <a:xfrm>
            <a:off x="612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5" name="直接箭头连接符 14">
            <a:extLst>
              <a:ext uri="{FF2B5EF4-FFF2-40B4-BE49-F238E27FC236}">
                <a16:creationId xmlns:a16="http://schemas.microsoft.com/office/drawing/2014/main" id="{D2D4F485-E7A1-4028-A5BA-E91EE051DBA0}"/>
              </a:ext>
            </a:extLst>
          </p:cNvPr>
          <p:cNvCxnSpPr>
            <a:cxnSpLocks/>
            <a:stCxn id="10" idx="5"/>
            <a:endCxn id="41" idx="1"/>
          </p:cNvCxnSpPr>
          <p:nvPr/>
        </p:nvCxnSpPr>
        <p:spPr>
          <a:xfrm>
            <a:off x="5053103" y="3073974"/>
            <a:ext cx="1161794" cy="440923"/>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6" name="椭圆 15">
            <a:extLst>
              <a:ext uri="{FF2B5EF4-FFF2-40B4-BE49-F238E27FC236}">
                <a16:creationId xmlns:a16="http://schemas.microsoft.com/office/drawing/2014/main" id="{713085F4-AAC9-4D1F-9B63-D09169AD5023}"/>
              </a:ext>
            </a:extLst>
          </p:cNvPr>
          <p:cNvSpPr>
            <a:spLocks noChangeAspect="1"/>
          </p:cNvSpPr>
          <p:nvPr/>
        </p:nvSpPr>
        <p:spPr>
          <a:xfrm>
            <a:off x="774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7" name="直接箭头连接符 16">
            <a:extLst>
              <a:ext uri="{FF2B5EF4-FFF2-40B4-BE49-F238E27FC236}">
                <a16:creationId xmlns:a16="http://schemas.microsoft.com/office/drawing/2014/main" id="{16ED2DEC-D8ED-4AED-A370-E63ABA274FB6}"/>
              </a:ext>
            </a:extLst>
          </p:cNvPr>
          <p:cNvCxnSpPr>
            <a:cxnSpLocks/>
            <a:stCxn id="13" idx="6"/>
            <a:endCxn id="16" idx="2"/>
          </p:cNvCxnSpPr>
          <p:nvPr/>
        </p:nvCxnSpPr>
        <p:spPr>
          <a:xfrm>
            <a:off x="6768000" y="2844000"/>
            <a:ext cx="972000" cy="0"/>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(9)</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(8)</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3</a:t>
              </a:r>
              <a:endParaRPr lang="zh-CN" altLang="en-US" sz="2800" b="1" dirty="0">
                <a:solidFill>
                  <a:srgbClr val="00B0F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3</a:t>
              </a:r>
              <a:endParaRPr lang="zh-CN" altLang="en-US" sz="2800" b="1" dirty="0">
                <a:solidFill>
                  <a:srgbClr val="00B0F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41" idx="4"/>
            <a:endCxn id="34" idx="0"/>
          </p:cNvCxnSpPr>
          <p:nvPr/>
        </p:nvCxnSpPr>
        <p:spPr>
          <a:xfrm>
            <a:off x="6444000" y="4068000"/>
            <a:ext cx="0" cy="612000"/>
          </a:xfrm>
          <a:prstGeom prst="straightConnector1">
            <a:avLst/>
          </a:prstGeom>
          <a:noFill/>
          <a:ln w="28575">
            <a:solidFill>
              <a:srgbClr val="00B0F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44" idx="4"/>
            <a:endCxn id="38" idx="0"/>
          </p:cNvCxnSpPr>
          <p:nvPr/>
        </p:nvCxnSpPr>
        <p:spPr>
          <a:xfrm>
            <a:off x="8064000" y="4065491"/>
            <a:ext cx="0" cy="614509"/>
          </a:xfrm>
          <a:prstGeom prst="straightConnector1">
            <a:avLst/>
          </a:prstGeom>
          <a:noFill/>
          <a:ln w="28575">
            <a:solidFill>
              <a:srgbClr val="00B0F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6183546" y="2584374"/>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4AD1F9-D432-40DD-9345-8C5FBE2841F5}"/>
              </a:ext>
            </a:extLst>
          </p:cNvPr>
          <p:cNvSpPr>
            <a:spLocks noChangeAspect="1"/>
          </p:cNvSpPr>
          <p:nvPr/>
        </p:nvSpPr>
        <p:spPr>
          <a:xfrm>
            <a:off x="6120000" y="3420000"/>
            <a:ext cx="648000" cy="64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a:t>
            </a:r>
            <a:endParaRPr lang="zh-CN" altLang="en-US" sz="2800" b="1" dirty="0">
              <a:solidFill>
                <a:srgbClr val="00B0F0"/>
              </a:solidFill>
            </a:endParaRPr>
          </a:p>
        </p:txBody>
      </p:sp>
      <p:cxnSp>
        <p:nvCxnSpPr>
          <p:cNvPr id="45" name="直接箭头连接符 44">
            <a:extLst>
              <a:ext uri="{FF2B5EF4-FFF2-40B4-BE49-F238E27FC236}">
                <a16:creationId xmlns:a16="http://schemas.microsoft.com/office/drawing/2014/main" id="{7E56A5EA-59C5-4DF3-8EFE-9430149B2898}"/>
              </a:ext>
            </a:extLst>
          </p:cNvPr>
          <p:cNvCxnSpPr>
            <a:cxnSpLocks/>
            <a:stCxn id="10" idx="6"/>
            <a:endCxn id="13" idx="2"/>
          </p:cNvCxnSpPr>
          <p:nvPr/>
        </p:nvCxnSpPr>
        <p:spPr>
          <a:xfrm flipV="1">
            <a:off x="5148000" y="2844000"/>
            <a:ext cx="972000" cy="871"/>
          </a:xfrm>
          <a:prstGeom prst="straightConnector1">
            <a:avLst/>
          </a:prstGeom>
          <a:noFill/>
          <a:ln w="28575">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0" name="组合 49">
            <a:extLst>
              <a:ext uri="{FF2B5EF4-FFF2-40B4-BE49-F238E27FC236}">
                <a16:creationId xmlns:a16="http://schemas.microsoft.com/office/drawing/2014/main" id="{A1A00F1D-4CF6-42BB-8016-88C3CE6729D2}"/>
              </a:ext>
            </a:extLst>
          </p:cNvPr>
          <p:cNvGrpSpPr/>
          <p:nvPr/>
        </p:nvGrpSpPr>
        <p:grpSpPr>
          <a:xfrm>
            <a:off x="6704455" y="558000"/>
            <a:ext cx="648000" cy="1944000"/>
            <a:chOff x="3546000" y="4796578"/>
            <a:chExt cx="648000" cy="1944000"/>
          </a:xfrm>
        </p:grpSpPr>
        <p:sp>
          <p:nvSpPr>
            <p:cNvPr id="51" name="矩形 50">
              <a:extLst>
                <a:ext uri="{FF2B5EF4-FFF2-40B4-BE49-F238E27FC236}">
                  <a16:creationId xmlns:a16="http://schemas.microsoft.com/office/drawing/2014/main" id="{FD948E34-28D0-46CE-978F-FF351074FD45}"/>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3" name="矩形 52">
              <a:extLst>
                <a:ext uri="{FF2B5EF4-FFF2-40B4-BE49-F238E27FC236}">
                  <a16:creationId xmlns:a16="http://schemas.microsoft.com/office/drawing/2014/main" id="{5751B235-A4DF-486F-B48E-0BC33EF1F31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4" name="矩形 53">
              <a:extLst>
                <a:ext uri="{FF2B5EF4-FFF2-40B4-BE49-F238E27FC236}">
                  <a16:creationId xmlns:a16="http://schemas.microsoft.com/office/drawing/2014/main" id="{F3A24C97-1990-4445-A8BA-CFD5286074B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sp>
        <p:nvSpPr>
          <p:cNvPr id="44" name="椭圆 43">
            <a:extLst>
              <a:ext uri="{FF2B5EF4-FFF2-40B4-BE49-F238E27FC236}">
                <a16:creationId xmlns:a16="http://schemas.microsoft.com/office/drawing/2014/main" id="{B413D1DD-D4E3-4467-960B-26DA371E660F}"/>
              </a:ext>
            </a:extLst>
          </p:cNvPr>
          <p:cNvSpPr>
            <a:spLocks noChangeAspect="1"/>
          </p:cNvSpPr>
          <p:nvPr/>
        </p:nvSpPr>
        <p:spPr>
          <a:xfrm>
            <a:off x="7740000" y="3417491"/>
            <a:ext cx="648000" cy="64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a:t>
            </a:r>
            <a:endParaRPr lang="zh-CN" altLang="en-US" sz="2800" b="1" dirty="0">
              <a:solidFill>
                <a:srgbClr val="00B0F0"/>
              </a:solidFill>
            </a:endParaRPr>
          </a:p>
        </p:txBody>
      </p:sp>
      <p:cxnSp>
        <p:nvCxnSpPr>
          <p:cNvPr id="47" name="直接箭头连接符 46">
            <a:extLst>
              <a:ext uri="{FF2B5EF4-FFF2-40B4-BE49-F238E27FC236}">
                <a16:creationId xmlns:a16="http://schemas.microsoft.com/office/drawing/2014/main" id="{B0B6D8A1-C655-45F0-86E3-233319546C71}"/>
              </a:ext>
            </a:extLst>
          </p:cNvPr>
          <p:cNvCxnSpPr>
            <a:cxnSpLocks/>
            <a:stCxn id="41" idx="6"/>
            <a:endCxn id="44" idx="2"/>
          </p:cNvCxnSpPr>
          <p:nvPr/>
        </p:nvCxnSpPr>
        <p:spPr>
          <a:xfrm flipV="1">
            <a:off x="6768000" y="3741491"/>
            <a:ext cx="972000" cy="2509"/>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48" name="组合 47">
            <a:extLst>
              <a:ext uri="{FF2B5EF4-FFF2-40B4-BE49-F238E27FC236}">
                <a16:creationId xmlns:a16="http://schemas.microsoft.com/office/drawing/2014/main" id="{6A1B4DA6-2BE0-4FA2-994B-EEF35EDDCB1A}"/>
              </a:ext>
            </a:extLst>
          </p:cNvPr>
          <p:cNvGrpSpPr/>
          <p:nvPr/>
        </p:nvGrpSpPr>
        <p:grpSpPr>
          <a:xfrm>
            <a:off x="8381127" y="558000"/>
            <a:ext cx="648000" cy="1944000"/>
            <a:chOff x="3546000" y="4796578"/>
            <a:chExt cx="648000" cy="1944000"/>
          </a:xfrm>
        </p:grpSpPr>
        <p:sp>
          <p:nvSpPr>
            <p:cNvPr id="56" name="矩形 55">
              <a:extLst>
                <a:ext uri="{FF2B5EF4-FFF2-40B4-BE49-F238E27FC236}">
                  <a16:creationId xmlns:a16="http://schemas.microsoft.com/office/drawing/2014/main" id="{8046D5D5-B2B7-449A-956C-0D1D6947F951}"/>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57" name="矩形 56">
              <a:extLst>
                <a:ext uri="{FF2B5EF4-FFF2-40B4-BE49-F238E27FC236}">
                  <a16:creationId xmlns:a16="http://schemas.microsoft.com/office/drawing/2014/main" id="{BE00EF6D-BD78-4622-815D-21ED655C3A2F}"/>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58" name="矩形 57">
              <a:extLst>
                <a:ext uri="{FF2B5EF4-FFF2-40B4-BE49-F238E27FC236}">
                  <a16:creationId xmlns:a16="http://schemas.microsoft.com/office/drawing/2014/main" id="{3375DEFF-C2D3-45F6-A3DB-7C70BCD30EC2}"/>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spTree>
    <p:extLst>
      <p:ext uri="{BB962C8B-B14F-4D97-AF65-F5344CB8AC3E}">
        <p14:creationId xmlns:p14="http://schemas.microsoft.com/office/powerpoint/2010/main" val="273747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5" name="直接箭头连接符 14">
            <a:extLst>
              <a:ext uri="{FF2B5EF4-FFF2-40B4-BE49-F238E27FC236}">
                <a16:creationId xmlns:a16="http://schemas.microsoft.com/office/drawing/2014/main" id="{D2D4F485-E7A1-4028-A5BA-E91EE051DBA0}"/>
              </a:ext>
            </a:extLst>
          </p:cNvPr>
          <p:cNvCxnSpPr>
            <a:cxnSpLocks/>
            <a:stCxn id="10" idx="5"/>
            <a:endCxn id="41" idx="1"/>
          </p:cNvCxnSpPr>
          <p:nvPr/>
        </p:nvCxnSpPr>
        <p:spPr>
          <a:xfrm>
            <a:off x="5053103" y="3073974"/>
            <a:ext cx="1161794" cy="440923"/>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FF0000"/>
                  </a:solidFill>
                </a:rPr>
                <a:t>(10)</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9</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4</a:t>
              </a:r>
              <a:endParaRPr lang="zh-CN" altLang="en-US" sz="2800" b="1" dirty="0">
                <a:solidFill>
                  <a:srgbClr val="7030A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6</a:t>
              </a:r>
              <a:endParaRPr lang="zh-CN" altLang="en-US" sz="2800" b="1" dirty="0">
                <a:solidFill>
                  <a:srgbClr val="7030A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3</a:t>
              </a:r>
              <a:endParaRPr lang="zh-CN" altLang="en-US" sz="2800" b="1" dirty="0">
                <a:solidFill>
                  <a:srgbClr val="7030A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41" idx="4"/>
            <a:endCxn id="34" idx="0"/>
          </p:cNvCxnSpPr>
          <p:nvPr/>
        </p:nvCxnSpPr>
        <p:spPr>
          <a:xfrm>
            <a:off x="6444000" y="4068000"/>
            <a:ext cx="0" cy="612000"/>
          </a:xfrm>
          <a:prstGeom prst="straightConnector1">
            <a:avLst/>
          </a:prstGeom>
          <a:noFill/>
          <a:ln w="28575">
            <a:solidFill>
              <a:srgbClr val="7030A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44" idx="4"/>
            <a:endCxn id="38" idx="0"/>
          </p:cNvCxnSpPr>
          <p:nvPr/>
        </p:nvCxnSpPr>
        <p:spPr>
          <a:xfrm>
            <a:off x="8064000" y="4065491"/>
            <a:ext cx="0" cy="614509"/>
          </a:xfrm>
          <a:prstGeom prst="straightConnector1">
            <a:avLst/>
          </a:prstGeom>
          <a:noFill/>
          <a:ln w="28575">
            <a:solidFill>
              <a:srgbClr val="7030A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4566158" y="1701195"/>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4AD1F9-D432-40DD-9345-8C5FBE2841F5}"/>
              </a:ext>
            </a:extLst>
          </p:cNvPr>
          <p:cNvSpPr>
            <a:spLocks noChangeAspect="1"/>
          </p:cNvSpPr>
          <p:nvPr/>
        </p:nvSpPr>
        <p:spPr>
          <a:xfrm>
            <a:off x="6120000" y="3420000"/>
            <a:ext cx="648000" cy="64800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a:t>
            </a:r>
            <a:endParaRPr lang="zh-CN" altLang="en-US" sz="2800" b="1" dirty="0">
              <a:solidFill>
                <a:srgbClr val="7030A0"/>
              </a:solidFill>
            </a:endParaRPr>
          </a:p>
        </p:txBody>
      </p:sp>
      <p:grpSp>
        <p:nvGrpSpPr>
          <p:cNvPr id="50" name="组合 49">
            <a:extLst>
              <a:ext uri="{FF2B5EF4-FFF2-40B4-BE49-F238E27FC236}">
                <a16:creationId xmlns:a16="http://schemas.microsoft.com/office/drawing/2014/main" id="{A1A00F1D-4CF6-42BB-8016-88C3CE6729D2}"/>
              </a:ext>
            </a:extLst>
          </p:cNvPr>
          <p:cNvGrpSpPr/>
          <p:nvPr/>
        </p:nvGrpSpPr>
        <p:grpSpPr>
          <a:xfrm>
            <a:off x="8551958" y="992214"/>
            <a:ext cx="648000" cy="1944000"/>
            <a:chOff x="3546000" y="4796578"/>
            <a:chExt cx="648000" cy="1944000"/>
          </a:xfrm>
        </p:grpSpPr>
        <p:sp>
          <p:nvSpPr>
            <p:cNvPr id="51" name="矩形 50">
              <a:extLst>
                <a:ext uri="{FF2B5EF4-FFF2-40B4-BE49-F238E27FC236}">
                  <a16:creationId xmlns:a16="http://schemas.microsoft.com/office/drawing/2014/main" id="{FD948E34-28D0-46CE-978F-FF351074FD45}"/>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3" name="矩形 52">
              <a:extLst>
                <a:ext uri="{FF2B5EF4-FFF2-40B4-BE49-F238E27FC236}">
                  <a16:creationId xmlns:a16="http://schemas.microsoft.com/office/drawing/2014/main" id="{5751B235-A4DF-486F-B48E-0BC33EF1F31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54" name="矩形 53">
              <a:extLst>
                <a:ext uri="{FF2B5EF4-FFF2-40B4-BE49-F238E27FC236}">
                  <a16:creationId xmlns:a16="http://schemas.microsoft.com/office/drawing/2014/main" id="{F3A24C97-1990-4445-A8BA-CFD5286074B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sp>
        <p:nvSpPr>
          <p:cNvPr id="44" name="椭圆 43">
            <a:extLst>
              <a:ext uri="{FF2B5EF4-FFF2-40B4-BE49-F238E27FC236}">
                <a16:creationId xmlns:a16="http://schemas.microsoft.com/office/drawing/2014/main" id="{B413D1DD-D4E3-4467-960B-26DA371E660F}"/>
              </a:ext>
            </a:extLst>
          </p:cNvPr>
          <p:cNvSpPr>
            <a:spLocks noChangeAspect="1"/>
          </p:cNvSpPr>
          <p:nvPr/>
        </p:nvSpPr>
        <p:spPr>
          <a:xfrm>
            <a:off x="7740000" y="3417491"/>
            <a:ext cx="648000" cy="64800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a:t>
            </a:r>
            <a:endParaRPr lang="zh-CN" altLang="en-US" sz="2800" b="1" dirty="0">
              <a:solidFill>
                <a:srgbClr val="7030A0"/>
              </a:solidFill>
            </a:endParaRPr>
          </a:p>
        </p:txBody>
      </p:sp>
      <p:cxnSp>
        <p:nvCxnSpPr>
          <p:cNvPr id="47" name="直接箭头连接符 46">
            <a:extLst>
              <a:ext uri="{FF2B5EF4-FFF2-40B4-BE49-F238E27FC236}">
                <a16:creationId xmlns:a16="http://schemas.microsoft.com/office/drawing/2014/main" id="{B0B6D8A1-C655-45F0-86E3-233319546C71}"/>
              </a:ext>
            </a:extLst>
          </p:cNvPr>
          <p:cNvCxnSpPr>
            <a:cxnSpLocks/>
            <a:stCxn id="41" idx="6"/>
            <a:endCxn id="44" idx="2"/>
          </p:cNvCxnSpPr>
          <p:nvPr/>
        </p:nvCxnSpPr>
        <p:spPr>
          <a:xfrm flipV="1">
            <a:off x="6768000" y="3741491"/>
            <a:ext cx="972000" cy="2509"/>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48" name="组合 47">
            <a:extLst>
              <a:ext uri="{FF2B5EF4-FFF2-40B4-BE49-F238E27FC236}">
                <a16:creationId xmlns:a16="http://schemas.microsoft.com/office/drawing/2014/main" id="{6A1B4DA6-2BE0-4FA2-994B-EEF35EDDCB1A}"/>
              </a:ext>
            </a:extLst>
          </p:cNvPr>
          <p:cNvGrpSpPr/>
          <p:nvPr/>
        </p:nvGrpSpPr>
        <p:grpSpPr>
          <a:xfrm>
            <a:off x="8551958" y="3378709"/>
            <a:ext cx="648000" cy="1944000"/>
            <a:chOff x="3546000" y="4796578"/>
            <a:chExt cx="648000" cy="1944000"/>
          </a:xfrm>
        </p:grpSpPr>
        <p:sp>
          <p:nvSpPr>
            <p:cNvPr id="56" name="矩形 55">
              <a:extLst>
                <a:ext uri="{FF2B5EF4-FFF2-40B4-BE49-F238E27FC236}">
                  <a16:creationId xmlns:a16="http://schemas.microsoft.com/office/drawing/2014/main" id="{8046D5D5-B2B7-449A-956C-0D1D6947F951}"/>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57" name="矩形 56">
              <a:extLst>
                <a:ext uri="{FF2B5EF4-FFF2-40B4-BE49-F238E27FC236}">
                  <a16:creationId xmlns:a16="http://schemas.microsoft.com/office/drawing/2014/main" id="{BE00EF6D-BD78-4622-815D-21ED655C3A2F}"/>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58" name="矩形 57">
              <a:extLst>
                <a:ext uri="{FF2B5EF4-FFF2-40B4-BE49-F238E27FC236}">
                  <a16:creationId xmlns:a16="http://schemas.microsoft.com/office/drawing/2014/main" id="{3375DEFF-C2D3-45F6-A3DB-7C70BCD30EC2}"/>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grpSp>
        <p:nvGrpSpPr>
          <p:cNvPr id="59" name="组合 58">
            <a:extLst>
              <a:ext uri="{FF2B5EF4-FFF2-40B4-BE49-F238E27FC236}">
                <a16:creationId xmlns:a16="http://schemas.microsoft.com/office/drawing/2014/main" id="{6427F840-1334-4216-A54F-D2C859E74CB0}"/>
              </a:ext>
            </a:extLst>
          </p:cNvPr>
          <p:cNvGrpSpPr/>
          <p:nvPr/>
        </p:nvGrpSpPr>
        <p:grpSpPr>
          <a:xfrm>
            <a:off x="9879149" y="992214"/>
            <a:ext cx="648000" cy="1944000"/>
            <a:chOff x="3546000" y="4796578"/>
            <a:chExt cx="648000" cy="1944000"/>
          </a:xfrm>
        </p:grpSpPr>
        <p:sp>
          <p:nvSpPr>
            <p:cNvPr id="60" name="矩形 59">
              <a:extLst>
                <a:ext uri="{FF2B5EF4-FFF2-40B4-BE49-F238E27FC236}">
                  <a16:creationId xmlns:a16="http://schemas.microsoft.com/office/drawing/2014/main" id="{CCC4A69F-1522-4371-A223-0F44CD17E0C9}"/>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61" name="矩形 60">
              <a:extLst>
                <a:ext uri="{FF2B5EF4-FFF2-40B4-BE49-F238E27FC236}">
                  <a16:creationId xmlns:a16="http://schemas.microsoft.com/office/drawing/2014/main" id="{965E789A-1997-49BB-A6C5-C125471BE830}"/>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2</a:t>
              </a:r>
              <a:endParaRPr lang="zh-CN" altLang="en-US" sz="2800" b="1" dirty="0">
                <a:solidFill>
                  <a:srgbClr val="00B0F0"/>
                </a:solidFill>
              </a:endParaRPr>
            </a:p>
          </p:txBody>
        </p:sp>
        <p:sp>
          <p:nvSpPr>
            <p:cNvPr id="62" name="矩形 61">
              <a:extLst>
                <a:ext uri="{FF2B5EF4-FFF2-40B4-BE49-F238E27FC236}">
                  <a16:creationId xmlns:a16="http://schemas.microsoft.com/office/drawing/2014/main" id="{A49BF11C-CCB0-46FB-B8E4-CE7425B81B0B}"/>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3</a:t>
              </a:r>
              <a:endParaRPr lang="zh-CN" altLang="en-US" sz="2800" b="1" dirty="0">
                <a:solidFill>
                  <a:srgbClr val="00B0F0"/>
                </a:solidFill>
              </a:endParaRPr>
            </a:p>
          </p:txBody>
        </p:sp>
      </p:grpSp>
      <p:grpSp>
        <p:nvGrpSpPr>
          <p:cNvPr id="63" name="组合 62">
            <a:extLst>
              <a:ext uri="{FF2B5EF4-FFF2-40B4-BE49-F238E27FC236}">
                <a16:creationId xmlns:a16="http://schemas.microsoft.com/office/drawing/2014/main" id="{FA7D8FDE-6FEB-4842-A928-984A8FCBE6AC}"/>
              </a:ext>
            </a:extLst>
          </p:cNvPr>
          <p:cNvGrpSpPr/>
          <p:nvPr/>
        </p:nvGrpSpPr>
        <p:grpSpPr>
          <a:xfrm>
            <a:off x="9879149" y="3384275"/>
            <a:ext cx="648000" cy="1944000"/>
            <a:chOff x="3546000" y="4796578"/>
            <a:chExt cx="648000" cy="1944000"/>
          </a:xfrm>
        </p:grpSpPr>
        <p:sp>
          <p:nvSpPr>
            <p:cNvPr id="64" name="矩形 63">
              <a:extLst>
                <a:ext uri="{FF2B5EF4-FFF2-40B4-BE49-F238E27FC236}">
                  <a16:creationId xmlns:a16="http://schemas.microsoft.com/office/drawing/2014/main" id="{2F992069-3051-462B-9A6D-586D21F691F1}"/>
                </a:ext>
              </a:extLst>
            </p:cNvPr>
            <p:cNvSpPr>
              <a:spLocks noChangeAspect="1"/>
            </p:cNvSpPr>
            <p:nvPr/>
          </p:nvSpPr>
          <p:spPr>
            <a:xfrm>
              <a:off x="3546000" y="4796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3</a:t>
              </a:r>
              <a:endParaRPr lang="zh-CN" altLang="en-US" sz="2800" b="1" dirty="0">
                <a:solidFill>
                  <a:srgbClr val="00B0F0"/>
                </a:solidFill>
              </a:endParaRPr>
            </a:p>
          </p:txBody>
        </p:sp>
        <p:sp>
          <p:nvSpPr>
            <p:cNvPr id="65" name="矩形 64">
              <a:extLst>
                <a:ext uri="{FF2B5EF4-FFF2-40B4-BE49-F238E27FC236}">
                  <a16:creationId xmlns:a16="http://schemas.microsoft.com/office/drawing/2014/main" id="{699A531E-41F4-4A5B-BE2D-DF86FB9A0AB9}"/>
                </a:ext>
              </a:extLst>
            </p:cNvPr>
            <p:cNvSpPr>
              <a:spLocks noChangeAspect="1"/>
            </p:cNvSpPr>
            <p:nvPr/>
          </p:nvSpPr>
          <p:spPr>
            <a:xfrm>
              <a:off x="3546000" y="5444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sp>
          <p:nvSpPr>
            <p:cNvPr id="66" name="矩形 65">
              <a:extLst>
                <a:ext uri="{FF2B5EF4-FFF2-40B4-BE49-F238E27FC236}">
                  <a16:creationId xmlns:a16="http://schemas.microsoft.com/office/drawing/2014/main" id="{077B6083-4C98-4555-BB06-FA84B66E3C06}"/>
                </a:ext>
              </a:extLst>
            </p:cNvPr>
            <p:cNvSpPr>
              <a:spLocks noChangeAspect="1"/>
            </p:cNvSpPr>
            <p:nvPr/>
          </p:nvSpPr>
          <p:spPr>
            <a:xfrm>
              <a:off x="3546000" y="6092578"/>
              <a:ext cx="648000" cy="648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B0F0"/>
                  </a:solidFill>
                </a:rPr>
                <a:t>1</a:t>
              </a:r>
              <a:endParaRPr lang="zh-CN" altLang="en-US" sz="2800" b="1" dirty="0">
                <a:solidFill>
                  <a:srgbClr val="00B0F0"/>
                </a:solidFill>
              </a:endParaRPr>
            </a:p>
          </p:txBody>
        </p:sp>
      </p:grpSp>
      <p:sp>
        <p:nvSpPr>
          <p:cNvPr id="9" name="文本框 8">
            <a:extLst>
              <a:ext uri="{FF2B5EF4-FFF2-40B4-BE49-F238E27FC236}">
                <a16:creationId xmlns:a16="http://schemas.microsoft.com/office/drawing/2014/main" id="{D453ECC4-562D-4D93-84C5-503BC1600BAE}"/>
              </a:ext>
            </a:extLst>
          </p:cNvPr>
          <p:cNvSpPr txBox="1"/>
          <p:nvPr/>
        </p:nvSpPr>
        <p:spPr>
          <a:xfrm>
            <a:off x="9322028" y="1698578"/>
            <a:ext cx="434734" cy="523220"/>
          </a:xfrm>
          <a:prstGeom prst="rect">
            <a:avLst/>
          </a:prstGeom>
          <a:noFill/>
        </p:spPr>
        <p:txBody>
          <a:bodyPr wrap="none" rtlCol="0">
            <a:spAutoFit/>
          </a:bodyPr>
          <a:lstStyle/>
          <a:p>
            <a:r>
              <a:rPr lang="en-US" altLang="zh-CN" sz="2800" b="1" i="0" dirty="0">
                <a:solidFill>
                  <a:srgbClr val="7030A0"/>
                </a:solidFill>
              </a:rPr>
              <a:t>+</a:t>
            </a:r>
            <a:endParaRPr lang="zh-CN" altLang="en-US" sz="2800" b="1" dirty="0">
              <a:solidFill>
                <a:srgbClr val="7030A0"/>
              </a:solidFill>
            </a:endParaRPr>
          </a:p>
        </p:txBody>
      </p:sp>
      <p:sp>
        <p:nvSpPr>
          <p:cNvPr id="67" name="文本框 66">
            <a:extLst>
              <a:ext uri="{FF2B5EF4-FFF2-40B4-BE49-F238E27FC236}">
                <a16:creationId xmlns:a16="http://schemas.microsoft.com/office/drawing/2014/main" id="{BC77DC3F-AC08-4EF7-9FBB-03D36898F5A6}"/>
              </a:ext>
            </a:extLst>
          </p:cNvPr>
          <p:cNvSpPr txBox="1"/>
          <p:nvPr/>
        </p:nvSpPr>
        <p:spPr>
          <a:xfrm>
            <a:off x="10723107" y="1698578"/>
            <a:ext cx="434734" cy="523220"/>
          </a:xfrm>
          <a:prstGeom prst="rect">
            <a:avLst/>
          </a:prstGeom>
          <a:noFill/>
        </p:spPr>
        <p:txBody>
          <a:bodyPr wrap="none" rtlCol="0">
            <a:spAutoFit/>
          </a:bodyPr>
          <a:lstStyle/>
          <a:p>
            <a:r>
              <a:rPr lang="en-US" altLang="zh-CN" sz="2800" b="1" i="0" dirty="0">
                <a:solidFill>
                  <a:srgbClr val="7030A0"/>
                </a:solidFill>
              </a:rPr>
              <a:t>=</a:t>
            </a:r>
            <a:endParaRPr lang="zh-CN" altLang="en-US" sz="2800" b="1" dirty="0">
              <a:solidFill>
                <a:srgbClr val="7030A0"/>
              </a:solidFill>
            </a:endParaRPr>
          </a:p>
        </p:txBody>
      </p:sp>
      <p:grpSp>
        <p:nvGrpSpPr>
          <p:cNvPr id="68" name="组合 67">
            <a:extLst>
              <a:ext uri="{FF2B5EF4-FFF2-40B4-BE49-F238E27FC236}">
                <a16:creationId xmlns:a16="http://schemas.microsoft.com/office/drawing/2014/main" id="{589938F5-BEE5-43D3-ABBD-BE717DFE9693}"/>
              </a:ext>
            </a:extLst>
          </p:cNvPr>
          <p:cNvGrpSpPr/>
          <p:nvPr/>
        </p:nvGrpSpPr>
        <p:grpSpPr>
          <a:xfrm>
            <a:off x="11353799" y="992214"/>
            <a:ext cx="648000" cy="1944000"/>
            <a:chOff x="3546000" y="4796578"/>
            <a:chExt cx="648000" cy="1944000"/>
          </a:xfrm>
        </p:grpSpPr>
        <p:sp>
          <p:nvSpPr>
            <p:cNvPr id="69" name="矩形 68">
              <a:extLst>
                <a:ext uri="{FF2B5EF4-FFF2-40B4-BE49-F238E27FC236}">
                  <a16:creationId xmlns:a16="http://schemas.microsoft.com/office/drawing/2014/main" id="{4D32B300-B2FD-4F59-814E-AF4F0DBD848B}"/>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70" name="矩形 69">
              <a:extLst>
                <a:ext uri="{FF2B5EF4-FFF2-40B4-BE49-F238E27FC236}">
                  <a16:creationId xmlns:a16="http://schemas.microsoft.com/office/drawing/2014/main" id="{CD9D84E5-4773-414F-A336-7E3607887DA7}"/>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4</a:t>
              </a:r>
              <a:endParaRPr lang="zh-CN" altLang="en-US" sz="2800" b="1" dirty="0">
                <a:solidFill>
                  <a:srgbClr val="7030A0"/>
                </a:solidFill>
              </a:endParaRPr>
            </a:p>
          </p:txBody>
        </p:sp>
        <p:sp>
          <p:nvSpPr>
            <p:cNvPr id="71" name="矩形 70">
              <a:extLst>
                <a:ext uri="{FF2B5EF4-FFF2-40B4-BE49-F238E27FC236}">
                  <a16:creationId xmlns:a16="http://schemas.microsoft.com/office/drawing/2014/main" id="{CA0401AA-BE11-430E-A6F2-E7060597C9FA}"/>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6</a:t>
              </a:r>
              <a:endParaRPr lang="zh-CN" altLang="en-US" sz="2800" b="1" dirty="0">
                <a:solidFill>
                  <a:srgbClr val="7030A0"/>
                </a:solidFill>
              </a:endParaRPr>
            </a:p>
          </p:txBody>
        </p:sp>
      </p:grpSp>
      <p:grpSp>
        <p:nvGrpSpPr>
          <p:cNvPr id="72" name="组合 71">
            <a:extLst>
              <a:ext uri="{FF2B5EF4-FFF2-40B4-BE49-F238E27FC236}">
                <a16:creationId xmlns:a16="http://schemas.microsoft.com/office/drawing/2014/main" id="{2D5F3A74-0C7D-46F4-8B6A-36A720D81D5D}"/>
              </a:ext>
            </a:extLst>
          </p:cNvPr>
          <p:cNvGrpSpPr/>
          <p:nvPr/>
        </p:nvGrpSpPr>
        <p:grpSpPr>
          <a:xfrm>
            <a:off x="11353799" y="3378709"/>
            <a:ext cx="648000" cy="1944000"/>
            <a:chOff x="3546000" y="4796578"/>
            <a:chExt cx="648000" cy="1944000"/>
          </a:xfrm>
        </p:grpSpPr>
        <p:sp>
          <p:nvSpPr>
            <p:cNvPr id="74" name="矩形 73">
              <a:extLst>
                <a:ext uri="{FF2B5EF4-FFF2-40B4-BE49-F238E27FC236}">
                  <a16:creationId xmlns:a16="http://schemas.microsoft.com/office/drawing/2014/main" id="{F3E0AEC7-8D9B-4F37-84C8-F1CB4BCEE215}"/>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3</a:t>
              </a:r>
              <a:endParaRPr lang="zh-CN" altLang="en-US" sz="2800" b="1" dirty="0">
                <a:solidFill>
                  <a:srgbClr val="7030A0"/>
                </a:solidFill>
              </a:endParaRPr>
            </a:p>
          </p:txBody>
        </p:sp>
        <p:sp>
          <p:nvSpPr>
            <p:cNvPr id="75" name="矩形 74">
              <a:extLst>
                <a:ext uri="{FF2B5EF4-FFF2-40B4-BE49-F238E27FC236}">
                  <a16:creationId xmlns:a16="http://schemas.microsoft.com/office/drawing/2014/main" id="{7D0C05CA-A606-4B77-9169-B93ACFA11EF1}"/>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76" name="矩形 75">
              <a:extLst>
                <a:ext uri="{FF2B5EF4-FFF2-40B4-BE49-F238E27FC236}">
                  <a16:creationId xmlns:a16="http://schemas.microsoft.com/office/drawing/2014/main" id="{F2C7467F-1576-44FC-89AD-43EDE155A677}"/>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grpSp>
      <p:sp>
        <p:nvSpPr>
          <p:cNvPr id="77" name="文本框 76">
            <a:extLst>
              <a:ext uri="{FF2B5EF4-FFF2-40B4-BE49-F238E27FC236}">
                <a16:creationId xmlns:a16="http://schemas.microsoft.com/office/drawing/2014/main" id="{F21885D2-6D82-4411-B925-5F204CBFD023}"/>
              </a:ext>
            </a:extLst>
          </p:cNvPr>
          <p:cNvSpPr txBox="1"/>
          <p:nvPr/>
        </p:nvSpPr>
        <p:spPr>
          <a:xfrm>
            <a:off x="9322028" y="4095815"/>
            <a:ext cx="434734" cy="523220"/>
          </a:xfrm>
          <a:prstGeom prst="rect">
            <a:avLst/>
          </a:prstGeom>
          <a:noFill/>
        </p:spPr>
        <p:txBody>
          <a:bodyPr wrap="none" rtlCol="0">
            <a:spAutoFit/>
          </a:bodyPr>
          <a:lstStyle/>
          <a:p>
            <a:r>
              <a:rPr lang="en-US" altLang="zh-CN" sz="2800" b="1" i="0" dirty="0">
                <a:solidFill>
                  <a:srgbClr val="7030A0"/>
                </a:solidFill>
              </a:rPr>
              <a:t>+</a:t>
            </a:r>
            <a:endParaRPr lang="zh-CN" altLang="en-US" sz="2800" b="1" dirty="0">
              <a:solidFill>
                <a:srgbClr val="7030A0"/>
              </a:solidFill>
            </a:endParaRPr>
          </a:p>
        </p:txBody>
      </p:sp>
      <p:sp>
        <p:nvSpPr>
          <p:cNvPr id="78" name="文本框 77">
            <a:extLst>
              <a:ext uri="{FF2B5EF4-FFF2-40B4-BE49-F238E27FC236}">
                <a16:creationId xmlns:a16="http://schemas.microsoft.com/office/drawing/2014/main" id="{C38CB7ED-67E2-4F31-8593-CBD023DB3190}"/>
              </a:ext>
            </a:extLst>
          </p:cNvPr>
          <p:cNvSpPr txBox="1"/>
          <p:nvPr/>
        </p:nvSpPr>
        <p:spPr>
          <a:xfrm>
            <a:off x="10723107" y="4095815"/>
            <a:ext cx="434734" cy="523220"/>
          </a:xfrm>
          <a:prstGeom prst="rect">
            <a:avLst/>
          </a:prstGeom>
          <a:noFill/>
        </p:spPr>
        <p:txBody>
          <a:bodyPr wrap="none" rtlCol="0">
            <a:spAutoFit/>
          </a:bodyPr>
          <a:lstStyle/>
          <a:p>
            <a:r>
              <a:rPr lang="en-US" altLang="zh-CN" sz="2800" b="1" i="0" dirty="0">
                <a:solidFill>
                  <a:srgbClr val="7030A0"/>
                </a:solidFill>
              </a:rPr>
              <a:t>=</a:t>
            </a:r>
            <a:endParaRPr lang="zh-CN" altLang="en-US" sz="2800" b="1" dirty="0">
              <a:solidFill>
                <a:srgbClr val="7030A0"/>
              </a:solidFill>
            </a:endParaRPr>
          </a:p>
        </p:txBody>
      </p:sp>
    </p:spTree>
    <p:extLst>
      <p:ext uri="{BB962C8B-B14F-4D97-AF65-F5344CB8AC3E}">
        <p14:creationId xmlns:p14="http://schemas.microsoft.com/office/powerpoint/2010/main" val="258675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5" name="直接箭头连接符 14">
            <a:extLst>
              <a:ext uri="{FF2B5EF4-FFF2-40B4-BE49-F238E27FC236}">
                <a16:creationId xmlns:a16="http://schemas.microsoft.com/office/drawing/2014/main" id="{D2D4F485-E7A1-4028-A5BA-E91EE051DBA0}"/>
              </a:ext>
            </a:extLst>
          </p:cNvPr>
          <p:cNvCxnSpPr>
            <a:cxnSpLocks/>
            <a:stCxn id="10" idx="5"/>
            <a:endCxn id="41" idx="1"/>
          </p:cNvCxnSpPr>
          <p:nvPr/>
        </p:nvCxnSpPr>
        <p:spPr>
          <a:xfrm>
            <a:off x="5053103" y="3073974"/>
            <a:ext cx="1161794" cy="440923"/>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FF0000"/>
                  </a:solidFill>
                </a:rPr>
                <a:t>11</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9</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4</a:t>
              </a:r>
              <a:endParaRPr lang="zh-CN" altLang="en-US" sz="2800" b="1" dirty="0">
                <a:solidFill>
                  <a:srgbClr val="7030A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6</a:t>
              </a:r>
              <a:endParaRPr lang="zh-CN" altLang="en-US" sz="2800" b="1" dirty="0">
                <a:solidFill>
                  <a:srgbClr val="7030A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3</a:t>
              </a:r>
              <a:endParaRPr lang="zh-CN" altLang="en-US" sz="2800" b="1" dirty="0">
                <a:solidFill>
                  <a:srgbClr val="7030A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2</a:t>
              </a:r>
              <a:endParaRPr lang="zh-CN" altLang="en-US" sz="2800" b="1" dirty="0">
                <a:solidFill>
                  <a:srgbClr val="7030A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41" idx="4"/>
            <a:endCxn id="34" idx="0"/>
          </p:cNvCxnSpPr>
          <p:nvPr/>
        </p:nvCxnSpPr>
        <p:spPr>
          <a:xfrm>
            <a:off x="6444000" y="4068000"/>
            <a:ext cx="0" cy="612000"/>
          </a:xfrm>
          <a:prstGeom prst="straightConnector1">
            <a:avLst/>
          </a:prstGeom>
          <a:noFill/>
          <a:ln w="28575">
            <a:solidFill>
              <a:srgbClr val="7030A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44" idx="4"/>
            <a:endCxn id="38" idx="0"/>
          </p:cNvCxnSpPr>
          <p:nvPr/>
        </p:nvCxnSpPr>
        <p:spPr>
          <a:xfrm>
            <a:off x="8064000" y="4065491"/>
            <a:ext cx="0" cy="614509"/>
          </a:xfrm>
          <a:prstGeom prst="straightConnector1">
            <a:avLst/>
          </a:prstGeom>
          <a:noFill/>
          <a:ln w="28575">
            <a:solidFill>
              <a:srgbClr val="7030A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2972764" y="1691559"/>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4AD1F9-D432-40DD-9345-8C5FBE2841F5}"/>
              </a:ext>
            </a:extLst>
          </p:cNvPr>
          <p:cNvSpPr>
            <a:spLocks noChangeAspect="1"/>
          </p:cNvSpPr>
          <p:nvPr/>
        </p:nvSpPr>
        <p:spPr>
          <a:xfrm>
            <a:off x="6120000" y="3420000"/>
            <a:ext cx="648000" cy="64800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a:t>
            </a:r>
            <a:endParaRPr lang="zh-CN" altLang="en-US" sz="2800" b="1" dirty="0">
              <a:solidFill>
                <a:srgbClr val="7030A0"/>
              </a:solidFill>
            </a:endParaRPr>
          </a:p>
        </p:txBody>
      </p:sp>
      <p:sp>
        <p:nvSpPr>
          <p:cNvPr id="44" name="椭圆 43">
            <a:extLst>
              <a:ext uri="{FF2B5EF4-FFF2-40B4-BE49-F238E27FC236}">
                <a16:creationId xmlns:a16="http://schemas.microsoft.com/office/drawing/2014/main" id="{B413D1DD-D4E3-4467-960B-26DA371E660F}"/>
              </a:ext>
            </a:extLst>
          </p:cNvPr>
          <p:cNvSpPr>
            <a:spLocks noChangeAspect="1"/>
          </p:cNvSpPr>
          <p:nvPr/>
        </p:nvSpPr>
        <p:spPr>
          <a:xfrm>
            <a:off x="7740000" y="3417491"/>
            <a:ext cx="648000" cy="64800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7030A0"/>
                </a:solidFill>
              </a:rPr>
              <a:t>(</a:t>
            </a:r>
            <a:endParaRPr lang="zh-CN" altLang="en-US" sz="2800" b="1" dirty="0">
              <a:solidFill>
                <a:srgbClr val="7030A0"/>
              </a:solidFill>
            </a:endParaRPr>
          </a:p>
        </p:txBody>
      </p:sp>
      <p:cxnSp>
        <p:nvCxnSpPr>
          <p:cNvPr id="47" name="直接箭头连接符 46">
            <a:extLst>
              <a:ext uri="{FF2B5EF4-FFF2-40B4-BE49-F238E27FC236}">
                <a16:creationId xmlns:a16="http://schemas.microsoft.com/office/drawing/2014/main" id="{B0B6D8A1-C655-45F0-86E3-233319546C71}"/>
              </a:ext>
            </a:extLst>
          </p:cNvPr>
          <p:cNvCxnSpPr>
            <a:cxnSpLocks/>
            <a:stCxn id="41" idx="6"/>
            <a:endCxn id="44" idx="2"/>
          </p:cNvCxnSpPr>
          <p:nvPr/>
        </p:nvCxnSpPr>
        <p:spPr>
          <a:xfrm flipV="1">
            <a:off x="6768000" y="3741491"/>
            <a:ext cx="972000" cy="2509"/>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965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复杂度更优秀的做法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normAutofit/>
              </a:bodyPr>
              <a:lstStyle/>
              <a:p>
                <a:r>
                  <a:rPr lang="zh-CN" altLang="en-US" dirty="0"/>
                  <a:t>虽然拿树状数组来维护可以通过本题，但毕竟复杂度是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func>
                      </m:e>
                    </m:d>
                  </m:oMath>
                </a14:m>
                <a:endParaRPr lang="en-US" altLang="zh-CN" dirty="0"/>
              </a:p>
              <a:p>
                <a:r>
                  <a:rPr lang="zh-CN" altLang="en-US" dirty="0"/>
                  <a:t>这里为喜欢线性做法的选手提供其中一种将复杂度优化到线性的算法</a:t>
                </a:r>
                <a:endParaRPr lang="en-US" altLang="zh-CN" dirty="0"/>
              </a:p>
              <a:p>
                <a:r>
                  <a:rPr lang="zh-CN" altLang="en-US" dirty="0"/>
                  <a:t>参考刚才的演示，我们可以通过维护一些分支链得到一个线性的做法</a:t>
                </a:r>
                <a:endParaRPr lang="en-US" altLang="zh-CN" dirty="0"/>
              </a:p>
              <a:p>
                <a:r>
                  <a:rPr lang="zh-CN" altLang="en-US" dirty="0"/>
                  <a:t>由于树状数组实在是太快了，同时考虑到本场比赛总体难度比较高，就放实现优秀的树状数组过了</a:t>
                </a:r>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7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题目大意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lstStyle/>
              <a:p>
                <a:r>
                  <a:rPr lang="zh-CN" altLang="en-US" dirty="0"/>
                  <a:t>给定一个左括号和右括号数量相等的字符串 </a:t>
                </a:r>
                <a14:m>
                  <m:oMath xmlns:m="http://schemas.openxmlformats.org/officeDocument/2006/math">
                    <m:r>
                      <a:rPr lang="en-US" altLang="zh-CN" b="0" i="1" smtClean="0">
                        <a:latin typeface="Cambria Math" panose="02040503050406030204" pitchFamily="18" charset="0"/>
                      </a:rPr>
                      <m:t>𝑠</m:t>
                    </m:r>
                  </m:oMath>
                </a14:m>
                <a:endParaRPr lang="en-US" altLang="zh-CN" b="0" dirty="0"/>
              </a:p>
              <a:p>
                <a:r>
                  <a:rPr lang="zh-CN" altLang="en-US" dirty="0"/>
                  <a:t>对于 </a:t>
                </a:r>
                <a14:m>
                  <m:oMath xmlns:m="http://schemas.openxmlformats.org/officeDocument/2006/math">
                    <m:r>
                      <a:rPr lang="en-US" altLang="zh-CN" i="1">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&lt;</m:t>
                    </m:r>
                    <m:r>
                      <a:rPr lang="en-US" altLang="zh-CN" b="0" i="1" smtClean="0">
                        <a:latin typeface="Cambria Math" panose="02040503050406030204" pitchFamily="18" charset="0"/>
                      </a:rPr>
                      <m:t>𝑟</m:t>
                    </m:r>
                    <m:r>
                      <a:rPr lang="en-US" altLang="zh-CN" b="0" i="1" smtClean="0">
                        <a:latin typeface="Cambria Math" panose="02040503050406030204" pitchFamily="18" charset="0"/>
                      </a:rPr>
                      <m:t>&lt;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，由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en-US" altLang="zh-CN" dirty="0"/>
                  <a:t> </a:t>
                </a:r>
                <a:r>
                  <a:rPr lang="zh-CN" altLang="en-US" dirty="0"/>
                  <a:t>唯一确定一种划分 </a:t>
                </a:r>
                <a14:m>
                  <m:oMath xmlns:m="http://schemas.openxmlformats.org/officeDocument/2006/math">
                    <m:r>
                      <a:rPr lang="en-US" altLang="zh-CN" b="0" i="1" smtClean="0">
                        <a:latin typeface="Cambria Math" panose="02040503050406030204" pitchFamily="18" charset="0"/>
                      </a:rPr>
                      <m:t>𝑠</m:t>
                    </m:r>
                  </m:oMath>
                </a14:m>
                <a:r>
                  <a:rPr lang="en-US" altLang="zh-CN" dirty="0"/>
                  <a:t> </a:t>
                </a:r>
                <a:r>
                  <a:rPr lang="zh-CN" altLang="en-US" dirty="0"/>
                  <a:t>的方案：</a:t>
                </a:r>
                <a:endParaRPr lang="en-US" altLang="zh-CN" dirty="0"/>
              </a:p>
              <a:p>
                <a:pPr lvl="1"/>
                <a:r>
                  <a:rPr lang="zh-CN" altLang="en-US" dirty="0"/>
                  <a:t>将 </a:t>
                </a:r>
                <a14:m>
                  <m:oMath xmlns:m="http://schemas.openxmlformats.org/officeDocument/2006/math">
                    <m:r>
                      <a:rPr lang="en-US" altLang="zh-CN" b="0" i="1" smtClean="0">
                        <a:latin typeface="Cambria Math" panose="02040503050406030204" pitchFamily="18" charset="0"/>
                      </a:rPr>
                      <m:t>𝑠</m:t>
                    </m:r>
                  </m:oMath>
                </a14:m>
                <a:r>
                  <a:rPr lang="en-US" altLang="zh-CN" dirty="0"/>
                  <a:t> </a:t>
                </a:r>
                <a:r>
                  <a:rPr lang="zh-CN" altLang="en-US" dirty="0"/>
                  <a:t>划分为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𝑟</m:t>
                        </m:r>
                      </m:sub>
                    </m:sSub>
                  </m:oMath>
                </a14:m>
                <a:r>
                  <a:rPr lang="en-US" altLang="zh-CN" dirty="0"/>
                  <a:t> </a:t>
                </a:r>
                <a:r>
                  <a:rPr lang="zh-CN" altLang="en-US"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ub>
                    </m:sSub>
                  </m:oMath>
                </a14:m>
                <a:r>
                  <a:rPr lang="en-US" altLang="zh-CN" dirty="0"/>
                  <a:t> </a:t>
                </a:r>
                <a:r>
                  <a:rPr lang="zh-CN" altLang="en-US" dirty="0"/>
                  <a:t>三部分</a:t>
                </a:r>
                <a:endParaRPr lang="en-US" altLang="zh-CN" dirty="0"/>
              </a:p>
              <a:p>
                <a:pPr lvl="1"/>
                <a:r>
                  <a:rPr lang="zh-CN" altLang="en-US" dirty="0"/>
                  <a:t>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en-US" altLang="zh-CN" dirty="0"/>
                  <a:t> </a:t>
                </a:r>
                <a:r>
                  <a:rPr lang="zh-CN" altLang="en-US" dirty="0"/>
                  <a:t>是合法的括号序列，则称这个划分方案是合法的</a:t>
                </a:r>
                <a:endParaRPr lang="en-US" altLang="zh-CN" dirty="0"/>
              </a:p>
              <a:p>
                <a:r>
                  <a:rPr lang="zh-CN" altLang="en-US" dirty="0"/>
                  <a:t>求有多少种本质不同的合法的划分方案</a:t>
                </a:r>
                <a:endParaRPr lang="en-US" altLang="zh-CN" dirty="0"/>
              </a:p>
              <a:p>
                <a14:m>
                  <m:oMath xmlns:m="http://schemas.openxmlformats.org/officeDocument/2006/math">
                    <m:r>
                      <a:rPr lang="en-US" altLang="zh-CN" b="0" i="1" smtClean="0">
                        <a:latin typeface="Cambria Math" panose="02040503050406030204" pitchFamily="18" charset="0"/>
                      </a:rPr>
                      <m:t>1≤</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oMath>
                </a14:m>
                <a:endParaRPr lang="en-US" altLang="zh-CN" dirty="0"/>
              </a:p>
              <a:p>
                <a:endParaRPr lang="en-US" altLang="zh-CN" dirty="0"/>
              </a:p>
              <a:p>
                <a:r>
                  <a:rPr lang="zh-CN" altLang="en-US" strike="sngStrike" dirty="0"/>
                  <a:t>还有清华食堂的香锅的确很好吃</a:t>
                </a:r>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906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lstStyle/>
              <a:p>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 表示一个串中左括号的数量减去右括号的数量，那么一个串 </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是合法的括号序列当且仅当其每个前缀对应的 </a:t>
                </a:r>
                <a14:m>
                  <m:oMath xmlns:m="http://schemas.openxmlformats.org/officeDocument/2006/math">
                    <m:r>
                      <a:rPr lang="en-US" altLang="zh-CN" b="0" i="1" smtClean="0">
                        <a:latin typeface="Cambria Math" panose="02040503050406030204" pitchFamily="18" charset="0"/>
                      </a:rPr>
                      <m:t>𝑓</m:t>
                    </m:r>
                  </m:oMath>
                </a14:m>
                <a:r>
                  <a:rPr lang="zh-CN" altLang="en-US" dirty="0"/>
                  <a:t> 都非负，且整个串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=0</m:t>
                    </m:r>
                  </m:oMath>
                </a14:m>
                <a:endParaRPr lang="en-US" altLang="zh-CN" b="0" dirty="0"/>
              </a:p>
              <a:p>
                <a:pPr lvl="1"/>
                <a:r>
                  <a:rPr lang="zh-CN" altLang="en-US" strike="sngStrike" dirty="0"/>
                  <a:t>如果想严格证明，可以考虑选修形式语言与自动机</a:t>
                </a:r>
                <a:endParaRPr lang="en-US" altLang="zh-CN" strike="sngStrike" dirty="0"/>
              </a:p>
              <a:p>
                <a:pPr lvl="1"/>
                <a:r>
                  <a:rPr lang="zh-CN" altLang="en-US" strike="sngStrike" dirty="0"/>
                  <a:t>相信能来到决赛的选手应该都知道这个事实</a:t>
                </a:r>
                <a:endParaRPr lang="en-US" altLang="zh-CN" strike="sngStrike" dirty="0"/>
              </a:p>
              <a:p>
                <a:r>
                  <a:rPr lang="zh-CN" altLang="en-US" dirty="0"/>
                  <a:t>把题目给出的限制分解给每一段</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zh-CN" altLang="en-US" dirty="0"/>
                  <a:t>：它必须是一个合法的“括号序列前缀”</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zh-CN" altLang="en-US" dirty="0"/>
                  <a:t>：反向考虑，它必须是一个合法的“括号序列后缀”</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 是一个合法的“括号序列前缀”</a:t>
                </a:r>
                <a:endParaRPr lang="en-US" altLang="zh-CN" dirty="0"/>
              </a:p>
              <a:p>
                <a:r>
                  <a:rPr lang="zh-CN" altLang="en-US" dirty="0"/>
                  <a:t>可以证明，划分方式是合法的当且仅当其满足上述要求</a:t>
                </a:r>
                <a:endParaRPr lang="en-US" altLang="zh-CN" dirty="0"/>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381"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1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lstStyle/>
              <a:p>
                <a:r>
                  <a:rPr lang="zh-CN" altLang="en-US" dirty="0"/>
                  <a:t>把题目给出的限制分解给每一段</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zh-CN" altLang="en-US" dirty="0"/>
                  <a:t>：它必须是一个合法的“括号序列前缀”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oMath>
                </a14:m>
                <a:r>
                  <a:rPr lang="en-US" altLang="zh-CN" dirty="0"/>
                  <a:t> </a:t>
                </a:r>
                <a:r>
                  <a:rPr lang="zh-CN" altLang="en-US" dirty="0"/>
                  <a:t>有限制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m:t>
                        </m:r>
                      </m:sub>
                    </m:sSub>
                  </m:oMath>
                </a14:m>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zh-CN" altLang="en-US" dirty="0"/>
                  <a:t>：反向考虑，它必须是一个合法的“括号序列后缀”</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 是一个合法的“括号序列前缀”</a:t>
                </a:r>
                <a:endParaRPr lang="en-US" altLang="zh-CN" dirty="0"/>
              </a:p>
              <a:p>
                <a:r>
                  <a:rPr lang="zh-CN" altLang="en-US" dirty="0"/>
                  <a:t>在什么条件下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𝑟</m:t>
                        </m:r>
                      </m:sub>
                    </m:sSub>
                  </m:oMath>
                </a14:m>
                <a:r>
                  <a:rPr lang="zh-CN" altLang="en-US" dirty="0"/>
                  <a:t>是一个合法的“括号序列后缀”？</a:t>
                </a:r>
                <a:endParaRPr lang="en-US" altLang="zh-CN" dirty="0"/>
              </a:p>
              <a:p>
                <a:r>
                  <a:rPr lang="zh-CN" altLang="en-US" dirty="0"/>
                  <a:t>对任意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oMath>
                </a14:m>
                <a:r>
                  <a:rPr lang="zh-CN" altLang="en-US" i="1" dirty="0"/>
                  <a:t>，</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𝑟</m:t>
                            </m:r>
                          </m:sub>
                        </m:sSub>
                      </m:e>
                    </m:d>
                    <m:r>
                      <a:rPr lang="en-US" altLang="zh-CN" b="0" i="1" dirty="0" smtClean="0">
                        <a:latin typeface="Cambria Math" panose="02040503050406030204" pitchFamily="18" charset="0"/>
                      </a:rPr>
                      <m:t>≤0</m:t>
                    </m:r>
                  </m:oMath>
                </a14:m>
                <a:endParaRPr lang="en-US" altLang="zh-CN" i="1" dirty="0"/>
              </a:p>
              <a:p>
                <a:r>
                  <a:rPr lang="zh-CN" altLang="en-US" dirty="0"/>
                  <a:t>也就是说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endParaRPr lang="en-US" altLang="zh-CN" i="1" dirty="0"/>
              </a:p>
              <a:p>
                <a:r>
                  <a:rPr lang="zh-CN" altLang="en-US" dirty="0"/>
                  <a:t>记 </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oMath>
                </a14:m>
                <a:r>
                  <a:rPr lang="zh-CN" altLang="en-US" dirty="0"/>
                  <a:t>，</a:t>
                </a:r>
                <a14:m>
                  <m:oMath xmlns:m="http://schemas.openxmlformats.org/officeDocument/2006/math">
                    <m:r>
                      <a:rPr lang="en-US" altLang="zh-CN" b="0" i="1" dirty="0" smtClean="0">
                        <a:latin typeface="Cambria Math" panose="02040503050406030204" pitchFamily="18" charset="0"/>
                      </a:rPr>
                      <m:t>𝑙</m:t>
                    </m:r>
                  </m:oMath>
                </a14:m>
                <a:r>
                  <a:rPr lang="en-US" altLang="zh-CN" dirty="0"/>
                  <a:t> </a:t>
                </a:r>
                <a:r>
                  <a:rPr lang="zh-CN" altLang="en-US" dirty="0"/>
                  <a:t>有限制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 </m:t>
                        </m:r>
                      </m:e>
                    </m:func>
                  </m:oMath>
                </a14:m>
                <a:endParaRPr lang="en-US" altLang="zh-CN" dirty="0"/>
              </a:p>
              <a:p>
                <a:r>
                  <a:rPr lang="zh-CN" altLang="en-US" dirty="0"/>
                  <a:t>这一限制与 </a:t>
                </a:r>
                <a14:m>
                  <m:oMath xmlns:m="http://schemas.openxmlformats.org/officeDocument/2006/math">
                    <m:r>
                      <a:rPr lang="en-US" altLang="zh-CN" b="0" i="1" smtClean="0">
                        <a:latin typeface="Cambria Math" panose="02040503050406030204" pitchFamily="18" charset="0"/>
                      </a:rPr>
                      <m:t>𝑟</m:t>
                    </m:r>
                  </m:oMath>
                </a14:m>
                <a:r>
                  <a:rPr lang="en-US" altLang="zh-CN" dirty="0"/>
                  <a:t> </a:t>
                </a:r>
                <a:r>
                  <a:rPr lang="zh-CN" altLang="en-US" dirty="0"/>
                  <a:t>有关，不妨记做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oMath>
                </a14:m>
                <a:endParaRPr lang="en-US" altLang="zh-CN" dirty="0"/>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52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96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lstStyle/>
              <a:p>
                <a:r>
                  <a:rPr lang="zh-CN" altLang="en-US" dirty="0"/>
                  <a:t>把题目给出的限制分解给每一段</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zh-CN" altLang="en-US" dirty="0"/>
                  <a:t>：它必须是一个合法的“括号序列前缀”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m:t>
                        </m:r>
                      </m:sub>
                    </m:sSub>
                  </m:oMath>
                </a14:m>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zh-CN" altLang="en-US" dirty="0"/>
                  <a:t>：它必须是一个合法的“括号序列后缀”</a:t>
                </a: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oMath>
                </a14:m>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 是一个合法的“括号序列前缀”</a:t>
                </a:r>
                <a:endParaRPr lang="en-US" altLang="zh-CN" dirty="0"/>
              </a:p>
              <a:p>
                <a:r>
                  <a:rPr lang="zh-CN" altLang="en-US" dirty="0"/>
                  <a:t>在什么条件下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 是一个合法的“括号序列前缀”？</a:t>
                </a:r>
                <a:endParaRPr lang="en-US" altLang="zh-CN" dirty="0"/>
              </a:p>
              <a:p>
                <a:r>
                  <a:rPr lang="zh-CN" altLang="en-US" dirty="0"/>
                  <a:t>假设已知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en-US" altLang="zh-CN" dirty="0"/>
                  <a:t> </a:t>
                </a:r>
                <a:r>
                  <a:rPr lang="zh-CN" altLang="en-US" dirty="0"/>
                  <a:t>是合法前缀，则只需满足对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≥0</m:t>
                    </m:r>
                  </m:oMath>
                </a14:m>
                <a:endParaRPr lang="en-US" altLang="zh-CN" dirty="0"/>
              </a:p>
              <a:p>
                <a:r>
                  <a:rPr lang="zh-CN" altLang="en-US" dirty="0"/>
                  <a:t>可以对每个 </a:t>
                </a:r>
                <a14:m>
                  <m:oMath xmlns:m="http://schemas.openxmlformats.org/officeDocument/2006/math">
                    <m:r>
                      <a:rPr lang="en-US" altLang="zh-CN" b="0" i="1" smtClean="0">
                        <a:latin typeface="Cambria Math" panose="02040503050406030204" pitchFamily="18" charset="0"/>
                      </a:rPr>
                      <m:t>𝑟</m:t>
                    </m:r>
                  </m:oMath>
                </a14:m>
                <a:r>
                  <a:rPr lang="en-US" altLang="zh-CN" dirty="0"/>
                  <a:t> </a:t>
                </a:r>
                <a:r>
                  <a:rPr lang="zh-CN" altLang="en-US" dirty="0"/>
                  <a:t>求出 </a:t>
                </a:r>
                <a14:m>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e>
                    </m:func>
                  </m:oMath>
                </a14:m>
                <a:r>
                  <a:rPr lang="zh-CN" altLang="en-US" dirty="0"/>
                  <a:t>，则只需使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e>
                    </m:d>
                    <m:r>
                      <a:rPr lang="en-US" altLang="zh-CN" b="0" i="0"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≥0</m:t>
                    </m:r>
                  </m:oMath>
                </a14:m>
                <a:endParaRPr lang="en-US" altLang="zh-CN" i="1" dirty="0"/>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4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命题人放过的做法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normAutofit/>
              </a:bodyPr>
              <a:lstStyle/>
              <a:p>
                <a:r>
                  <a:rPr lang="zh-CN" altLang="en-US" dirty="0"/>
                  <a:t>把题目给出的限制分解给每一段</a:t>
                </a:r>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oMath>
                </a14:m>
                <a:r>
                  <a:rPr lang="zh-CN" altLang="en-US" dirty="0"/>
                  <a:t>：它必须是一个合法的“括号序列前缀”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m:t>
                        </m:r>
                      </m:sub>
                    </m:sSub>
                  </m:oMath>
                </a14:m>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zh-CN" altLang="en-US" dirty="0"/>
                  <a:t>：它必须是一个合法的“括号序列后缀”</a:t>
                </a: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oMath>
                </a14:m>
                <a:endParaRPr lang="en-US" altLang="zh-CN" dirty="0"/>
              </a:p>
              <a:p>
                <a:pPr lvl="1"/>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zh-CN" altLang="en-US" dirty="0"/>
                  <a:t> 是一个合法的“括号序列前缀”</a:t>
                </a: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𝑟</m:t>
                        </m:r>
                      </m:e>
                    </m:d>
                    <m:r>
                      <a:rPr lang="en-US" altLang="zh-CN" i="1">
                        <a:latin typeface="Cambria Math" panose="02040503050406030204" pitchFamily="18" charset="0"/>
                      </a:rPr>
                      <m:t>≥0</m:t>
                    </m:r>
                  </m:oMath>
                </a14:m>
                <a:endParaRPr lang="en-US" altLang="zh-CN" i="1" dirty="0"/>
              </a:p>
              <a:p>
                <a:r>
                  <a:rPr lang="zh-CN" altLang="en-US" dirty="0"/>
                  <a:t>相当于平面上有一堆点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e>
                    </m:d>
                  </m:oMath>
                </a14:m>
                <a:r>
                  <a:rPr lang="zh-CN" altLang="en-US" dirty="0"/>
                  <a:t>，对每个 </a:t>
                </a:r>
                <a14:m>
                  <m:oMath xmlns:m="http://schemas.openxmlformats.org/officeDocument/2006/math">
                    <m:r>
                      <a:rPr lang="en-US" altLang="zh-CN" b="0" i="1" smtClean="0">
                        <a:latin typeface="Cambria Math" panose="02040503050406030204" pitchFamily="18" charset="0"/>
                      </a:rPr>
                      <m:t>𝑟</m:t>
                    </m:r>
                  </m:oMath>
                </a14:m>
                <a:r>
                  <a:rPr lang="en-US" altLang="zh-CN" dirty="0"/>
                  <a:t> </a:t>
                </a:r>
                <a:r>
                  <a:rPr lang="zh-CN" altLang="en-US" dirty="0"/>
                  <a:t>统计在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e>
                        </m:func>
                      </m:e>
                    </m:d>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e>
                    </m:d>
                  </m:oMath>
                </a14:m>
                <a:r>
                  <a:rPr lang="en-US" altLang="zh-CN" dirty="0"/>
                  <a:t> </a:t>
                </a:r>
                <a:r>
                  <a:rPr lang="zh-CN" altLang="en-US" dirty="0"/>
                  <a:t>中的点的个数</a:t>
                </a:r>
                <a:endParaRPr lang="en-US" altLang="zh-CN" dirty="0"/>
              </a:p>
              <a:p>
                <a:r>
                  <a:rPr lang="zh-CN" altLang="en-US" dirty="0"/>
                  <a:t>二维数点！</a:t>
                </a:r>
                <a:endParaRPr lang="en-US" altLang="zh-CN" dirty="0"/>
              </a:p>
              <a:p>
                <a:r>
                  <a:rPr lang="zh-CN" altLang="en-US" dirty="0"/>
                  <a:t>只要你会用树状数组来统计，并且你的常数和验题人一样小（其中包括不少根据题目性质的优化），那你就能通过本题</a:t>
                </a:r>
                <a:endParaRPr lang="en-US" altLang="zh-CN" dirty="0"/>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521" b="-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414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t>复杂度更优秀的做法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6F0472-9B0A-4FF6-9D8D-370B2FAAB0DE}"/>
                  </a:ext>
                </a:extLst>
              </p:cNvPr>
              <p:cNvSpPr>
                <a:spLocks noGrp="1"/>
              </p:cNvSpPr>
              <p:nvPr>
                <p:ph idx="1"/>
              </p:nvPr>
            </p:nvSpPr>
            <p:spPr/>
            <p:txBody>
              <a:bodyPr>
                <a:normAutofit/>
              </a:bodyPr>
              <a:lstStyle/>
              <a:p>
                <a:r>
                  <a:rPr lang="zh-CN" altLang="en-US" dirty="0"/>
                  <a:t>虽然拿树状数组来维护可以通过本题，但毕竟复杂度是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func>
                      </m:e>
                    </m:d>
                  </m:oMath>
                </a14:m>
                <a:endParaRPr lang="en-US" altLang="zh-CN" dirty="0"/>
              </a:p>
              <a:p>
                <a:r>
                  <a:rPr lang="zh-CN" altLang="en-US" dirty="0"/>
                  <a:t>这里为喜欢线性做法的选手提供其中一种将复杂度优化到线性的算法</a:t>
                </a:r>
                <a:endParaRPr lang="en-US" altLang="zh-CN" dirty="0"/>
              </a:p>
            </p:txBody>
          </p:sp>
        </mc:Choice>
        <mc:Fallback>
          <p:sp>
            <p:nvSpPr>
              <p:cNvPr id="3" name="内容占位符 2">
                <a:extLst>
                  <a:ext uri="{FF2B5EF4-FFF2-40B4-BE49-F238E27FC236}">
                    <a16:creationId xmlns:a16="http://schemas.microsoft.com/office/drawing/2014/main" id="{2E6F0472-9B0A-4FF6-9D8D-370B2FAAB0D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995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3" name="椭圆 12">
            <a:extLst>
              <a:ext uri="{FF2B5EF4-FFF2-40B4-BE49-F238E27FC236}">
                <a16:creationId xmlns:a16="http://schemas.microsoft.com/office/drawing/2014/main" id="{6EFEB5C0-8481-4584-B8D8-4A34B227A140}"/>
              </a:ext>
            </a:extLst>
          </p:cNvPr>
          <p:cNvSpPr>
            <a:spLocks noChangeAspect="1"/>
          </p:cNvSpPr>
          <p:nvPr/>
        </p:nvSpPr>
        <p:spPr>
          <a:xfrm>
            <a:off x="6120000" y="2525415"/>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5" name="直接箭头连接符 14">
            <a:extLst>
              <a:ext uri="{FF2B5EF4-FFF2-40B4-BE49-F238E27FC236}">
                <a16:creationId xmlns:a16="http://schemas.microsoft.com/office/drawing/2014/main" id="{D2D4F485-E7A1-4028-A5BA-E91EE051DBA0}"/>
              </a:ext>
            </a:extLst>
          </p:cNvPr>
          <p:cNvCxnSpPr>
            <a:stCxn id="10" idx="6"/>
            <a:endCxn id="13" idx="2"/>
          </p:cNvCxnSpPr>
          <p:nvPr/>
        </p:nvCxnSpPr>
        <p:spPr>
          <a:xfrm>
            <a:off x="5148000" y="2844871"/>
            <a:ext cx="972000" cy="4544"/>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6" name="椭圆 15">
            <a:extLst>
              <a:ext uri="{FF2B5EF4-FFF2-40B4-BE49-F238E27FC236}">
                <a16:creationId xmlns:a16="http://schemas.microsoft.com/office/drawing/2014/main" id="{713085F4-AAC9-4D1F-9B63-D09169AD5023}"/>
              </a:ext>
            </a:extLst>
          </p:cNvPr>
          <p:cNvSpPr>
            <a:spLocks noChangeAspect="1"/>
          </p:cNvSpPr>
          <p:nvPr/>
        </p:nvSpPr>
        <p:spPr>
          <a:xfrm>
            <a:off x="774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7" name="直接箭头连接符 16">
            <a:extLst>
              <a:ext uri="{FF2B5EF4-FFF2-40B4-BE49-F238E27FC236}">
                <a16:creationId xmlns:a16="http://schemas.microsoft.com/office/drawing/2014/main" id="{16ED2DEC-D8ED-4AED-A370-E63ABA274FB6}"/>
              </a:ext>
            </a:extLst>
          </p:cNvPr>
          <p:cNvCxnSpPr>
            <a:cxnSpLocks/>
            <a:stCxn id="13" idx="6"/>
            <a:endCxn id="16" idx="2"/>
          </p:cNvCxnSpPr>
          <p:nvPr/>
        </p:nvCxnSpPr>
        <p:spPr>
          <a:xfrm flipV="1">
            <a:off x="6768000" y="2844000"/>
            <a:ext cx="972000" cy="5415"/>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71" name="组合 70">
            <a:extLst>
              <a:ext uri="{FF2B5EF4-FFF2-40B4-BE49-F238E27FC236}">
                <a16:creationId xmlns:a16="http://schemas.microsoft.com/office/drawing/2014/main" id="{62E2CB00-B3D9-432A-A8E8-F6DA6CFC179D}"/>
              </a:ext>
            </a:extLst>
          </p:cNvPr>
          <p:cNvGrpSpPr/>
          <p:nvPr/>
        </p:nvGrpSpPr>
        <p:grpSpPr>
          <a:xfrm>
            <a:off x="2880000" y="4680000"/>
            <a:ext cx="5508000" cy="1944000"/>
            <a:chOff x="1962000" y="4747489"/>
            <a:chExt cx="5508000" cy="1944000"/>
          </a:xfrm>
        </p:grpSpPr>
        <p:grpSp>
          <p:nvGrpSpPr>
            <p:cNvPr id="31" name="组合 30">
              <a:extLst>
                <a:ext uri="{FF2B5EF4-FFF2-40B4-BE49-F238E27FC236}">
                  <a16:creationId xmlns:a16="http://schemas.microsoft.com/office/drawing/2014/main" id="{816B57BF-4E2C-40B6-A2D9-8F8DCD66D16D}"/>
                </a:ext>
              </a:extLst>
            </p:cNvPr>
            <p:cNvGrpSpPr/>
            <p:nvPr/>
          </p:nvGrpSpPr>
          <p:grpSpPr>
            <a:xfrm>
              <a:off x="1962000" y="4747489"/>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(4)</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3582000" y="4747489"/>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5202000" y="4747489"/>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6822000" y="4747489"/>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13" idx="4"/>
            <a:endCxn id="34" idx="0"/>
          </p:cNvCxnSpPr>
          <p:nvPr/>
        </p:nvCxnSpPr>
        <p:spPr>
          <a:xfrm>
            <a:off x="6444000" y="3173415"/>
            <a:ext cx="0" cy="1506585"/>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16" idx="4"/>
            <a:endCxn id="38" idx="0"/>
          </p:cNvCxnSpPr>
          <p:nvPr/>
        </p:nvCxnSpPr>
        <p:spPr>
          <a:xfrm>
            <a:off x="806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7803544" y="1691559"/>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414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0894-617A-49E3-939C-49E4F59C5B7C}"/>
              </a:ext>
            </a:extLst>
          </p:cNvPr>
          <p:cNvSpPr>
            <a:spLocks noGrp="1"/>
          </p:cNvSpPr>
          <p:nvPr>
            <p:ph type="title"/>
          </p:nvPr>
        </p:nvSpPr>
        <p:spPr/>
        <p:txBody>
          <a:bodyPr/>
          <a:lstStyle/>
          <a:p>
            <a:r>
              <a:rPr lang="zh-CN" altLang="en-US" dirty="0">
                <a:solidFill>
                  <a:sysClr val="windowText" lastClr="000000"/>
                </a:solidFill>
              </a:rPr>
              <a:t>复杂度更优秀的做法</a:t>
            </a:r>
          </a:p>
        </p:txBody>
      </p:sp>
      <p:sp>
        <p:nvSpPr>
          <p:cNvPr id="5" name="内容占位符 4">
            <a:extLst>
              <a:ext uri="{FF2B5EF4-FFF2-40B4-BE49-F238E27FC236}">
                <a16:creationId xmlns:a16="http://schemas.microsoft.com/office/drawing/2014/main" id="{E246D0DF-BD5A-4621-996B-33800CEEFEA3}"/>
              </a:ext>
            </a:extLst>
          </p:cNvPr>
          <p:cNvSpPr>
            <a:spLocks noGrp="1"/>
          </p:cNvSpPr>
          <p:nvPr>
            <p:ph idx="1"/>
          </p:nvPr>
        </p:nvSpPr>
        <p:spPr>
          <a:xfrm>
            <a:off x="838200" y="1825625"/>
            <a:ext cx="10515600" cy="529646"/>
          </a:xfrm>
        </p:spPr>
        <p:txBody>
          <a:bodyPr/>
          <a:lstStyle/>
          <a:p>
            <a:r>
              <a:rPr lang="zh-CN" altLang="en-US" dirty="0">
                <a:solidFill>
                  <a:sysClr val="windowText" lastClr="000000"/>
                </a:solidFill>
              </a:rPr>
              <a:t>考虑序列 </a:t>
            </a:r>
            <a:r>
              <a:rPr lang="en-US" altLang="zh-CN" dirty="0">
                <a:solidFill>
                  <a:sysClr val="windowText" lastClr="000000"/>
                </a:solidFill>
              </a:rPr>
              <a:t>( ( ( ) ) ( ( ) ) )</a:t>
            </a:r>
            <a:endParaRPr lang="zh-CN" altLang="en-US" dirty="0">
              <a:solidFill>
                <a:sysClr val="windowText" lastClr="000000"/>
              </a:solidFill>
            </a:endParaRPr>
          </a:p>
        </p:txBody>
      </p:sp>
      <p:sp>
        <p:nvSpPr>
          <p:cNvPr id="7" name="椭圆 6">
            <a:extLst>
              <a:ext uri="{FF2B5EF4-FFF2-40B4-BE49-F238E27FC236}">
                <a16:creationId xmlns:a16="http://schemas.microsoft.com/office/drawing/2014/main" id="{A883B536-B244-4736-A5E4-868A0358905D}"/>
              </a:ext>
            </a:extLst>
          </p:cNvPr>
          <p:cNvSpPr>
            <a:spLocks noChangeAspect="1"/>
          </p:cNvSpPr>
          <p:nvPr/>
        </p:nvSpPr>
        <p:spPr>
          <a:xfrm>
            <a:off x="288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endParaRPr>
          </a:p>
        </p:txBody>
      </p:sp>
      <p:sp>
        <p:nvSpPr>
          <p:cNvPr id="10" name="椭圆 9">
            <a:extLst>
              <a:ext uri="{FF2B5EF4-FFF2-40B4-BE49-F238E27FC236}">
                <a16:creationId xmlns:a16="http://schemas.microsoft.com/office/drawing/2014/main" id="{3E277C33-BF28-441B-89D1-8A7AD1BD5868}"/>
              </a:ext>
            </a:extLst>
          </p:cNvPr>
          <p:cNvSpPr>
            <a:spLocks noChangeAspect="1"/>
          </p:cNvSpPr>
          <p:nvPr/>
        </p:nvSpPr>
        <p:spPr>
          <a:xfrm>
            <a:off x="4500000" y="2520871"/>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2" name="直接箭头连接符 11">
            <a:extLst>
              <a:ext uri="{FF2B5EF4-FFF2-40B4-BE49-F238E27FC236}">
                <a16:creationId xmlns:a16="http://schemas.microsoft.com/office/drawing/2014/main" id="{C1539F4C-3ECC-4A11-A688-232C96BB377D}"/>
              </a:ext>
            </a:extLst>
          </p:cNvPr>
          <p:cNvCxnSpPr>
            <a:cxnSpLocks/>
            <a:stCxn id="7" idx="6"/>
            <a:endCxn id="10" idx="2"/>
          </p:cNvCxnSpPr>
          <p:nvPr/>
        </p:nvCxnSpPr>
        <p:spPr>
          <a:xfrm>
            <a:off x="3528000" y="2844000"/>
            <a:ext cx="972000" cy="871"/>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3" name="椭圆 12">
            <a:extLst>
              <a:ext uri="{FF2B5EF4-FFF2-40B4-BE49-F238E27FC236}">
                <a16:creationId xmlns:a16="http://schemas.microsoft.com/office/drawing/2014/main" id="{6EFEB5C0-8481-4584-B8D8-4A34B227A140}"/>
              </a:ext>
            </a:extLst>
          </p:cNvPr>
          <p:cNvSpPr>
            <a:spLocks noChangeAspect="1"/>
          </p:cNvSpPr>
          <p:nvPr/>
        </p:nvSpPr>
        <p:spPr>
          <a:xfrm>
            <a:off x="6120000" y="2525415"/>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5" name="直接箭头连接符 14">
            <a:extLst>
              <a:ext uri="{FF2B5EF4-FFF2-40B4-BE49-F238E27FC236}">
                <a16:creationId xmlns:a16="http://schemas.microsoft.com/office/drawing/2014/main" id="{D2D4F485-E7A1-4028-A5BA-E91EE051DBA0}"/>
              </a:ext>
            </a:extLst>
          </p:cNvPr>
          <p:cNvCxnSpPr>
            <a:cxnSpLocks/>
            <a:stCxn id="10" idx="6"/>
            <a:endCxn id="13" idx="2"/>
          </p:cNvCxnSpPr>
          <p:nvPr/>
        </p:nvCxnSpPr>
        <p:spPr>
          <a:xfrm>
            <a:off x="5148000" y="2844871"/>
            <a:ext cx="972000" cy="4544"/>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6" name="椭圆 15">
            <a:extLst>
              <a:ext uri="{FF2B5EF4-FFF2-40B4-BE49-F238E27FC236}">
                <a16:creationId xmlns:a16="http://schemas.microsoft.com/office/drawing/2014/main" id="{713085F4-AAC9-4D1F-9B63-D09169AD5023}"/>
              </a:ext>
            </a:extLst>
          </p:cNvPr>
          <p:cNvSpPr>
            <a:spLocks noChangeAspect="1"/>
          </p:cNvSpPr>
          <p:nvPr/>
        </p:nvSpPr>
        <p:spPr>
          <a:xfrm>
            <a:off x="7740000" y="2520000"/>
            <a:ext cx="648000" cy="64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p:cxnSp>
        <p:nvCxnSpPr>
          <p:cNvPr id="17" name="直接箭头连接符 16">
            <a:extLst>
              <a:ext uri="{FF2B5EF4-FFF2-40B4-BE49-F238E27FC236}">
                <a16:creationId xmlns:a16="http://schemas.microsoft.com/office/drawing/2014/main" id="{16ED2DEC-D8ED-4AED-A370-E63ABA274FB6}"/>
              </a:ext>
            </a:extLst>
          </p:cNvPr>
          <p:cNvCxnSpPr>
            <a:cxnSpLocks/>
            <a:stCxn id="13" idx="6"/>
            <a:endCxn id="16" idx="2"/>
          </p:cNvCxnSpPr>
          <p:nvPr/>
        </p:nvCxnSpPr>
        <p:spPr>
          <a:xfrm flipV="1">
            <a:off x="6768000" y="2844000"/>
            <a:ext cx="972000" cy="5415"/>
          </a:xfrm>
          <a:prstGeom prst="straightConnector1">
            <a:avLst/>
          </a:prstGeom>
          <a:noFill/>
          <a:ln w="2857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73" name="组合 72">
            <a:extLst>
              <a:ext uri="{FF2B5EF4-FFF2-40B4-BE49-F238E27FC236}">
                <a16:creationId xmlns:a16="http://schemas.microsoft.com/office/drawing/2014/main" id="{9CCE75A4-1A83-4989-A197-2AA9CAD17274}"/>
              </a:ext>
            </a:extLst>
          </p:cNvPr>
          <p:cNvGrpSpPr/>
          <p:nvPr/>
        </p:nvGrpSpPr>
        <p:grpSpPr>
          <a:xfrm>
            <a:off x="838200" y="4804780"/>
            <a:ext cx="1359668" cy="1819220"/>
            <a:chOff x="158365" y="4809879"/>
            <a:chExt cx="1359668" cy="1819220"/>
          </a:xfrm>
        </p:grpSpPr>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662F590-18B7-4185-9287-5125061AAFD7}"/>
                    </a:ext>
                  </a:extLst>
                </p:cNvPr>
                <p:cNvSpPr txBox="1"/>
                <p:nvPr/>
              </p:nvSpPr>
              <p:spPr>
                <a:xfrm>
                  <a:off x="634362" y="4809879"/>
                  <a:ext cx="40767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𝑖</m:t>
                        </m:r>
                      </m:oMath>
                    </m:oMathPara>
                  </a14:m>
                  <a:endParaRPr lang="zh-CN" altLang="en-US" sz="2800" dirty="0"/>
                </a:p>
              </p:txBody>
            </p:sp>
          </mc:Choice>
          <mc:Fallback>
            <p:sp>
              <p:nvSpPr>
                <p:cNvPr id="24" name="文本框 23">
                  <a:extLst>
                    <a:ext uri="{FF2B5EF4-FFF2-40B4-BE49-F238E27FC236}">
                      <a16:creationId xmlns:a16="http://schemas.microsoft.com/office/drawing/2014/main" id="{B662F590-18B7-4185-9287-5125061AAFD7}"/>
                    </a:ext>
                  </a:extLst>
                </p:cNvPr>
                <p:cNvSpPr txBox="1">
                  <a:spLocks noRot="1" noChangeAspect="1" noMove="1" noResize="1" noEditPoints="1" noAdjustHandles="1" noChangeArrowheads="1" noChangeShapeType="1" noTextEdit="1"/>
                </p:cNvSpPr>
                <p:nvPr/>
              </p:nvSpPr>
              <p:spPr>
                <a:xfrm>
                  <a:off x="634362" y="4809879"/>
                  <a:ext cx="407676"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EF78B008-D7DD-402D-9A94-9D5D22AE5998}"/>
                    </a:ext>
                  </a:extLst>
                </p:cNvPr>
                <p:cNvSpPr txBox="1"/>
                <p:nvPr/>
              </p:nvSpPr>
              <p:spPr>
                <a:xfrm>
                  <a:off x="244832" y="5457879"/>
                  <a:ext cx="118673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cnt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oMath>
                    </m:oMathPara>
                  </a14:m>
                  <a:endParaRPr lang="zh-CN" altLang="en-US" sz="2800" dirty="0"/>
                </a:p>
              </p:txBody>
            </p:sp>
          </mc:Choice>
          <mc:Fallback>
            <p:sp>
              <p:nvSpPr>
                <p:cNvPr id="25" name="文本框 24">
                  <a:extLst>
                    <a:ext uri="{FF2B5EF4-FFF2-40B4-BE49-F238E27FC236}">
                      <a16:creationId xmlns:a16="http://schemas.microsoft.com/office/drawing/2014/main" id="{EF78B008-D7DD-402D-9A94-9D5D22AE5998}"/>
                    </a:ext>
                  </a:extLst>
                </p:cNvPr>
                <p:cNvSpPr txBox="1">
                  <a:spLocks noRot="1" noChangeAspect="1" noMove="1" noResize="1" noEditPoints="1" noAdjustHandles="1" noChangeArrowheads="1" noChangeShapeType="1" noTextEdit="1"/>
                </p:cNvSpPr>
                <p:nvPr/>
              </p:nvSpPr>
              <p:spPr>
                <a:xfrm>
                  <a:off x="244832" y="5457879"/>
                  <a:ext cx="118673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90E5BE93-DE32-4CF7-B998-E171F1B08CE0}"/>
                    </a:ext>
                  </a:extLst>
                </p:cNvPr>
                <p:cNvSpPr txBox="1"/>
                <p:nvPr/>
              </p:nvSpPr>
              <p:spPr>
                <a:xfrm>
                  <a:off x="158365" y="6105879"/>
                  <a:ext cx="1359668"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zh-CN" altLang="en-US" sz="2800" i="1">
                            <a:latin typeface="Cambria Math" panose="02040503050406030204" pitchFamily="18" charset="0"/>
                          </a:rPr>
                          <m:t>后缀和</m:t>
                        </m:r>
                      </m:oMath>
                    </m:oMathPara>
                  </a14:m>
                  <a:endParaRPr lang="zh-CN" altLang="en-US" sz="2800" dirty="0"/>
                </a:p>
              </p:txBody>
            </p:sp>
          </mc:Choice>
          <mc:Fallback>
            <p:sp>
              <p:nvSpPr>
                <p:cNvPr id="26" name="文本框 25">
                  <a:extLst>
                    <a:ext uri="{FF2B5EF4-FFF2-40B4-BE49-F238E27FC236}">
                      <a16:creationId xmlns:a16="http://schemas.microsoft.com/office/drawing/2014/main" id="{90E5BE93-DE32-4CF7-B998-E171F1B08CE0}"/>
                    </a:ext>
                  </a:extLst>
                </p:cNvPr>
                <p:cNvSpPr txBox="1">
                  <a:spLocks noRot="1" noChangeAspect="1" noMove="1" noResize="1" noEditPoints="1" noAdjustHandles="1" noChangeArrowheads="1" noChangeShapeType="1" noTextEdit="1"/>
                </p:cNvSpPr>
                <p:nvPr/>
              </p:nvSpPr>
              <p:spPr>
                <a:xfrm>
                  <a:off x="158365" y="6105879"/>
                  <a:ext cx="1359668"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816B57BF-4E2C-40B6-A2D9-8F8DCD66D16D}"/>
              </a:ext>
            </a:extLst>
          </p:cNvPr>
          <p:cNvGrpSpPr/>
          <p:nvPr/>
        </p:nvGrpSpPr>
        <p:grpSpPr>
          <a:xfrm>
            <a:off x="2880000" y="4680000"/>
            <a:ext cx="648000" cy="1944000"/>
            <a:chOff x="1962000" y="4747489"/>
            <a:chExt cx="648000" cy="1944000"/>
          </a:xfrm>
        </p:grpSpPr>
        <p:sp>
          <p:nvSpPr>
            <p:cNvPr id="20" name="矩形 19">
              <a:extLst>
                <a:ext uri="{FF2B5EF4-FFF2-40B4-BE49-F238E27FC236}">
                  <a16:creationId xmlns:a16="http://schemas.microsoft.com/office/drawing/2014/main" id="{14C9CCD9-4328-4D69-8D28-CC080F78FF0D}"/>
                </a:ext>
              </a:extLst>
            </p:cNvPr>
            <p:cNvSpPr>
              <a:spLocks noChangeAspect="1"/>
            </p:cNvSpPr>
            <p:nvPr/>
          </p:nvSpPr>
          <p:spPr>
            <a:xfrm>
              <a:off x="1962000" y="4747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0</a:t>
              </a:r>
              <a:endParaRPr lang="zh-CN" altLang="en-US" sz="2800" b="1" dirty="0">
                <a:solidFill>
                  <a:srgbClr val="FF0000"/>
                </a:solidFill>
              </a:endParaRPr>
            </a:p>
          </p:txBody>
        </p:sp>
        <p:sp>
          <p:nvSpPr>
            <p:cNvPr id="22" name="矩形 21">
              <a:extLst>
                <a:ext uri="{FF2B5EF4-FFF2-40B4-BE49-F238E27FC236}">
                  <a16:creationId xmlns:a16="http://schemas.microsoft.com/office/drawing/2014/main" id="{1139C5EE-C93C-46D3-8EAC-0C9743286736}"/>
                </a:ext>
              </a:extLst>
            </p:cNvPr>
            <p:cNvSpPr>
              <a:spLocks noChangeAspect="1"/>
            </p:cNvSpPr>
            <p:nvPr/>
          </p:nvSpPr>
          <p:spPr>
            <a:xfrm>
              <a:off x="1962000" y="5395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3" name="矩形 22">
              <a:extLst>
                <a:ext uri="{FF2B5EF4-FFF2-40B4-BE49-F238E27FC236}">
                  <a16:creationId xmlns:a16="http://schemas.microsoft.com/office/drawing/2014/main" id="{7654A546-2CAA-46A0-AF3B-240909411134}"/>
                </a:ext>
              </a:extLst>
            </p:cNvPr>
            <p:cNvSpPr>
              <a:spLocks noChangeAspect="1"/>
            </p:cNvSpPr>
            <p:nvPr/>
          </p:nvSpPr>
          <p:spPr>
            <a:xfrm>
              <a:off x="1962000" y="6043489"/>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(6)</a:t>
              </a:r>
              <a:endParaRPr lang="zh-CN" altLang="en-US" sz="2800" b="1" dirty="0">
                <a:solidFill>
                  <a:srgbClr val="FF0000"/>
                </a:solidFill>
              </a:endParaRPr>
            </a:p>
          </p:txBody>
        </p:sp>
      </p:grpSp>
      <p:grpSp>
        <p:nvGrpSpPr>
          <p:cNvPr id="32" name="组合 31">
            <a:extLst>
              <a:ext uri="{FF2B5EF4-FFF2-40B4-BE49-F238E27FC236}">
                <a16:creationId xmlns:a16="http://schemas.microsoft.com/office/drawing/2014/main" id="{A40244F1-AC50-43A5-BBD7-B06792EE4EFB}"/>
              </a:ext>
            </a:extLst>
          </p:cNvPr>
          <p:cNvGrpSpPr/>
          <p:nvPr/>
        </p:nvGrpSpPr>
        <p:grpSpPr>
          <a:xfrm>
            <a:off x="4500000" y="4680000"/>
            <a:ext cx="648000" cy="1944000"/>
            <a:chOff x="3546000" y="4796578"/>
            <a:chExt cx="648000" cy="1944000"/>
          </a:xfrm>
        </p:grpSpPr>
        <p:sp>
          <p:nvSpPr>
            <p:cNvPr id="28" name="矩形 27">
              <a:extLst>
                <a:ext uri="{FF2B5EF4-FFF2-40B4-BE49-F238E27FC236}">
                  <a16:creationId xmlns:a16="http://schemas.microsoft.com/office/drawing/2014/main" id="{82772E76-6FAB-4623-8F12-B606ACB83387}"/>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29" name="矩形 28">
              <a:extLst>
                <a:ext uri="{FF2B5EF4-FFF2-40B4-BE49-F238E27FC236}">
                  <a16:creationId xmlns:a16="http://schemas.microsoft.com/office/drawing/2014/main" id="{2DDB86A7-5BCF-4762-BCB8-8D3B9BA2FEE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0" name="矩形 29">
              <a:extLst>
                <a:ext uri="{FF2B5EF4-FFF2-40B4-BE49-F238E27FC236}">
                  <a16:creationId xmlns:a16="http://schemas.microsoft.com/office/drawing/2014/main" id="{EA4A3760-6327-4A2A-AB3F-CA62BCC8A569}"/>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5</a:t>
              </a:r>
              <a:endParaRPr lang="zh-CN" altLang="en-US" sz="2800" b="1" dirty="0">
                <a:solidFill>
                  <a:srgbClr val="FF0000"/>
                </a:solidFill>
              </a:endParaRPr>
            </a:p>
          </p:txBody>
        </p:sp>
      </p:grpSp>
      <p:grpSp>
        <p:nvGrpSpPr>
          <p:cNvPr id="33" name="组合 32">
            <a:extLst>
              <a:ext uri="{FF2B5EF4-FFF2-40B4-BE49-F238E27FC236}">
                <a16:creationId xmlns:a16="http://schemas.microsoft.com/office/drawing/2014/main" id="{7CD77C37-203B-41BE-AE91-77219646CD61}"/>
              </a:ext>
            </a:extLst>
          </p:cNvPr>
          <p:cNvGrpSpPr/>
          <p:nvPr/>
        </p:nvGrpSpPr>
        <p:grpSpPr>
          <a:xfrm>
            <a:off x="6120000" y="4680000"/>
            <a:ext cx="648000" cy="1944000"/>
            <a:chOff x="3546000" y="4796578"/>
            <a:chExt cx="648000" cy="1944000"/>
          </a:xfrm>
        </p:grpSpPr>
        <p:sp>
          <p:nvSpPr>
            <p:cNvPr id="34" name="矩形 33">
              <a:extLst>
                <a:ext uri="{FF2B5EF4-FFF2-40B4-BE49-F238E27FC236}">
                  <a16:creationId xmlns:a16="http://schemas.microsoft.com/office/drawing/2014/main" id="{13AFC295-A2FA-4A04-8621-BFB1E4E50319}"/>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5" name="矩形 34">
              <a:extLst>
                <a:ext uri="{FF2B5EF4-FFF2-40B4-BE49-F238E27FC236}">
                  <a16:creationId xmlns:a16="http://schemas.microsoft.com/office/drawing/2014/main" id="{23AA24B3-8E5D-43E8-8326-47BE9A8A881D}"/>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FF0000"/>
                </a:solidFill>
              </a:endParaRPr>
            </a:p>
          </p:txBody>
        </p:sp>
        <p:sp>
          <p:nvSpPr>
            <p:cNvPr id="36" name="矩形 35">
              <a:extLst>
                <a:ext uri="{FF2B5EF4-FFF2-40B4-BE49-F238E27FC236}">
                  <a16:creationId xmlns:a16="http://schemas.microsoft.com/office/drawing/2014/main" id="{EC8C3EC9-C019-4F7C-8A1F-96FA744C852F}"/>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grpSp>
      <p:grpSp>
        <p:nvGrpSpPr>
          <p:cNvPr id="37" name="组合 36">
            <a:extLst>
              <a:ext uri="{FF2B5EF4-FFF2-40B4-BE49-F238E27FC236}">
                <a16:creationId xmlns:a16="http://schemas.microsoft.com/office/drawing/2014/main" id="{B518913D-B5DD-4B30-914C-E9BF149F093F}"/>
              </a:ext>
            </a:extLst>
          </p:cNvPr>
          <p:cNvGrpSpPr/>
          <p:nvPr/>
        </p:nvGrpSpPr>
        <p:grpSpPr>
          <a:xfrm>
            <a:off x="7740000" y="4680000"/>
            <a:ext cx="648000" cy="1944000"/>
            <a:chOff x="3546000" y="4796578"/>
            <a:chExt cx="648000" cy="1944000"/>
          </a:xfrm>
        </p:grpSpPr>
        <p:sp>
          <p:nvSpPr>
            <p:cNvPr id="38" name="矩形 37">
              <a:extLst>
                <a:ext uri="{FF2B5EF4-FFF2-40B4-BE49-F238E27FC236}">
                  <a16:creationId xmlns:a16="http://schemas.microsoft.com/office/drawing/2014/main" id="{B97B0DCC-9AD8-4401-B4BE-797AD1D1F883}"/>
                </a:ext>
              </a:extLst>
            </p:cNvPr>
            <p:cNvSpPr>
              <a:spLocks noChangeAspect="1"/>
            </p:cNvSpPr>
            <p:nvPr/>
          </p:nvSpPr>
          <p:spPr>
            <a:xfrm>
              <a:off x="3546000" y="4796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3</a:t>
              </a:r>
              <a:endParaRPr lang="zh-CN" altLang="en-US" sz="2800" b="1" dirty="0">
                <a:solidFill>
                  <a:srgbClr val="FF0000"/>
                </a:solidFill>
              </a:endParaRPr>
            </a:p>
          </p:txBody>
        </p:sp>
        <p:sp>
          <p:nvSpPr>
            <p:cNvPr id="39" name="矩形 38">
              <a:extLst>
                <a:ext uri="{FF2B5EF4-FFF2-40B4-BE49-F238E27FC236}">
                  <a16:creationId xmlns:a16="http://schemas.microsoft.com/office/drawing/2014/main" id="{D8E9EFAB-624E-4670-867F-4CB3BB6CB258}"/>
                </a:ext>
              </a:extLst>
            </p:cNvPr>
            <p:cNvSpPr>
              <a:spLocks noChangeAspect="1"/>
            </p:cNvSpPr>
            <p:nvPr/>
          </p:nvSpPr>
          <p:spPr>
            <a:xfrm>
              <a:off x="3546000" y="5444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sp>
          <p:nvSpPr>
            <p:cNvPr id="40" name="矩形 39">
              <a:extLst>
                <a:ext uri="{FF2B5EF4-FFF2-40B4-BE49-F238E27FC236}">
                  <a16:creationId xmlns:a16="http://schemas.microsoft.com/office/drawing/2014/main" id="{94A99D0D-B0FD-4241-9F12-D016B73DD5F6}"/>
                </a:ext>
              </a:extLst>
            </p:cNvPr>
            <p:cNvSpPr>
              <a:spLocks noChangeAspect="1"/>
            </p:cNvSpPr>
            <p:nvPr/>
          </p:nvSpPr>
          <p:spPr>
            <a:xfrm>
              <a:off x="3546000" y="6092578"/>
              <a:ext cx="648000" cy="6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zh-CN" altLang="en-US" sz="2800" b="1" dirty="0">
                <a:solidFill>
                  <a:srgbClr val="FF0000"/>
                </a:solidFill>
              </a:endParaRPr>
            </a:p>
          </p:txBody>
        </p:sp>
      </p:grpSp>
      <p:cxnSp>
        <p:nvCxnSpPr>
          <p:cNvPr id="43" name="直接箭头连接符 42">
            <a:extLst>
              <a:ext uri="{FF2B5EF4-FFF2-40B4-BE49-F238E27FC236}">
                <a16:creationId xmlns:a16="http://schemas.microsoft.com/office/drawing/2014/main" id="{8650FFE2-E07A-4F2E-936D-CC2FB1E2B9FB}"/>
              </a:ext>
            </a:extLst>
          </p:cNvPr>
          <p:cNvCxnSpPr>
            <a:cxnSpLocks/>
            <a:stCxn id="7" idx="4"/>
            <a:endCxn id="20" idx="0"/>
          </p:cNvCxnSpPr>
          <p:nvPr/>
        </p:nvCxnSpPr>
        <p:spPr>
          <a:xfrm>
            <a:off x="320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直接箭头连接符 45">
            <a:extLst>
              <a:ext uri="{FF2B5EF4-FFF2-40B4-BE49-F238E27FC236}">
                <a16:creationId xmlns:a16="http://schemas.microsoft.com/office/drawing/2014/main" id="{3A44C3C9-E164-42B1-85E9-4AE8487AA0C1}"/>
              </a:ext>
            </a:extLst>
          </p:cNvPr>
          <p:cNvCxnSpPr>
            <a:cxnSpLocks/>
            <a:stCxn id="10" idx="4"/>
            <a:endCxn id="28" idx="0"/>
          </p:cNvCxnSpPr>
          <p:nvPr/>
        </p:nvCxnSpPr>
        <p:spPr>
          <a:xfrm>
            <a:off x="4824000" y="3168871"/>
            <a:ext cx="0" cy="1511129"/>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a:extLst>
              <a:ext uri="{FF2B5EF4-FFF2-40B4-BE49-F238E27FC236}">
                <a16:creationId xmlns:a16="http://schemas.microsoft.com/office/drawing/2014/main" id="{71D2EED7-A700-48FB-A5A7-2A3C6B8CECAE}"/>
              </a:ext>
            </a:extLst>
          </p:cNvPr>
          <p:cNvCxnSpPr>
            <a:cxnSpLocks/>
            <a:stCxn id="13" idx="4"/>
            <a:endCxn id="34" idx="0"/>
          </p:cNvCxnSpPr>
          <p:nvPr/>
        </p:nvCxnSpPr>
        <p:spPr>
          <a:xfrm>
            <a:off x="6444000" y="3173415"/>
            <a:ext cx="0" cy="1506585"/>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a:extLst>
              <a:ext uri="{FF2B5EF4-FFF2-40B4-BE49-F238E27FC236}">
                <a16:creationId xmlns:a16="http://schemas.microsoft.com/office/drawing/2014/main" id="{4E348424-E592-4BBE-98F1-6F5955CB2A35}"/>
              </a:ext>
            </a:extLst>
          </p:cNvPr>
          <p:cNvCxnSpPr>
            <a:cxnSpLocks/>
            <a:stCxn id="16" idx="4"/>
            <a:endCxn id="38" idx="0"/>
          </p:cNvCxnSpPr>
          <p:nvPr/>
        </p:nvCxnSpPr>
        <p:spPr>
          <a:xfrm>
            <a:off x="8064000" y="3168000"/>
            <a:ext cx="0" cy="1512000"/>
          </a:xfrm>
          <a:prstGeom prst="straightConnector1">
            <a:avLst/>
          </a:prstGeom>
          <a:noFill/>
          <a:ln w="28575">
            <a:solidFill>
              <a:srgbClr val="FF0000"/>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5" name="箭头: 下 54">
            <a:extLst>
              <a:ext uri="{FF2B5EF4-FFF2-40B4-BE49-F238E27FC236}">
                <a16:creationId xmlns:a16="http://schemas.microsoft.com/office/drawing/2014/main" id="{9138433D-7619-426E-A1CE-D34A90BF5996}"/>
              </a:ext>
            </a:extLst>
          </p:cNvPr>
          <p:cNvSpPr/>
          <p:nvPr/>
        </p:nvSpPr>
        <p:spPr>
          <a:xfrm>
            <a:off x="4563544" y="1691559"/>
            <a:ext cx="520909" cy="828441"/>
          </a:xfrm>
          <a:prstGeom prst="downArrow">
            <a:avLst/>
          </a:prstGeom>
          <a:solidFill>
            <a:srgbClr val="7030A0"/>
          </a:solidFill>
          <a:ln w="285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9148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1124</Words>
  <Application>Microsoft Office PowerPoint</Application>
  <PresentationFormat>宽屏</PresentationFormat>
  <Paragraphs>239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D. 形式语言与自动机</vt:lpstr>
      <vt:lpstr>题目大意</vt:lpstr>
      <vt:lpstr>分析</vt:lpstr>
      <vt:lpstr>分析</vt:lpstr>
      <vt:lpstr>分析</vt:lpstr>
      <vt:lpstr>命题人放过的做法</vt:lpstr>
      <vt:lpstr>复杂度更优秀的做法</vt:lpstr>
      <vt:lpstr>复杂度更优秀的做法</vt:lpstr>
      <vt:lpstr>复杂度更优秀的做法</vt:lpstr>
      <vt:lpstr>复杂度更优秀的做法</vt:lpstr>
      <vt:lpstr>复杂度更优秀的做法</vt:lpstr>
      <vt:lpstr>复杂度更优秀的做法</vt:lpstr>
      <vt:lpstr>复杂度更优秀的做法</vt:lpstr>
      <vt:lpstr>复杂度更优秀的做法</vt:lpstr>
      <vt:lpstr>复杂度更优秀的做法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形式语言与自动机</dc:title>
  <dc:creator>陈 鸿基</dc:creator>
  <cp:lastModifiedBy>陈 鸿基</cp:lastModifiedBy>
  <cp:revision>22</cp:revision>
  <dcterms:created xsi:type="dcterms:W3CDTF">2021-05-22T06:21:26Z</dcterms:created>
  <dcterms:modified xsi:type="dcterms:W3CDTF">2021-05-22T08:40:47Z</dcterms:modified>
</cp:coreProperties>
</file>