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70" r:id="rId3"/>
    <p:sldId id="268" r:id="rId4"/>
    <p:sldId id="279" r:id="rId5"/>
    <p:sldId id="280" r:id="rId6"/>
    <p:sldId id="267" r:id="rId7"/>
    <p:sldId id="281" r:id="rId8"/>
    <p:sldId id="28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86378"/>
  </p:normalViewPr>
  <p:slideViewPr>
    <p:cSldViewPr snapToGrid="0" snapToObjects="1">
      <p:cViewPr varScale="1">
        <p:scale>
          <a:sx n="112" d="100"/>
          <a:sy n="112" d="100"/>
        </p:scale>
        <p:origin x="1832" y="184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449419" y="1736371"/>
            <a:ext cx="8245162" cy="1903301"/>
            <a:chOff x="599225" y="1921565"/>
            <a:chExt cx="10993549" cy="1903301"/>
          </a:xfrm>
        </p:grpSpPr>
        <p:sp>
          <p:nvSpPr>
            <p:cNvPr id="22" name="矩形 21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sp>
          <p:nvSpPr>
            <p:cNvPr id="18" name="半闭框 17"/>
            <p:cNvSpPr/>
            <p:nvPr userDrawn="1"/>
          </p:nvSpPr>
          <p:spPr>
            <a:xfrm>
              <a:off x="599225" y="1921565"/>
              <a:ext cx="1071531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9708443" y="3658705"/>
              <a:ext cx="1884329" cy="1661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65" y="408389"/>
            <a:ext cx="2540842" cy="1072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22377" y="2028084"/>
            <a:ext cx="7699248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722377" y="3819055"/>
            <a:ext cx="7699248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395677"/>
            <a:ext cx="8272212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496241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0" name="图片 9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6663023" y="675726"/>
            <a:ext cx="66732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6877237" y="675727"/>
            <a:ext cx="1424622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843708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033" y="2180499"/>
            <a:ext cx="7891040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73912" y="2118168"/>
            <a:ext cx="7634195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597318"/>
            <a:ext cx="21335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3912" y="5592992"/>
            <a:ext cx="454988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597318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73912" y="490439"/>
            <a:ext cx="7634194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/>
          <p:cNvSpPr/>
          <p:nvPr userDrawn="1"/>
        </p:nvSpPr>
        <p:spPr>
          <a:xfrm rot="5400000">
            <a:off x="-2876353" y="3304529"/>
            <a:ext cx="6858000" cy="24894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图片 9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449419" y="1736371"/>
            <a:ext cx="8245162" cy="1903301"/>
            <a:chOff x="599225" y="1921565"/>
            <a:chExt cx="10993549" cy="1903301"/>
          </a:xfrm>
        </p:grpSpPr>
        <p:sp>
          <p:nvSpPr>
            <p:cNvPr id="10" name="矩形 9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</p:grp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722377" y="2028084"/>
            <a:ext cx="7699248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722377" y="3830630"/>
            <a:ext cx="7699248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/>
          <p:cNvSpPr>
            <a:spLocks noGrp="1"/>
          </p:cNvSpPr>
          <p:nvPr>
            <p:ph type="dt" sz="half" idx="10"/>
          </p:nvPr>
        </p:nvSpPr>
        <p:spPr>
          <a:xfrm>
            <a:off x="5642659" y="5597324"/>
            <a:ext cx="189246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28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625033" y="5592998"/>
            <a:ext cx="4939125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7613620" y="5597324"/>
            <a:ext cx="902453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3" name="图片 12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6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5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3" y="2250895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片 6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spect="1"/>
          </p:cNvSpPr>
          <p:nvPr userDrawn="1"/>
        </p:nvSpPr>
        <p:spPr>
          <a:xfrm>
            <a:off x="335862" y="4914809"/>
            <a:ext cx="28917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98" y="4928762"/>
            <a:ext cx="7749976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6098" y="5581910"/>
            <a:ext cx="7749976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42659" y="6060171"/>
            <a:ext cx="1892460" cy="365125"/>
          </a:xfrm>
        </p:spPr>
        <p:txBody>
          <a:bodyPr/>
          <a:lstStyle>
            <a:lvl1pPr>
              <a:defRPr>
                <a:solidFill>
                  <a:srgbClr val="5C307D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5033" y="6055845"/>
            <a:ext cx="4939125" cy="365125"/>
          </a:xfrm>
        </p:spPr>
        <p:txBody>
          <a:bodyPr/>
          <a:lstStyle>
            <a:lvl1pPr>
              <a:defRPr>
                <a:solidFill>
                  <a:srgbClr val="5C307D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13620" y="6060171"/>
            <a:ext cx="902453" cy="365125"/>
          </a:xfrm>
        </p:spPr>
        <p:txBody>
          <a:bodyPr/>
          <a:lstStyle>
            <a:lvl1pPr>
              <a:defRPr>
                <a:solidFill>
                  <a:srgbClr val="5C307D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14" name="图片 13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microsoft.com/office/2007/relationships/hdphoto" Target="../media/image3.wdp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626480" y="593424"/>
            <a:ext cx="789104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032" y="2336003"/>
            <a:ext cx="7891041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2659" y="5597324"/>
            <a:ext cx="1892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5033" y="5592998"/>
            <a:ext cx="493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3620" y="5597324"/>
            <a:ext cx="9024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1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  <p:sp>
        <p:nvSpPr>
          <p:cNvPr id="2" name="圆角矩形 1"/>
          <p:cNvSpPr/>
          <p:nvPr userDrawn="1"/>
        </p:nvSpPr>
        <p:spPr>
          <a:xfrm>
            <a:off x="440003" y="651024"/>
            <a:ext cx="60446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altLang="zh-CN" dirty="0"/>
              <a:t>THUPC 2021 </a:t>
            </a:r>
            <a:br>
              <a:rPr kumimoji="1" altLang="zh-CN" dirty="0"/>
            </a:br>
            <a:r>
              <a:rPr kumimoji="1" altLang="zh-CN" dirty="0"/>
              <a:t>h </a:t>
            </a:r>
            <a:r>
              <a:rPr kumimoji="1" lang="zh-CN" dirty="0"/>
              <a:t>挑战图灵奖</a:t>
            </a:r>
            <a:r>
              <a:rPr kumimoji="1" altLang="zh-CN" dirty="0"/>
              <a:t>  solution</a:t>
            </a:r>
            <a:endParaRPr kumimoji="1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程泽瑞</a:t>
            </a:r>
            <a:r>
              <a:rPr kumimoji="1" lang="en-US" altLang="zh-CN" dirty="0"/>
              <a:t>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Marco_L_T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交叉信息</a:t>
            </a:r>
            <a:r>
              <a:rPr kumimoji="1" lang="zh-CN" altLang="en-US" dirty="0"/>
              <a:t>研究院</a:t>
            </a:r>
            <a:endParaRPr kumimoji="1" lang="zh-CN" altLang="en-US" dirty="0"/>
          </a:p>
          <a:p>
            <a:r>
              <a:rPr kumimoji="1" lang="en-US" altLang="zh-CN" dirty="0"/>
              <a:t>2021</a:t>
            </a:r>
            <a:r>
              <a:rPr kumimoji="1" lang="zh-CN" altLang="en-US" dirty="0"/>
              <a:t>年</a:t>
            </a:r>
            <a:r>
              <a:rPr kumimoji="1" lang="en-US" altLang="zh-CN" dirty="0"/>
              <a:t>5</a:t>
            </a:r>
            <a:r>
              <a:rPr kumimoji="1" lang="zh-CN" altLang="en-US" dirty="0"/>
              <a:t>月</a:t>
            </a:r>
            <a:r>
              <a:rPr kumimoji="1" lang="en-US" altLang="zh-CN" dirty="0"/>
              <a:t>23</a:t>
            </a:r>
            <a:r>
              <a:rPr kumimoji="1" lang="zh-CN" altLang="en-US"/>
              <a:t>日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签到题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考虑到其他题目过于毒瘤，特</a:t>
            </a:r>
            <a:r>
              <a:rPr kumimoji="1" lang="zh-CN" altLang="en-US" dirty="0"/>
              <a:t>出此题</a:t>
            </a:r>
            <a:r>
              <a:rPr kumimoji="1" lang="zh-CN" altLang="en-US" dirty="0"/>
              <a:t>送温暖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通过情况：</a:t>
            </a:r>
            <a:r>
              <a:rPr kumimoji="1" lang="en-US" altLang="zh-CN" dirty="0"/>
              <a:t>TBA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First Blood</a:t>
            </a:r>
            <a:r>
              <a:rPr kumimoji="1" lang="zh-CN" altLang="en-US" dirty="0"/>
              <a:t>：</a:t>
            </a:r>
            <a:r>
              <a:rPr kumimoji="1" lang="en-US" altLang="zh-CN" dirty="0"/>
              <a:t>TBA</a:t>
            </a:r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General </a:t>
            </a:r>
            <a:r>
              <a:rPr kumimoji="1" lang="en-US" altLang="zh-CN" dirty="0"/>
              <a:t>info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为了让大家的比赛体验更加欢乐，</a:t>
            </a:r>
            <a:r>
              <a:rPr kumimoji="1" lang="en-US" altLang="zh-CN" dirty="0"/>
              <a:t>thupc</a:t>
            </a:r>
            <a:r>
              <a:rPr kumimoji="1" lang="zh-CN" altLang="en-US" dirty="0"/>
              <a:t>之行更加愉快</a:t>
            </a:r>
            <a:endParaRPr kumimoji="1" lang="zh-CN" altLang="en-US" dirty="0"/>
          </a:p>
          <a:p>
            <a:r>
              <a:rPr kumimoji="1" lang="zh-CN" altLang="en-US" dirty="0"/>
              <a:t>虽然是送温暖向的签到题，但这道题题面</a:t>
            </a:r>
            <a:r>
              <a:rPr kumimoji="1" lang="zh-CN" altLang="en-US" dirty="0"/>
              <a:t>仍然经过了</a:t>
            </a:r>
            <a:r>
              <a:rPr kumimoji="1" lang="zh-CN" altLang="en-US" dirty="0"/>
              <a:t>精心设计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-US" altLang="zh-CN" dirty="0"/>
              <a:t>1. </a:t>
            </a:r>
            <a:r>
              <a:rPr kumimoji="1" lang="zh-CN" altLang="en-US" dirty="0"/>
              <a:t>数据范围</a:t>
            </a:r>
            <a:r>
              <a:rPr kumimoji="1" lang="en-US" altLang="zh-CN" dirty="0"/>
              <a:t>: n&lt;=1e5 </a:t>
            </a:r>
            <a:r>
              <a:rPr kumimoji="1" lang="zh-CN" altLang="en-US" dirty="0"/>
              <a:t>或</a:t>
            </a:r>
            <a:r>
              <a:rPr kumimoji="1" lang="en-US" altLang="zh-CN" dirty="0"/>
              <a:t> n&gt;=1e100</a:t>
            </a:r>
            <a:endParaRPr kumimoji="1" lang="en-US" altLang="zh-CN" dirty="0"/>
          </a:p>
          <a:p>
            <a:r>
              <a:rPr kumimoji="1" lang="zh-CN" altLang="en-US" dirty="0"/>
              <a:t>不会吧不会吧，不会真的有人在</a:t>
            </a:r>
            <a:r>
              <a:rPr kumimoji="1" lang="en-US" altLang="zh-CN" dirty="0"/>
              <a:t>n&gt;=1e100</a:t>
            </a:r>
            <a:r>
              <a:rPr kumimoji="1" lang="zh-CN" altLang="en-US" dirty="0"/>
              <a:t>时输出</a:t>
            </a:r>
            <a:r>
              <a:rPr kumimoji="1" lang="en-US" altLang="zh-CN" dirty="0"/>
              <a:t>unsolvable</a:t>
            </a:r>
            <a:r>
              <a:rPr kumimoji="1" lang="zh-CN" altLang="en-US" dirty="0"/>
              <a:t>吧</a:t>
            </a:r>
            <a:r>
              <a:rPr kumimoji="1" lang="en-US" altLang="zh-CN" dirty="0"/>
              <a:t> 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有没有选手愿意分享一下切题</a:t>
            </a:r>
            <a:r>
              <a:rPr kumimoji="1" lang="zh-CN" altLang="en-US" dirty="0"/>
              <a:t>感受？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zh-CN" altLang="en-US" dirty="0"/>
              <a:t>题面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10450" y="3723005"/>
            <a:ext cx="684530" cy="593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为了让大家的比赛体验更加欢乐，</a:t>
            </a:r>
            <a:r>
              <a:rPr kumimoji="1" lang="en-US" altLang="zh-CN" dirty="0"/>
              <a:t>thupc</a:t>
            </a:r>
            <a:r>
              <a:rPr kumimoji="1" lang="zh-CN" altLang="en-US" dirty="0"/>
              <a:t>之行更加愉快</a:t>
            </a:r>
            <a:endParaRPr kumimoji="1" lang="zh-CN" altLang="en-US" dirty="0"/>
          </a:p>
          <a:p>
            <a:r>
              <a:rPr kumimoji="1" lang="zh-CN" altLang="en-US" dirty="0"/>
              <a:t>虽然是送温暖向的签到题，但这道题题面</a:t>
            </a:r>
            <a:r>
              <a:rPr kumimoji="1" lang="zh-CN" altLang="en-US" dirty="0"/>
              <a:t>仍然经过了</a:t>
            </a:r>
            <a:r>
              <a:rPr kumimoji="1" lang="zh-CN" altLang="en-US" dirty="0"/>
              <a:t>精心设计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-US" altLang="zh-CN" dirty="0"/>
              <a:t>II.  </a:t>
            </a:r>
            <a:r>
              <a:rPr kumimoji="1" lang="zh-CN" altLang="en-US" dirty="0"/>
              <a:t>关于提示：</a:t>
            </a:r>
            <a:r>
              <a:rPr kumimoji="1" lang="zh-CN" altLang="en-US" dirty="0"/>
              <a:t>有没有人被</a:t>
            </a:r>
            <a:r>
              <a:rPr kumimoji="1" lang="en-US" altLang="zh-CN" dirty="0"/>
              <a:t>hint 1</a:t>
            </a:r>
            <a:r>
              <a:rPr kumimoji="1" lang="zh-CN" altLang="en-US" dirty="0"/>
              <a:t>骗去相信存在</a:t>
            </a:r>
            <a:r>
              <a:rPr kumimoji="1" lang="en-US" altLang="zh-CN" dirty="0"/>
              <a:t>unsolvable</a:t>
            </a:r>
            <a:r>
              <a:rPr kumimoji="1" lang="zh-CN" altLang="en-US" dirty="0"/>
              <a:t>的答案</a:t>
            </a:r>
            <a:r>
              <a:rPr kumimoji="1" lang="zh-CN" altLang="en-US" dirty="0"/>
              <a:t>呢？</a:t>
            </a:r>
            <a:endParaRPr kumimoji="1" lang="zh-CN" altLang="en-US" dirty="0"/>
          </a:p>
          <a:p>
            <a:r>
              <a:rPr kumimoji="1" lang="zh-CN" altLang="en-US" dirty="0"/>
              <a:t>如果有，那也不能怪出题人不讲武德，毕竟有</a:t>
            </a:r>
            <a:r>
              <a:rPr kumimoji="1" lang="en-US" altLang="zh-CN" dirty="0"/>
              <a:t>hint 2</a:t>
            </a:r>
            <a:r>
              <a:rPr kumimoji="1" lang="zh-CN" altLang="en-US" dirty="0"/>
              <a:t>对不对？</a:t>
            </a:r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-US" altLang="zh-CN" dirty="0"/>
              <a:t>Acknowledgement</a:t>
            </a:r>
            <a:r>
              <a:rPr kumimoji="1" lang="zh-CN" altLang="en-US" dirty="0"/>
              <a:t>：</a:t>
            </a:r>
            <a:r>
              <a:rPr kumimoji="1" lang="en-US" altLang="zh-CN" dirty="0"/>
              <a:t>hint</a:t>
            </a:r>
            <a:r>
              <a:rPr kumimoji="1" lang="zh-CN" altLang="en-US" dirty="0"/>
              <a:t>的灵感来自《密码学基础》陈一镭老师的作业</a:t>
            </a:r>
            <a:r>
              <a:rPr kumimoji="1" lang="en-US" altLang="zh-CN" dirty="0"/>
              <a:t>hint</a:t>
            </a: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zh-CN" altLang="en-US" dirty="0"/>
              <a:t>题面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25" y="3945890"/>
            <a:ext cx="905510" cy="8978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740696" y="1864335"/>
            <a:ext cx="4044825" cy="2934999"/>
          </a:xfrm>
        </p:spPr>
        <p:txBody>
          <a:bodyPr>
            <a:normAutofit/>
          </a:bodyPr>
          <a:lstStyle/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brief </a:t>
            </a:r>
            <a:r>
              <a:rPr kumimoji="1" lang="en-US" altLang="zh-CN" dirty="0"/>
              <a:t>statement</a:t>
            </a:r>
            <a:endParaRPr kumimoji="1"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730" y="2369820"/>
            <a:ext cx="7622540" cy="27705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740696" y="1864335"/>
            <a:ext cx="4044825" cy="2934999"/>
          </a:xfrm>
        </p:spPr>
        <p:txBody>
          <a:bodyPr>
            <a:normAutofit/>
          </a:bodyPr>
          <a:lstStyle/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2066925"/>
            <a:ext cx="8604250" cy="34899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740696" y="1864335"/>
            <a:ext cx="4044825" cy="2934999"/>
          </a:xfrm>
        </p:spPr>
        <p:txBody>
          <a:bodyPr>
            <a:normAutofit/>
          </a:bodyPr>
          <a:lstStyle/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有关这道题可能的</a:t>
            </a:r>
            <a:r>
              <a:rPr kumimoji="1" lang="zh-CN" altLang="en-US" dirty="0"/>
              <a:t>加强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50570" y="1844675"/>
            <a:ext cx="74415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 </a:t>
            </a:r>
            <a:r>
              <a:rPr lang="zh-CN" altLang="en-US"/>
              <a:t>基于前面推导的式子，可以发现这道题主要就是做取模和</a:t>
            </a:r>
            <a:r>
              <a:rPr lang="zh-CN" altLang="en-US"/>
              <a:t>除法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 What if k&lt;=10^(10^3)?       - </a:t>
            </a:r>
            <a:r>
              <a:rPr lang="zh-CN" altLang="en-US"/>
              <a:t>相信大家都会写高精度除法和</a:t>
            </a:r>
            <a:r>
              <a:rPr lang="zh-CN" altLang="en-US"/>
              <a:t>取模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 What if k&lt;=10^(10^6)?       - </a:t>
            </a:r>
            <a:r>
              <a:rPr lang="zh-CN" altLang="en-US"/>
              <a:t>在场的各位多项式大师肯定也</a:t>
            </a:r>
            <a:r>
              <a:rPr lang="zh-CN" altLang="en-US"/>
              <a:t>不在话下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为什么最后只出了</a:t>
            </a:r>
            <a:r>
              <a:rPr lang="en-US" altLang="zh-CN"/>
              <a:t>k&lt;=100</a:t>
            </a:r>
            <a:r>
              <a:rPr lang="zh-CN" altLang="en-US"/>
              <a:t>呢</a:t>
            </a:r>
            <a:r>
              <a:rPr lang="en-US" altLang="zh-CN"/>
              <a:t>? 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 </a:t>
            </a:r>
            <a:r>
              <a:rPr lang="zh-CN" altLang="en-US"/>
              <a:t>因为出题人非常良心（光速逃）</a:t>
            </a:r>
            <a:r>
              <a:rPr lang="en-US" altLang="zh-CN"/>
              <a:t> </a:t>
            </a:r>
            <a:r>
              <a:rPr lang="zh-CN" altLang="en-US"/>
              <a:t>（</a:t>
            </a:r>
            <a:r>
              <a:rPr lang="zh-CN" altLang="en-US"/>
              <a:t>×）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因为这对写</a:t>
            </a:r>
            <a:r>
              <a:rPr lang="en-US" altLang="zh-CN"/>
              <a:t>python</a:t>
            </a:r>
            <a:r>
              <a:rPr lang="zh-CN" altLang="en-US"/>
              <a:t>的选手会过于友好</a:t>
            </a:r>
            <a:r>
              <a:rPr lang="en-US" altLang="zh-CN"/>
              <a:t> </a:t>
            </a:r>
            <a:r>
              <a:rPr lang="zh-CN" altLang="en-US"/>
              <a:t>（</a:t>
            </a:r>
            <a:r>
              <a:rPr lang="en-US" altLang="zh-CN"/>
              <a:t>√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因为出题人非常懒，不愿意写高精度除法和</a:t>
            </a:r>
            <a:r>
              <a:rPr lang="en-US" altLang="zh-CN"/>
              <a:t>FFT </a:t>
            </a:r>
            <a:r>
              <a:rPr lang="zh-CN" altLang="en-US"/>
              <a:t>（</a:t>
            </a:r>
            <a:r>
              <a:rPr lang="en-US" altLang="zh-CN"/>
              <a:t>√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感谢各位对</a:t>
            </a:r>
            <a:r>
              <a:rPr kumimoji="1" altLang="zh-CN" dirty="0"/>
              <a:t>THUPC</a:t>
            </a:r>
            <a:r>
              <a:rPr kumimoji="1" lang="zh-CN" dirty="0"/>
              <a:t>的</a:t>
            </a:r>
            <a:r>
              <a:rPr kumimoji="1" lang="zh-CN" altLang="en-US" dirty="0"/>
              <a:t>支持！</a:t>
            </a:r>
            <a:br>
              <a:rPr kumimoji="1" lang="zh-CN" altLang="en-US" dirty="0"/>
            </a:br>
            <a:r>
              <a:rPr kumimoji="1" lang="zh-CN" altLang="en-US" dirty="0"/>
              <a:t>希望大家</a:t>
            </a:r>
            <a:r>
              <a:rPr kumimoji="1" lang="zh-CN" altLang="en-US" dirty="0"/>
              <a:t>签到愉快</a:t>
            </a:r>
            <a:r>
              <a:rPr kumimoji="1" altLang="zh-CN" dirty="0"/>
              <a:t>qwq</a:t>
            </a:r>
            <a:endParaRPr kumimoji="1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856,&quot;width&quot;:3300}"/>
</p:tagLst>
</file>

<file path=ppt/theme/theme1.xml><?xml version="1.0" encoding="utf-8"?>
<a:theme xmlns:a="http://schemas.openxmlformats.org/drawingml/2006/main" name="清华简约主题-扁平-4:3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</Words>
  <Application>WPS 演示</Application>
  <PresentationFormat>全屏显示(4:3)</PresentationFormat>
  <Paragraphs>68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Wingdings 2</vt:lpstr>
      <vt:lpstr>华文中宋</vt:lpstr>
      <vt:lpstr>Gill Sans MT</vt:lpstr>
      <vt:lpstr>微软雅黑</vt:lpstr>
      <vt:lpstr>Arial Unicode MS</vt:lpstr>
      <vt:lpstr>等线</vt:lpstr>
      <vt:lpstr>Calibri</vt:lpstr>
      <vt:lpstr>清华简约主题-扁平-4:3</vt:lpstr>
      <vt:lpstr>清华简约主题PPT模板 扁平风格 4:3</vt:lpstr>
      <vt:lpstr>使用方法</vt:lpstr>
      <vt:lpstr>General info</vt:lpstr>
      <vt:lpstr>关于题面</vt:lpstr>
      <vt:lpstr>艾敝舍</vt:lpstr>
      <vt:lpstr>SOLUTION</vt:lpstr>
      <vt:lpstr>SOLUTION</vt:lpstr>
      <vt:lpstr>感谢使用和支持！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Marco_L_T</cp:lastModifiedBy>
  <cp:revision>1310</cp:revision>
  <cp:lastPrinted>2020-04-04T02:50:00Z</cp:lastPrinted>
  <dcterms:created xsi:type="dcterms:W3CDTF">2020-01-04T07:43:00Z</dcterms:created>
  <dcterms:modified xsi:type="dcterms:W3CDTF">2021-05-21T16:54:05Z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809327F88448401BBE756882C1656112</vt:lpwstr>
  </property>
  <property fmtid="{D5CDD505-2E9C-101B-9397-08002B2CF9AE}" pid="3" name="KSOProductBuildVer">
    <vt:lpwstr>2052-11.1.0.10495</vt:lpwstr>
  </property>
</Properties>
</file>