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84"/>
  </p:handoutMasterIdLst>
  <p:sldIdLst>
    <p:sldId id="256" r:id="rId3"/>
    <p:sldId id="8114" r:id="rId4"/>
    <p:sldId id="8115" r:id="rId5"/>
    <p:sldId id="8116" r:id="rId6"/>
    <p:sldId id="8117" r:id="rId7"/>
    <p:sldId id="8118" r:id="rId8"/>
    <p:sldId id="8119" r:id="rId9"/>
    <p:sldId id="8120" r:id="rId10"/>
    <p:sldId id="8121" r:id="rId11"/>
    <p:sldId id="8122" r:id="rId12"/>
    <p:sldId id="8123" r:id="rId13"/>
    <p:sldId id="8124" r:id="rId14"/>
    <p:sldId id="8125" r:id="rId15"/>
    <p:sldId id="8126" r:id="rId16"/>
    <p:sldId id="8127" r:id="rId17"/>
    <p:sldId id="8128" r:id="rId18"/>
    <p:sldId id="8129" r:id="rId19"/>
    <p:sldId id="8130" r:id="rId20"/>
    <p:sldId id="8131" r:id="rId21"/>
    <p:sldId id="8132" r:id="rId22"/>
    <p:sldId id="8133" r:id="rId23"/>
    <p:sldId id="8134" r:id="rId24"/>
    <p:sldId id="8135" r:id="rId25"/>
    <p:sldId id="8136" r:id="rId26"/>
    <p:sldId id="8137" r:id="rId27"/>
    <p:sldId id="8138" r:id="rId28"/>
    <p:sldId id="8139" r:id="rId29"/>
    <p:sldId id="8140" r:id="rId30"/>
    <p:sldId id="8141" r:id="rId31"/>
    <p:sldId id="8142" r:id="rId32"/>
    <p:sldId id="8143" r:id="rId33"/>
    <p:sldId id="8144" r:id="rId34"/>
    <p:sldId id="8145" r:id="rId35"/>
    <p:sldId id="8146" r:id="rId36"/>
    <p:sldId id="8147" r:id="rId37"/>
    <p:sldId id="8148" r:id="rId38"/>
    <p:sldId id="8149" r:id="rId39"/>
    <p:sldId id="8150" r:id="rId40"/>
    <p:sldId id="8151" r:id="rId41"/>
    <p:sldId id="8152" r:id="rId42"/>
    <p:sldId id="8153" r:id="rId43"/>
    <p:sldId id="8154" r:id="rId44"/>
    <p:sldId id="8155" r:id="rId45"/>
    <p:sldId id="8156" r:id="rId46"/>
    <p:sldId id="8157" r:id="rId47"/>
    <p:sldId id="8158" r:id="rId48"/>
    <p:sldId id="8159" r:id="rId49"/>
    <p:sldId id="8160" r:id="rId50"/>
    <p:sldId id="8161" r:id="rId51"/>
    <p:sldId id="8162" r:id="rId52"/>
    <p:sldId id="8163" r:id="rId53"/>
    <p:sldId id="8164" r:id="rId54"/>
    <p:sldId id="8165" r:id="rId55"/>
    <p:sldId id="8166" r:id="rId56"/>
    <p:sldId id="8167" r:id="rId58"/>
    <p:sldId id="8168" r:id="rId59"/>
    <p:sldId id="8169" r:id="rId60"/>
    <p:sldId id="8170" r:id="rId61"/>
    <p:sldId id="8171" r:id="rId62"/>
    <p:sldId id="8172" r:id="rId63"/>
    <p:sldId id="8173" r:id="rId64"/>
    <p:sldId id="8174" r:id="rId65"/>
    <p:sldId id="8175" r:id="rId66"/>
    <p:sldId id="8176" r:id="rId67"/>
    <p:sldId id="8177" r:id="rId68"/>
    <p:sldId id="8178" r:id="rId69"/>
    <p:sldId id="8179" r:id="rId70"/>
    <p:sldId id="8180" r:id="rId71"/>
    <p:sldId id="8181" r:id="rId72"/>
    <p:sldId id="8182" r:id="rId73"/>
    <p:sldId id="8183" r:id="rId74"/>
    <p:sldId id="8184" r:id="rId75"/>
    <p:sldId id="8185" r:id="rId76"/>
    <p:sldId id="8186" r:id="rId77"/>
    <p:sldId id="8187" r:id="rId78"/>
    <p:sldId id="8188" r:id="rId79"/>
    <p:sldId id="8189" r:id="rId80"/>
    <p:sldId id="8190" r:id="rId81"/>
    <p:sldId id="8191" r:id="rId82"/>
    <p:sldId id="8192" r:id="rId8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88"/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706"/>
    <p:restoredTop sz="94677"/>
  </p:normalViewPr>
  <p:slideViewPr>
    <p:cSldViewPr snapToGrid="0" snapToObjects="1">
      <p:cViewPr varScale="1">
        <p:scale>
          <a:sx n="71" d="100"/>
          <a:sy n="71" d="100"/>
        </p:scale>
        <p:origin x="69" y="7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  <a:endParaRPr lang="en-US" altLang="zh-CN" dirty="0"/>
          </a:p>
          <a:p>
            <a:pPr lvl="0"/>
            <a:r>
              <a:rPr lang="zh-CN" altLang="en-US" dirty="0"/>
              <a:t>点击此处添加副标题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>
            <a:off x="177800" y="191058"/>
            <a:ext cx="11186886" cy="6536313"/>
            <a:chOff x="827314" y="191058"/>
            <a:chExt cx="11186886" cy="6536313"/>
          </a:xfrm>
        </p:grpSpPr>
        <p:grpSp>
          <p:nvGrpSpPr>
            <p:cNvPr id="45" name="组合 44"/>
            <p:cNvGrpSpPr/>
            <p:nvPr userDrawn="1"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6" name="图形 4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7" name="图形 46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8" name="组合 47"/>
            <p:cNvGrpSpPr/>
            <p:nvPr userDrawn="1"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9" name="图形 4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0" name="图形 4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1" name="组合 50"/>
            <p:cNvGrpSpPr/>
            <p:nvPr userDrawn="1"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2" name="图形 51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3" name="图形 52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4" name="组合 53"/>
            <p:cNvGrpSpPr/>
            <p:nvPr userDrawn="1"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55" name="图形 5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6" name="图形 55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 userDrawn="1"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58" name="图形 57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9" name="图形 5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 userDrawn="1"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61" name="图形 60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2" name="图形 61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3" name="组合 62"/>
            <p:cNvGrpSpPr/>
            <p:nvPr userDrawn="1"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64" name="图形 63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5" name="图形 64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6" name="组合 65"/>
            <p:cNvGrpSpPr/>
            <p:nvPr userDrawn="1"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67" name="图形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8" name="图形 67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9" name="组合 68"/>
            <p:cNvGrpSpPr/>
            <p:nvPr userDrawn="1"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70" name="图形 69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1" name="图形 70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2" name="组合 71"/>
            <p:cNvGrpSpPr/>
            <p:nvPr userDrawn="1"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73" name="图形 72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4" name="图形 73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5" name="组合 74"/>
            <p:cNvGrpSpPr/>
            <p:nvPr userDrawn="1"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76" name="图形 7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7" name="图形 76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8" name="组合 77"/>
            <p:cNvGrpSpPr/>
            <p:nvPr userDrawn="1"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79" name="图形 7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80" name="图形 7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28456" y="1377043"/>
            <a:ext cx="4710793" cy="18012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28457" y="3828247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28457" y="4143881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71200" y="6324600"/>
            <a:ext cx="41402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 eaLnBrk="1" hangingPunct="1"/>
            <a:fld id="{9A0DB2DC-4C9A-4742-B13C-FB6460FD3503}" type="slidenum"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2EB006-BC19-4DC0-AF1D-961AFD9F682B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  <a:endParaRPr lang="en-US" altLang="zh-CN" dirty="0"/>
          </a:p>
          <a:p>
            <a:pPr lvl="0"/>
            <a:r>
              <a:rPr lang="zh-CN" altLang="en-US" dirty="0"/>
              <a:t>点击此处添加副标题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352425" y="365125"/>
            <a:ext cx="10176510" cy="647065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圆角矩形 3"/>
          <p:cNvSpPr/>
          <p:nvPr userDrawn="1"/>
        </p:nvSpPr>
        <p:spPr>
          <a:xfrm>
            <a:off x="10080625" y="130810"/>
            <a:ext cx="1802130" cy="882015"/>
          </a:xfrm>
          <a:prstGeom prst="roundRect">
            <a:avLst/>
          </a:prstGeom>
          <a:blipFill rotWithShape="1">
            <a:blip r:embed="rId2">
              <a:alphaModFix amt="49000"/>
            </a:blip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79562" y="1071912"/>
            <a:ext cx="11560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5.png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xfrm>
            <a:off x="564515" y="1122045"/>
            <a:ext cx="3861435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4100">
                <a:solidFill>
                  <a:srgbClr val="C00000"/>
                </a:solidFill>
              </a:defRPr>
            </a:pPr>
            <a:r>
              <a:rPr lang="zh-CN" sz="3800">
                <a:ea typeface="宋体" panose="02010600030101010101" pitchFamily="2" charset="-122"/>
                <a:sym typeface="+mn-ea"/>
              </a:rPr>
              <a:t>挖掘数据中的关联规则</a:t>
            </a:r>
            <a:br>
              <a:rPr lang="zh-CN" sz="3800">
                <a:ea typeface="宋体" panose="02010600030101010101" pitchFamily="2" charset="-122"/>
                <a:sym typeface="+mn-ea"/>
              </a:rPr>
            </a:br>
            <a:r>
              <a:rPr sz="3800" dirty="0">
                <a:sym typeface="+mn-ea"/>
              </a:rPr>
              <a:t>Lesson-0</a:t>
            </a:r>
            <a:r>
              <a:rPr lang="en-US" altLang="zh-CN" sz="3800" dirty="0">
                <a:sym typeface="+mn-ea"/>
              </a:rPr>
              <a:t>2</a:t>
            </a:r>
            <a:endParaRPr sz="3800" dirty="0"/>
          </a:p>
        </p:txBody>
      </p:sp>
      <p:sp>
        <p:nvSpPr>
          <p:cNvPr id="12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33119" y="4728311"/>
            <a:ext cx="3200401" cy="1655761"/>
          </a:xfrm>
          <a:prstGeom prst="rect">
            <a:avLst/>
          </a:prstGeom>
        </p:spPr>
        <p:txBody>
          <a:bodyPr/>
          <a:lstStyle/>
          <a:p>
            <a:pPr algn="l">
              <a:defRPr sz="1600"/>
            </a:pPr>
            <a:r>
              <a:rPr lang="zh-CN" altLang="en-US" dirty="0"/>
              <a:t>陈旸 </a:t>
            </a:r>
            <a:r>
              <a:rPr lang="en-US" altLang="zh-CN" dirty="0"/>
              <a:t>&amp;</a:t>
            </a:r>
            <a:r>
              <a:rPr lang="zh-CN" altLang="en-US" dirty="0"/>
              <a:t> 开课吧人工智能学院</a:t>
            </a:r>
            <a:r>
              <a:rPr dirty="0" err="1"/>
              <a:t>课程组</a:t>
            </a:r>
            <a:r>
              <a:rPr dirty="0"/>
              <a:t> </a:t>
            </a:r>
            <a:endParaRPr dirty="0"/>
          </a:p>
          <a:p>
            <a:pPr algn="l">
              <a:defRPr sz="1800"/>
            </a:pPr>
            <a:r>
              <a:rPr dirty="0"/>
              <a:t>20</a:t>
            </a:r>
            <a:r>
              <a:rPr lang="en-US" dirty="0"/>
              <a:t>20</a:t>
            </a:r>
            <a:r>
              <a:rPr dirty="0"/>
              <a:t>.</a:t>
            </a:r>
            <a:r>
              <a:rPr lang="en-US" altLang="zh-CN" dirty="0"/>
              <a:t>7</a:t>
            </a:r>
            <a:endParaRPr dirty="0"/>
          </a:p>
        </p:txBody>
      </p:sp>
      <p:pic>
        <p:nvPicPr>
          <p:cNvPr id="123" name="Picture 6" descr="Picture 6"/>
          <p:cNvPicPr>
            <a:picLocks noChangeAspect="1"/>
          </p:cNvPicPr>
          <p:nvPr/>
        </p:nvPicPr>
        <p:blipFill>
          <a:blip r:embed="rId1"/>
          <a:srcRect t="4253" r="2" b="18588"/>
          <a:stretch>
            <a:fillRect/>
          </a:stretch>
        </p:blipFill>
        <p:spPr>
          <a:xfrm>
            <a:off x="4657342" y="-2"/>
            <a:ext cx="2829215" cy="2183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4" name="Picture 11" descr="Picture 11"/>
          <p:cNvPicPr>
            <a:picLocks noChangeAspect="1"/>
          </p:cNvPicPr>
          <p:nvPr/>
        </p:nvPicPr>
        <p:blipFill>
          <a:blip r:embed="rId2"/>
          <a:srcRect t="17272" r="3" b="3400"/>
          <a:stretch>
            <a:fillRect/>
          </a:stretch>
        </p:blipFill>
        <p:spPr>
          <a:xfrm>
            <a:off x="4657342" y="2274491"/>
            <a:ext cx="2825497" cy="22414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5" name="Picture 7" descr="Picture 7"/>
          <p:cNvPicPr>
            <a:picLocks noChangeAspect="1"/>
          </p:cNvPicPr>
          <p:nvPr/>
        </p:nvPicPr>
        <p:blipFill>
          <a:blip r:embed="rId3"/>
          <a:srcRect r="23289" b="2"/>
          <a:stretch>
            <a:fillRect/>
          </a:stretch>
        </p:blipFill>
        <p:spPr>
          <a:xfrm>
            <a:off x="7570565" y="9"/>
            <a:ext cx="4614003" cy="33832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" name="Picture 14" descr="Picture 14"/>
          <p:cNvPicPr>
            <a:picLocks noChangeAspect="1"/>
          </p:cNvPicPr>
          <p:nvPr/>
        </p:nvPicPr>
        <p:blipFill>
          <a:blip r:embed="rId4"/>
          <a:srcRect l="7858"/>
          <a:stretch>
            <a:fillRect/>
          </a:stretch>
        </p:blipFill>
        <p:spPr>
          <a:xfrm>
            <a:off x="5553307" y="4728311"/>
            <a:ext cx="2128771" cy="18403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5"/>
          <a:srcRect t="7323" b="7905"/>
          <a:stretch>
            <a:fillRect/>
          </a:stretch>
        </p:blipFill>
        <p:spPr>
          <a:xfrm>
            <a:off x="7570565" y="3474720"/>
            <a:ext cx="4614003" cy="33832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8" name="Picture 15" descr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299" y="4674947"/>
            <a:ext cx="1470145" cy="18403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关联规则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526540"/>
            <a:ext cx="1018159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啤酒和尿布：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沃尔玛在分析销售记录时，发现啤酒和尿布经常一起被购买，于是他们调整了货架，把两者放在一起，结果真的提升了啤酒的销量。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原因解释：爸爸在给宝宝买尿布的时候，会顺便给自己买点啤酒？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沃尔玛是最早通过</a:t>
            </a:r>
            <a:r>
              <a:rPr lang="zh-CN" sz="2500" dirty="0">
                <a:ea typeface="宋体" panose="02010600030101010101" pitchFamily="2" charset="-122"/>
                <a:sym typeface="+mn-ea"/>
              </a:rPr>
              <a:t>大数据</a:t>
            </a:r>
            <a:r>
              <a:rPr lang="zh-CN" sz="2500" dirty="0">
                <a:ea typeface="宋体" panose="02010600030101010101" pitchFamily="2" charset="-122"/>
              </a:rPr>
              <a:t>分析而受益的传统零售企业，</a:t>
            </a:r>
            <a:r>
              <a:rPr lang="zh-CN" sz="2500" dirty="0">
                <a:ea typeface="宋体" panose="02010600030101010101" pitchFamily="2" charset="-122"/>
                <a:sym typeface="+mn-ea"/>
              </a:rPr>
              <a:t>对消费者购物行为进行跟踪和分析。</a:t>
            </a:r>
            <a:endParaRPr lang="zh-CN" altLang="en-US" sz="2500" dirty="0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支持度、置信度和提升度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6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支持度：</a:t>
            </a:r>
            <a:r>
              <a:rPr lang="zh-CN" sz="3800" dirty="0">
                <a:ea typeface="宋体" panose="02010600030101010101" pitchFamily="2" charset="-122"/>
                <a:sym typeface="+mn-ea"/>
              </a:rPr>
              <a:t>是个百分比，</a:t>
            </a:r>
            <a:r>
              <a:rPr lang="zh-CN" sz="3800" dirty="0">
                <a:ea typeface="宋体" panose="02010600030101010101" pitchFamily="2" charset="-122"/>
              </a:rPr>
              <a:t>指的是某个商品组合出现的次数与总次数之间的比例。支持度越高，代表这个组合出现的频率越大。</a:t>
            </a:r>
            <a:endParaRPr lang="zh-CN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“牛奶”的支持度</a:t>
            </a:r>
            <a:r>
              <a:rPr lang="en-US" altLang="zh-CN" sz="3800" dirty="0">
                <a:ea typeface="宋体" panose="02010600030101010101" pitchFamily="2" charset="-122"/>
              </a:rPr>
              <a:t>=</a:t>
            </a:r>
            <a:r>
              <a:rPr lang="zh-CN" sz="3800" dirty="0">
                <a:ea typeface="宋体" panose="02010600030101010101" pitchFamily="2" charset="-122"/>
              </a:rPr>
              <a:t>4/5=0.8</a:t>
            </a:r>
            <a:endParaRPr lang="zh-CN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“牛奶+面包”的支持度</a:t>
            </a:r>
            <a:r>
              <a:rPr lang="en-US" altLang="zh-CN" sz="3800" dirty="0">
                <a:ea typeface="宋体" panose="02010600030101010101" pitchFamily="2" charset="-122"/>
              </a:rPr>
              <a:t>=</a:t>
            </a:r>
            <a:r>
              <a:rPr lang="zh-CN" sz="3800" dirty="0">
                <a:ea typeface="宋体" panose="02010600030101010101" pitchFamily="2" charset="-122"/>
              </a:rPr>
              <a:t>3/5=0.6。</a:t>
            </a:r>
            <a:endParaRPr lang="zh-CN" sz="3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9790" y="1986915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支持度、置信度和提升度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6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置信度：是个条件概念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指的是当你购买了商品A，会有多大的概率购买商品B</a:t>
            </a:r>
            <a:endParaRPr lang="zh-CN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3800" dirty="0">
                <a:ea typeface="宋体" panose="02010600030101010101" pitchFamily="2" charset="-122"/>
              </a:rPr>
              <a:t>置信度（牛奶→啤酒）=2/4=0.5</a:t>
            </a:r>
            <a:endParaRPr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3800" dirty="0">
                <a:ea typeface="宋体" panose="02010600030101010101" pitchFamily="2" charset="-122"/>
              </a:rPr>
              <a:t>置信度（啤酒→牛奶）=2/3=0.67</a:t>
            </a:r>
            <a:endParaRPr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3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9790" y="1986915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支持度、置信度和提升度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6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提升度：商品A的出现，对商品B的出现概率提升的程度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如果我们单纯看置信度(可乐→尿布)=1，也就是说可乐出现的时候，用户都会购买尿布，那么当用户购买可乐的时候，就需要推荐尿布么？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3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9790" y="1986915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支持度、置信度和提升度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5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提升度：商品A的出现，对商品B的出现概率提升的程度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提升度(A→B)=置信度(A→B)/支持度(B)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提升度的三种可能：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提升度(A→B)&gt;1：代表有提升；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提升度(A→B)=1：代表有没有提升，也没有下降；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提升度(A→B)&lt;1：代表有下降。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3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9790" y="1986915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我们把上面案例中的商品用ID来代表，牛奶、面包、尿布、可乐、啤酒、鸡蛋的商品ID分别设置为1-6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Apriori算法就是查找频繁项集(frequent itemset)的过程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频繁项集：支持度大于等于最小支持度(Min Support)阈值的项集。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非频繁项集：支持度小于最小支持度的项集</a:t>
            </a: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977380" y="2103755"/>
          <a:ext cx="4472305" cy="2450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75"/>
                <a:gridCol w="2348230"/>
              </a:tblGrid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1、2、3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4、2、3、5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1、3、5、6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2、1、3、5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2、1、3、4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532257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先计算K=1项的支持度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58532" y="2733124"/>
          <a:ext cx="4813300" cy="244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980"/>
                <a:gridCol w="2433320"/>
              </a:tblGrid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 noGrp="1"/>
          </p:cNvSpPr>
          <p:nvPr/>
        </p:nvSpPr>
        <p:spPr>
          <a:xfrm>
            <a:off x="6300470" y="1974850"/>
            <a:ext cx="494220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假设最小支持度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=0.5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，那么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Item4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6</a:t>
            </a:r>
            <a:r>
              <a:rPr sz="2200" dirty="0">
                <a:ea typeface="宋体" panose="02010600030101010101" pitchFamily="2" charset="-122"/>
                <a:sym typeface="+mn-ea"/>
              </a:rPr>
              <a:t>不符合最小支持度的，不属于频繁项集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423025" y="3387725"/>
          <a:ext cx="5010150" cy="2073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770"/>
                <a:gridCol w="2532380"/>
              </a:tblGrid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532257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在这个基础上，我们将商品两两组合，得到k=2项的支持度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>
            <a:spLocks noGrp="1"/>
          </p:cNvSpPr>
          <p:nvPr/>
        </p:nvSpPr>
        <p:spPr>
          <a:xfrm>
            <a:off x="6300470" y="1974850"/>
            <a:ext cx="494220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筛选</a:t>
            </a:r>
            <a:r>
              <a:rPr sz="2200" dirty="0">
                <a:ea typeface="宋体" panose="02010600030101010101" pitchFamily="2" charset="-122"/>
                <a:sym typeface="+mn-ea"/>
              </a:rPr>
              <a:t>掉小于最小值支持度的商品组合</a:t>
            </a:r>
            <a:endParaRPr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28687" y="3112770"/>
          <a:ext cx="5003800" cy="252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980"/>
                <a:gridCol w="2496820"/>
              </a:tblGrid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517005" y="3103245"/>
          <a:ext cx="4725670" cy="241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7915"/>
                <a:gridCol w="2357755"/>
              </a:tblGrid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532257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将商品进行K=3项的商品组合，可以得到：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>
            <a:spLocks noGrp="1"/>
          </p:cNvSpPr>
          <p:nvPr/>
        </p:nvSpPr>
        <p:spPr>
          <a:xfrm>
            <a:off x="6300470" y="1917700"/>
            <a:ext cx="494220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筛选</a:t>
            </a:r>
            <a:r>
              <a:rPr sz="2200" dirty="0">
                <a:ea typeface="宋体" panose="02010600030101010101" pitchFamily="2" charset="-122"/>
                <a:sym typeface="+mn-ea"/>
              </a:rPr>
              <a:t>掉小于最小值支持度的商品组合</a:t>
            </a:r>
            <a:endParaRPr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15670" y="2685415"/>
          <a:ext cx="4996815" cy="1843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8890"/>
                <a:gridCol w="244792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2，3，5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450330" y="2672080"/>
          <a:ext cx="4328795" cy="1140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6625"/>
                <a:gridCol w="2122170"/>
              </a:tblGrid>
              <a:tr h="570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70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8431530" y="416448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Content Placeholder 2"/>
          <p:cNvSpPr txBox="1">
            <a:spLocks noGrp="1"/>
          </p:cNvSpPr>
          <p:nvPr/>
        </p:nvSpPr>
        <p:spPr>
          <a:xfrm>
            <a:off x="6450330" y="4703445"/>
            <a:ext cx="4912995" cy="11982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2200" dirty="0">
                <a:ea typeface="宋体" panose="02010600030101010101" pitchFamily="2" charset="-122"/>
                <a:sym typeface="+mn-ea"/>
              </a:rPr>
              <a:t>得到K=3项的频繁项集{1,2,3}，也就是{牛奶、面包、尿布}的组合。</a:t>
            </a:r>
            <a:endParaRPr sz="22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768858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Apriori算法的流程：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Step1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sz="2200" dirty="0">
                <a:ea typeface="宋体" panose="02010600030101010101" pitchFamily="2" charset="-122"/>
                <a:sym typeface="+mn-ea"/>
              </a:rPr>
              <a:t>K=1，计算K项集的支持度；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Step2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sz="2200" dirty="0">
                <a:ea typeface="宋体" panose="02010600030101010101" pitchFamily="2" charset="-122"/>
                <a:sym typeface="+mn-ea"/>
              </a:rPr>
              <a:t>筛选掉小于最小支持度的项集；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Step3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sz="2200" dirty="0">
                <a:ea typeface="宋体" panose="02010600030101010101" pitchFamily="2" charset="-122"/>
                <a:sym typeface="+mn-ea"/>
              </a:rPr>
              <a:t>如果项集为空，则对应K-1项集的结果为最终结果。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否则K=K+1，重复1-3步。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Thinking</a:t>
            </a:r>
            <a:r>
              <a:rPr lang="zh-CN" altLang="zh-CN" dirty="0"/>
              <a:t>：</a:t>
            </a:r>
            <a:r>
              <a:rPr lang="en-US" altLang="zh-CN" dirty="0"/>
              <a:t>behind the theory, original from the real problem</a:t>
            </a:r>
            <a:endParaRPr lang="zh-CN" altLang="zh-CN" dirty="0"/>
          </a:p>
          <a:p>
            <a:r>
              <a:rPr lang="en-US" altLang="zh-CN" dirty="0"/>
              <a:t>Action</a:t>
            </a:r>
            <a:r>
              <a:rPr lang="zh-CN" altLang="zh-CN" dirty="0"/>
              <a:t>：</a:t>
            </a:r>
            <a:r>
              <a:rPr lang="en-US" altLang="zh-CN" dirty="0"/>
              <a:t>solve problems by tools, present the results</a:t>
            </a:r>
            <a:endParaRPr lang="zh-CN" altLang="zh-CN" dirty="0"/>
          </a:p>
          <a:p>
            <a:pPr>
              <a:lnSpc>
                <a:spcPct val="81000"/>
              </a:lnSpc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75265" cy="4351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使用工具包：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from efficient_apriori import apriori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或者：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from mlxtend.frequent_patterns import apriori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from mlxtend.frequent_patterns import association_rules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37526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from efficient_apriori import apriori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# 设置数据集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transactions = [('牛奶','面包','尿布'),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('可乐','面包', '尿布', '啤酒'),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('牛奶','尿布', '啤酒', '鸡蛋'),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('面包', '牛奶', '尿布', '啤酒'),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('面包', '牛奶', '尿布', '可乐')]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# 挖掘频繁项集和频繁规则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itemsets, rules = apriori(transactions, min_support=0.5,  min_confidence=1)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print("频繁项集：", itemsets)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print("关联规则：", rules)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90690" y="1938020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573087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频繁项集： {1: {('啤酒',): 3, ('尿布',): 5, ('牛奶',): 4, ('面包',): 4}, 2: {('啤酒', '尿布'): 3, ('尿布', '牛奶'): 4, ('尿布', '面包'): 4, ('牛奶', '面包'): 3}, 3: {('尿布', '牛奶', '面包'): 3}}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关联规则： [{啤酒} -&gt; {尿布}, {牛奶} -&gt; {尿布}, {面包} -&gt; {尿布}, {牛奶, 面包} -&gt; {尿布}]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90690" y="1938020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关联分析</a:t>
            </a:r>
            <a:r>
              <a:rPr lang="zh-CN" dirty="0">
                <a:ea typeface="宋体" panose="02010600030101010101" pitchFamily="2" charset="-122"/>
              </a:rPr>
              <a:t>的使用场景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500" dirty="0">
                <a:ea typeface="宋体" panose="02010600030101010101" pitchFamily="2" charset="-122"/>
                <a:sym typeface="+mn-ea"/>
              </a:rPr>
              <a:t>万物皆</a:t>
            </a:r>
            <a:r>
              <a:rPr lang="en-US" altLang="zh-CN" sz="2500" dirty="0">
                <a:ea typeface="宋体" panose="02010600030101010101" pitchFamily="2" charset="-122"/>
                <a:sym typeface="+mn-ea"/>
              </a:rPr>
              <a:t>Transaction</a:t>
            </a: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：</a:t>
            </a:r>
            <a:endParaRPr lang="zh-CN" altLang="en-US" sz="25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ea typeface="宋体" panose="02010600030101010101" pitchFamily="2" charset="-122"/>
                <a:sym typeface="+mn-ea"/>
              </a:rPr>
              <a:t>超市购物小票（</a:t>
            </a:r>
            <a:r>
              <a:rPr lang="en-US" altLang="zh-CN" sz="2500" dirty="0">
                <a:ea typeface="宋体" panose="02010600030101010101" pitchFamily="2" charset="-122"/>
                <a:sym typeface="+mn-ea"/>
              </a:rPr>
              <a:t>TransactionID =&gt; Item</a:t>
            </a: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en-US" sz="25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ea typeface="宋体" panose="02010600030101010101" pitchFamily="2" charset="-122"/>
                <a:sym typeface="+mn-ea"/>
              </a:rPr>
              <a:t>每部电影的分类（</a:t>
            </a:r>
            <a:r>
              <a:rPr lang="en-US" altLang="zh-CN" sz="2500" dirty="0">
                <a:ea typeface="宋体" panose="02010600030101010101" pitchFamily="2" charset="-122"/>
                <a:sym typeface="+mn-ea"/>
              </a:rPr>
              <a:t>MovieID =&gt; </a:t>
            </a: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分类）</a:t>
            </a:r>
            <a:endParaRPr lang="zh-CN" altLang="zh-CN" sz="25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每部电影的演员（</a:t>
            </a:r>
            <a:r>
              <a:rPr lang="en-US" altLang="zh-CN" sz="2500" dirty="0">
                <a:ea typeface="宋体" panose="02010600030101010101" pitchFamily="2" charset="-122"/>
                <a:sym typeface="+mn-ea"/>
              </a:rPr>
              <a:t>MovieID =&gt; </a:t>
            </a: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演员）</a:t>
            </a:r>
            <a:endParaRPr lang="zh-CN" altLang="en-US" sz="25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5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关联分析</a:t>
            </a:r>
            <a:r>
              <a:rPr lang="zh-CN" dirty="0">
                <a:ea typeface="宋体" panose="02010600030101010101" pitchFamily="2" charset="-122"/>
              </a:rPr>
              <a:t>的使用场景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超市购物小票的关联关系</a:t>
            </a: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每笔订单的商品（</a:t>
            </a:r>
            <a:r>
              <a:rPr lang="en-US" altLang="zh-CN" sz="3800" dirty="0">
                <a:ea typeface="宋体" panose="02010600030101010101" pitchFamily="2" charset="-122"/>
                <a:sym typeface="+mn-ea"/>
              </a:rPr>
              <a:t>TransactionID =&gt; Item</a:t>
            </a:r>
            <a:r>
              <a:rPr lang="zh-CN" altLang="zh-CN" sz="38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75265" cy="4351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BreadBasket</a:t>
            </a:r>
            <a:r>
              <a:rPr sz="2400" dirty="0"/>
              <a:t>数据集</a:t>
            </a:r>
            <a:r>
              <a:rPr lang="zh-CN" sz="2400" dirty="0">
                <a:ea typeface="宋体" panose="02010600030101010101" pitchFamily="2" charset="-122"/>
              </a:rPr>
              <a:t>（</a:t>
            </a:r>
            <a:r>
              <a:rPr lang="en-US" sz="2400" dirty="0">
                <a:sym typeface="+mn-ea"/>
              </a:rPr>
              <a:t>21293</a:t>
            </a:r>
            <a:r>
              <a:rPr lang="zh-CN" sz="2400" dirty="0">
                <a:ea typeface="宋体" panose="02010600030101010101" pitchFamily="2" charset="-122"/>
                <a:sym typeface="+mn-ea"/>
              </a:rPr>
              <a:t>笔订单）：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BreadBasket_DMS.csv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400" dirty="0">
                <a:ea typeface="宋体" panose="02010600030101010101" pitchFamily="2" charset="-122"/>
              </a:rPr>
              <a:t>字段：</a:t>
            </a:r>
            <a:r>
              <a:rPr sz="2400" dirty="0"/>
              <a:t>Date（日期），Time（时间），Transaction（交易ID）Item</a:t>
            </a:r>
            <a:r>
              <a:rPr lang="zh-CN" sz="2400" dirty="0">
                <a:ea typeface="宋体" panose="02010600030101010101" pitchFamily="2" charset="-122"/>
              </a:rPr>
              <a:t>（</a:t>
            </a:r>
            <a:r>
              <a:rPr sz="2400" dirty="0"/>
              <a:t>商品名称</a:t>
            </a:r>
            <a:r>
              <a:rPr lang="zh-CN" sz="2400" dirty="0">
                <a:ea typeface="宋体" panose="02010600030101010101" pitchFamily="2" charset="-122"/>
              </a:rPr>
              <a:t>）</a:t>
            </a:r>
            <a:endParaRPr 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交易ID的范围是[1,9684]，</a:t>
            </a:r>
            <a:r>
              <a:rPr lang="zh-CN" sz="2400" dirty="0">
                <a:ea typeface="宋体" panose="02010600030101010101" pitchFamily="2" charset="-122"/>
              </a:rPr>
              <a:t>存在</a:t>
            </a:r>
            <a:r>
              <a:rPr sz="2400" dirty="0"/>
              <a:t>交易ID</a:t>
            </a:r>
            <a:r>
              <a:rPr lang="zh-CN" sz="2400" dirty="0">
                <a:ea typeface="宋体" panose="02010600030101010101" pitchFamily="2" charset="-122"/>
              </a:rPr>
              <a:t>为空的情况，</a:t>
            </a:r>
            <a:r>
              <a:rPr sz="2400" dirty="0"/>
              <a:t>同一笔交易中存在商品重复的情况。以外，有些交易没有</a:t>
            </a:r>
            <a:r>
              <a:rPr lang="zh-CN" sz="2400" dirty="0">
                <a:ea typeface="宋体" panose="02010600030101010101" pitchFamily="2" charset="-122"/>
              </a:rPr>
              <a:t>购买</a:t>
            </a:r>
            <a:r>
              <a:rPr sz="2400" dirty="0"/>
              <a:t>商品</a:t>
            </a:r>
            <a:r>
              <a:rPr lang="zh-CN" sz="2400" dirty="0">
                <a:ea typeface="宋体" panose="02010600030101010101" pitchFamily="2" charset="-122"/>
              </a:rPr>
              <a:t>（</a:t>
            </a:r>
            <a:r>
              <a:rPr sz="2400" dirty="0"/>
              <a:t>对应的Item为NONE</a:t>
            </a:r>
            <a:r>
              <a:rPr lang="zh-CN" sz="2400" dirty="0">
                <a:ea typeface="宋体" panose="02010600030101010101" pitchFamily="2" charset="-122"/>
              </a:rPr>
              <a:t>）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75265" cy="4351655"/>
          </a:xfrm>
          <a:prstGeom prst="rect">
            <a:avLst/>
          </a:prstGeom>
        </p:spPr>
        <p:txBody>
          <a:bodyPr>
            <a:normAutofit fontScale="85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# 数据加载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data = pd.read_csv('./BreadBasket_DMS.csv')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# 统一小写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data['Item'] = data['Item'].str.lower()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# 去掉none项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data = data.drop(data[data.Item == 'none'].index)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3275" y="1932305"/>
            <a:ext cx="4362450" cy="3752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7880" y="1212215"/>
            <a:ext cx="451294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# 得到一维数组orders_series，并且将Transaction作为index, value为Item取值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orders_series = data.set_index('Transaction')['Item']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# 将数据集进行格式转换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transactions = []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temp_index = 0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for i, v in orders_series.items():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if i != temp_index: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temp_set = set()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temp_index = i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temp_set.add(v)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transactions.append(temp_set)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else: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temp_set.add(v)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4760000">
            <a:off x="5532755" y="374729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506210" y="1504950"/>
            <a:ext cx="4512945" cy="4944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1500" dirty="0">
                <a:ea typeface="宋体" panose="02010600030101010101" pitchFamily="2" charset="-122"/>
                <a:sym typeface="+mn-ea"/>
              </a:rPr>
              <a:t>[{'scandinavian'}, {'hot chocolate', 'jam', 'cookies'}, {'muffin'}, {'bread', 'coffee', 'pastry'}, {'medialuna', 'pastry', 'muffin'}, {'tea', 'coffee', 'medialuna', 'pastry'}, {'bread', 'pastry'}, {'bread', 'muffin'}, {'scandinavian', 'medialuna'}</a:t>
            </a:r>
            <a:r>
              <a:rPr lang="en-US" altLang="zh-CN" sz="1500" dirty="0">
                <a:ea typeface="宋体" panose="02010600030101010101" pitchFamily="2" charset="-122"/>
                <a:sym typeface="+mn-ea"/>
              </a:rPr>
              <a:t>……</a:t>
            </a:r>
            <a:endParaRPr lang="en-US" altLang="zh-CN" sz="15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ea typeface="宋体" panose="02010600030101010101" pitchFamily="2" charset="-122"/>
                <a:sym typeface="+mn-ea"/>
              </a:rPr>
              <a:t>transaction</a:t>
            </a:r>
            <a:r>
              <a:rPr lang="zh-CN" altLang="en-US" sz="1500" dirty="0">
                <a:ea typeface="宋体" panose="02010600030101010101" pitchFamily="2" charset="-122"/>
                <a:sym typeface="+mn-ea"/>
              </a:rPr>
              <a:t>：订单数组</a:t>
            </a:r>
            <a:endParaRPr lang="zh-CN" altLang="en-US" sz="15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ea typeface="宋体" panose="02010600030101010101" pitchFamily="2" charset="-122"/>
                <a:sym typeface="+mn-ea"/>
              </a:rPr>
              <a:t>每笔订单为一个集合，去掉订单中的重复项</a:t>
            </a:r>
            <a:endParaRPr lang="zh-CN" altLang="en-US" sz="15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451294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itemsets, rules = apriori(transactions, min_support=0.02,  min_confidence=0.5)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通过调整min_support，min_confidence可以得到不同的频繁项集和关联规则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min_support=0.02，min_confidence=0.5时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一共有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33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个频繁项集，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种关联规则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5420000">
            <a:off x="5532755" y="374729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506210" y="1504950"/>
            <a:ext cx="4512945" cy="4944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1300" dirty="0">
                <a:ea typeface="宋体" panose="02010600030101010101" pitchFamily="2" charset="-122"/>
                <a:sym typeface="+mn-ea"/>
              </a:rPr>
              <a:t>频繁项集： {1: {('alfajores',): 344, ('bread',): 3096, ('brownie',): 379, ('cake',): 983, ('coffee',): 4528, ('cookies',): 515, ('farm house',): 371, ('hot chocolate',): 552, ('juice',): 365, ('medialuna',): 585, ('muffin',): 364, ('pastry',): 815, ('sandwich',): 680, ('scandinavian',): 275, ('scone',): 327, ('soup',): 326, ('tea',): 1350, ('toast',): 318, ('truffles',): 192}, 2: {('bread', 'cake'): 221, ('bread', 'coffee'): 852, ('bread', 'pastry'): 276, ('bread', 'tea'): 266, ('cake', 'coffee'): 518, ('cake', 'tea'): 225, ('coffee', 'cookies'): 267, ('coffee', 'hot chocolate'): 280, ('coffee', 'juice'): 195, ('coffee', 'medialuna'): 333, ('coffee', 'pastry'): 450, ('coffee', 'sandwich'): 362, ('coffee', 'tea'): 472, ('coffee', 'toast'): 224}}</a:t>
            </a:r>
            <a:endParaRPr lang="zh-CN"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300" dirty="0">
                <a:ea typeface="宋体" panose="02010600030101010101" pitchFamily="2" charset="-122"/>
                <a:sym typeface="+mn-ea"/>
              </a:rPr>
              <a:t>关联规则： [{cake} -&gt; {coffee}, {cookies} -&gt; {coffee}, {hot chocolate} -&gt; {coffee}, {juice} -&gt; {coffee}, {medialuna} -&gt; {coffee}, {pastry} -&gt; {coffee}, {sandwich} -&gt; {coffee}, {toast} -&gt; {coffee}]</a:t>
            </a:r>
            <a:endParaRPr lang="zh-CN"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3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9485" y="4687570"/>
            <a:ext cx="364045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使用efficient_apriori工具包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效率较高，但返回参数较少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591502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from mlxtend.frequent_patterns import apriori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from mlxtend.frequent_patterns import association_rules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hot_encoded_df=data.groupby(['Transaction','Item'])['Item'].count().unstack().reset_index().fillna(0).set_index('Transaction')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hot_encoded_df = hot_encoded_df.applymap(encode_units)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frequent_itemsets = apriori(hot_encoded_df, min_support=0.02, use_colnames=True)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rules = association_rules(frequent_itemsets, metric="lift", min_threshold=0.5)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4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5420000">
            <a:off x="5912485" y="374729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2560" y="1067435"/>
            <a:ext cx="5514975" cy="5381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271770"/>
            <a:ext cx="43700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使用mlxtend.frequent_patterns工具包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效率较低，但返回参数较多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ea typeface="宋体" panose="02010600030101010101" pitchFamily="2" charset="-122"/>
              </a:rPr>
              <a:t>推荐系统中的几种常用算法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zh-CN" dirty="0"/>
          </a:p>
          <a:p>
            <a:r>
              <a:rPr lang="en-US" altLang="zh-CN" sz="2200" dirty="0">
                <a:ea typeface="宋体" panose="02010600030101010101" pitchFamily="2" charset="-122"/>
              </a:rPr>
              <a:t>基于内容的推荐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</a:rPr>
              <a:t>内容特征表示，</a:t>
            </a:r>
            <a:r>
              <a:rPr lang="en-US" altLang="zh-CN" sz="2200" dirty="0">
                <a:ea typeface="宋体" panose="02010600030101010101" pitchFamily="2" charset="-122"/>
              </a:rPr>
              <a:t>特征学习，推荐列表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基于</a:t>
            </a:r>
            <a:r>
              <a:rPr lang="en-US" altLang="zh-CN" sz="2200" dirty="0">
                <a:ea typeface="宋体" panose="02010600030101010101" pitchFamily="2" charset="-122"/>
              </a:rPr>
              <a:t>协同过滤</a:t>
            </a:r>
            <a:r>
              <a:rPr lang="zh-CN" altLang="en-US" sz="2200" dirty="0">
                <a:ea typeface="宋体" panose="02010600030101010101" pitchFamily="2" charset="-122"/>
              </a:rPr>
              <a:t>的</a:t>
            </a:r>
            <a:r>
              <a:rPr lang="en-US" altLang="zh-CN" sz="2200" dirty="0">
                <a:ea typeface="宋体" panose="02010600030101010101" pitchFamily="2" charset="-122"/>
              </a:rPr>
              <a:t>推荐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</a:rPr>
              <a:t>群体智能，用户历史行为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200" dirty="0">
                <a:ea typeface="宋体" panose="02010600030101010101" pitchFamily="2" charset="-122"/>
              </a:rPr>
              <a:t>基于关联规则的推荐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2200" dirty="0">
                <a:ea typeface="宋体" panose="02010600030101010101" pitchFamily="2" charset="-122"/>
              </a:rPr>
              <a:t>Transaction</a:t>
            </a:r>
            <a:r>
              <a:rPr lang="zh-CN" altLang="zh-CN" sz="2200" dirty="0">
                <a:ea typeface="宋体" panose="02010600030101010101" pitchFamily="2" charset="-122"/>
              </a:rPr>
              <a:t>，</a:t>
            </a:r>
            <a:r>
              <a:rPr lang="zh-CN" altLang="en-US" sz="2200" dirty="0">
                <a:ea typeface="宋体" panose="02010600030101010101" pitchFamily="2" charset="-122"/>
              </a:rPr>
              <a:t>频繁项集和关联规则挖掘</a:t>
            </a:r>
            <a:endParaRPr lang="en-US" altLang="zh-CN" sz="2200" dirty="0">
              <a:ea typeface="宋体" panose="02010600030101010101" pitchFamily="2" charset="-122"/>
            </a:endParaRPr>
          </a:p>
          <a:p>
            <a:endParaRPr lang="zh-CN" altLang="en-US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关联分析</a:t>
            </a:r>
            <a:r>
              <a:rPr lang="zh-CN" dirty="0">
                <a:ea typeface="宋体" panose="02010600030101010101" pitchFamily="2" charset="-122"/>
              </a:rPr>
              <a:t>的使用场景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电影分类中的关联关系</a:t>
            </a: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每部电影的分类（</a:t>
            </a:r>
            <a:r>
              <a:rPr lang="en-US" altLang="zh-CN" sz="3800" dirty="0">
                <a:ea typeface="宋体" panose="02010600030101010101" pitchFamily="2" charset="-122"/>
                <a:sym typeface="+mn-ea"/>
              </a:rPr>
              <a:t>MovieID =&gt; </a:t>
            </a:r>
            <a:r>
              <a:rPr lang="zh-CN" altLang="zh-CN" sz="3800" dirty="0">
                <a:ea typeface="宋体" panose="02010600030101010101" pitchFamily="2" charset="-122"/>
                <a:sym typeface="+mn-ea"/>
              </a:rPr>
              <a:t>分类）</a:t>
            </a:r>
            <a:endParaRPr lang="zh-CN" alt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MovieLens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分类中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数据集：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MovieLens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下载地址：https://www.kaggle.com/jneupane12/movielens/download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主要使用的文件：movies.csv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格式：movieId	title	genres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记录了电影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，标题和分类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我们可以分析下电影分类之间的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频繁项集和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关联规则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MovieLens 主要使用 Collaborative Filtering 和 Association Rules 相结合的技术，向用户推荐他们感兴趣的电影。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MovieLens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分类中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677799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将genres进行one-hot编码（离散特征有多少取值，就用多少维来表示这个特征）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movies_hot_encoded = movies.drop('genres',1).join(movies.genres.str.get_dummies())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将movieId, title设置为index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movies_hot_encoded.set_index(['movieId','title'],inplace=True)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挖掘频繁项集，最小支持度为0.02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itemsets = apriori(movies_hot_encoded,use_colnames=True, min_support=0.02)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根据频繁项集计算关联规则，设置最小提升度为2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rules =  association_rules(itemsets, metric='lift', min_threshold=2)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3345" y="1504950"/>
            <a:ext cx="4010025" cy="4314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MovieLens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分类中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40105" y="1136015"/>
          <a:ext cx="11157585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"/>
                <a:gridCol w="2065020"/>
                <a:gridCol w="1826895"/>
                <a:gridCol w="1052830"/>
                <a:gridCol w="1061720"/>
                <a:gridCol w="982980"/>
                <a:gridCol w="993775"/>
                <a:gridCol w="990600"/>
                <a:gridCol w="833120"/>
                <a:gridCol w="813435"/>
              </a:tblGrid>
              <a:tr h="430530"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antecedents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consequents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antecedent support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consequent support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support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confidence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lift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leverage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conviction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frozenset({'Mystery'})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0.055502603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0.029144365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0.525099075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3.428351502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0.02064338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1.783185154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frozenset({'Mystery'})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0.055502603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0.029144365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0.190282432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3.428351502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0.02064338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1.16645289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frozenset({'Crime'})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frozenset({'Drama', 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0.107742503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0.068480094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0.024965173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0.231711466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3.383632432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0.017586957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1.212461029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frozenset({'Drama', 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frozenset({'Crime'})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0.068480094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0.107742503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0.024965173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0.364561028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3.383632432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0.017586957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1.404159228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frozenset({'Action'})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frozenset({'Adventure'})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0.129041719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0.08538016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0.035633111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0.276136364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3.234198251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0.024615508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1.263525054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frozenset({'Adventure'})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frozenset({'Action'})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0.08538016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0.129041719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0.035633111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0.417346501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3.234198251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0.024615508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1.494813439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frozenset({'Action'})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frozenset({'Sci-Fi'})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0.129041719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0.063897646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0.02349879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0.182102273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2.849905792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0.015253328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1.144522502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frozenset({'Sci-Fi'})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frozenset({'Action'})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0.063897646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0.129041719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0.02349879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0.367756741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2.849905792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0.015253328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1.377568316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frozenset({'Crime'})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0.107742503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0.045164602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0.294877932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2.736876567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0.028662359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1.265394373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frozenset({'Crime'})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0.107742503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0.045164602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0.419190201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2.736876567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0.028662359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1.458026844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frozenset({'Horror'})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0.095718161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0.039335728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0.410953658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2.683100496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0.024675179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1.437639482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frozenset({'Horror'})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0.095718161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0.039335728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0.256821446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2.683100496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0.024675179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1.216776014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关联分析</a:t>
            </a:r>
            <a:r>
              <a:rPr lang="zh-CN" dirty="0">
                <a:ea typeface="宋体" panose="02010600030101010101" pitchFamily="2" charset="-122"/>
              </a:rPr>
              <a:t>的使用场景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电影演员中的关联关系</a:t>
            </a: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每部电影的演员列表（</a:t>
            </a:r>
            <a:r>
              <a:rPr lang="en-US" altLang="zh-CN" sz="3800" dirty="0">
                <a:ea typeface="宋体" panose="02010600030101010101" pitchFamily="2" charset="-122"/>
                <a:sym typeface="+mn-ea"/>
              </a:rPr>
              <a:t>MovieID =&gt; </a:t>
            </a: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演员</a:t>
            </a:r>
            <a:r>
              <a:rPr lang="zh-CN" altLang="zh-CN" sz="38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MovieActors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演员</a:t>
            </a:r>
            <a:r>
              <a:rPr lang="zh-CN" dirty="0">
                <a:ea typeface="宋体" panose="02010600030101010101" pitchFamily="2" charset="-122"/>
              </a:rPr>
              <a:t>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384365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数据集：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MovieActors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来源：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movie_actors.csv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爬虫抓取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movie_actors_download.py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格式：title	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actors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记录了电影标题和演员列表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我们可以分析下电影演员之间的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频繁项集和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关联规则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0910" y="1379220"/>
            <a:ext cx="7277735" cy="37769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MovieActors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演员</a:t>
            </a:r>
            <a:r>
              <a:rPr lang="zh-CN" dirty="0">
                <a:ea typeface="宋体" panose="02010600030101010101" pitchFamily="2" charset="-122"/>
              </a:rPr>
              <a:t>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8515" y="1202690"/>
            <a:ext cx="867346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from selenium import webdriver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设置想要下载的导演 数据集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director = u'徐峥'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base_url = 'https://movie.douban.com/subject_search?search_text='+director+'&amp;cat=1002&amp;start='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下载指定页面的数据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def download(request_url):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将字典类型转化为DataFrame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 = pd.DataFrame(movie_actors, index=[0])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DataFrame 行列转换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 = pd.DataFrame(movie_actors.values.T, index=movie_actors.columns, columns=movie_actors.index)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movie_actors.index.name = 'title'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movie_actors.set_axis(['actors'], axis='columns', inplace=True)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movie_actors.to_csv('./movie_actors.csv')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13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4140000">
            <a:off x="7139305" y="344503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7995920" y="1310005"/>
            <a:ext cx="3843655" cy="4944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当没有现成的数据源时，可以通过爬虫进行数据抓取，保存在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csv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文件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爬虫抓取属于提升部分，不是本次课重点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重点理解：万物皆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Transaction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掌握方法：挖掘数据集中的频繁项集和关联规则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MovieActors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演员</a:t>
            </a:r>
            <a:r>
              <a:rPr lang="zh-CN" dirty="0">
                <a:ea typeface="宋体" panose="02010600030101010101" pitchFamily="2" charset="-122"/>
              </a:rPr>
              <a:t>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8515" y="1202690"/>
            <a:ext cx="8673465" cy="50514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from mlxtend.frequent_patterns import apriori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from mlxtend.frequent_patterns import association_rules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数据加载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movies = pd.read_csv('./movie_actors.csv')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将genres进行one-hot编码（离散特征有多少取值，就用多少维来表示这个特征）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movies_hot_encoded = movies.drop('actors',1).join(movies.actors.str.get_dummies('/'))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将movieId, title设置为index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movies_hot_encoded.set_index(['title'],inplace=True)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挖掘频繁项集，最小支持度为0.0</a:t>
            </a:r>
            <a:r>
              <a:rPr lang="en-US" sz="1300" dirty="0">
                <a:ea typeface="宋体" panose="02010600030101010101" pitchFamily="2" charset="-122"/>
                <a:sym typeface="+mn-ea"/>
              </a:rPr>
              <a:t>5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itemsets = apriori(movies_hot_encoded,use_colnames=True, min_support=0.05)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按照支持度从大到小进行时候粗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itemsets = itemsets.sort_values(by="support" , ascending=False) 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13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4460000">
            <a:off x="7139305" y="344503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255" y="1981835"/>
            <a:ext cx="3886200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MovieActors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演员</a:t>
            </a:r>
            <a:r>
              <a:rPr lang="zh-CN" dirty="0">
                <a:ea typeface="宋体" panose="02010600030101010101" pitchFamily="2" charset="-122"/>
              </a:rPr>
              <a:t>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8515" y="1202690"/>
            <a:ext cx="4987925" cy="50514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pd.options.display.max_columns=100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# 根据频繁项集计算关联规则，设置最小提升度为2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rules =  association_rules(itemsets, metric='lift', min_threshold=2)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# 按照提升度从大到小进行排序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rules = rules.sort_values(by="lift" , ascending=False) 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#rules.to_csv('./rules.csv')</a:t>
            </a:r>
            <a:endParaRPr sz="16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4460000">
            <a:off x="5333365" y="333771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6440" y="1438910"/>
            <a:ext cx="6267450" cy="3429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Action</a:t>
            </a:r>
            <a:r>
              <a:rPr altLang="zh-CN" dirty="0">
                <a:ea typeface="宋体" panose="02010600030101010101" pitchFamily="2" charset="-122"/>
              </a:rPr>
              <a:t>：</a:t>
            </a:r>
            <a:r>
              <a:rPr dirty="0">
                <a:ea typeface="宋体" panose="02010600030101010101" pitchFamily="2" charset="-122"/>
              </a:rPr>
              <a:t>MarketBasket</a:t>
            </a:r>
            <a:r>
              <a:rPr lang="zh-CN" dirty="0">
                <a:ea typeface="宋体" panose="02010600030101010101" pitchFamily="2" charset="-122"/>
              </a:rPr>
              <a:t>购物篮分析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4480560" cy="494411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数据集：MarketBasket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下载地址：https://www.kaggle.com/dragonheir/basket-optimisation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该数据集为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rawdata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，没有记录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TransactionID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和列名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ToDo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统计交易中的频繁项集和关联规则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395" y="1504950"/>
            <a:ext cx="6625590" cy="2460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9225" y="4251960"/>
            <a:ext cx="68059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H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ints: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data = pd.read_csv('./Market_Basket_Optimisation.csv', header = None)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ea typeface="宋体" panose="02010600030101010101" pitchFamily="2" charset="-122"/>
              </a:rPr>
              <a:t>推荐系统中的几种常用算法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zh-CN" dirty="0"/>
          </a:p>
          <a:p>
            <a:r>
              <a:rPr lang="en-US" altLang="zh-CN" sz="2200" dirty="0">
                <a:ea typeface="宋体" panose="02010600030101010101" pitchFamily="2" charset="-122"/>
              </a:rPr>
              <a:t>基于效用的推荐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</a:rPr>
              <a:t>效用函数的定义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200" dirty="0">
                <a:ea typeface="宋体" panose="02010600030101010101" pitchFamily="2" charset="-122"/>
              </a:rPr>
              <a:t>基于知识的推荐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</a:rPr>
              <a:t>知识图谱的创建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组合推荐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实际工作中经常采用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每种推荐算法都有自己的使用场景，可以综合考虑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endParaRPr lang="zh-CN" altLang="en-US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关联规则与协同过滤的区别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9891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关联规则是基于transaction，而协同过滤基于用户偏好（评分）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商品组合使用的是购物篮分析，也就是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dirty="0">
                <a:ea typeface="宋体" panose="02010600030101010101" pitchFamily="2" charset="-122"/>
              </a:rPr>
              <a:t>priori算法，协同过滤计算的是相似度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关联规则没有利用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用户偏好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，而是基于购物订单进行的频繁项集挖掘</a:t>
            </a: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关联规则与协同过滤的区别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9891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推荐使用场景：</a:t>
            </a:r>
            <a:endParaRPr lang="zh-CN" sz="25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500" dirty="0">
                <a:ea typeface="宋体" panose="02010600030101010101" pitchFamily="2" charset="-122"/>
              </a:rPr>
              <a:t>当下的需求：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推荐的基础是且只是当前一次的购买</a:t>
            </a:r>
            <a:r>
              <a:rPr lang="en-US" altLang="zh-CN" sz="2500" dirty="0">
                <a:ea typeface="宋体" panose="02010600030101010101" pitchFamily="2" charset="-122"/>
              </a:rPr>
              <a:t>/</a:t>
            </a:r>
            <a:r>
              <a:rPr lang="zh-CN" altLang="en-US" sz="2500" dirty="0">
                <a:ea typeface="宋体" panose="02010600030101010101" pitchFamily="2" charset="-122"/>
              </a:rPr>
              <a:t>点击</a:t>
            </a:r>
            <a:endParaRPr lang="zh-CN" sz="25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500" dirty="0">
                <a:ea typeface="宋体" panose="02010600030101010101" pitchFamily="2" charset="-122"/>
              </a:rPr>
              <a:t>长期偏好：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基于用户历史的行为进行分析，建立一定时间内的偏好排序</a:t>
            </a:r>
            <a:endParaRPr lang="zh-CN" sz="2500" dirty="0">
              <a:ea typeface="宋体" panose="02010600030101010101" pitchFamily="2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487035" y="495950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250" y="5382895"/>
            <a:ext cx="921258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两种推荐算法的思考维度不同，很多时候，我们需要把多种推荐方法的结果综合起来做一个混合的推荐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7" grpId="2" bldLvl="0" animBg="1"/>
      <p:bldP spid="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</a:t>
            </a:r>
            <a:r>
              <a:rPr lang="zh-CN" dirty="0">
                <a:ea typeface="宋体" panose="02010600030101010101" pitchFamily="2" charset="-122"/>
              </a:rPr>
              <a:t>的视角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1022794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不需要考虑用户一定时期内的偏好，而是基于</a:t>
            </a:r>
            <a:r>
              <a:rPr lang="en-US" altLang="zh-CN" dirty="0">
                <a:ea typeface="宋体" panose="02010600030101010101" pitchFamily="2" charset="-122"/>
              </a:rPr>
              <a:t>Transaction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只要能将数据转换成</a:t>
            </a:r>
            <a:r>
              <a:rPr lang="en-US" altLang="zh-CN" dirty="0">
                <a:ea typeface="宋体" panose="02010600030101010101" pitchFamily="2" charset="-122"/>
              </a:rPr>
              <a:t>Transaction</a:t>
            </a:r>
            <a:r>
              <a:rPr lang="zh-CN" altLang="en-US" dirty="0">
                <a:ea typeface="宋体" panose="02010600030101010101" pitchFamily="2" charset="-122"/>
              </a:rPr>
              <a:t>，就可以做购物篮分析：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Step1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dirty="0">
                <a:ea typeface="宋体" panose="02010600030101010101" pitchFamily="2" charset="-122"/>
              </a:rPr>
              <a:t>把数据整理成id</a:t>
            </a:r>
            <a:r>
              <a:rPr lang="en-US" altLang="zh-CN" dirty="0">
                <a:ea typeface="宋体" panose="02010600030101010101" pitchFamily="2" charset="-122"/>
              </a:rPr>
              <a:t>=&gt;</a:t>
            </a:r>
            <a:r>
              <a:rPr lang="zh-CN" dirty="0">
                <a:ea typeface="宋体" panose="02010600030101010101" pitchFamily="2" charset="-122"/>
              </a:rPr>
              <a:t>item形式，转换成transaction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Step2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dirty="0">
                <a:ea typeface="宋体" panose="02010600030101010101" pitchFamily="2" charset="-122"/>
              </a:rPr>
              <a:t>设定关联规则的参数（support、confident）挖掘关联规则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Step3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dirty="0">
                <a:ea typeface="宋体" panose="02010600030101010101" pitchFamily="2" charset="-122"/>
              </a:rPr>
              <a:t>按某个指标（lift、support等）对</a:t>
            </a:r>
            <a:r>
              <a:rPr lang="zh-CN" dirty="0">
                <a:ea typeface="宋体" panose="02010600030101010101" pitchFamily="2" charset="-122"/>
                <a:sym typeface="+mn-ea"/>
              </a:rPr>
              <a:t>以关联规则</a:t>
            </a:r>
            <a:r>
              <a:rPr lang="zh-CN" dirty="0">
                <a:ea typeface="宋体" panose="02010600030101010101" pitchFamily="2" charset="-122"/>
              </a:rPr>
              <a:t>排序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关联规则中的最小支持度、最小置信度该如何确定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10678795" cy="49796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dirty="0">
                <a:ea typeface="宋体" panose="02010600030101010101" pitchFamily="2" charset="-122"/>
              </a:rPr>
              <a:t>最小支持度，最小置信度是实验出来的</a:t>
            </a:r>
            <a:endParaRPr 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dirty="0">
                <a:ea typeface="宋体" panose="02010600030101010101" pitchFamily="2" charset="-122"/>
              </a:rPr>
              <a:t>最小支持度：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  <a:sym typeface="+mn-ea"/>
              </a:rPr>
              <a:t>不同的数据集，最小值支持度差别较大。</a:t>
            </a:r>
            <a:r>
              <a:rPr lang="zh-CN" dirty="0">
                <a:ea typeface="宋体" panose="02010600030101010101" pitchFamily="2" charset="-122"/>
              </a:rPr>
              <a:t>可能是</a:t>
            </a:r>
            <a:r>
              <a:rPr lang="en-US" altLang="zh-CN" dirty="0">
                <a:ea typeface="宋体" panose="02010600030101010101" pitchFamily="2" charset="-122"/>
              </a:rPr>
              <a:t>0.01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dirty="0">
                <a:ea typeface="宋体" panose="02010600030101010101" pitchFamily="2" charset="-122"/>
              </a:rPr>
              <a:t>0.5</a:t>
            </a:r>
            <a:r>
              <a:rPr lang="zh-CN" altLang="en-US" dirty="0">
                <a:ea typeface="宋体" panose="02010600030101010101" pitchFamily="2" charset="-122"/>
              </a:rPr>
              <a:t>之间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可以从高到低输出前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个项集的支持度作为参考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最小置信度：可能是</a:t>
            </a:r>
            <a:r>
              <a:rPr lang="en-US" altLang="zh-CN" dirty="0">
                <a:ea typeface="宋体" panose="02010600030101010101" pitchFamily="2" charset="-122"/>
              </a:rPr>
              <a:t>0.5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之间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提升度：</a:t>
            </a:r>
            <a:r>
              <a:rPr lang="zh-CN" dirty="0">
                <a:ea typeface="宋体" panose="02010600030101010101" pitchFamily="2" charset="-122"/>
                <a:sym typeface="+mn-ea"/>
              </a:rPr>
              <a:t>表示使用关联规则可以提升的倍数，是置信度与期望置信度的比值</a:t>
            </a:r>
            <a:endParaRPr lang="zh-CN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提升度至少要大于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endParaRPr 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4303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基于</a:t>
            </a:r>
            <a:r>
              <a:rPr dirty="0">
                <a:ea typeface="宋体" panose="02010600030101010101" pitchFamily="2" charset="-122"/>
              </a:rPr>
              <a:t>关联规则的推荐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r>
              <a:rPr dirty="0">
                <a:ea typeface="宋体" panose="02010600030101010101" pitchFamily="2" charset="-122"/>
              </a:rPr>
              <a:t>：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Apriori算法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FP</a:t>
            </a:r>
            <a:r>
              <a:rPr lang="en-US" dirty="0">
                <a:ea typeface="宋体" panose="02010600030101010101" pitchFamily="2" charset="-122"/>
              </a:rPr>
              <a:t>Growth</a:t>
            </a:r>
            <a:r>
              <a:rPr dirty="0">
                <a:ea typeface="宋体" panose="02010600030101010101" pitchFamily="2" charset="-122"/>
              </a:rPr>
              <a:t>算法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PrefixSpan算法</a:t>
            </a:r>
            <a:endParaRPr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4303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dirty="0">
                <a:ea typeface="宋体" panose="02010600030101010101" pitchFamily="2" charset="-122"/>
              </a:rPr>
              <a:t>Apriori在计算的过程中</a:t>
            </a:r>
            <a:r>
              <a:rPr lang="zh-CN" dirty="0">
                <a:ea typeface="宋体" panose="02010600030101010101" pitchFamily="2" charset="-122"/>
              </a:rPr>
              <a:t>存在的不足：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可能产生大量的候选集。因为采用排列组合的方式，把可能的项集都组合出来了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每次计算都需要重新扫描数据集，计算每个项集的支持度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257165" y="451056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3671570" y="5072380"/>
            <a:ext cx="4236085" cy="9848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浪费了计算空间和时间</a:t>
            </a: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4303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en-US" dirty="0">
                <a:ea typeface="宋体" panose="02010600030101010101" pitchFamily="2" charset="-122"/>
              </a:rPr>
              <a:t>算法基础上提出了</a:t>
            </a:r>
            <a:r>
              <a:rPr dirty="0">
                <a:ea typeface="宋体" panose="02010600030101010101" pitchFamily="2" charset="-122"/>
              </a:rPr>
              <a:t>FP-Growth算法</a:t>
            </a:r>
            <a:r>
              <a:rPr lang="zh-CN" dirty="0">
                <a:ea typeface="宋体" panose="02010600030101010101" pitchFamily="2" charset="-122"/>
              </a:rPr>
              <a:t>：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创建了一棵FP树来存储频繁项集。在创建前对不满足最小支持度的项进行删除，减少了存储空间。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整个生成过程只遍历数据集2次，大大减少了计算量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257165" y="451056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3107055" y="5081905"/>
            <a:ext cx="5092700" cy="14522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8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理解：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存在的不足，有更快的存储和搜索方式进行频繁项集的挖掘</a:t>
            </a:r>
            <a:endParaRPr lang="zh-CN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5979795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 lnSpcReduction="2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dirty="0">
                <a:ea typeface="宋体" panose="02010600030101010101" pitchFamily="2" charset="-122"/>
              </a:rPr>
              <a:t>创建项头表（item header table）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作用是为FP构建及频繁项集挖掘提供索引。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宋体" panose="02010600030101010101" pitchFamily="2" charset="-122"/>
              </a:rPr>
              <a:t>Step1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dirty="0">
                <a:ea typeface="宋体" panose="02010600030101010101" pitchFamily="2" charset="-122"/>
              </a:rPr>
              <a:t>流程是先扫描一遍数据集，对于满足最小支持度的单个项（K=1项集）按照支持度从高到低进行排序，这个过程中删除了不满足最小支持度的项。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项头表包括了项目、支持度，以及该项在FP树中的链表。初始的时候链表为空。</a:t>
            </a:r>
            <a:endParaRPr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223760" y="4409440"/>
          <a:ext cx="4489450" cy="2292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600"/>
                <a:gridCol w="1472565"/>
                <a:gridCol w="151828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链表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98360" y="1337945"/>
          <a:ext cx="4515485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580"/>
                <a:gridCol w="304990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4394200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Step2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sz="2200" dirty="0">
                <a:ea typeface="宋体" panose="02010600030101010101" pitchFamily="2" charset="-122"/>
                <a:sym typeface="+mn-ea"/>
              </a:rPr>
              <a:t>对于每一条购买记录，按照项头表的顺序进行排序，并进行过滤。</a:t>
            </a:r>
            <a:endParaRPr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200" dirty="0">
                <a:ea typeface="宋体" panose="02010600030101010101" pitchFamily="2" charset="-122"/>
              </a:rPr>
              <a:t>构造FP树</a:t>
            </a:r>
            <a:r>
              <a:rPr lang="zh-CN" sz="2200" dirty="0">
                <a:ea typeface="宋体" panose="02010600030101010101" pitchFamily="2" charset="-122"/>
              </a:rPr>
              <a:t>，</a:t>
            </a:r>
            <a:r>
              <a:rPr sz="2200" dirty="0">
                <a:ea typeface="宋体" panose="02010600030101010101" pitchFamily="2" charset="-122"/>
              </a:rPr>
              <a:t>根节点记为NULL节点</a:t>
            </a:r>
            <a:endParaRPr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ea typeface="宋体" panose="02010600030101010101" pitchFamily="2" charset="-122"/>
              </a:rPr>
              <a:t>Step3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sz="2200" dirty="0">
                <a:ea typeface="宋体" panose="02010600030101010101" pitchFamily="2" charset="-122"/>
              </a:rPr>
              <a:t>整个流程是需要再次扫描数据集，</a:t>
            </a:r>
            <a:r>
              <a:rPr lang="zh-CN" sz="2200" dirty="0">
                <a:ea typeface="宋体" panose="02010600030101010101" pitchFamily="2" charset="-122"/>
              </a:rPr>
              <a:t>把</a:t>
            </a:r>
            <a:r>
              <a:rPr lang="en-US" altLang="zh-CN" sz="2200" dirty="0">
                <a:ea typeface="宋体" panose="02010600030101010101" pitchFamily="2" charset="-122"/>
              </a:rPr>
              <a:t>Step2</a:t>
            </a:r>
            <a:r>
              <a:rPr lang="zh-CN" altLang="en-US" sz="2200" dirty="0">
                <a:ea typeface="宋体" panose="02010600030101010101" pitchFamily="2" charset="-122"/>
              </a:rPr>
              <a:t>得到的记录逐条插入到</a:t>
            </a:r>
            <a:r>
              <a:rPr lang="en-US" altLang="zh-CN" sz="2200" dirty="0">
                <a:ea typeface="宋体" panose="02010600030101010101" pitchFamily="2" charset="-122"/>
              </a:rPr>
              <a:t>FP</a:t>
            </a:r>
            <a:r>
              <a:rPr lang="zh-CN" altLang="en-US" sz="2200" dirty="0">
                <a:ea typeface="宋体" panose="02010600030101010101" pitchFamily="2" charset="-122"/>
              </a:rPr>
              <a:t>树中。</a:t>
            </a:r>
            <a:r>
              <a:rPr sz="2200" dirty="0">
                <a:ea typeface="宋体" panose="02010600030101010101" pitchFamily="2" charset="-122"/>
              </a:rPr>
              <a:t>节点如果存在就将计数count+1，如果不存在就进行创建。同时在创建的过程中，需要更新项头表的链表。</a:t>
            </a:r>
            <a:endParaRPr sz="2200" dirty="0">
              <a:ea typeface="宋体" panose="02010600030101010101" pitchFamily="2" charset="-122"/>
            </a:endParaRPr>
          </a:p>
        </p:txBody>
      </p:sp>
      <p:pic>
        <p:nvPicPr>
          <p:cNvPr id="3" name="Drawing 1" descr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5910" y="3463290"/>
            <a:ext cx="6755765" cy="34499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552440" y="1240790"/>
          <a:ext cx="4515485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580"/>
                <a:gridCol w="304990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牛奶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牛奶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5979795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a typeface="宋体" panose="02010600030101010101" pitchFamily="2" charset="-122"/>
              </a:rPr>
              <a:t>Step4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sz="2000" dirty="0">
                <a:ea typeface="宋体" panose="02010600030101010101" pitchFamily="2" charset="-122"/>
              </a:rPr>
              <a:t>通过FP树挖掘频繁项集</a:t>
            </a:r>
            <a:endParaRPr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000" dirty="0">
                <a:ea typeface="宋体" panose="02010600030101010101" pitchFamily="2" charset="-122"/>
              </a:rPr>
              <a:t>现在已经得到了</a:t>
            </a:r>
            <a:r>
              <a:rPr sz="2000" dirty="0">
                <a:ea typeface="宋体" panose="02010600030101010101" pitchFamily="2" charset="-122"/>
              </a:rPr>
              <a:t>一个存储频繁项集的FP树，以及一个项头表。可以通过项头表来挖掘出每个频繁项集。</a:t>
            </a:r>
            <a:endParaRPr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000" dirty="0">
                <a:ea typeface="宋体" panose="02010600030101010101" pitchFamily="2" charset="-122"/>
              </a:rPr>
              <a:t>挖掘从项头表最后一项</a:t>
            </a:r>
            <a:r>
              <a:rPr sz="2000" dirty="0">
                <a:ea typeface="宋体" panose="02010600030101010101" pitchFamily="2" charset="-122"/>
              </a:rPr>
              <a:t>“啤酒”</a:t>
            </a:r>
            <a:r>
              <a:rPr lang="zh-CN" sz="2000" dirty="0">
                <a:ea typeface="宋体" panose="02010600030101010101" pitchFamily="2" charset="-122"/>
              </a:rPr>
              <a:t>开始。</a:t>
            </a:r>
            <a:endParaRPr 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000" dirty="0">
                <a:ea typeface="宋体" panose="02010600030101010101" pitchFamily="2" charset="-122"/>
              </a:rPr>
              <a:t>从</a:t>
            </a:r>
            <a:r>
              <a:rPr lang="en-US" altLang="zh-CN" sz="2000" dirty="0">
                <a:ea typeface="宋体" panose="02010600030101010101" pitchFamily="2" charset="-122"/>
              </a:rPr>
              <a:t>FP</a:t>
            </a:r>
            <a:r>
              <a:rPr lang="zh-CN" altLang="en-US" sz="2000" dirty="0">
                <a:ea typeface="宋体" panose="02010600030101010101" pitchFamily="2" charset="-122"/>
              </a:rPr>
              <a:t>树种找到所有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啤酒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节点，向上遍历祖先节点，得到</a:t>
            </a:r>
            <a:r>
              <a:rPr lang="en-US" altLang="zh-CN" sz="2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条路径。对于每条路径上的节点，其</a:t>
            </a:r>
            <a:r>
              <a:rPr lang="en-US" altLang="zh-CN" sz="2000" dirty="0">
                <a:ea typeface="宋体" panose="02010600030101010101" pitchFamily="2" charset="-122"/>
              </a:rPr>
              <a:t>count</a:t>
            </a:r>
            <a:r>
              <a:rPr lang="zh-CN" altLang="en-US" sz="2000" dirty="0">
                <a:ea typeface="宋体" panose="02010600030101010101" pitchFamily="2" charset="-122"/>
              </a:rPr>
              <a:t>都设置为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啤酒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count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000" dirty="0">
                <a:ea typeface="宋体" panose="02010600030101010101" pitchFamily="2" charset="-122"/>
                <a:sym typeface="+mn-ea"/>
              </a:rPr>
              <a:t>具体的操作会用到一个概念，叫“条件模式基”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因为每项最后一个都是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啤酒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，因此我们把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啤酒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去掉，得到条件模式基，此时后缀模式是（啤酒）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685" y="5179060"/>
            <a:ext cx="5062220" cy="1782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假设{啤酒}的条件频繁集为{S1,S2,S3}，则{啤酒}的频繁集为{S1+{啤酒},S2+{啤酒},S3+{啤酒}}，此时的条件频繁项集为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{{}, {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尿布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}}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，所以啤酒的频繁项集为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{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啤酒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}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{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尿布，啤酒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155815" y="1156970"/>
          <a:ext cx="4515485" cy="185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8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找出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啤酒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节点分支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、啤酒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啤酒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面包:1、啤酒:1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7155815" y="3234055"/>
          <a:ext cx="4515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743"/>
                <a:gridCol w="2257742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TID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Items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T2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&gt;&gt;   </a:t>
            </a:r>
            <a:r>
              <a:rPr lang="zh-CN" altLang="en-US" dirty="0">
                <a:sym typeface="+mn-ea"/>
              </a:rPr>
              <a:t>今天的学习目标</a:t>
            </a:r>
            <a:endParaRPr dirty="0"/>
          </a:p>
        </p:txBody>
      </p:sp>
      <p:sp>
        <p:nvSpPr>
          <p:cNvPr id="130" name="Title 1"/>
          <p:cNvSpPr txBox="1">
            <a:spLocks noGrp="1"/>
          </p:cNvSpPr>
          <p:nvPr/>
        </p:nvSpPr>
        <p:spPr>
          <a:xfrm>
            <a:off x="838200" y="1147762"/>
            <a:ext cx="4980709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sz="4000" dirty="0">
                <a:latin typeface="Calibri Light" panose="020F0302020204030204" charset="0"/>
                <a:cs typeface="Calibri Light" panose="020F0302020204030204" charset="0"/>
              </a:rPr>
              <a:t>关联规则</a:t>
            </a:r>
            <a:endParaRPr sz="40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838200" y="2351087"/>
            <a:ext cx="4980709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7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超市如何预知高中生怀孕？</a:t>
            </a:r>
            <a:endParaRPr lang="zh-CN" altLang="en-US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什么是关联规则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支持度、置信度和提升度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Apriori算法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BreadBasket</a:t>
            </a:r>
            <a:r>
              <a:rPr lang="zh-CN" altLang="zh-CN" sz="2000" dirty="0">
                <a:ea typeface="宋体" panose="02010600030101010101" pitchFamily="2" charset="-122"/>
              </a:rPr>
              <a:t>：</a:t>
            </a:r>
            <a:r>
              <a:rPr lang="zh-CN" altLang="zh-CN" sz="2000" dirty="0"/>
              <a:t>面包店购物清单的关联分析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MovieLens</a:t>
            </a:r>
            <a:r>
              <a:rPr lang="zh-CN" altLang="en-US" sz="2000" dirty="0">
                <a:ea typeface="宋体" panose="02010600030101010101" pitchFamily="2" charset="-122"/>
              </a:rPr>
              <a:t>：电影分类中的</a:t>
            </a:r>
            <a:r>
              <a:rPr lang="zh-CN" altLang="zh-CN" sz="2000" dirty="0"/>
              <a:t>关联分析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MovieActors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：电影演员中的</a:t>
            </a:r>
            <a:r>
              <a:rPr lang="zh-CN" altLang="zh-CN" sz="2000" dirty="0">
                <a:sym typeface="+mn-ea"/>
              </a:rPr>
              <a:t>关联分析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关联规则与协同过滤的区别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关联规则中的最小支持度、最小置信度该如何确定</a:t>
            </a:r>
            <a:endParaRPr lang="zh-CN" altLang="zh-CN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6615546" y="1147762"/>
            <a:ext cx="4980709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C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相关性分析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615546" y="2293937"/>
            <a:ext cx="4980709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lvl="0">
              <a:lnSpc>
                <a:spcPct val="150000"/>
              </a:lnSpc>
            </a:pPr>
            <a:r>
              <a:rPr altLang="zh-CN" sz="2000">
                <a:ea typeface="宋体" panose="02010600030101010101" pitchFamily="2" charset="-122"/>
                <a:sym typeface="+mn-ea"/>
              </a:rPr>
              <a:t>数据相关性分析</a:t>
            </a:r>
            <a:endParaRPr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回归分析模型与使用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一元回归，多元回归，多项式回归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Project</a:t>
            </a:r>
            <a:r>
              <a:rPr lang="zh-CN" altLang="zh-CN" sz="200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糖尿病回归分析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Project</a:t>
            </a:r>
            <a:r>
              <a:rPr lang="zh-CN" altLang="zh-CN" sz="2000">
                <a:ea typeface="宋体" panose="02010600030101010101" pitchFamily="2" charset="-122"/>
                <a:sym typeface="+mn-ea"/>
              </a:rPr>
              <a:t>：股票相关性分析</a:t>
            </a:r>
            <a:endParaRPr lang="zh-CN"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6364605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继续找项头表倒数第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项面包，</a:t>
            </a:r>
            <a:r>
              <a:rPr dirty="0">
                <a:ea typeface="宋体" panose="02010600030101010101" pitchFamily="2" charset="-122"/>
              </a:rPr>
              <a:t>求得“面包”的条件模式基</a:t>
            </a:r>
            <a:endParaRPr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根据条件模式基，可以</a:t>
            </a:r>
            <a:r>
              <a:rPr dirty="0">
                <a:ea typeface="宋体" panose="02010600030101010101" pitchFamily="2" charset="-122"/>
              </a:rPr>
              <a:t>求得面包的频繁项集</a:t>
            </a:r>
            <a:r>
              <a:rPr 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面包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dirty="0">
                <a:ea typeface="宋体" panose="02010600030101010101" pitchFamily="2" charset="-122"/>
              </a:rPr>
              <a:t>{</a:t>
            </a:r>
            <a:r>
              <a:rPr lang="zh-CN" dirty="0">
                <a:ea typeface="宋体" panose="02010600030101010101" pitchFamily="2" charset="-122"/>
              </a:rPr>
              <a:t>尿布，</a:t>
            </a:r>
            <a:r>
              <a:rPr dirty="0">
                <a:ea typeface="宋体" panose="02010600030101010101" pitchFamily="2" charset="-122"/>
              </a:rPr>
              <a:t>面包}</a:t>
            </a:r>
            <a:r>
              <a:rPr lang="zh-CN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牛奶，面包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尿布，牛奶，面包</a:t>
            </a:r>
            <a:r>
              <a:rPr lang="en-US" dirty="0">
                <a:ea typeface="宋体" panose="02010600030101010101" pitchFamily="2" charset="-122"/>
              </a:rPr>
              <a:t>}</a:t>
            </a:r>
            <a:endParaRPr 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28510" y="1598295"/>
          <a:ext cx="4515485" cy="185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8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找出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节点分支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尿布:3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3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面包:3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、面包：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1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7155815" y="3234055"/>
          <a:ext cx="4515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743"/>
                <a:gridCol w="2257742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TID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Items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T2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6364605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继续找项头表倒数第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项面包，</a:t>
            </a:r>
            <a:r>
              <a:rPr dirty="0">
                <a:ea typeface="宋体" panose="02010600030101010101" pitchFamily="2" charset="-122"/>
              </a:rPr>
              <a:t>求得“</a:t>
            </a:r>
            <a:r>
              <a:rPr lang="zh-CN" dirty="0">
                <a:ea typeface="宋体" panose="02010600030101010101" pitchFamily="2" charset="-122"/>
              </a:rPr>
              <a:t>牛奶</a:t>
            </a:r>
            <a:r>
              <a:rPr dirty="0">
                <a:ea typeface="宋体" panose="02010600030101010101" pitchFamily="2" charset="-122"/>
              </a:rPr>
              <a:t>”的条件模式基</a:t>
            </a:r>
            <a:endParaRPr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根据条件模式基，可以</a:t>
            </a:r>
            <a:r>
              <a:rPr dirty="0">
                <a:ea typeface="宋体" panose="02010600030101010101" pitchFamily="2" charset="-122"/>
              </a:rPr>
              <a:t>求得面包的频繁项集</a:t>
            </a:r>
            <a:r>
              <a:rPr 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牛奶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dirty="0">
                <a:ea typeface="宋体" panose="02010600030101010101" pitchFamily="2" charset="-122"/>
              </a:rPr>
              <a:t>{</a:t>
            </a:r>
            <a:r>
              <a:rPr lang="zh-CN" dirty="0">
                <a:ea typeface="宋体" panose="02010600030101010101" pitchFamily="2" charset="-122"/>
              </a:rPr>
              <a:t>尿布，牛奶</a:t>
            </a:r>
            <a:r>
              <a:rPr dirty="0">
                <a:ea typeface="宋体" panose="02010600030101010101" pitchFamily="2" charset="-122"/>
              </a:rPr>
              <a:t>}</a:t>
            </a:r>
            <a:endParaRPr 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28510" y="1598295"/>
          <a:ext cx="4515485" cy="185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8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找出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牛奶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节点分支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尿布:4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4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7155815" y="3234055"/>
          <a:ext cx="4515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743"/>
                <a:gridCol w="2257742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TID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Items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7221220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8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继续找项头表倒数第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项面包，</a:t>
            </a:r>
            <a:r>
              <a:rPr dirty="0">
                <a:ea typeface="宋体" panose="02010600030101010101" pitchFamily="2" charset="-122"/>
              </a:rPr>
              <a:t>求得“</a:t>
            </a:r>
            <a:r>
              <a:rPr lang="zh-CN" dirty="0">
                <a:ea typeface="宋体" panose="02010600030101010101" pitchFamily="2" charset="-122"/>
              </a:rPr>
              <a:t>尿布</a:t>
            </a:r>
            <a:r>
              <a:rPr dirty="0">
                <a:ea typeface="宋体" panose="02010600030101010101" pitchFamily="2" charset="-122"/>
              </a:rPr>
              <a:t>”的条件模式基</a:t>
            </a:r>
            <a:endParaRPr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根据条件模式基，可以</a:t>
            </a:r>
            <a:r>
              <a:rPr dirty="0">
                <a:ea typeface="宋体" panose="02010600030101010101" pitchFamily="2" charset="-122"/>
              </a:rPr>
              <a:t>求得</a:t>
            </a:r>
            <a:r>
              <a:rPr lang="zh-CN" dirty="0">
                <a:ea typeface="宋体" panose="02010600030101010101" pitchFamily="2" charset="-122"/>
              </a:rPr>
              <a:t>尿布</a:t>
            </a:r>
            <a:r>
              <a:rPr dirty="0">
                <a:ea typeface="宋体" panose="02010600030101010101" pitchFamily="2" charset="-122"/>
              </a:rPr>
              <a:t>的频繁项集</a:t>
            </a:r>
            <a:r>
              <a:rPr 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尿布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所以全部的频繁项集为：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{啤酒}，{尿布，啤酒}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面包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，{尿布，面包}，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{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牛奶，面包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}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{尿布，牛奶，面包}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{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牛奶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}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</a:t>
            </a:r>
            <a:r>
              <a:rPr dirty="0">
                <a:ea typeface="宋体" panose="02010600030101010101" pitchFamily="2" charset="-122"/>
                <a:sym typeface="+mn-ea"/>
              </a:rPr>
              <a:t>{</a:t>
            </a:r>
            <a:r>
              <a:rPr lang="zh-CN" dirty="0">
                <a:ea typeface="宋体" panose="02010600030101010101" pitchFamily="2" charset="-122"/>
                <a:sym typeface="+mn-ea"/>
              </a:rPr>
              <a:t>尿布，牛奶</a:t>
            </a:r>
            <a:r>
              <a:rPr dirty="0">
                <a:ea typeface="宋体" panose="02010600030101010101" pitchFamily="2" charset="-122"/>
                <a:sym typeface="+mn-ea"/>
              </a:rPr>
              <a:t>}</a:t>
            </a:r>
            <a:endParaRPr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尿布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22795" y="1598295"/>
          <a:ext cx="4515485" cy="185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8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找出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尿布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节点分支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尿布:5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478345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</a:rPr>
              <a:t>工具包</a:t>
            </a:r>
            <a:endParaRPr sz="22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200" dirty="0">
                <a:ea typeface="宋体" panose="02010600030101010101" pitchFamily="2" charset="-122"/>
              </a:rPr>
              <a:t>通过</a:t>
            </a:r>
            <a:r>
              <a:rPr lang="en-US" altLang="zh-CN" sz="2200" dirty="0">
                <a:ea typeface="宋体" panose="02010600030101010101" pitchFamily="2" charset="-122"/>
              </a:rPr>
              <a:t>Python</a:t>
            </a:r>
            <a:r>
              <a:rPr lang="zh-CN" altLang="zh-CN" sz="2200" dirty="0">
                <a:ea typeface="宋体" panose="02010600030101010101" pitchFamily="2" charset="-122"/>
              </a:rPr>
              <a:t>官方的第三方软件库</a:t>
            </a:r>
            <a:endParaRPr lang="zh-CN" altLang="zh-CN"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200" dirty="0">
                <a:ea typeface="宋体" panose="02010600030101010101" pitchFamily="2" charset="-122"/>
              </a:rPr>
              <a:t>https://pypi.org/</a:t>
            </a:r>
            <a:endParaRPr sz="22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200" dirty="0">
                <a:ea typeface="宋体" panose="02010600030101010101" pitchFamily="2" charset="-122"/>
              </a:rPr>
              <a:t>import fptools as fp</a:t>
            </a:r>
            <a:endParaRPr sz="22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200" dirty="0">
                <a:ea typeface="宋体" panose="02010600030101010101" pitchFamily="2" charset="-122"/>
              </a:rPr>
              <a:t>Spark.mllib 提供并行FP-growth算法</a:t>
            </a:r>
            <a:endParaRPr sz="220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220" y="1104900"/>
            <a:ext cx="6209665" cy="284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30" y="3997325"/>
            <a:ext cx="6327775" cy="28321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 rot="15060000">
            <a:off x="4935855" y="270906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Summary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598805" y="1442720"/>
            <a:ext cx="5245735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lvl="0">
              <a:lnSpc>
                <a:spcPct val="150000"/>
              </a:lnSpc>
            </a:pPr>
            <a:r>
              <a:rPr sz="1600">
                <a:ea typeface="宋体" panose="02010600030101010101" pitchFamily="2" charset="-122"/>
                <a:sym typeface="+mn-ea"/>
              </a:rPr>
              <a:t>支持度、置信度、提升度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sz="1600">
                <a:ea typeface="宋体" panose="02010600030101010101" pitchFamily="2" charset="-122"/>
                <a:sym typeface="+mn-ea"/>
              </a:rPr>
              <a:t>最小支持度，最小置信度是实验出来的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sz="1600">
                <a:ea typeface="宋体" panose="02010600030101010101" pitchFamily="2" charset="-122"/>
                <a:sym typeface="+mn-ea"/>
              </a:rPr>
              <a:t>基于关联规则的推荐算法：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Apriori算法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FPGrowth算法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PrefixSpan算法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sz="16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sz="16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6105525" y="1436370"/>
            <a:ext cx="5591175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lvl="0">
              <a:lnSpc>
                <a:spcPct val="150000"/>
              </a:lnSpc>
            </a:pPr>
            <a:r>
              <a:rPr sz="1600">
                <a:ea typeface="宋体" panose="02010600030101010101" pitchFamily="2" charset="-122"/>
                <a:sym typeface="+mn-ea"/>
              </a:rPr>
              <a:t>万物皆Transaction：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超市购物小票（TransactionID =&gt; Item）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每部电影的分类（MovieID =&gt; 分类）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每部电影的演员（MovieID =&gt; 演员）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sz="1600">
                <a:ea typeface="宋体" panose="02010600030101010101" pitchFamily="2" charset="-122"/>
                <a:sym typeface="+mn-ea"/>
              </a:rPr>
              <a:t>关联规则与协同过滤：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关联规则是基于transaction，而协同过滤基于用户偏好（评分）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商品组合使用的是购物篮分析，也就是Apriori算法，协同过滤计算的是相似度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关联规则没有利用“用户偏好”，而是基于购物订单进行的频繁项集挖掘</a:t>
            </a:r>
            <a:endParaRPr sz="1600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dirty="0"/>
              <a:t>2/</a:t>
            </a:r>
            <a:r>
              <a:rPr lang="en-US" altLang="zh-CN" dirty="0"/>
              <a:t>2</a:t>
            </a:r>
            <a:r>
              <a:rPr lang="zh-CN" altLang="en-US" dirty="0"/>
              <a:t>  相关性分析</a:t>
            </a:r>
            <a:endParaRPr dirty="0"/>
          </a:p>
        </p:txBody>
      </p:sp>
      <p:sp>
        <p:nvSpPr>
          <p:cNvPr id="151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相关性分析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79780" y="1758315"/>
            <a:ext cx="5595620" cy="3970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Thinking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：如果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各自变量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跟因变量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之间没有相关性，还需要做回归分析么？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如果有一定的相关性了，然后再通过回归分析进一步验证他们之间的准确关系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通过相关分析求得相关系数没有回归分析的准确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相关分析是一种描述性的分析，而回归分析得到的结果更为重要和准确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0385" y="2129790"/>
            <a:ext cx="4105275" cy="31902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相关性分析工具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DataFrame</a:t>
            </a:r>
            <a:r>
              <a:rPr altLang="zh-CN" sz="1800" dirty="0">
                <a:ea typeface="宋体" panose="02010600030101010101" pitchFamily="2" charset="-122"/>
                <a:sym typeface="+mn-ea"/>
              </a:rPr>
              <a:t>显示各元素间的相关性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：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DataFrame.corr(method='pearson', min_periods=1)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method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参数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 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pearson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衡量两个数据集合是否在一条线上面，针对线性数据的相关系数计算，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对于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非线性数据有误差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kendall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反映分类变量相关性的指标，通常用于评分数据一致性水平研究，比如评委打分，数据排名等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spearman：非线性的，非正太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分布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的数据的相关系数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470015" y="151130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pearson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系数，</a:t>
            </a:r>
            <a:r>
              <a:rPr lang="zh-CN" altLang="en-US" sz="1800">
                <a:sym typeface="Calibri" panose="020F0502020204030204"/>
              </a:rPr>
              <a:t>使用最广泛的相关性统计量，用于测量两组连续变量之间的线性关联程度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8740" y="2917190"/>
          <a:ext cx="555307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" r:id="rId1" imgW="4711700" imgH="469900" progId="Equation.KSEE3">
                  <p:embed/>
                </p:oleObj>
              </mc:Choice>
              <mc:Fallback>
                <p:oleObj name="" r:id="rId1" imgW="4711700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8740" y="2917190"/>
                        <a:ext cx="555307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相关性分析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# 构造一元二次方程，y=2x*x+1 非线性关系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def compute(x):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    return 2*x*x+1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x=[i for i in range(100)]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y=[compute(i) for i in x]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data =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pd.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DataFrame({'x':x,'y':y})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# 查看pearson系数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print(data.corr())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print(data.corr(method='spearman'))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print(data.corr(method='kendall'))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765290" y="151130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          x         y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x  1.000000  0.967644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y  0.967644  1.000000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     x    y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x  1.0  1.0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y  1.0  1.0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     x    y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x  1.0  1.0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y  1.0  1.0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下箭头 10"/>
          <p:cNvSpPr/>
          <p:nvPr/>
        </p:nvSpPr>
        <p:spPr>
          <a:xfrm rot="15960000">
            <a:off x="5756910" y="412321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回归分析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79780" y="1758315"/>
            <a:ext cx="5595620" cy="3970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回归分析</a:t>
            </a:r>
            <a:r>
              <a:rPr sz="1600" dirty="0">
                <a:ea typeface="宋体" panose="02010600030101010101" pitchFamily="2" charset="-122"/>
                <a:sym typeface="+mn-ea"/>
              </a:rPr>
              <a:t>（Regression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）</a:t>
            </a:r>
            <a:r>
              <a:rPr sz="16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：</a:t>
            </a:r>
            <a:endParaRPr lang="zh-CN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ea typeface="宋体" panose="02010600030101010101" pitchFamily="2" charset="-122"/>
                <a:sym typeface="+mn-ea"/>
              </a:rPr>
              <a:t>确定两种或两种以上变量之间相互依赖的定量关系的统计方法，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使用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非常</a:t>
            </a:r>
            <a:r>
              <a:rPr sz="1600" dirty="0">
                <a:ea typeface="宋体" panose="02010600030101010101" pitchFamily="2" charset="-122"/>
                <a:sym typeface="+mn-ea"/>
              </a:rPr>
              <a:t>广泛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ea typeface="宋体" panose="02010600030101010101" pitchFamily="2" charset="-122"/>
                <a:sym typeface="+mn-ea"/>
              </a:rPr>
              <a:t>按照涉及的变量的多少，分为一元分析和多元回归分析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ea typeface="宋体" panose="02010600030101010101" pitchFamily="2" charset="-122"/>
                <a:sym typeface="+mn-ea"/>
              </a:rPr>
              <a:t>按照因变量的多少，分为简单回归分析和多重回归分析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ea typeface="宋体" panose="02010600030101010101" pitchFamily="2" charset="-122"/>
                <a:sym typeface="+mn-ea"/>
              </a:rPr>
              <a:t>按照自变量和因变量之间的关系类型，分为线性回归分析和非线性回归分析</a:t>
            </a:r>
            <a:endParaRPr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6540" y="1614170"/>
            <a:ext cx="5027930" cy="36874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&gt;&gt;   </a:t>
            </a:r>
            <a:r>
              <a:rPr lang="zh-CN" altLang="en-US" dirty="0">
                <a:sym typeface="+mn-ea"/>
              </a:rPr>
              <a:t>今天的学习目标</a:t>
            </a:r>
            <a:endParaRPr dirty="0"/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800" dirty="0"/>
              <a:t>TIPS</a:t>
            </a:r>
            <a:r>
              <a:rPr lang="zh-CN" altLang="en-US" sz="3800" dirty="0">
                <a:ea typeface="宋体" panose="02010600030101010101" pitchFamily="2" charset="-122"/>
              </a:rPr>
              <a:t>：学习是个循序渐进的过程</a:t>
            </a:r>
            <a:endParaRPr lang="zh-CN" altLang="en-US" sz="38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800" dirty="0">
                <a:ea typeface="宋体" panose="02010600030101010101" pitchFamily="2" charset="-122"/>
              </a:rPr>
              <a:t>小白第一次学习，就达到</a:t>
            </a:r>
            <a:r>
              <a:rPr lang="en-US" altLang="zh-CN" sz="3800" dirty="0">
                <a:ea typeface="宋体" panose="02010600030101010101" pitchFamily="2" charset="-122"/>
              </a:rPr>
              <a:t>90% =&gt;</a:t>
            </a:r>
            <a:r>
              <a:rPr lang="zh-CN" altLang="zh-CN" sz="3800" dirty="0">
                <a:ea typeface="宋体" panose="02010600030101010101" pitchFamily="2" charset="-122"/>
              </a:rPr>
              <a:t> 隐性大神</a:t>
            </a:r>
            <a:endParaRPr lang="zh-CN" altLang="zh-CN" sz="38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800" dirty="0">
                <a:ea typeface="宋体" panose="02010600030101010101" pitchFamily="2" charset="-122"/>
              </a:rPr>
              <a:t>每次学习，都会有新的收获</a:t>
            </a:r>
            <a:endParaRPr lang="zh-CN" altLang="en-US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3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线性回归模型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损失函数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损失函数可以衡量模型的好坏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MSE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均方误差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，是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在回归问题中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比较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常用的损失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函数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5" name="对象 -2147482616"/>
          <p:cNvGraphicFramePr>
            <a:graphicFrameLocks noChangeAspect="1"/>
          </p:cNvGraphicFramePr>
          <p:nvPr/>
        </p:nvGraphicFramePr>
        <p:xfrm>
          <a:off x="1167130" y="2031365"/>
          <a:ext cx="344614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866900" imgH="228600" progId="Equation.KSEE3">
                  <p:embed/>
                </p:oleObj>
              </mc:Choice>
              <mc:Fallback>
                <p:oleObj name="" r:id="rId1" imgW="18669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7130" y="2031365"/>
                        <a:ext cx="3446145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16"/>
          <p:cNvGraphicFramePr>
            <a:graphicFrameLocks noChangeAspect="1"/>
          </p:cNvGraphicFramePr>
          <p:nvPr/>
        </p:nvGraphicFramePr>
        <p:xfrm>
          <a:off x="1671003" y="4476433"/>
          <a:ext cx="243713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320165" imgH="431800" progId="Equation.KSEE3">
                  <p:embed/>
                </p:oleObj>
              </mc:Choice>
              <mc:Fallback>
                <p:oleObj name="" r:id="rId3" imgW="1320165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003" y="4476433"/>
                        <a:ext cx="2437130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2129790"/>
            <a:ext cx="4105275" cy="3190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15010" y="1413510"/>
            <a:ext cx="597979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回归分析工具：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from sklearn.linear_model import LinearRegression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from sklearn.preprocessing import PolynomialFeatures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在进行多项式回归之前，需要对数据进行变换，因为模型里包含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²等变量，所以在创建数据之后要将x转换为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²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15010" y="1413510"/>
            <a:ext cx="597979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clf = linear_model.LinearRegression()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fit(X,y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，训练，拟合参数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predict(X)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，预测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coef_ 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，存放回归系数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intercept_，存放截距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score(X,y)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得到评分结果，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方（确定系数）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6416040" y="1400175"/>
            <a:ext cx="528764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R方（r-squared）：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R方也叫确定系数（coefficient of determination），表示模型对现实数据拟合的程度，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评估预测效果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方计算，等于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1减去y对回归方程的方差（未解释离差）与y的总方差的比值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一元线性回归中R方等于皮尔逊积矩相关系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比如，R平方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=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0.8，表示回归关系可以解释因变量80%的变异。换句话说，如果我们能控制自变量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不变，那么因变量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y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的变异程度会减少80%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计算中，相关系数有正负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" name="对象 -2147482616"/>
          <p:cNvGraphicFramePr>
            <a:graphicFrameLocks noChangeAspect="1"/>
          </p:cNvGraphicFramePr>
          <p:nvPr/>
        </p:nvGraphicFramePr>
        <p:xfrm>
          <a:off x="834390" y="4614863"/>
          <a:ext cx="2602865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409700" imgH="431800" progId="Equation.KSEE3">
                  <p:embed/>
                </p:oleObj>
              </mc:Choice>
              <mc:Fallback>
                <p:oleObj name="" r:id="rId1" imgW="14097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4390" y="4614863"/>
                        <a:ext cx="2602865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6"/>
          <p:cNvGraphicFramePr>
            <a:graphicFrameLocks noChangeAspect="1"/>
          </p:cNvGraphicFramePr>
          <p:nvPr/>
        </p:nvGraphicFramePr>
        <p:xfrm>
          <a:off x="834073" y="5458143"/>
          <a:ext cx="215773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168400" imgH="431800" progId="Equation.KSEE3">
                  <p:embed/>
                </p:oleObj>
              </mc:Choice>
              <mc:Fallback>
                <p:oleObj name="" r:id="rId3" imgW="1168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073" y="5458143"/>
                        <a:ext cx="2157730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16"/>
          <p:cNvGraphicFramePr>
            <a:graphicFrameLocks noChangeAspect="1"/>
          </p:cNvGraphicFramePr>
          <p:nvPr/>
        </p:nvGraphicFramePr>
        <p:xfrm>
          <a:off x="3242628" y="5498783"/>
          <a:ext cx="159385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862965" imgH="431800" progId="Equation.KSEE3">
                  <p:embed/>
                </p:oleObj>
              </mc:Choice>
              <mc:Fallback>
                <p:oleObj name="" r:id="rId5" imgW="862965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2628" y="5498783"/>
                        <a:ext cx="1593850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dirty="0">
                <a:ea typeface="宋体" panose="02010600030101010101" pitchFamily="2" charset="-122"/>
                <a:sym typeface="+mn-ea"/>
              </a:rPr>
              <a:t>中的回归分析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00062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TO DO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随机生成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(x, y)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，并进行回归分析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模拟生成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y = 2*x + 10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LinearRegression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进行拟合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602730" y="1413510"/>
            <a:ext cx="500062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TO DO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：一元线性回归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x = np.array([5, 15, 25, 35, 45, 55]).reshape((-1, 1))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y = np.array([5, 20, 14, 32, 22, 38])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多元线性回归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altLang="zh-CN" sz="1800" dirty="0">
                <a:ea typeface="宋体" panose="02010600030101010101" pitchFamily="2" charset="-122"/>
                <a:sym typeface="+mn-ea"/>
              </a:rPr>
              <a:t>x = [[0, 1], [5, 1], [15, 2], [25, 5], [35, 11], [45, 15], [55, 34], [60, 35]]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altLang="zh-CN" sz="1800" dirty="0">
                <a:ea typeface="宋体" panose="02010600030101010101" pitchFamily="2" charset="-122"/>
                <a:sym typeface="+mn-ea"/>
              </a:rPr>
              <a:t>y = [4, 5, 20, 14, 32, 22, 38, 43]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多项式回归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x = np.array([5, 15, 25, 35, 45, 55]).reshape((-1, 1))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y = np.array([15, 11, 2, 8, 25, 32])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dirty="0">
                <a:ea typeface="宋体" panose="02010600030101010101" pitchFamily="2" charset="-122"/>
                <a:sym typeface="+mn-ea"/>
              </a:rPr>
              <a:t>中的回归分析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71817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糖尿病回归分析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Diabetes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包含442个患者的10个生理特征（年龄，性别、体重、血压）和一年以后疾病级数指标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项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特征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年龄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性别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体质指数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血压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s1,s2,s3,s4,s4,s6  (六种血清的化验数据)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84975" y="1600835"/>
          <a:ext cx="518160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</a:tblGrid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样本数据个数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42</a:t>
                      </a:r>
                      <a:endParaRPr lang="en-US" altLang="zh-CN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特征个数（数据维度）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10</a:t>
                      </a:r>
                      <a:endParaRPr lang="en-US" altLang="zh-CN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各特征含义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年龄，性别，BMI指数，平均血压，S1，S2，S3，S4，S5，S6</a:t>
                      </a:r>
                      <a:endParaRPr lang="zh-CN" altLang="en-US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特征取值范围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(-0.2,0.2)</a:t>
                      </a:r>
                      <a:endParaRPr lang="zh-CN" altLang="en-US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标签含义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基于病情进展一年后的定量测量</a:t>
                      </a:r>
                      <a:endParaRPr lang="zh-CN" altLang="en-US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标签取值范围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[25,346]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dirty="0">
                <a:ea typeface="宋体" panose="02010600030101010101" pitchFamily="2" charset="-122"/>
                <a:sym typeface="+mn-ea"/>
              </a:rPr>
              <a:t>中的回归分析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71817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糖尿病回归分析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步骤：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Step1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，数据加载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Step2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，训练集、测试集切分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Step3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，使用回归分析模型进行学习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输出回归分析模型的系数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coef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Step4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，使用测试集进行评价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193790" y="1387475"/>
            <a:ext cx="5623560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数据集切分 train_test_split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from sklearn.model_selection import train_test_split  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train_x, test_x, train_y, test_y =train_test_split(train_data,train_target,test_size=0.3, random_state=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33</a:t>
            </a:r>
            <a:r>
              <a:rPr sz="1800" dirty="0">
                <a:ea typeface="宋体" panose="02010600030101010101" pitchFamily="2" charset="-122"/>
                <a:sym typeface="+mn-ea"/>
              </a:rPr>
              <a:t>)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train_data：样本特征集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train_target：样本标签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test_size：如果是浮点数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[0,1]</a:t>
            </a:r>
            <a:r>
              <a:rPr sz="1800" dirty="0">
                <a:ea typeface="宋体" panose="02010600030101010101" pitchFamily="2" charset="-122"/>
                <a:sym typeface="+mn-ea"/>
              </a:rPr>
              <a:t>表示样本占比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，</a:t>
            </a:r>
            <a:r>
              <a:rPr sz="1800" dirty="0">
                <a:ea typeface="宋体" panose="02010600030101010101" pitchFamily="2" charset="-122"/>
                <a:sym typeface="+mn-ea"/>
              </a:rPr>
              <a:t>如果是整数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表示</a:t>
            </a:r>
            <a:r>
              <a:rPr sz="1800" dirty="0">
                <a:ea typeface="宋体" panose="02010600030101010101" pitchFamily="2" charset="-122"/>
                <a:sym typeface="+mn-ea"/>
              </a:rPr>
              <a:t>样本的数量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random_state：随机数的种子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dirty="0">
                <a:ea typeface="宋体" panose="02010600030101010101" pitchFamily="2" charset="-122"/>
                <a:sym typeface="+mn-ea"/>
              </a:rPr>
              <a:t>中的回归分析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86854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from sklearn import datasets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from sklearn import linear_model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from sklearn.model_selection import train_test_split  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加载数据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diabetes = datasets.load_diabetes()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data = diabetes.data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训练集 70%，测试集30%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train_x, test_x, train_y, test_y = train_test_split(diabetes.data, diabetes.target, test_size=0.3, random_state=14)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print(len(train_x))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6356350" y="1416685"/>
            <a:ext cx="486854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#回归训练及预测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clf = linear_model.LinearRegression()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clf.fit(train_x, train_y)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print(clf.coef_)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pred_y = clf.predict(test_x)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print(mean_squared_error(test_y, pred_y))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股票回归分析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76770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DataReader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Pandas提供了专门从财经网站获取金融数据的API接口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from pandas_datareader.data import DataReader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data_tlz = DataReader("300005.SZ", "yahoo",start,end)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print(data_tlz.head())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2140" y="2728595"/>
            <a:ext cx="4257675" cy="1181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股票回归分析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96221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DataReader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下载速度慢，为了方便后续使用可将数据保存到本地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9310" y="2567940"/>
            <a:ext cx="9603105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# 读取上证综指 及 探路者数据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def load_data():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if os.path.exists('000001.csv'):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data_ss = pd.read_csv('000001.csv')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data_tlz = pd.read_csv('300005.csv')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else: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# 上证综指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data_ss = DataReader("000001.SS", "yahoo",start,end)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# 300005 探路者股票 深证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data_tlz = DataReader("300005.SZ", "yahoo",start,end)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data_ss.to_csv('000001.csv')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data_tlz.to_csv('300005.csv')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return data_ss, data_tlz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股票回归分析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76770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DataFrame.diff()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函数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用来将数据进行某种移动之后与原数据进行比较得出的差异数据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DataFrame.shift()函数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可以把数据移动指定的位数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periods=-1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往上移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动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或往左移动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periods=1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往下移动或往右移动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dirty="0"/>
              <a:t>1</a:t>
            </a:r>
            <a:r>
              <a:rPr lang="en-US" altLang="zh-CN" dirty="0"/>
              <a:t>/2</a:t>
            </a:r>
            <a:r>
              <a:rPr lang="zh-CN" altLang="en-US" dirty="0"/>
              <a:t> 关联规则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股票回归分析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688840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回归分析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import statsmodels.api as sm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加入截距项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daily_return["intercept"]=1.0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model = sm.OLS(daily_return["探路者"],daily_return[["上证综指","intercept"]])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results = model.fit()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print(results.summary())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8805" y="1242060"/>
            <a:ext cx="6381750" cy="3829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32545" y="1588135"/>
            <a:ext cx="3030220" cy="22669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92595" y="5427345"/>
            <a:ext cx="5008245" cy="1075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R-squared，可决策系数，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0.265 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可解释性一般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上证综指 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coef=1.1155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，说明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“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探路者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”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的日收益率波动比上证综指大，即上证综指日收益率波动1%，个股日收益率波动1.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1155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%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7730" y="5427345"/>
            <a:ext cx="500824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OLS:Ordinary Least Squares 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最小二乘法进行回归分析</a:t>
            </a:r>
            <a:endParaRPr kumimoji="0" 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Summary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zh-CN" dirty="0">
                <a:sym typeface="+mn-ea"/>
              </a:rPr>
              <a:t>在工程中进行学习是最好的学习方式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2331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1700" dirty="0"/>
              <a:t>使用</a:t>
            </a:r>
            <a:r>
              <a:rPr lang="en-US" altLang="zh-CN" sz="1700" dirty="0"/>
              <a:t>Apriori</a:t>
            </a:r>
            <a:r>
              <a:rPr lang="zh-CN" altLang="zh-CN" sz="1700" dirty="0">
                <a:ea typeface="宋体" panose="02010600030101010101" pitchFamily="2" charset="-122"/>
              </a:rPr>
              <a:t>完成</a:t>
            </a:r>
            <a:r>
              <a:rPr lang="zh-CN" sz="1700" dirty="0">
                <a:ea typeface="宋体" panose="02010600030101010101" pitchFamily="2" charset="-122"/>
                <a:sym typeface="+mn-ea"/>
              </a:rPr>
              <a:t>Basket Analysis</a:t>
            </a:r>
            <a:endParaRPr lang="zh-CN" sz="1700" dirty="0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sz="1700" dirty="0">
                <a:ea typeface="宋体" panose="02010600030101010101" pitchFamily="2" charset="-122"/>
                <a:sym typeface="+mn-ea"/>
              </a:rPr>
              <a:t>万物皆</a:t>
            </a:r>
            <a:r>
              <a:rPr lang="en-US" altLang="zh-CN" sz="1700" dirty="0">
                <a:ea typeface="宋体" panose="02010600030101010101" pitchFamily="2" charset="-122"/>
                <a:sym typeface="+mn-ea"/>
              </a:rPr>
              <a:t>Transaction</a:t>
            </a:r>
            <a:r>
              <a:rPr lang="zh-CN" altLang="zh-CN" sz="1700" dirty="0">
                <a:ea typeface="宋体" panose="02010600030101010101" pitchFamily="2" charset="-122"/>
                <a:sym typeface="+mn-ea"/>
              </a:rPr>
              <a:t>的三种使用场景：</a:t>
            </a:r>
            <a:endParaRPr lang="zh-CN" sz="1700" dirty="0">
              <a:ea typeface="宋体" panose="02010600030101010101" pitchFamily="2" charset="-122"/>
              <a:sym typeface="+mn-ea"/>
            </a:endParaRPr>
          </a:p>
          <a:p>
            <a:pPr marL="742950" lvl="2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700" dirty="0"/>
              <a:t>BreadBasket数据集</a:t>
            </a:r>
            <a:endParaRPr lang="zh-CN" altLang="zh-CN" sz="1700" dirty="0"/>
          </a:p>
          <a:p>
            <a:pPr marL="742950" lvl="2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700" dirty="0"/>
              <a:t>MovieLens数据集</a:t>
            </a:r>
            <a:endParaRPr lang="zh-CN" altLang="zh-CN" sz="1700" dirty="0"/>
          </a:p>
          <a:p>
            <a:pPr marL="742950" lvl="2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700" dirty="0"/>
              <a:t>MovieActors数据集（需要抓取数据）</a:t>
            </a:r>
            <a:endParaRPr lang="zh-CN" altLang="zh-CN" sz="1700" dirty="0"/>
          </a:p>
          <a:p>
            <a:pPr fontAlgn="auto">
              <a:lnSpc>
                <a:spcPct val="150000"/>
              </a:lnSpc>
            </a:pPr>
            <a:r>
              <a:rPr lang="zh-CN" altLang="zh-CN" sz="1700" dirty="0"/>
              <a:t>相关性分析场景：</a:t>
            </a:r>
            <a:endParaRPr lang="zh-CN" altLang="zh-CN" sz="1700" dirty="0"/>
          </a:p>
          <a:p>
            <a:pPr lvl="1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en-US" sz="1700" dirty="0">
                <a:ea typeface="宋体" panose="02010600030101010101" pitchFamily="2" charset="-122"/>
                <a:sym typeface="+mn-ea"/>
              </a:rPr>
              <a:t>相关性分析 </a:t>
            </a:r>
            <a:r>
              <a:rPr lang="en-US" sz="1700" dirty="0">
                <a:ea typeface="宋体" panose="02010600030101010101" pitchFamily="2" charset="-122"/>
                <a:sym typeface="+mn-ea"/>
              </a:rPr>
              <a:t>pearson</a:t>
            </a:r>
            <a:endParaRPr lang="en-US" sz="1700" dirty="0"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en-US" sz="1700" dirty="0">
                <a:ea typeface="宋体" panose="02010600030101010101" pitchFamily="2" charset="-122"/>
                <a:sym typeface="+mn-ea"/>
              </a:rPr>
              <a:t>掌握</a:t>
            </a:r>
            <a:r>
              <a:rPr lang="en-US" altLang="zh-CN" sz="1700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altLang="zh-CN" sz="1700" dirty="0">
                <a:ea typeface="宋体" panose="02010600030101010101" pitchFamily="2" charset="-122"/>
                <a:sym typeface="+mn-ea"/>
              </a:rPr>
              <a:t>中回归分析的使用</a:t>
            </a:r>
            <a:endParaRPr lang="zh-CN" altLang="zh-CN" sz="1700" dirty="0"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zh-CN" sz="1700" dirty="0">
                <a:ea typeface="宋体" panose="02010600030101010101" pitchFamily="2" charset="-122"/>
                <a:sym typeface="+mn-ea"/>
              </a:rPr>
              <a:t>通过糖尿病回归分析，来理解数据分析的流程</a:t>
            </a:r>
            <a:endParaRPr lang="en-US" altLang="zh-CN" sz="1700" dirty="0"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700" dirty="0">
                <a:sym typeface="+mn-ea"/>
              </a:rPr>
              <a:t>ToDo Action：关联规则</a:t>
            </a:r>
            <a:r>
              <a:rPr lang="en-US" altLang="zh-CN" sz="1700" dirty="0">
                <a:sym typeface="+mn-ea"/>
              </a:rPr>
              <a:t>&amp;</a:t>
            </a:r>
            <a:r>
              <a:rPr lang="zh-CN" altLang="en-US" sz="1700" dirty="0">
                <a:ea typeface="宋体" panose="02010600030101010101" pitchFamily="2" charset="-122"/>
                <a:sym typeface="+mn-ea"/>
              </a:rPr>
              <a:t>相关性分析</a:t>
            </a:r>
            <a:endParaRPr lang="zh-CN" altLang="en-US" sz="17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17715" y="1999615"/>
            <a:ext cx="3411220" cy="3267710"/>
          </a:xfrm>
          <a:prstGeom prst="rect">
            <a:avLst/>
          </a:prstGeom>
          <a:blipFill rotWithShape="1">
            <a:blip r:embed="rId1">
              <a:alphaModFix amt="57000"/>
            </a:blip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Thinking&amp;Action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9151620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altLang="zh-CN" sz="1800" dirty="0">
                <a:sym typeface="+mn-ea"/>
              </a:rPr>
              <a:t>Thinking1：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关联规则中的</a:t>
            </a:r>
            <a:r>
              <a:rPr sz="1800" dirty="0">
                <a:sym typeface="+mn-ea"/>
              </a:rPr>
              <a:t>支持度、置信度和提升度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代表的什么，如何计算</a:t>
            </a:r>
            <a:endParaRPr sz="1800" dirty="0"/>
          </a:p>
          <a:p>
            <a:pPr marL="0" indent="0">
              <a:lnSpc>
                <a:spcPct val="170000"/>
              </a:lnSpc>
              <a:buNone/>
            </a:pPr>
            <a:r>
              <a:rPr altLang="zh-CN" sz="1800" dirty="0">
                <a:sym typeface="+mn-ea"/>
              </a:rPr>
              <a:t>Thinking2：关联规则与协同过滤的区别</a:t>
            </a:r>
            <a:endParaRPr altLang="zh-CN" sz="1800" dirty="0"/>
          </a:p>
          <a:p>
            <a:pPr marL="0" indent="0">
              <a:lnSpc>
                <a:spcPct val="170000"/>
              </a:lnSpc>
              <a:buNone/>
            </a:pPr>
            <a:r>
              <a:rPr altLang="zh-CN" sz="1800" dirty="0">
                <a:sym typeface="+mn-ea"/>
              </a:rPr>
              <a:t>Thinking3：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为什么我们需要多种推荐算法</a:t>
            </a:r>
            <a:endParaRPr altLang="zh-CN" sz="1800" dirty="0"/>
          </a:p>
          <a:p>
            <a:pPr marL="0" indent="0">
              <a:lnSpc>
                <a:spcPct val="170000"/>
              </a:lnSpc>
              <a:buNone/>
            </a:pPr>
            <a:r>
              <a:rPr altLang="zh-CN" sz="1800" dirty="0">
                <a:sym typeface="+mn-ea"/>
              </a:rPr>
              <a:t>Thinking4：</a:t>
            </a:r>
            <a:r>
              <a:rPr sz="1800" dirty="0">
                <a:sym typeface="+mn-ea"/>
              </a:rPr>
              <a:t>关联规则中的最小支持度、最小置信度该如何确定</a:t>
            </a:r>
            <a:endParaRPr sz="18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Thinking5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：都有哪些常见的回归分析方法，评价指标是什么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  <a:sym typeface="+mn-ea"/>
              </a:rPr>
              <a:t>Thinking&amp;Action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11505" y="1504950"/>
            <a:ext cx="4707255" cy="4944110"/>
          </a:xfrm>
          <a:prstGeom prst="rect">
            <a:avLst/>
          </a:prstGeo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Action1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：购物篮分析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数据集：MarketBasket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下载地址：https://www.kaggle.com/dragonheir/basket-optimisation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该数据集为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rawdata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，没有记录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TransactionID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和列名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ToDo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统计交易中的频繁项集和关联规则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395" y="1504950"/>
            <a:ext cx="6625590" cy="2460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9225" y="4251960"/>
            <a:ext cx="68059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H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ints: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data = pd.read_csv('./Market_Basket_Optimisation.csv', header = None)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 descr="关联规则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100455"/>
            <a:ext cx="10001250" cy="5610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 descr="关联规则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1356360"/>
            <a:ext cx="8658225" cy="4962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 descr="关联规则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1372870"/>
            <a:ext cx="9677400" cy="4657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 descr="线性回归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1304925"/>
            <a:ext cx="7705725" cy="4686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875280" y="2160270"/>
            <a:ext cx="7484745" cy="18014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</a:t>
            </a:r>
            <a:br>
              <a:rPr lang="en-US" sz="6000" dirty="0"/>
            </a:br>
            <a:r>
              <a:rPr lang="en-US" sz="4800" dirty="0"/>
              <a:t>Using data to solve problems</a:t>
            </a:r>
            <a:endParaRPr lang="en-US" sz="4800" dirty="0"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工作中的应用</a:t>
            </a: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201420"/>
            <a:ext cx="5097780" cy="53714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95" y="1201420"/>
            <a:ext cx="6269990" cy="53708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关联规则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美国明尼苏达州一家Target被客户投诉，一位中年男子指控Target将婴儿产品优惠券寄给他的女儿（高中生）。但没多久他却来电道歉，因为女儿经他逼问后坦承自己真的怀孕了。</a:t>
            </a:r>
            <a:endParaRPr lang="zh-CN" sz="3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工作中的应用</a:t>
            </a: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1201420"/>
            <a:ext cx="5151755" cy="546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35" y="1201420"/>
            <a:ext cx="5907405" cy="54673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关联规则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415353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6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关联规则：Association Rules，或者是 Basket Analysis</a:t>
            </a:r>
            <a:endParaRPr lang="zh-CN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解释了：如果一个消费者购买了产品A，那么他有多大几率会购买产品B?</a:t>
            </a:r>
            <a:endParaRPr lang="zh-CN" sz="3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5" y="1824990"/>
            <a:ext cx="4762500" cy="4200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dynamicNum"/>
</p:tagLst>
</file>

<file path=ppt/tags/tag10.xml><?xml version="1.0" encoding="utf-8"?>
<p:tagLst xmlns:p="http://schemas.openxmlformats.org/presentationml/2006/main">
  <p:tag name="KSO_WM_UNIT_TABLE_BEAUTIFY" val="smartTable{888815ad-df4f-43c5-9d2e-53b45f2e1a69}"/>
</p:tagLst>
</file>

<file path=ppt/tags/tag11.xml><?xml version="1.0" encoding="utf-8"?>
<p:tagLst xmlns:p="http://schemas.openxmlformats.org/presentationml/2006/main">
  <p:tag name="KSO_WM_UNIT_TABLE_BEAUTIFY" val="smartTable{c17ea575-ec71-4c41-b21a-4bd6c22aa86d}"/>
</p:tagLst>
</file>

<file path=ppt/tags/tag12.xml><?xml version="1.0" encoding="utf-8"?>
<p:tagLst xmlns:p="http://schemas.openxmlformats.org/presentationml/2006/main">
  <p:tag name="KSO_WM_UNIT_TABLE_BEAUTIFY" val="smartTable{7378e293-2a55-41a3-9ef8-d4014595685c}"/>
</p:tagLst>
</file>

<file path=ppt/tags/tag13.xml><?xml version="1.0" encoding="utf-8"?>
<p:tagLst xmlns:p="http://schemas.openxmlformats.org/presentationml/2006/main">
  <p:tag name="KSO_WM_UNIT_TABLE_BEAUTIFY" val="smartTable{046b9099-cac6-4da0-bfd2-495324b19b2e}"/>
</p:tagLst>
</file>

<file path=ppt/tags/tag14.xml><?xml version="1.0" encoding="utf-8"?>
<p:tagLst xmlns:p="http://schemas.openxmlformats.org/presentationml/2006/main">
  <p:tag name="KSO_WM_UNIT_TABLE_BEAUTIFY" val="smartTable{a9987329-1b46-44e1-80ba-afbd35b4caa4}"/>
</p:tagLst>
</file>

<file path=ppt/tags/tag15.xml><?xml version="1.0" encoding="utf-8"?>
<p:tagLst xmlns:p="http://schemas.openxmlformats.org/presentationml/2006/main">
  <p:tag name="KSO_WM_UNIT_TABLE_BEAUTIFY" val="smartTable{a9987329-1b46-44e1-80ba-afbd35b4caa4}"/>
</p:tagLst>
</file>

<file path=ppt/tags/tag16.xml><?xml version="1.0" encoding="utf-8"?>
<p:tagLst xmlns:p="http://schemas.openxmlformats.org/presentationml/2006/main">
  <p:tag name="KSO_WM_UNIT_TABLE_BEAUTIFY" val="smartTable{b0eb07eb-e00d-4b3c-adc5-25302bbbff39}"/>
</p:tagLst>
</file>

<file path=ppt/tags/tag17.xml><?xml version="1.0" encoding="utf-8"?>
<p:tagLst xmlns:p="http://schemas.openxmlformats.org/presentationml/2006/main">
  <p:tag name="KSO_WM_SLIDE_MODEL_TYPE" val="dynamicNum"/>
</p:tagLst>
</file>

<file path=ppt/tags/tag18.xml><?xml version="1.0" encoding="utf-8"?>
<p:tagLst xmlns:p="http://schemas.openxmlformats.org/presentationml/2006/main">
  <p:tag name="KSO_WM_SLIDE_MODEL_TYPE" val="dynamicNum"/>
</p:tagLst>
</file>

<file path=ppt/tags/tag19.xml><?xml version="1.0" encoding="utf-8"?>
<p:tagLst xmlns:p="http://schemas.openxmlformats.org/presentationml/2006/main">
  <p:tag name="KSO_WM_SLIDE_MODEL_TYPE" val="dynamicNum"/>
</p:tagLst>
</file>

<file path=ppt/tags/tag2.xml><?xml version="1.0" encoding="utf-8"?>
<p:tagLst xmlns:p="http://schemas.openxmlformats.org/presentationml/2006/main">
  <p:tag name="KSO_WM_SLIDE_MODEL_TYPE" val="dynamicNum"/>
</p:tagLst>
</file>

<file path=ppt/tags/tag20.xml><?xml version="1.0" encoding="utf-8"?>
<p:tagLst xmlns:p="http://schemas.openxmlformats.org/presentationml/2006/main">
  <p:tag name="KSO_WM_SLIDE_MODEL_TYPE" val="dynamicNum"/>
</p:tagLst>
</file>

<file path=ppt/tags/tag21.xml><?xml version="1.0" encoding="utf-8"?>
<p:tagLst xmlns:p="http://schemas.openxmlformats.org/presentationml/2006/main">
  <p:tag name="KSO_WM_UNIT_TABLE_BEAUTIFY" val="smartTable{a9987329-1b46-44e1-80ba-afbd35b4caa4}"/>
</p:tagLst>
</file>

<file path=ppt/tags/tag22.xml><?xml version="1.0" encoding="utf-8"?>
<p:tagLst xmlns:p="http://schemas.openxmlformats.org/presentationml/2006/main">
  <p:tag name="KSO_WM_UNIT_TABLE_BEAUTIFY" val="smartTable{a9987329-1b46-44e1-80ba-afbd35b4caa4}"/>
</p:tagLst>
</file>

<file path=ppt/tags/tag23.xml><?xml version="1.0" encoding="utf-8"?>
<p:tagLst xmlns:p="http://schemas.openxmlformats.org/presentationml/2006/main">
  <p:tag name="KSO_WM_UNIT_TABLE_BEAUTIFY" val="smartTable{a9987329-1b46-44e1-80ba-afbd35b4caa4}"/>
</p:tagLst>
</file>

<file path=ppt/tags/tag24.xml><?xml version="1.0" encoding="utf-8"?>
<p:tagLst xmlns:p="http://schemas.openxmlformats.org/presentationml/2006/main">
  <p:tag name="KSO_WM_UNIT_TABLE_BEAUTIFY" val="smartTable{a9987329-1b46-44e1-80ba-afbd35b4caa4}"/>
</p:tagLst>
</file>

<file path=ppt/tags/tag25.xml><?xml version="1.0" encoding="utf-8"?>
<p:tagLst xmlns:p="http://schemas.openxmlformats.org/presentationml/2006/main">
  <p:tag name="KSO_WM_UNIT_TABLE_BEAUTIFY" val="smartTable{a9987329-1b46-44e1-80ba-afbd35b4caa4}"/>
</p:tagLst>
</file>

<file path=ppt/tags/tag26.xml><?xml version="1.0" encoding="utf-8"?>
<p:tagLst xmlns:p="http://schemas.openxmlformats.org/presentationml/2006/main">
  <p:tag name="KSO_WM_UNIT_TABLE_BEAUTIFY" val="smartTable{a9987329-1b46-44e1-80ba-afbd35b4caa4}"/>
</p:tagLst>
</file>

<file path=ppt/tags/tag27.xml><?xml version="1.0" encoding="utf-8"?>
<p:tagLst xmlns:p="http://schemas.openxmlformats.org/presentationml/2006/main">
  <p:tag name="KSO_WM_UNIT_TABLE_BEAUTIFY" val="smartTable{a9987329-1b46-44e1-80ba-afbd35b4caa4}"/>
</p:tagLst>
</file>

<file path=ppt/tags/tag28.xml><?xml version="1.0" encoding="utf-8"?>
<p:tagLst xmlns:p="http://schemas.openxmlformats.org/presentationml/2006/main">
  <p:tag name="KSO_WM_UNIT_TABLE_BEAUTIFY" val="smartTable{a9987329-1b46-44e1-80ba-afbd35b4caa4}"/>
</p:tagLst>
</file>

<file path=ppt/tags/tag29.xml><?xml version="1.0" encoding="utf-8"?>
<p:tagLst xmlns:p="http://schemas.openxmlformats.org/presentationml/2006/main">
  <p:tag name="KSO_WM_UNIT_TABLE_BEAUTIFY" val="smartTable{a9987329-1b46-44e1-80ba-afbd35b4caa4}"/>
</p:tagLst>
</file>

<file path=ppt/tags/tag3.xml><?xml version="1.0" encoding="utf-8"?>
<p:tagLst xmlns:p="http://schemas.openxmlformats.org/presentationml/2006/main">
  <p:tag name="KSO_WM_UNIT_TABLE_BEAUTIFY" val="smartTable{a9987329-1b46-44e1-80ba-afbd35b4caa4}"/>
</p:tagLst>
</file>

<file path=ppt/tags/tag30.xml><?xml version="1.0" encoding="utf-8"?>
<p:tagLst xmlns:p="http://schemas.openxmlformats.org/presentationml/2006/main">
  <p:tag name="KSO_WM_SLIDE_MODEL_TYPE" val="dynamicNum"/>
</p:tagLst>
</file>

<file path=ppt/tags/tag31.xml><?xml version="1.0" encoding="utf-8"?>
<p:tagLst xmlns:p="http://schemas.openxmlformats.org/presentationml/2006/main">
  <p:tag name="KSO_WM_UNIT_TABLE_BEAUTIFY" val="smartTable{3030e8c2-9a71-4f27-b4f9-03fdb01e64a7}"/>
</p:tagLst>
</file>

<file path=ppt/tags/tag32.xml><?xml version="1.0" encoding="utf-8"?>
<p:tagLst xmlns:p="http://schemas.openxmlformats.org/presentationml/2006/main">
  <p:tag name="KSO_WM_SLIDE_MODEL_TYPE" val="dynamicNum"/>
</p:tagLst>
</file>

<file path=ppt/tags/tag4.xml><?xml version="1.0" encoding="utf-8"?>
<p:tagLst xmlns:p="http://schemas.openxmlformats.org/presentationml/2006/main">
  <p:tag name="KSO_WM_UNIT_TABLE_BEAUTIFY" val="smartTable{a9987329-1b46-44e1-80ba-afbd35b4caa4}"/>
</p:tagLst>
</file>

<file path=ppt/tags/tag5.xml><?xml version="1.0" encoding="utf-8"?>
<p:tagLst xmlns:p="http://schemas.openxmlformats.org/presentationml/2006/main">
  <p:tag name="KSO_WM_UNIT_TABLE_BEAUTIFY" val="smartTable{a9987329-1b46-44e1-80ba-afbd35b4caa4}"/>
</p:tagLst>
</file>

<file path=ppt/tags/tag6.xml><?xml version="1.0" encoding="utf-8"?>
<p:tagLst xmlns:p="http://schemas.openxmlformats.org/presentationml/2006/main">
  <p:tag name="KSO_WM_UNIT_TABLE_BEAUTIFY" val="smartTable{a9987329-1b46-44e1-80ba-afbd35b4caa4}"/>
</p:tagLst>
</file>

<file path=ppt/tags/tag7.xml><?xml version="1.0" encoding="utf-8"?>
<p:tagLst xmlns:p="http://schemas.openxmlformats.org/presentationml/2006/main">
  <p:tag name="KSO_WM_UNIT_TABLE_BEAUTIFY" val="smartTable{ef22bda1-abb3-4693-9ea3-8098256fec24}"/>
</p:tagLst>
</file>

<file path=ppt/tags/tag8.xml><?xml version="1.0" encoding="utf-8"?>
<p:tagLst xmlns:p="http://schemas.openxmlformats.org/presentationml/2006/main">
  <p:tag name="KSO_WM_UNIT_TABLE_BEAUTIFY" val="smartTable{3c300650-59bd-48a2-8f21-7cd471f7ac40}"/>
</p:tagLst>
</file>

<file path=ppt/tags/tag9.xml><?xml version="1.0" encoding="utf-8"?>
<p:tagLst xmlns:p="http://schemas.openxmlformats.org/presentationml/2006/main">
  <p:tag name="KSO_WM_UNIT_TABLE_BEAUTIFY" val="smartTable{ebd0a47d-c106-4f71-8722-08d071f2e0c4}"/>
</p:tagLst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17203</Words>
  <Application>WPS 演示</Application>
  <PresentationFormat>宽屏</PresentationFormat>
  <Paragraphs>1454</Paragraphs>
  <Slides>80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80</vt:i4>
      </vt:variant>
    </vt:vector>
  </HeadingPairs>
  <TitlesOfParts>
    <vt:vector size="101" baseType="lpstr">
      <vt:lpstr>Arial</vt:lpstr>
      <vt:lpstr>宋体</vt:lpstr>
      <vt:lpstr>Wingdings</vt:lpstr>
      <vt:lpstr>Calibri</vt:lpstr>
      <vt:lpstr>Calibri Light</vt:lpstr>
      <vt:lpstr>Arial</vt:lpstr>
      <vt:lpstr>Calibri</vt:lpstr>
      <vt:lpstr>Calibri Light</vt:lpstr>
      <vt:lpstr>微软雅黑</vt:lpstr>
      <vt:lpstr>Arial Unicode MS</vt:lpstr>
      <vt:lpstr>Helvetica</vt:lpstr>
      <vt:lpstr>PingFang SC</vt:lpstr>
      <vt:lpstr>Times New Roman</vt:lpstr>
      <vt:lpstr>Wingdings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数据采集与实战 Lesson1-2 </vt:lpstr>
      <vt:lpstr>学习方法</vt:lpstr>
      <vt:lpstr>学习方法</vt:lpstr>
      <vt:lpstr>学习方法</vt:lpstr>
      <vt:lpstr>&gt;&gt;   今天的学习目标</vt:lpstr>
      <vt:lpstr>&gt;&gt;   今天的学习目标</vt:lpstr>
      <vt:lpstr>1/2 关联规则</vt:lpstr>
      <vt:lpstr>关联规则</vt:lpstr>
      <vt:lpstr>关联规则</vt:lpstr>
      <vt:lpstr>关联规则</vt:lpstr>
      <vt:lpstr>支持度、置信度和提升度</vt:lpstr>
      <vt:lpstr>支持度、置信度和提升度</vt:lpstr>
      <vt:lpstr>支持度、置信度和提升度</vt:lpstr>
      <vt:lpstr>支持度、置信度和提升度</vt:lpstr>
      <vt:lpstr>Apriori算法原理</vt:lpstr>
      <vt:lpstr>Apriori算法原理</vt:lpstr>
      <vt:lpstr>Apriori算法原理</vt:lpstr>
      <vt:lpstr>Apriori算法原理</vt:lpstr>
      <vt:lpstr>Apriori算法原理</vt:lpstr>
      <vt:lpstr>如何使用Apriori算法做关联分析</vt:lpstr>
      <vt:lpstr>如何使用Apriori算法做关联分析</vt:lpstr>
      <vt:lpstr>如何使用Apriori算法做关联分析</vt:lpstr>
      <vt:lpstr>关联分析的使用场景</vt:lpstr>
      <vt:lpstr>关联分析的使用场景</vt:lpstr>
      <vt:lpstr>如何使用Apriori算法做关联分析</vt:lpstr>
      <vt:lpstr>如何使用Apriori算法做关联分析</vt:lpstr>
      <vt:lpstr>如何使用Apriori算法做关联分析</vt:lpstr>
      <vt:lpstr>如何使用Apriori算法做关联分析</vt:lpstr>
      <vt:lpstr>如何使用Apriori算法做关联分析</vt:lpstr>
      <vt:lpstr>关联分析的使用场景</vt:lpstr>
      <vt:lpstr>MovieLens：电影分类中的关联分析</vt:lpstr>
      <vt:lpstr>MovieLens：电影分类中的关联分析</vt:lpstr>
      <vt:lpstr>MovieLens：电影分类中的关联分析</vt:lpstr>
      <vt:lpstr>关联分析的使用场景</vt:lpstr>
      <vt:lpstr>MovieActors：电影演员中的关联分析</vt:lpstr>
      <vt:lpstr>MovieActors：电影演员中的关联分析</vt:lpstr>
      <vt:lpstr>MovieActors：电影演员中的关联分析</vt:lpstr>
      <vt:lpstr>MovieActors：电影演员中的关联分析</vt:lpstr>
      <vt:lpstr>Action：MarketBasket购物篮分析</vt:lpstr>
      <vt:lpstr>关联规则与协同过滤的区别</vt:lpstr>
      <vt:lpstr>关联规则与协同过滤的区别</vt:lpstr>
      <vt:lpstr>关联规则的视角</vt:lpstr>
      <vt:lpstr>关联规则中的最小支持度、最小置信度该如何确定</vt:lpstr>
      <vt:lpstr>关联规则算法</vt:lpstr>
      <vt:lpstr>FPGrowth算法</vt:lpstr>
      <vt:lpstr>FPGrowth算法</vt:lpstr>
      <vt:lpstr>FPGrowth算法</vt:lpstr>
      <vt:lpstr>FPGrowth算法</vt:lpstr>
      <vt:lpstr>FPGrowth算法</vt:lpstr>
      <vt:lpstr>FPGrowth算法</vt:lpstr>
      <vt:lpstr>FPGrowth算法</vt:lpstr>
      <vt:lpstr>FPGrowth算法</vt:lpstr>
      <vt:lpstr>FPGrowth算法</vt:lpstr>
      <vt:lpstr>Summary</vt:lpstr>
      <vt:lpstr>2/2  相关性分析</vt:lpstr>
      <vt:lpstr>相关性分析</vt:lpstr>
      <vt:lpstr>相关性分析工具</vt:lpstr>
      <vt:lpstr>相关性分析</vt:lpstr>
      <vt:lpstr>回归分析</vt:lpstr>
      <vt:lpstr>回归分析</vt:lpstr>
      <vt:lpstr>回归分析</vt:lpstr>
      <vt:lpstr>回归分析</vt:lpstr>
      <vt:lpstr>sklearn中的回归分析</vt:lpstr>
      <vt:lpstr>sklearn中的回归分析</vt:lpstr>
      <vt:lpstr>sklearn中的回归分析</vt:lpstr>
      <vt:lpstr>sklearn中的回归分析</vt:lpstr>
      <vt:lpstr>股票回归分析</vt:lpstr>
      <vt:lpstr>股票回归分析</vt:lpstr>
      <vt:lpstr>股票回归分析</vt:lpstr>
      <vt:lpstr>股票回归分析</vt:lpstr>
      <vt:lpstr>Summary：在工程中进行学习是最好的学习方式</vt:lpstr>
      <vt:lpstr>Thinking&amp;Action</vt:lpstr>
      <vt:lpstr>Thinking&amp;Action</vt:lpstr>
      <vt:lpstr>Summary</vt:lpstr>
      <vt:lpstr>Summary</vt:lpstr>
      <vt:lpstr>Summary</vt:lpstr>
      <vt:lpstr>Summary</vt:lpstr>
      <vt:lpstr>Thank You Using data to solve problems</vt:lpstr>
      <vt:lpstr>工作中的应用</vt:lpstr>
      <vt:lpstr>工作中的应用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机器学习与推荐系统OverView  Lesson-01</dc:title>
  <dc:creator>Microsoft Office User</dc:creator>
  <cp:lastModifiedBy>cy</cp:lastModifiedBy>
  <cp:revision>2396</cp:revision>
  <dcterms:created xsi:type="dcterms:W3CDTF">2019-08-30T07:48:00Z</dcterms:created>
  <dcterms:modified xsi:type="dcterms:W3CDTF">2020-07-19T03:50:27Z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