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7"/>
  </p:notesMasterIdLst>
  <p:handoutMasterIdLst>
    <p:handoutMasterId r:id="rId18"/>
  </p:handoutMasterIdLst>
  <p:sldIdLst>
    <p:sldId id="256" r:id="rId2"/>
    <p:sldId id="571" r:id="rId3"/>
    <p:sldId id="581" r:id="rId4"/>
    <p:sldId id="637" r:id="rId5"/>
    <p:sldId id="622" r:id="rId6"/>
    <p:sldId id="624" r:id="rId7"/>
    <p:sldId id="642" r:id="rId8"/>
    <p:sldId id="639" r:id="rId9"/>
    <p:sldId id="641" r:id="rId10"/>
    <p:sldId id="636" r:id="rId11"/>
    <p:sldId id="645" r:id="rId12"/>
    <p:sldId id="647" r:id="rId13"/>
    <p:sldId id="630" r:id="rId14"/>
    <p:sldId id="611" r:id="rId15"/>
    <p:sldId id="573" r:id="rId16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791E766-2E4B-4E19-9CA1-3814E096960D}">
          <p14:sldIdLst>
            <p14:sldId id="256"/>
            <p14:sldId id="571"/>
            <p14:sldId id="581"/>
            <p14:sldId id="637"/>
            <p14:sldId id="622"/>
            <p14:sldId id="624"/>
            <p14:sldId id="642"/>
            <p14:sldId id="639"/>
            <p14:sldId id="641"/>
            <p14:sldId id="636"/>
            <p14:sldId id="645"/>
            <p14:sldId id="647"/>
            <p14:sldId id="630"/>
          </p14:sldIdLst>
        </p14:section>
        <p14:section name="채점 및 기한" id="{62C2193B-8FA5-450F-AE10-5EBC32C26AE0}">
          <p14:sldIdLst>
            <p14:sldId id="611"/>
            <p14:sldId id="5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F0"/>
    <a:srgbClr val="A5D363"/>
    <a:srgbClr val="F5F095"/>
    <a:srgbClr val="DD8339"/>
    <a:srgbClr val="CCCCCC"/>
    <a:srgbClr val="E7E7E7"/>
    <a:srgbClr val="FF8629"/>
    <a:srgbClr val="87ADDB"/>
    <a:srgbClr val="055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6182" autoAdjust="0"/>
  </p:normalViewPr>
  <p:slideViewPr>
    <p:cSldViewPr>
      <p:cViewPr varScale="1">
        <p:scale>
          <a:sx n="92" d="100"/>
          <a:sy n="92" d="100"/>
        </p:scale>
        <p:origin x="690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2838" y="-11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A0F87-1ACE-4AEF-AD5E-33FD6EE81A5E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16331-479C-45B0-92B9-178B01F2A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039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2945660" cy="496411"/>
          </a:xfrm>
          <a:prstGeom prst="rect">
            <a:avLst/>
          </a:prstGeom>
        </p:spPr>
        <p:txBody>
          <a:bodyPr vert="horz" lIns="91371" tIns="45686" rIns="91371" bIns="4568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0" y="1"/>
            <a:ext cx="2945660" cy="496411"/>
          </a:xfrm>
          <a:prstGeom prst="rect">
            <a:avLst/>
          </a:prstGeom>
        </p:spPr>
        <p:txBody>
          <a:bodyPr vert="horz" lIns="91371" tIns="45686" rIns="91371" bIns="45686" rtlCol="0"/>
          <a:lstStyle>
            <a:lvl1pPr algn="r">
              <a:defRPr sz="1200"/>
            </a:lvl1pPr>
          </a:lstStyle>
          <a:p>
            <a:fld id="{A381B6A9-E196-4BBE-A57C-52ECFE345E5F}" type="datetimeFigureOut">
              <a:rPr lang="ko-KR" altLang="en-US" smtClean="0"/>
              <a:pPr/>
              <a:t>2017-04-07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1" tIns="45686" rIns="91371" bIns="4568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14"/>
            <a:ext cx="5438140" cy="4467701"/>
          </a:xfrm>
          <a:prstGeom prst="rect">
            <a:avLst/>
          </a:prstGeom>
        </p:spPr>
        <p:txBody>
          <a:bodyPr vert="horz" lIns="91371" tIns="45686" rIns="91371" bIns="4568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0" y="9430099"/>
            <a:ext cx="2945660" cy="496411"/>
          </a:xfrm>
          <a:prstGeom prst="rect">
            <a:avLst/>
          </a:prstGeom>
        </p:spPr>
        <p:txBody>
          <a:bodyPr vert="horz" lIns="91371" tIns="45686" rIns="91371" bIns="45686" rtlCol="0" anchor="b"/>
          <a:lstStyle>
            <a:lvl1pPr algn="r">
              <a:defRPr sz="1200"/>
            </a:lvl1pPr>
          </a:lstStyle>
          <a:p>
            <a:fld id="{8B8E8D17-8E2E-4A09-A48B-FF04797A55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0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09613" y="744538"/>
            <a:ext cx="537845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5FE3EB-32A9-4549-8967-240969D16A62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11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방명록 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E8D17-8E2E-4A09-A48B-FF04797A55C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6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이미지 로테이션 방식은 </a:t>
            </a:r>
            <a:r>
              <a:rPr lang="en-US" altLang="ko-KR" dirty="0" smtClean="0"/>
              <a:t>circle(</a:t>
            </a:r>
            <a:r>
              <a:rPr lang="ko-KR" altLang="en-US" dirty="0" smtClean="0"/>
              <a:t>가산</a:t>
            </a:r>
            <a:r>
              <a:rPr lang="en-US" altLang="ko-KR" dirty="0" smtClean="0"/>
              <a:t>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또는 </a:t>
            </a:r>
            <a:r>
              <a:rPr lang="en-US" altLang="ko-KR" baseline="0" dirty="0" smtClean="0"/>
              <a:t>queue(</a:t>
            </a:r>
            <a:r>
              <a:rPr lang="ko-KR" altLang="en-US" baseline="0" dirty="0" smtClean="0"/>
              <a:t>기본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E8D17-8E2E-4A09-A48B-FF04797A55C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7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E8D17-8E2E-4A09-A48B-FF04797A55C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73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auto">
          <a:xfrm>
            <a:off x="0" y="1643050"/>
            <a:ext cx="9906000" cy="128588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460724" y="125962"/>
            <a:ext cx="2438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  <a:sp3d/>
          </a:bodyPr>
          <a:lstStyle/>
          <a:p>
            <a:pPr algn="l">
              <a:defRPr/>
            </a:pPr>
            <a:r>
              <a:rPr lang="ko-KR" altLang="en-US" sz="1400" b="1" cap="none" spc="0" dirty="0" err="1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데이타베이스</a:t>
            </a:r>
            <a:r>
              <a:rPr lang="ko-KR" altLang="en-US" sz="1400" b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 시스템 연구실</a:t>
            </a:r>
            <a:endParaRPr lang="en-US" altLang="ko-KR" sz="1400" b="1" cap="none" spc="0" dirty="0">
              <a:ln w="1905">
                <a:noFill/>
              </a:ln>
              <a:solidFill>
                <a:srgbClr val="0553B4"/>
              </a:solidFill>
              <a:effectLst>
                <a:glow rad="101600">
                  <a:schemeClr val="bg1">
                    <a:lumMod val="95000"/>
                    <a:alpha val="40000"/>
                  </a:schemeClr>
                </a:glow>
              </a:effectLst>
              <a:latin typeface="Corbel" pitchFamily="34" charset="0"/>
              <a:ea typeface="함초롬돋움" pitchFamily="18" charset="-127"/>
              <a:cs typeface="함초롬돋움" pitchFamily="18" charset="-127"/>
            </a:endParaRPr>
          </a:p>
          <a:p>
            <a:pPr algn="l">
              <a:defRPr/>
            </a:pPr>
            <a:r>
              <a:rPr lang="en-US" altLang="ko-KR" sz="1400" b="1" i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Database Systems Lab.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97788" y="3590538"/>
            <a:ext cx="6108700" cy="1905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5" name="자유형 14"/>
          <p:cNvSpPr>
            <a:spLocks/>
          </p:cNvSpPr>
          <p:nvPr userDrawn="1"/>
        </p:nvSpPr>
        <p:spPr bwMode="auto">
          <a:xfrm>
            <a:off x="0" y="4263771"/>
            <a:ext cx="9906000" cy="25788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ysClr val="windowText" lastClr="000000">
              <a:tint val="80000"/>
              <a:satMod val="200000"/>
              <a:alpha val="4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2" descr="D:\My Documents\Desktop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80077" y="116632"/>
            <a:ext cx="773912" cy="535785"/>
          </a:xfrm>
          <a:prstGeom prst="rect">
            <a:avLst/>
          </a:prstGeom>
          <a:noFill/>
        </p:spPr>
      </p:pic>
      <p:sp>
        <p:nvSpPr>
          <p:cNvPr id="14" name="Oval 4"/>
          <p:cNvSpPr>
            <a:spLocks noChangeArrowheads="1"/>
          </p:cNvSpPr>
          <p:nvPr userDrawn="1"/>
        </p:nvSpPr>
        <p:spPr bwMode="auto">
          <a:xfrm>
            <a:off x="247650" y="928670"/>
            <a:ext cx="2724150" cy="2514600"/>
          </a:xfrm>
          <a:prstGeom prst="ellipse">
            <a:avLst/>
          </a:prstGeom>
          <a:noFill/>
          <a:ln w="38100">
            <a:solidFill>
              <a:srgbClr val="009AD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>
              <a:latin typeface="Arial" charset="0"/>
              <a:ea typeface="굴림" pitchFamily="50" charset="-127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hidden">
          <a:xfrm>
            <a:off x="0" y="1636929"/>
            <a:ext cx="9906000" cy="1252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5843" y="1442435"/>
            <a:ext cx="8131423" cy="1600200"/>
          </a:xfrm>
          <a:effectLst/>
        </p:spPr>
        <p:txBody>
          <a:bodyPr anchor="ctr"/>
          <a:lstStyle>
            <a:lvl1pPr>
              <a:defRPr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-35" y="2832714"/>
            <a:ext cx="9906035" cy="74095"/>
          </a:xfrm>
          <a:prstGeom prst="rect">
            <a:avLst/>
          </a:prstGeom>
          <a:solidFill>
            <a:srgbClr val="A5D36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Freeform 7"/>
          <p:cNvSpPr>
            <a:spLocks noChangeArrowheads="1"/>
          </p:cNvSpPr>
          <p:nvPr userDrawn="1"/>
        </p:nvSpPr>
        <p:spPr bwMode="auto">
          <a:xfrm>
            <a:off x="660400" y="1538270"/>
            <a:ext cx="247650" cy="1449388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Freeform 8"/>
          <p:cNvSpPr>
            <a:spLocks noChangeArrowheads="1"/>
          </p:cNvSpPr>
          <p:nvPr userDrawn="1"/>
        </p:nvSpPr>
        <p:spPr bwMode="auto">
          <a:xfrm>
            <a:off x="8973223" y="1357298"/>
            <a:ext cx="283766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7" name="Picture 3" descr="D:\My documents\Desktop\logoNew\CNU1 가로조합 칼라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87" y="125962"/>
            <a:ext cx="2520280" cy="42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auto">
          <a:xfrm>
            <a:off x="0" y="1643050"/>
            <a:ext cx="9906000" cy="128588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97788" y="3590538"/>
            <a:ext cx="6108700" cy="1905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hidden">
          <a:xfrm>
            <a:off x="0" y="1636929"/>
            <a:ext cx="9906000" cy="1252534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Corbel" pitchFamily="34" charset="0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ctrTitle"/>
          </p:nvPr>
        </p:nvSpPr>
        <p:spPr>
          <a:xfrm>
            <a:off x="560512" y="1442435"/>
            <a:ext cx="8784976" cy="1600200"/>
          </a:xfrm>
          <a:effectLst/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6" name="Text Box 11"/>
          <p:cNvSpPr txBox="1">
            <a:spLocks noChangeArrowheads="1"/>
          </p:cNvSpPr>
          <p:nvPr userDrawn="1"/>
        </p:nvSpPr>
        <p:spPr bwMode="auto">
          <a:xfrm>
            <a:off x="7460724" y="6237312"/>
            <a:ext cx="2438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  <a:sp3d/>
          </a:bodyPr>
          <a:lstStyle/>
          <a:p>
            <a:pPr algn="l">
              <a:defRPr/>
            </a:pPr>
            <a:r>
              <a:rPr lang="ko-KR" altLang="en-US" sz="1400" b="1" cap="none" spc="0" dirty="0" err="1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데이타베이스</a:t>
            </a:r>
            <a:r>
              <a:rPr lang="ko-KR" altLang="en-US" sz="1400" b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 시스템 연구실</a:t>
            </a:r>
            <a:endParaRPr lang="en-US" altLang="ko-KR" sz="1400" b="1" cap="none" spc="0" dirty="0">
              <a:ln w="1905">
                <a:noFill/>
              </a:ln>
              <a:solidFill>
                <a:srgbClr val="0553B4"/>
              </a:solidFill>
              <a:effectLst>
                <a:glow rad="101600">
                  <a:schemeClr val="bg1">
                    <a:lumMod val="95000"/>
                    <a:alpha val="40000"/>
                  </a:schemeClr>
                </a:glow>
              </a:effectLst>
              <a:latin typeface="Corbel" pitchFamily="34" charset="0"/>
              <a:ea typeface="함초롬돋움" pitchFamily="18" charset="-127"/>
              <a:cs typeface="함초롬돋움" pitchFamily="18" charset="-127"/>
            </a:endParaRPr>
          </a:p>
          <a:p>
            <a:pPr algn="l">
              <a:defRPr/>
            </a:pPr>
            <a:r>
              <a:rPr lang="en-US" altLang="ko-KR" sz="1400" b="1" i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Database Systems Lab.</a:t>
            </a:r>
          </a:p>
        </p:txBody>
      </p:sp>
      <p:pic>
        <p:nvPicPr>
          <p:cNvPr id="27" name="Picture 2" descr="D:\My Documents\Desktop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80077" y="6227982"/>
            <a:ext cx="773912" cy="535785"/>
          </a:xfrm>
          <a:prstGeom prst="rect">
            <a:avLst/>
          </a:prstGeom>
          <a:noFill/>
        </p:spPr>
      </p:pic>
      <p:pic>
        <p:nvPicPr>
          <p:cNvPr id="28" name="Picture 3" descr="D:\My documents\Desktop\logoNew\CNU1 가로조합 칼라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87" y="6237312"/>
            <a:ext cx="2520280" cy="42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소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 userDrawn="1"/>
        </p:nvSpPr>
        <p:spPr bwMode="auto">
          <a:xfrm>
            <a:off x="247650" y="1785926"/>
            <a:ext cx="2724150" cy="25146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>
              <a:latin typeface="Arial" charset="0"/>
              <a:ea typeface="굴림" pitchFamily="50" charset="-127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hidden">
          <a:xfrm>
            <a:off x="0" y="2494185"/>
            <a:ext cx="5118100" cy="1252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hidden">
          <a:xfrm>
            <a:off x="4292600" y="2494185"/>
            <a:ext cx="5613400" cy="1252534"/>
          </a:xfrm>
          <a:prstGeom prst="rect">
            <a:avLst/>
          </a:prstGeom>
          <a:gradFill rotWithShape="0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9126934" y="2281245"/>
            <a:ext cx="283766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1268" y="2285992"/>
            <a:ext cx="8275666" cy="1714512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hidden">
          <a:xfrm>
            <a:off x="0" y="3700464"/>
            <a:ext cx="5118100" cy="57158"/>
          </a:xfrm>
          <a:prstGeom prst="rect">
            <a:avLst/>
          </a:prstGeom>
          <a:solidFill>
            <a:srgbClr val="009A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hidden">
          <a:xfrm>
            <a:off x="4292600" y="3700464"/>
            <a:ext cx="5118100" cy="57158"/>
          </a:xfrm>
          <a:prstGeom prst="rect">
            <a:avLst/>
          </a:prstGeom>
          <a:gradFill rotWithShape="0">
            <a:gsLst>
              <a:gs pos="0">
                <a:srgbClr val="009ADE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Freeform 7"/>
          <p:cNvSpPr>
            <a:spLocks noChangeArrowheads="1"/>
          </p:cNvSpPr>
          <p:nvPr userDrawn="1"/>
        </p:nvSpPr>
        <p:spPr bwMode="auto">
          <a:xfrm>
            <a:off x="660400" y="2395526"/>
            <a:ext cx="247650" cy="1449388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6496" y="1357298"/>
            <a:ext cx="9073008" cy="4929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>
              <a:buFontTx/>
              <a:buBlip>
                <a:blip r:embed="rId3"/>
              </a:buBlip>
              <a:defRPr sz="20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4312" y="1357298"/>
            <a:ext cx="4411297" cy="4929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>
              <a:buFontTx/>
              <a:buBlip>
                <a:blip r:embed="rId3"/>
              </a:buBlip>
              <a:defRPr sz="20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1"/>
          </p:nvPr>
        </p:nvSpPr>
        <p:spPr>
          <a:xfrm>
            <a:off x="5030391" y="1357298"/>
            <a:ext cx="4411297" cy="4929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>
              <a:buFontTx/>
              <a:buBlip>
                <a:blip r:embed="rId3"/>
              </a:buBlip>
              <a:defRPr sz="20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0" y="0"/>
            <a:ext cx="9906000" cy="6381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1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화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4953000" y="6383677"/>
            <a:ext cx="4952965" cy="45719"/>
          </a:xfrm>
          <a:prstGeom prst="rect">
            <a:avLst/>
          </a:prstGeom>
          <a:solidFill>
            <a:srgbClr val="87ADD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134931"/>
            <a:ext cx="2311400" cy="74095"/>
          </a:xfrm>
          <a:prstGeom prst="rect">
            <a:avLst/>
          </a:prstGeom>
          <a:solidFill>
            <a:srgbClr val="A5D36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68450" y="1134931"/>
            <a:ext cx="7842250" cy="74095"/>
          </a:xfrm>
          <a:prstGeom prst="rect">
            <a:avLst/>
          </a:prstGeom>
          <a:gradFill rotWithShape="0">
            <a:gsLst>
              <a:gs pos="0">
                <a:srgbClr val="A5D363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26775" y="37451"/>
            <a:ext cx="8402689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6152" name="Freeform 8"/>
          <p:cNvSpPr>
            <a:spLocks noChangeArrowheads="1"/>
          </p:cNvSpPr>
          <p:nvPr/>
        </p:nvSpPr>
        <p:spPr bwMode="auto">
          <a:xfrm>
            <a:off x="549637" y="345427"/>
            <a:ext cx="177138" cy="935037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rgbClr val="009ADE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53" name="Freeform 9"/>
          <p:cNvSpPr>
            <a:spLocks noChangeArrowheads="1"/>
          </p:cNvSpPr>
          <p:nvPr/>
        </p:nvSpPr>
        <p:spPr bwMode="auto">
          <a:xfrm>
            <a:off x="9129464" y="210488"/>
            <a:ext cx="213254" cy="927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rgbClr val="FF8629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0" y="6383677"/>
            <a:ext cx="4952965" cy="45719"/>
          </a:xfrm>
          <a:prstGeom prst="rect">
            <a:avLst/>
          </a:prstGeom>
          <a:solidFill>
            <a:srgbClr val="0553B4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Picture 2" descr="D:\My Documents\Desktop\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85248" y="6453738"/>
            <a:ext cx="541704" cy="375026"/>
          </a:xfrm>
          <a:prstGeom prst="rect">
            <a:avLst/>
          </a:prstGeom>
          <a:noFill/>
        </p:spPr>
      </p:pic>
      <p:pic>
        <p:nvPicPr>
          <p:cNvPr id="2050" name="Picture 2" descr="D:\My documents\Desktop\logoNew\CNU1 로고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80" y="6453336"/>
            <a:ext cx="673634" cy="33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1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D:\My Documents\Desktop\titl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652" y="6453336"/>
            <a:ext cx="4526089" cy="37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3" r:id="rId2"/>
    <p:sldLayoutId id="2147483691" r:id="rId3"/>
    <p:sldLayoutId id="2147483676" r:id="rId4"/>
    <p:sldLayoutId id="2147483694" r:id="rId5"/>
    <p:sldLayoutId id="2147483695" r:id="rId6"/>
    <p:sldLayoutId id="2147483690" r:id="rId7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Corbel" pitchFamily="34" charset="0"/>
          <a:ea typeface="함초롬돋움" pitchFamily="18" charset="-127"/>
          <a:cs typeface="함초롬돋움" pitchFamily="18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marR="0" indent="-28575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tabLst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293813" indent="-403225" algn="l" rtl="0" eaLnBrk="1" fontAlgn="base" latinLnBrk="1" hangingPunct="1">
        <a:spcBef>
          <a:spcPct val="20000"/>
        </a:spcBef>
        <a:spcAft>
          <a:spcPct val="0"/>
        </a:spcAft>
        <a:buClr>
          <a:schemeClr val="accent1">
            <a:lumMod val="75000"/>
          </a:schemeClr>
        </a:buClr>
        <a:buSzPct val="70000"/>
        <a:buFont typeface="Wingdings" pitchFamily="2" charset="2"/>
        <a:buChar char="n"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81163" indent="-385763" algn="l" rtl="0" eaLnBrk="1" fontAlgn="base" latinLnBrk="1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75000"/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70100" indent="-387350" algn="l" rtl="0" eaLnBrk="1" fontAlgn="base" latinLnBrk="1" hangingPunct="1">
        <a:spcBef>
          <a:spcPct val="20000"/>
        </a:spcBef>
        <a:spcAft>
          <a:spcPct val="0"/>
        </a:spcAft>
        <a:buClr>
          <a:srgbClr val="0553B4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273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gp.m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default.asp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ile-widgets.org/timeline/" TargetMode="External"/><Relationship Id="rId2" Type="http://schemas.openxmlformats.org/officeDocument/2006/relationships/hyperlink" Target="http://www.chartjs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://arborjs.org/" TargetMode="External"/><Relationship Id="rId4" Type="http://schemas.openxmlformats.org/officeDocument/2006/relationships/hyperlink" Target="https://d3js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2017. 4. 8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충남대학교 컴퓨터공학과</a:t>
            </a:r>
            <a:endParaRPr lang="en-US" altLang="ko-KR" dirty="0"/>
          </a:p>
          <a:p>
            <a:r>
              <a:rPr lang="ko-KR" altLang="en-US" dirty="0" err="1"/>
              <a:t>데이타베이스</a:t>
            </a:r>
            <a:r>
              <a:rPr lang="ko-KR" altLang="en-US" dirty="0"/>
              <a:t> 시스템 연구실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TermProject</a:t>
            </a:r>
            <a:r>
              <a:rPr lang="en-US" altLang="ko-KR" dirty="0"/>
              <a:t> #1 : </a:t>
            </a:r>
            <a:r>
              <a:rPr lang="en-US" altLang="ko-KR" dirty="0" smtClean="0"/>
              <a:t>One Page Web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Guest Book - </a:t>
            </a:r>
            <a:r>
              <a:rPr lang="ko-KR" altLang="en-US" dirty="0"/>
              <a:t>요구사항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8" name="내용 개체 틀 1"/>
          <p:cNvSpPr>
            <a:spLocks noGrp="1"/>
          </p:cNvSpPr>
          <p:nvPr>
            <p:ph idx="1"/>
          </p:nvPr>
        </p:nvSpPr>
        <p:spPr>
          <a:xfrm>
            <a:off x="488504" y="1340768"/>
            <a:ext cx="9217024" cy="48965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guestbook</a:t>
            </a:r>
          </a:p>
          <a:p>
            <a:pPr lvl="1"/>
            <a:r>
              <a:rPr lang="ko-KR" altLang="en-US" dirty="0" smtClean="0"/>
              <a:t>방명록에는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입력 받아 등록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등록된 방명록에는 한 개의 답글을 입력할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JAVASCRIPT</a:t>
            </a:r>
            <a:r>
              <a:rPr lang="ko-KR" altLang="en-US" dirty="0"/>
              <a:t>를 이용하여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답글에 </a:t>
            </a:r>
            <a:r>
              <a:rPr lang="en-US" altLang="ko-KR" dirty="0" smtClean="0">
                <a:solidFill>
                  <a:srgbClr val="FF0000"/>
                </a:solidFill>
              </a:rPr>
              <a:t>Web </a:t>
            </a:r>
            <a:r>
              <a:rPr lang="en-US" altLang="ko-KR" dirty="0">
                <a:solidFill>
                  <a:srgbClr val="FF0000"/>
                </a:solidFill>
              </a:rPr>
              <a:t>page URL</a:t>
            </a:r>
            <a:r>
              <a:rPr lang="ko-KR" altLang="en-US" dirty="0">
                <a:solidFill>
                  <a:srgbClr val="FF0000"/>
                </a:solidFill>
              </a:rPr>
              <a:t>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입력하면 </a:t>
            </a:r>
            <a:r>
              <a:rPr lang="en-US" altLang="ko-KR" dirty="0">
                <a:solidFill>
                  <a:srgbClr val="FF0000"/>
                </a:solidFill>
              </a:rPr>
              <a:t>URL </a:t>
            </a:r>
            <a:r>
              <a:rPr lang="ko-KR" altLang="en-US" dirty="0">
                <a:solidFill>
                  <a:srgbClr val="FF0000"/>
                </a:solidFill>
              </a:rPr>
              <a:t>정보들이 표시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가산점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dirty="0" smtClean="0"/>
              <a:t>Open Graph Protocol </a:t>
            </a:r>
            <a:r>
              <a:rPr lang="en-US" altLang="ko-KR" b="1" i="1" dirty="0" smtClean="0">
                <a:hlinkClick r:id="rId3"/>
              </a:rPr>
              <a:t>Try </a:t>
            </a:r>
            <a:r>
              <a:rPr lang="en-US" altLang="ko-KR" b="1" i="1" dirty="0">
                <a:hlinkClick r:id="rId3"/>
              </a:rPr>
              <a:t>it!</a:t>
            </a:r>
            <a:endParaRPr lang="en-US" altLang="ko-KR" b="1" i="1" dirty="0"/>
          </a:p>
          <a:p>
            <a:pPr lvl="1"/>
            <a:endParaRPr lang="ko-KR" altLang="en-US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b="44536"/>
          <a:stretch/>
        </p:blipFill>
        <p:spPr>
          <a:xfrm>
            <a:off x="1928664" y="2924944"/>
            <a:ext cx="5961088" cy="15021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119" y="5087250"/>
            <a:ext cx="4000128" cy="115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77746" y="1402113"/>
            <a:ext cx="9931838" cy="188287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방명록 등록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①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댓글 내용을 입력하여 등록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여러 개의</a:t>
            </a:r>
            <a:r>
              <a:rPr lang="en-US" altLang="ko-KR" dirty="0"/>
              <a:t> </a:t>
            </a:r>
            <a:r>
              <a:rPr lang="ko-KR" altLang="en-US" dirty="0" smtClean="0"/>
              <a:t>방명록 등록 시 가장 최근에 등록된 자료는 </a:t>
            </a:r>
            <a:r>
              <a:rPr lang="ko-KR" altLang="en-US" dirty="0" err="1" smtClean="0"/>
              <a:t>등록창</a:t>
            </a:r>
            <a:r>
              <a:rPr lang="ko-KR" altLang="en-US" dirty="0" smtClean="0"/>
              <a:t> 바로 위에 표시</a:t>
            </a:r>
            <a:r>
              <a:rPr lang="en-US" altLang="ko-KR" dirty="0" smtClean="0"/>
              <a:t>	</a:t>
            </a:r>
          </a:p>
          <a:p>
            <a:pPr lvl="2"/>
            <a:r>
              <a:rPr lang="ko-KR" altLang="en-US" dirty="0" smtClean="0"/>
              <a:t>등록 순서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작성자 기준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실습조교</a:t>
            </a:r>
            <a:r>
              <a:rPr lang="ko-KR" altLang="en-US" dirty="0" smtClean="0"/>
              <a:t> </a:t>
            </a:r>
            <a:r>
              <a:rPr lang="en-US" altLang="ko-KR" dirty="0" smtClean="0"/>
              <a:t>~ </a:t>
            </a:r>
            <a:r>
              <a:rPr lang="ko-KR" altLang="en-US" dirty="0" err="1" smtClean="0"/>
              <a:t>실습조교</a:t>
            </a:r>
            <a:r>
              <a:rPr lang="en-US" altLang="ko-KR" dirty="0" smtClean="0"/>
              <a:t>3 </a:t>
            </a:r>
            <a:r>
              <a:rPr lang="ko-KR" altLang="en-US" dirty="0" smtClean="0"/>
              <a:t>순으로 등록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Guest Book -</a:t>
            </a:r>
            <a:r>
              <a:rPr lang="ko-KR" altLang="en-US" dirty="0"/>
              <a:t> 요구사항</a:t>
            </a:r>
            <a:r>
              <a:rPr lang="en-US" altLang="ko-KR" dirty="0" smtClean="0"/>
              <a:t> (</a:t>
            </a:r>
            <a:r>
              <a:rPr lang="ko-KR" altLang="en-US" dirty="0" smtClean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 bwMode="auto">
          <a:xfrm>
            <a:off x="4848572" y="4343886"/>
            <a:ext cx="753442" cy="597282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231" t="35422"/>
          <a:stretch/>
        </p:blipFill>
        <p:spPr>
          <a:xfrm>
            <a:off x="992560" y="3723512"/>
            <a:ext cx="3645802" cy="193773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711" y="2996952"/>
            <a:ext cx="3660785" cy="334702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8809" y="3573016"/>
            <a:ext cx="495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①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31120" y="2924944"/>
            <a:ext cx="51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②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26188" y="4982979"/>
            <a:ext cx="1475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가장 최근 등록된 자료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65311" y="340932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5310" y="421153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04449" y="3733896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등록 된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방명록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4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77746" y="1258097"/>
            <a:ext cx="9139750" cy="188287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방명록 등록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① 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답글 등록하기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버튼을 클릭하면 답글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팝업창이</a:t>
            </a:r>
            <a:r>
              <a:rPr lang="ko-KR" altLang="en-US" dirty="0"/>
              <a:t> </a:t>
            </a:r>
            <a:r>
              <a:rPr lang="ko-KR" altLang="en-US" dirty="0" smtClean="0"/>
              <a:t>나타나고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답글 입력 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버튼으로 답글 등록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해당 방명록에 답글을 등록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Guest Book -</a:t>
            </a:r>
            <a:r>
              <a:rPr lang="ko-KR" altLang="en-US" dirty="0"/>
              <a:t> 요구사항</a:t>
            </a:r>
            <a:r>
              <a:rPr lang="en-US" altLang="ko-KR" dirty="0" smtClean="0"/>
              <a:t> (</a:t>
            </a:r>
            <a:r>
              <a:rPr lang="ko-KR" altLang="en-US" dirty="0" smtClean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 bwMode="auto">
          <a:xfrm>
            <a:off x="4847630" y="4343886"/>
            <a:ext cx="753442" cy="597282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28" y="2852936"/>
            <a:ext cx="3111624" cy="374441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96" y="3068960"/>
            <a:ext cx="3100385" cy="29622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69" y="2852936"/>
            <a:ext cx="495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①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2447" y="2996952"/>
            <a:ext cx="51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②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6496" y="2636912"/>
            <a:ext cx="9433048" cy="3649608"/>
          </a:xfrm>
        </p:spPr>
        <p:txBody>
          <a:bodyPr/>
          <a:lstStyle/>
          <a:p>
            <a:r>
              <a:rPr lang="en-US" altLang="ko-KR" dirty="0" smtClean="0"/>
              <a:t>footer</a:t>
            </a:r>
          </a:p>
          <a:p>
            <a:pPr lvl="1"/>
            <a:r>
              <a:rPr lang="ko-KR" altLang="en-US" dirty="0" smtClean="0"/>
              <a:t>소속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E-mail</a:t>
            </a:r>
            <a:r>
              <a:rPr lang="ko-KR" altLang="en-US" dirty="0" smtClean="0"/>
              <a:t> 기재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소속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학번은 </a:t>
            </a:r>
            <a:r>
              <a:rPr lang="en-US" altLang="ko-KR" dirty="0" smtClean="0"/>
              <a:t>color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decoration </a:t>
            </a:r>
            <a:r>
              <a:rPr lang="ko-KR" altLang="en-US" dirty="0" smtClean="0"/>
              <a:t>으로 강조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Footer - </a:t>
            </a:r>
            <a:r>
              <a:rPr lang="ko-KR" altLang="en-US" dirty="0"/>
              <a:t>요구사항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1566362"/>
            <a:ext cx="8784976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9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87962"/>
              </p:ext>
            </p:extLst>
          </p:nvPr>
        </p:nvGraphicFramePr>
        <p:xfrm>
          <a:off x="415926" y="1412776"/>
          <a:ext cx="9062408" cy="47118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10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951">
                  <a:extLst>
                    <a:ext uri="{9D8B030D-6E8A-4147-A177-3AD203B41FA5}">
                      <a16:colId xmlns:a16="http://schemas.microsoft.com/office/drawing/2014/main" val="1938416066"/>
                    </a:ext>
                  </a:extLst>
                </a:gridCol>
                <a:gridCol w="791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 분류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 분류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소 분류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점수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1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홈페이지</a:t>
                      </a:r>
                      <a:endParaRPr lang="en-US" altLang="ko-KR" sz="9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작성</a:t>
                      </a:r>
                      <a:endParaRPr lang="ko-KR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요구사항을 명확히 기술하였는지 여부와 이를 반영하여 컨텐츠와 기능을 구성했는지 여부</a:t>
                      </a:r>
                      <a:endParaRPr lang="en-US" altLang="ko-KR" sz="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Semantic tag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의 적절한 사용여부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HTML5 semantic tag reference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참조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89941"/>
                  </a:ext>
                </a:extLst>
              </a:tr>
              <a:tr h="2069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Menu</a:t>
                      </a:r>
                      <a:r>
                        <a:rPr lang="en-US" altLang="ko-KR" sz="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Bar(8</a:t>
                      </a:r>
                      <a:r>
                        <a:rPr lang="ko-KR" altLang="en-US" sz="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</a:t>
                      </a:r>
                      <a:r>
                        <a:rPr lang="en-US" altLang="ko-KR" sz="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상단 고정 및 메뉴 클릭 시 해당 위치로 이동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마우스 오버 효과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713306"/>
                  </a:ext>
                </a:extLst>
              </a:tr>
              <a:tr h="206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  <a:r>
                        <a:rPr lang="en-US" altLang="ko-KR" sz="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Slide Show(15</a:t>
                      </a:r>
                      <a:r>
                        <a:rPr lang="ko-KR" altLang="en-US" sz="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</a:t>
                      </a:r>
                      <a:r>
                        <a:rPr lang="en-US" altLang="ko-KR" sz="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양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옆 버튼 클릭 시 이미지 전환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908512"/>
                  </a:ext>
                </a:extLst>
              </a:tr>
              <a:tr h="2069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타이머를 적용하여 이미지 전환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하단 이미지 선택 버튼</a:t>
                      </a:r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클릭 시 이미지 전환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130594"/>
                  </a:ext>
                </a:extLst>
              </a:tr>
              <a:tr h="206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Introduce(11</a:t>
                      </a:r>
                      <a:r>
                        <a:rPr lang="ko-KR" altLang="en-US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</a:t>
                      </a:r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작성시 요구한 사항의 충족 여부</a:t>
                      </a:r>
                      <a:endParaRPr lang="ko-KR" altLang="en-US" sz="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275338"/>
                  </a:ext>
                </a:extLst>
              </a:tr>
              <a:tr h="206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홈페이지의 목적과 부합되는 내용 및 표현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000327"/>
                  </a:ext>
                </a:extLst>
              </a:tr>
              <a:tr h="2069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Gallery(15</a:t>
                      </a:r>
                      <a:r>
                        <a:rPr lang="ko-KR" altLang="en-US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</a:t>
                      </a:r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이미지 마우스 오버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모달창</a:t>
                      </a:r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생성 및 이미지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20780"/>
                  </a:ext>
                </a:extLst>
              </a:tr>
              <a:tr h="206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이미지 삭제</a:t>
                      </a:r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삭제된 이미지는 </a:t>
                      </a:r>
                      <a:r>
                        <a:rPr lang="ko-KR" altLang="en-US" sz="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모달창에서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보이지 않음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160399"/>
                  </a:ext>
                </a:extLst>
              </a:tr>
              <a:tr h="206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en-US" altLang="ko-KR" sz="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Book(11</a:t>
                      </a:r>
                      <a:r>
                        <a:rPr lang="ko-KR" altLang="en-US" sz="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</a:t>
                      </a:r>
                      <a:r>
                        <a:rPr lang="en-US" altLang="ko-KR" sz="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방명록 등록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47374"/>
                  </a:ext>
                </a:extLst>
              </a:tr>
              <a:tr h="206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등록된 방명록에 답글 등록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977236"/>
                  </a:ext>
                </a:extLst>
              </a:tr>
              <a:tr h="703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추가 기능</a:t>
                      </a:r>
                      <a:endParaRPr lang="ko-KR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Menu Bar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Dropdown – animation 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효과 적용</a:t>
                      </a:r>
                      <a:endParaRPr lang="en-US" altLang="ko-KR" sz="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Slide Show - </a:t>
                      </a:r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이미지가 한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바퀴 돌았을 때 다시 처음 이미지를 출력 </a:t>
                      </a:r>
                      <a:endParaRPr lang="en-US" altLang="ko-KR" sz="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 - 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외부 오픈 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사용</a:t>
                      </a:r>
                      <a:endParaRPr lang="en-US" altLang="ko-KR" sz="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Gallery – HTML5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의 기능을 이용하여 이미지 정보 저장 및 삭제</a:t>
                      </a:r>
                      <a:endParaRPr lang="en-US" altLang="ko-KR" sz="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Guest Book –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답글에 웹 페이지 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을 입력하면 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정보를 표시</a:t>
                      </a:r>
                      <a:endParaRPr lang="en-US" altLang="ko-KR" sz="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각</a:t>
                      </a:r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r>
                        <a:rPr lang="ko-KR" altLang="en-US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</a:t>
                      </a:r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5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코딩 스킬</a:t>
                      </a:r>
                      <a:endParaRPr lang="ko-KR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소스코드의 완성도</a:t>
                      </a:r>
                      <a:endParaRPr lang="en-US" altLang="ko-KR" sz="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주석의 적절성</a:t>
                      </a:r>
                      <a:endParaRPr lang="en-US" altLang="ko-KR" sz="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Responsive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고려</a:t>
                      </a:r>
                      <a:endParaRPr lang="en-US" altLang="ko-KR" sz="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ko-KR" altLang="en-US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</a:t>
                      </a:r>
                      <a:endParaRPr lang="en-US" altLang="ko-KR" sz="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231905"/>
                  </a:ext>
                </a:extLst>
              </a:tr>
              <a:tr h="220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감점</a:t>
                      </a:r>
                      <a:endParaRPr lang="ko-KR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-10/</a:t>
                      </a:r>
                      <a:r>
                        <a:rPr lang="ko-KR" altLang="en-US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일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42427"/>
                  </a:ext>
                </a:extLst>
              </a:tr>
              <a:tr h="206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총점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70(</a:t>
                      </a:r>
                      <a:r>
                        <a:rPr lang="ko-KR" altLang="en-US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동작</a:t>
                      </a:r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ko-KR" altLang="en-US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기타</a:t>
                      </a:r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</a:t>
                      </a:r>
                      <a:r>
                        <a:rPr lang="ko-KR" altLang="en-US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</a:t>
                      </a:r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+ 20(</a:t>
                      </a:r>
                      <a:r>
                        <a:rPr lang="ko-KR" altLang="en-US" sz="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가산점</a:t>
                      </a:r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= 100</a:t>
                      </a:r>
                      <a:r>
                        <a:rPr lang="ko-KR" altLang="en-US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채점 기준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4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제출 방법</a:t>
            </a:r>
            <a:endParaRPr lang="en-US" altLang="ko-KR" dirty="0"/>
          </a:p>
          <a:p>
            <a:pPr lvl="1"/>
            <a:r>
              <a:rPr lang="ko-KR" altLang="en-US" dirty="0"/>
              <a:t>사이버 캠퍼스 </a:t>
            </a:r>
            <a:r>
              <a:rPr lang="en-US" altLang="ko-KR" dirty="0"/>
              <a:t>(e-learn.cnu.ac.kr)</a:t>
            </a:r>
            <a:r>
              <a:rPr lang="ko-KR" altLang="en-US" dirty="0"/>
              <a:t>로 제출</a:t>
            </a:r>
            <a:endParaRPr lang="en-US" altLang="ko-KR" dirty="0"/>
          </a:p>
          <a:p>
            <a:pPr lvl="2"/>
            <a:r>
              <a:rPr lang="ko-KR" altLang="en-US" dirty="0"/>
              <a:t>나의 강의실 </a:t>
            </a:r>
            <a:r>
              <a:rPr lang="en-US" altLang="ko-KR" dirty="0"/>
              <a:t>&gt; </a:t>
            </a:r>
            <a:r>
              <a:rPr lang="ko-KR" altLang="en-US" dirty="0"/>
              <a:t>과제 제출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제출 </a:t>
            </a:r>
            <a:r>
              <a:rPr lang="ko-KR" altLang="en-US" dirty="0"/>
              <a:t>기한</a:t>
            </a:r>
            <a:endParaRPr lang="en-US" altLang="ko-KR" dirty="0"/>
          </a:p>
          <a:p>
            <a:pPr lvl="1"/>
            <a:r>
              <a:rPr lang="en-US" altLang="ko-KR" sz="2400" dirty="0" smtClean="0"/>
              <a:t>2017</a:t>
            </a:r>
            <a:r>
              <a:rPr lang="ko-KR" altLang="en-US" sz="2400" dirty="0" smtClean="0"/>
              <a:t>년 </a:t>
            </a:r>
            <a:r>
              <a:rPr lang="en-US" altLang="ko-KR" sz="2400" dirty="0">
                <a:solidFill>
                  <a:srgbClr val="FF0000"/>
                </a:solidFill>
              </a:rPr>
              <a:t>5</a:t>
            </a:r>
            <a:r>
              <a:rPr lang="ko-KR" altLang="en-US" sz="2400" dirty="0">
                <a:solidFill>
                  <a:srgbClr val="FF0000"/>
                </a:solidFill>
              </a:rPr>
              <a:t>월 </a:t>
            </a:r>
            <a:r>
              <a:rPr lang="en-US" altLang="ko-KR" sz="2400" dirty="0" smtClean="0">
                <a:solidFill>
                  <a:srgbClr val="FF0000"/>
                </a:solidFill>
              </a:rPr>
              <a:t>14</a:t>
            </a:r>
            <a:r>
              <a:rPr lang="ko-KR" altLang="en-US" sz="2400" dirty="0" smtClean="0">
                <a:solidFill>
                  <a:srgbClr val="FF0000"/>
                </a:solidFill>
              </a:rPr>
              <a:t>일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일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23:59:59 </a:t>
            </a:r>
            <a:r>
              <a:rPr lang="ko-KR" altLang="en-US" sz="2400" dirty="0"/>
              <a:t>까지</a:t>
            </a:r>
            <a:endParaRPr lang="en-US" altLang="ko-KR" sz="2400" dirty="0"/>
          </a:p>
          <a:p>
            <a:endParaRPr lang="en-US" altLang="ko-KR" sz="2600" dirty="0"/>
          </a:p>
          <a:p>
            <a:r>
              <a:rPr lang="ko-KR" altLang="en-US" dirty="0" smtClean="0"/>
              <a:t>채점</a:t>
            </a:r>
            <a:endParaRPr lang="en-US" altLang="ko-KR" dirty="0"/>
          </a:p>
          <a:p>
            <a:pPr lvl="1"/>
            <a:r>
              <a:rPr lang="ko-KR" altLang="en-US" sz="2200" dirty="0"/>
              <a:t>총점</a:t>
            </a:r>
            <a:r>
              <a:rPr lang="en-US" altLang="ko-KR" sz="2200" dirty="0"/>
              <a:t>: </a:t>
            </a:r>
            <a:r>
              <a:rPr lang="ko-KR" altLang="en-US" sz="2200" dirty="0" smtClean="0"/>
              <a:t>홈페이지 작성</a:t>
            </a:r>
            <a:r>
              <a:rPr lang="en-US" altLang="ko-KR" sz="2200" dirty="0" smtClean="0"/>
              <a:t>(70</a:t>
            </a:r>
            <a:r>
              <a:rPr lang="ko-KR" altLang="en-US" sz="2200" dirty="0" smtClean="0"/>
              <a:t>점</a:t>
            </a:r>
            <a:r>
              <a:rPr lang="en-US" altLang="ko-KR" sz="2200" dirty="0" smtClean="0"/>
              <a:t>) + </a:t>
            </a:r>
            <a:r>
              <a:rPr lang="ko-KR" altLang="en-US" sz="2200" dirty="0" err="1" smtClean="0"/>
              <a:t>가산점</a:t>
            </a:r>
            <a:r>
              <a:rPr lang="en-US" altLang="ko-KR" sz="2200" dirty="0" smtClean="0"/>
              <a:t>(20</a:t>
            </a:r>
            <a:r>
              <a:rPr lang="ko-KR" altLang="en-US" sz="2200" dirty="0" smtClean="0"/>
              <a:t>점</a:t>
            </a:r>
            <a:r>
              <a:rPr lang="en-US" altLang="ko-KR" sz="2200" dirty="0" smtClean="0"/>
              <a:t>) + </a:t>
            </a:r>
            <a:r>
              <a:rPr lang="ko-KR" altLang="en-US" sz="2200" dirty="0" smtClean="0"/>
              <a:t>기타</a:t>
            </a:r>
            <a:r>
              <a:rPr lang="en-US" altLang="ko-KR" sz="2200" dirty="0" smtClean="0"/>
              <a:t>(10</a:t>
            </a:r>
            <a:r>
              <a:rPr lang="ko-KR" altLang="en-US" sz="2200" dirty="0" smtClean="0"/>
              <a:t>점</a:t>
            </a:r>
            <a:r>
              <a:rPr lang="en-US" altLang="ko-KR" sz="2200" dirty="0" smtClean="0"/>
              <a:t>) = 100</a:t>
            </a:r>
            <a:r>
              <a:rPr lang="ko-KR" altLang="en-US" sz="2200" dirty="0" smtClean="0"/>
              <a:t>점 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Delay</a:t>
            </a:r>
            <a:r>
              <a:rPr lang="ko-KR" altLang="en-US" sz="2200" dirty="0" smtClean="0"/>
              <a:t>시 하루 </a:t>
            </a:r>
            <a:r>
              <a:rPr lang="ko-KR" altLang="en-US" sz="2200" dirty="0"/>
              <a:t>당 </a:t>
            </a:r>
            <a:r>
              <a:rPr lang="en-US" altLang="ko-KR" sz="2200" dirty="0" smtClean="0"/>
              <a:t>10</a:t>
            </a:r>
            <a:r>
              <a:rPr lang="ko-KR" altLang="en-US" sz="2200" dirty="0" smtClean="0"/>
              <a:t>점 감점 </a:t>
            </a:r>
            <a:endParaRPr lang="ko-KR" altLang="en-US" sz="2200" dirty="0"/>
          </a:p>
          <a:p>
            <a:endParaRPr lang="en-US" altLang="ko-KR" sz="2600" dirty="0"/>
          </a:p>
          <a:p>
            <a:r>
              <a:rPr lang="ko-KR" altLang="en-US" sz="2600" dirty="0"/>
              <a:t>답안 공지</a:t>
            </a:r>
            <a:endParaRPr lang="en-US" altLang="ko-KR" sz="2600" dirty="0"/>
          </a:p>
          <a:p>
            <a:pPr lvl="1"/>
            <a:r>
              <a:rPr lang="en-US" altLang="ko-KR" sz="2200" dirty="0" smtClean="0"/>
              <a:t>2017</a:t>
            </a:r>
            <a:r>
              <a:rPr lang="ko-KR" altLang="en-US" sz="2200" dirty="0" smtClean="0"/>
              <a:t>년 </a:t>
            </a:r>
            <a:r>
              <a:rPr lang="en-US" altLang="ko-KR" sz="2200" dirty="0"/>
              <a:t>5</a:t>
            </a:r>
            <a:r>
              <a:rPr lang="ko-KR" altLang="en-US" sz="2200" dirty="0"/>
              <a:t>월 </a:t>
            </a:r>
            <a:r>
              <a:rPr lang="en-US" altLang="ko-KR" sz="2200" dirty="0" smtClean="0"/>
              <a:t>19</a:t>
            </a:r>
            <a:r>
              <a:rPr lang="ko-KR" altLang="en-US" sz="2200" dirty="0" smtClean="0"/>
              <a:t>일</a:t>
            </a:r>
            <a:r>
              <a:rPr lang="en-US" altLang="ko-KR" sz="2200" dirty="0"/>
              <a:t>(</a:t>
            </a:r>
            <a:r>
              <a:rPr lang="ko-KR" altLang="en-US" sz="2200" dirty="0"/>
              <a:t>금</a:t>
            </a:r>
            <a:r>
              <a:rPr lang="en-US" altLang="ko-KR" sz="2200" dirty="0"/>
              <a:t>)</a:t>
            </a:r>
            <a:r>
              <a:rPr lang="ko-KR" altLang="en-US" sz="2200" dirty="0"/>
              <a:t> </a:t>
            </a:r>
            <a:r>
              <a:rPr lang="en-US" altLang="ko-KR" sz="2200" dirty="0"/>
              <a:t>10:00, </a:t>
            </a:r>
            <a:r>
              <a:rPr lang="ko-KR" altLang="en-US" sz="2200" dirty="0"/>
              <a:t>이후 제출 </a:t>
            </a:r>
            <a:r>
              <a:rPr lang="en-US" altLang="ko-KR" sz="2200" dirty="0"/>
              <a:t>0</a:t>
            </a:r>
            <a:r>
              <a:rPr lang="ko-KR" altLang="en-US" sz="2200" dirty="0"/>
              <a:t>점 처리</a:t>
            </a:r>
            <a:endParaRPr lang="en-US" altLang="ko-KR" sz="2200" dirty="0"/>
          </a:p>
          <a:p>
            <a:pPr lvl="1"/>
            <a:r>
              <a:rPr lang="ko-KR" altLang="en-US" dirty="0"/>
              <a:t>미제출시 </a:t>
            </a:r>
            <a:r>
              <a:rPr lang="en-US" altLang="ko-KR" dirty="0"/>
              <a:t>‘F’ (</a:t>
            </a:r>
            <a:r>
              <a:rPr lang="ko-KR" altLang="en-US" dirty="0"/>
              <a:t>성적 공시 전까지 제출시 </a:t>
            </a:r>
            <a:r>
              <a:rPr lang="en-US" altLang="ko-KR" dirty="0"/>
              <a:t>0</a:t>
            </a:r>
            <a:r>
              <a:rPr lang="ko-KR" altLang="en-US" dirty="0"/>
              <a:t>점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기한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9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One Page Web </a:t>
            </a:r>
            <a:r>
              <a:rPr lang="en-US" altLang="ko-KR" dirty="0"/>
              <a:t>in HTML5</a:t>
            </a:r>
          </a:p>
          <a:p>
            <a:pPr lvl="1">
              <a:spcAft>
                <a:spcPts val="600"/>
              </a:spcAft>
            </a:pPr>
            <a:r>
              <a:rPr lang="en-US" altLang="ko-KR" dirty="0"/>
              <a:t>HTML, CSS, JavaScript</a:t>
            </a:r>
            <a:r>
              <a:rPr lang="ko-KR" altLang="en-US" dirty="0"/>
              <a:t>를 이용하여 </a:t>
            </a:r>
            <a:r>
              <a:rPr lang="en-US" altLang="ko-KR" dirty="0" smtClean="0"/>
              <a:t>One Page Web </a:t>
            </a:r>
            <a:r>
              <a:rPr lang="ko-KR" altLang="en-US" dirty="0" smtClean="0"/>
              <a:t>만들기</a:t>
            </a:r>
            <a:endParaRPr lang="en-US" altLang="ko-KR" dirty="0"/>
          </a:p>
          <a:p>
            <a:pPr lvl="1">
              <a:spcAft>
                <a:spcPts val="600"/>
              </a:spcAft>
            </a:pPr>
            <a:endParaRPr lang="en-US" altLang="ko-KR" dirty="0"/>
          </a:p>
          <a:p>
            <a:pPr>
              <a:spcAft>
                <a:spcPts val="600"/>
              </a:spcAft>
            </a:pPr>
            <a:r>
              <a:rPr lang="ko-KR" altLang="en-US" dirty="0"/>
              <a:t>기본적인 요구사항</a:t>
            </a:r>
            <a:endParaRPr lang="en-US" altLang="ko-KR" dirty="0"/>
          </a:p>
          <a:p>
            <a:pPr lvl="1">
              <a:spcAft>
                <a:spcPts val="600"/>
              </a:spcAft>
            </a:pPr>
            <a:r>
              <a:rPr lang="en-US" altLang="ko-KR" dirty="0"/>
              <a:t>Notepad</a:t>
            </a:r>
            <a:r>
              <a:rPr lang="en-US" altLang="ko-KR" dirty="0" smtClean="0"/>
              <a:t>++ &amp; Atom </a:t>
            </a:r>
            <a:r>
              <a:rPr lang="ko-KR" altLang="en-US" dirty="0"/>
              <a:t>문서 편집기를 사용할 것</a:t>
            </a:r>
            <a:endParaRPr lang="en-US" altLang="ko-KR" dirty="0"/>
          </a:p>
          <a:p>
            <a:pPr lvl="1">
              <a:spcAft>
                <a:spcPts val="600"/>
              </a:spcAft>
            </a:pPr>
            <a:r>
              <a:rPr lang="en-US" altLang="ko-KR" dirty="0"/>
              <a:t>Chrome </a:t>
            </a:r>
            <a:r>
              <a:rPr lang="ko-KR" altLang="en-US" dirty="0"/>
              <a:t>브라우저를</a:t>
            </a:r>
            <a:r>
              <a:rPr lang="en-US" altLang="ko-KR" dirty="0"/>
              <a:t> </a:t>
            </a:r>
            <a:r>
              <a:rPr lang="ko-KR" altLang="en-US" dirty="0"/>
              <a:t>기준으로 동작해야 함</a:t>
            </a:r>
            <a:r>
              <a:rPr lang="en-US" altLang="ko-KR" dirty="0"/>
              <a:t>(</a:t>
            </a:r>
            <a:r>
              <a:rPr lang="ko-KR" altLang="en-US" dirty="0"/>
              <a:t>버전 </a:t>
            </a:r>
            <a:r>
              <a:rPr lang="en-US" altLang="ko-KR" dirty="0"/>
              <a:t>49.0.2623 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ko-KR" dirty="0"/>
              <a:t>CSS</a:t>
            </a:r>
            <a:r>
              <a:rPr lang="ko-KR" altLang="en-US" dirty="0"/>
              <a:t>및 </a:t>
            </a:r>
            <a:r>
              <a:rPr lang="en-US" altLang="ko-KR" dirty="0"/>
              <a:t>JavaScript</a:t>
            </a:r>
            <a:r>
              <a:rPr lang="ko-KR" altLang="en-US" dirty="0"/>
              <a:t>는 </a:t>
            </a:r>
            <a:r>
              <a:rPr lang="en-US" altLang="ko-KR" dirty="0"/>
              <a:t>External </a:t>
            </a:r>
            <a:r>
              <a:rPr lang="ko-KR" altLang="en-US" dirty="0"/>
              <a:t>방식으로 정의할 것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7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레이아웃 </a:t>
            </a:r>
            <a:r>
              <a:rPr lang="en-US" altLang="ko-KR" dirty="0"/>
              <a:t>(skeleton </a:t>
            </a:r>
            <a:r>
              <a:rPr lang="ko-KR" altLang="en-US" dirty="0"/>
              <a:t>제공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08" y="1176259"/>
            <a:ext cx="6385731" cy="516696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직사각형 4"/>
          <p:cNvSpPr/>
          <p:nvPr/>
        </p:nvSpPr>
        <p:spPr bwMode="auto">
          <a:xfrm>
            <a:off x="1496616" y="5373216"/>
            <a:ext cx="6192688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Guestbook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5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6496" y="1268760"/>
            <a:ext cx="9073008" cy="491205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Menu Bar</a:t>
            </a:r>
          </a:p>
          <a:p>
            <a:endParaRPr lang="en-US" altLang="ko-KR" dirty="0" smtClean="0"/>
          </a:p>
          <a:p>
            <a:pPr lvl="1"/>
            <a:r>
              <a:rPr lang="ko-KR" altLang="en-US" dirty="0"/>
              <a:t>각 </a:t>
            </a:r>
            <a:r>
              <a:rPr lang="en-US" altLang="ko-KR" dirty="0" smtClean="0"/>
              <a:t>menu </a:t>
            </a:r>
            <a:r>
              <a:rPr lang="ko-KR" altLang="en-US" dirty="0"/>
              <a:t>에 </a:t>
            </a:r>
            <a:r>
              <a:rPr lang="en-US" altLang="ko-KR" dirty="0" smtClean="0"/>
              <a:t>mouse </a:t>
            </a:r>
            <a:r>
              <a:rPr lang="en-US" altLang="ko-KR" dirty="0"/>
              <a:t>over </a:t>
            </a:r>
            <a:r>
              <a:rPr lang="ko-KR" altLang="en-US" dirty="0"/>
              <a:t>시 </a:t>
            </a:r>
            <a:r>
              <a:rPr lang="en-US" altLang="ko-KR" dirty="0"/>
              <a:t>mouse cursor 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(                      )</a:t>
            </a:r>
            <a:endParaRPr lang="en-US" altLang="ko-KR" dirty="0"/>
          </a:p>
          <a:p>
            <a:pPr lvl="1"/>
            <a:r>
              <a:rPr lang="en-US" altLang="ko-KR" dirty="0"/>
              <a:t>m</a:t>
            </a:r>
            <a:r>
              <a:rPr lang="en-US" altLang="ko-KR" dirty="0" smtClean="0"/>
              <a:t>ouse </a:t>
            </a:r>
            <a:r>
              <a:rPr lang="en-US" altLang="ko-KR" dirty="0"/>
              <a:t>over </a:t>
            </a:r>
            <a:r>
              <a:rPr lang="ko-KR" altLang="en-US" dirty="0"/>
              <a:t>시 </a:t>
            </a:r>
            <a:r>
              <a:rPr lang="en-US" altLang="ko-KR" dirty="0"/>
              <a:t>background color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en-US" altLang="ko-KR" dirty="0" smtClean="0"/>
              <a:t>menu </a:t>
            </a:r>
            <a:r>
              <a:rPr lang="en-US" altLang="ko-KR" dirty="0"/>
              <a:t>mouse click </a:t>
            </a:r>
            <a:r>
              <a:rPr lang="ko-KR" altLang="en-US" dirty="0"/>
              <a:t>시 해당하는 위치로 이동하는 </a:t>
            </a:r>
            <a:r>
              <a:rPr lang="en-US" altLang="ko-KR" dirty="0"/>
              <a:t>event </a:t>
            </a:r>
            <a:r>
              <a:rPr lang="ko-KR" altLang="en-US" dirty="0" smtClean="0"/>
              <a:t>발생</a:t>
            </a:r>
            <a:endParaRPr lang="en-US" altLang="ko-KR" b="1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Menu Bar Dropdown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가산점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dirty="0" smtClean="0"/>
              <a:t>① mouse click </a:t>
            </a:r>
            <a:r>
              <a:rPr lang="ko-KR" altLang="en-US" dirty="0" smtClean="0"/>
              <a:t>시</a:t>
            </a:r>
          </a:p>
          <a:p>
            <a:pPr lvl="1"/>
            <a:r>
              <a:rPr lang="ko-KR" altLang="en-US" dirty="0" smtClean="0"/>
              <a:t>② </a:t>
            </a:r>
            <a:r>
              <a:rPr lang="en-US" altLang="ko-KR" dirty="0"/>
              <a:t>menu bar </a:t>
            </a:r>
            <a:r>
              <a:rPr lang="ko-KR" altLang="en-US" dirty="0"/>
              <a:t>가 </a:t>
            </a:r>
            <a:r>
              <a:rPr lang="en-US" altLang="ko-KR" dirty="0"/>
              <a:t>animation </a:t>
            </a:r>
            <a:r>
              <a:rPr lang="ko-KR" altLang="en-US" dirty="0" smtClean="0"/>
              <a:t>형식으로 </a:t>
            </a:r>
            <a:r>
              <a:rPr lang="en-US" altLang="ko-KR" dirty="0"/>
              <a:t>dropdown </a:t>
            </a:r>
            <a:r>
              <a:rPr lang="ko-KR" altLang="en-US" dirty="0"/>
              <a:t>하여 </a:t>
            </a:r>
            <a:r>
              <a:rPr lang="ko-KR" altLang="en-US" dirty="0" smtClean="0"/>
              <a:t>표시</a:t>
            </a:r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Menu Bar - </a:t>
            </a:r>
            <a:r>
              <a:rPr lang="ko-KR" altLang="en-US" dirty="0"/>
              <a:t>요구사항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6260068" y="2194925"/>
            <a:ext cx="925180" cy="369979"/>
            <a:chOff x="1712640" y="2155960"/>
            <a:chExt cx="1112796" cy="464119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2640" y="2186022"/>
              <a:ext cx="324421" cy="40399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2720" y="2155960"/>
              <a:ext cx="392716" cy="464119"/>
            </a:xfrm>
            <a:prstGeom prst="rect">
              <a:avLst/>
            </a:prstGeom>
          </p:spPr>
        </p:pic>
        <p:sp>
          <p:nvSpPr>
            <p:cNvPr id="27" name="오른쪽 화살표 26"/>
            <p:cNvSpPr/>
            <p:nvPr/>
          </p:nvSpPr>
          <p:spPr bwMode="auto">
            <a:xfrm>
              <a:off x="2090874" y="2314034"/>
              <a:ext cx="288032" cy="147970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270" y="1700808"/>
            <a:ext cx="6877050" cy="466725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3080792" y="4955478"/>
            <a:ext cx="6588732" cy="1785890"/>
            <a:chOff x="3085158" y="2531082"/>
            <a:chExt cx="6588732" cy="178589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5"/>
            <a:srcRect l="17530"/>
            <a:stretch/>
          </p:blipFill>
          <p:spPr>
            <a:xfrm>
              <a:off x="3085158" y="2659622"/>
              <a:ext cx="6095720" cy="165735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141372" y="2563392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8565308" y="2531082"/>
              <a:ext cx="588904" cy="663585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956270" y="4365104"/>
            <a:ext cx="8893274" cy="663585"/>
            <a:chOff x="1451681" y="3573016"/>
            <a:chExt cx="8893274" cy="66358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51681" y="3678097"/>
              <a:ext cx="7353300" cy="485775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8810118" y="3641374"/>
              <a:ext cx="1534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0000"/>
                  </a:solidFill>
                </a:rPr>
                <a:t>① 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8210939" y="3573016"/>
              <a:ext cx="588904" cy="663585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3" name="굽은 화살표 22"/>
          <p:cNvSpPr/>
          <p:nvPr/>
        </p:nvSpPr>
        <p:spPr bwMode="auto">
          <a:xfrm flipV="1">
            <a:off x="1640632" y="5064329"/>
            <a:ext cx="1387551" cy="1110431"/>
          </a:xfrm>
          <a:prstGeom prst="bentArrow">
            <a:avLst/>
          </a:prstGeom>
          <a:solidFill>
            <a:srgbClr val="00B0F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4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6496" y="3356992"/>
            <a:ext cx="9433048" cy="292952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Image slide</a:t>
            </a:r>
            <a:endParaRPr lang="en-US" altLang="ko-KR" dirty="0"/>
          </a:p>
          <a:p>
            <a:pPr lvl="1"/>
            <a:r>
              <a:rPr lang="ko-KR" altLang="en-US" dirty="0" smtClean="0"/>
              <a:t>임의로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를 최소 </a:t>
            </a:r>
            <a:r>
              <a:rPr lang="en-US" altLang="ko-KR" dirty="0"/>
              <a:t>5</a:t>
            </a:r>
            <a:r>
              <a:rPr lang="ko-KR" altLang="en-US" dirty="0" smtClean="0"/>
              <a:t>개 이상 지정하여 </a:t>
            </a:r>
            <a:r>
              <a:rPr lang="en-US" altLang="ko-KR" dirty="0" smtClean="0"/>
              <a:t>slide </a:t>
            </a:r>
            <a:r>
              <a:rPr lang="ko-KR" altLang="en-US" dirty="0" smtClean="0"/>
              <a:t>형식으로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button 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slide </a:t>
            </a:r>
            <a:r>
              <a:rPr lang="ko-KR" altLang="en-US" dirty="0" smtClean="0"/>
              <a:t>넘기기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Image </a:t>
            </a:r>
            <a:r>
              <a:rPr lang="ko-KR" altLang="en-US" dirty="0" smtClean="0"/>
              <a:t>양 옆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slide</a:t>
            </a:r>
            <a:r>
              <a:rPr lang="ko-KR" altLang="en-US" dirty="0" smtClean="0"/>
              <a:t>를 넘김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Image </a:t>
            </a:r>
            <a:r>
              <a:rPr lang="ko-KR" altLang="en-US" dirty="0" smtClean="0"/>
              <a:t>하단에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button </a:t>
            </a:r>
            <a:r>
              <a:rPr lang="ko-KR" altLang="en-US" dirty="0" smtClean="0"/>
              <a:t>이 존재하여 </a:t>
            </a:r>
            <a:r>
              <a:rPr lang="en-US" altLang="ko-KR" dirty="0" smtClean="0"/>
              <a:t>click </a:t>
            </a:r>
            <a:r>
              <a:rPr lang="ko-KR" altLang="en-US" dirty="0" smtClean="0"/>
              <a:t>시 해당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Image </a:t>
            </a:r>
            <a:r>
              <a:rPr lang="ko-KR" altLang="en-US" dirty="0" smtClean="0"/>
              <a:t>는 일정 시간이 되면 자동으로 넘어감 </a:t>
            </a:r>
            <a:r>
              <a:rPr lang="en-US" altLang="ko-KR" dirty="0" smtClean="0"/>
              <a:t>(5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Image </a:t>
            </a:r>
            <a:r>
              <a:rPr lang="ko-KR" altLang="en-US" dirty="0">
                <a:solidFill>
                  <a:srgbClr val="FF0000"/>
                </a:solidFill>
              </a:rPr>
              <a:t>가 한 바퀴 돌았을 때 다시 처음 </a:t>
            </a:r>
            <a:r>
              <a:rPr lang="en-US" altLang="ko-KR" dirty="0">
                <a:solidFill>
                  <a:srgbClr val="FF0000"/>
                </a:solidFill>
              </a:rPr>
              <a:t>image </a:t>
            </a:r>
            <a:r>
              <a:rPr lang="ko-KR" altLang="en-US" dirty="0">
                <a:solidFill>
                  <a:srgbClr val="FF0000"/>
                </a:solidFill>
              </a:rPr>
              <a:t>를 출력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가산점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dirty="0" smtClean="0"/>
              <a:t>Image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cycle </a:t>
            </a:r>
            <a:r>
              <a:rPr lang="ko-KR" altLang="en-US" dirty="0" smtClean="0"/>
              <a:t>형식으로 전환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Image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animation </a:t>
            </a:r>
            <a:r>
              <a:rPr lang="ko-KR" altLang="en-US" dirty="0" smtClean="0"/>
              <a:t>형식으로 나타날 경우만 해당</a:t>
            </a:r>
            <a:r>
              <a:rPr lang="en-US" altLang="ko-KR" dirty="0" smtClean="0"/>
              <a:t>(</a:t>
            </a:r>
            <a:r>
              <a:rPr lang="ko-KR" altLang="en-US" dirty="0" smtClean="0"/>
              <a:t>투명도를 조절하여 전환 시 제외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Slide - </a:t>
            </a:r>
            <a:r>
              <a:rPr lang="ko-KR" altLang="en-US" dirty="0"/>
              <a:t>요구사항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1556792"/>
            <a:ext cx="9446718" cy="17081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488504" y="1988840"/>
            <a:ext cx="504056" cy="576064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711614" y="2924944"/>
            <a:ext cx="712466" cy="216024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08" y="1988840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①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9403" y="2632556"/>
            <a:ext cx="582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②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9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1642" y="1412776"/>
            <a:ext cx="9061838" cy="48965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Introduce</a:t>
            </a:r>
          </a:p>
          <a:p>
            <a:pPr lvl="1"/>
            <a:r>
              <a:rPr lang="ko-KR" altLang="en-US" sz="1800" dirty="0" smtClean="0"/>
              <a:t>수업시간에 배운 </a:t>
            </a:r>
            <a:r>
              <a:rPr lang="en-US" altLang="ko-KR" sz="1800" dirty="0" smtClean="0"/>
              <a:t>HTML5, CSS, JAVASCRIPT</a:t>
            </a:r>
            <a:r>
              <a:rPr lang="ko-KR" altLang="en-US" sz="1800" dirty="0" smtClean="0"/>
              <a:t>를 사용하여 자유롭게 구성</a:t>
            </a:r>
            <a:endParaRPr lang="en-US" altLang="ko-KR" sz="1800" dirty="0" smtClean="0"/>
          </a:p>
          <a:p>
            <a:pPr lvl="2"/>
            <a:r>
              <a:rPr lang="en-US" altLang="ko-KR" sz="1600" dirty="0" err="1"/>
              <a:t>t</a:t>
            </a:r>
            <a:r>
              <a:rPr lang="en-US" altLang="ko-KR" sz="1600" dirty="0" err="1" smtClean="0"/>
              <a:t>head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tbody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tfoot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을 사용하여 </a:t>
            </a:r>
            <a:r>
              <a:rPr lang="en-US" altLang="ko-KR" sz="1600" dirty="0" smtClean="0"/>
              <a:t>table </a:t>
            </a:r>
            <a:r>
              <a:rPr lang="ko-KR" altLang="en-US" sz="1600" dirty="0" smtClean="0"/>
              <a:t>구성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기본</a:t>
            </a:r>
            <a:r>
              <a:rPr lang="en-US" altLang="ko-KR" sz="1600" dirty="0" smtClean="0"/>
              <a:t>)</a:t>
            </a:r>
          </a:p>
          <a:p>
            <a:pPr lvl="3"/>
            <a:r>
              <a:rPr lang="en-US" altLang="ko-KR" sz="1400" dirty="0" err="1"/>
              <a:t>t</a:t>
            </a:r>
            <a:r>
              <a:rPr lang="en-US" altLang="ko-KR" sz="1400" dirty="0" err="1" smtClean="0"/>
              <a:t>head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에서는 </a:t>
            </a:r>
            <a:r>
              <a:rPr lang="en-US" altLang="ko-KR" sz="1400" dirty="0" smtClean="0"/>
              <a:t>heading tag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 lvl="3"/>
            <a:r>
              <a:rPr lang="en-US" altLang="ko-KR" sz="1400" dirty="0" err="1"/>
              <a:t>t</a:t>
            </a:r>
            <a:r>
              <a:rPr lang="en-US" altLang="ko-KR" sz="1400" dirty="0" err="1" smtClean="0"/>
              <a:t>body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에서는 본인 </a:t>
            </a:r>
            <a:r>
              <a:rPr lang="en-US" altLang="ko-KR" sz="1400" dirty="0" smtClean="0"/>
              <a:t>image </a:t>
            </a:r>
            <a:r>
              <a:rPr lang="ko-KR" altLang="en-US" sz="1400" dirty="0" smtClean="0"/>
              <a:t>와 페이지 소개 서술</a:t>
            </a:r>
            <a:endParaRPr lang="en-US" altLang="ko-KR" sz="1400" dirty="0" smtClean="0"/>
          </a:p>
          <a:p>
            <a:pPr lvl="4"/>
            <a:r>
              <a:rPr lang="en-US" altLang="ko-KR" sz="1400" dirty="0" smtClean="0"/>
              <a:t>Font, color, size, underline</a:t>
            </a:r>
          </a:p>
          <a:p>
            <a:pPr lvl="3"/>
            <a:r>
              <a:rPr lang="en-US" altLang="ko-KR" sz="1400" dirty="0" err="1" smtClean="0"/>
              <a:t>tfoot</a:t>
            </a:r>
            <a:r>
              <a:rPr lang="en-US" altLang="ko-KR" sz="1400" dirty="0" smtClean="0"/>
              <a:t> tag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marL="1682750" lvl="4" indent="0">
              <a:buNone/>
            </a:pPr>
            <a:endParaRPr lang="en-US" altLang="ko-KR" sz="1400" dirty="0"/>
          </a:p>
          <a:p>
            <a:pPr marL="1682750" lvl="4" indent="0">
              <a:buNone/>
            </a:pPr>
            <a:endParaRPr lang="en-US" altLang="ko-KR" sz="1400" dirty="0" smtClean="0"/>
          </a:p>
          <a:p>
            <a:pPr marL="1682750" lvl="4" indent="0">
              <a:buNone/>
            </a:pPr>
            <a:endParaRPr lang="en-US" altLang="ko-KR" sz="1400" dirty="0"/>
          </a:p>
          <a:p>
            <a:pPr marL="1682750" lvl="4" indent="0">
              <a:buNone/>
            </a:pPr>
            <a:endParaRPr lang="en-US" altLang="ko-KR" sz="1400" dirty="0" smtClean="0"/>
          </a:p>
          <a:p>
            <a:pPr marL="1682750" lvl="4" indent="0">
              <a:buNone/>
            </a:pPr>
            <a:endParaRPr lang="en-US" altLang="ko-KR" sz="1400" dirty="0" smtClean="0"/>
          </a:p>
          <a:p>
            <a:r>
              <a:rPr lang="ko-KR" altLang="en-US" sz="2000" dirty="0">
                <a:solidFill>
                  <a:srgbClr val="FF0000"/>
                </a:solidFill>
              </a:rPr>
              <a:t>외부 오픈 </a:t>
            </a:r>
            <a:r>
              <a:rPr lang="en-US" altLang="ko-KR" sz="2000" dirty="0">
                <a:solidFill>
                  <a:srgbClr val="FF0000"/>
                </a:solidFill>
              </a:rPr>
              <a:t>API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사용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그래프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차</a:t>
            </a:r>
            <a:r>
              <a:rPr lang="ko-KR" altLang="en-US" sz="2000" dirty="0" smtClean="0">
                <a:solidFill>
                  <a:srgbClr val="FF0000"/>
                </a:solidFill>
              </a:rPr>
              <a:t>트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등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r>
              <a:rPr lang="ko-KR" altLang="en-US" sz="2000" dirty="0" smtClean="0">
                <a:solidFill>
                  <a:srgbClr val="FF0000"/>
                </a:solidFill>
              </a:rPr>
              <a:t>을 </a:t>
            </a:r>
            <a:r>
              <a:rPr lang="ko-KR" altLang="en-US" sz="2000" dirty="0">
                <a:solidFill>
                  <a:srgbClr val="FF0000"/>
                </a:solidFill>
              </a:rPr>
              <a:t>사용하여 표현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가산점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 smtClean="0"/>
              <a:t>매출</a:t>
            </a:r>
            <a:r>
              <a:rPr lang="en-US" altLang="ko-KR" sz="1800" dirty="0"/>
              <a:t>(</a:t>
            </a:r>
            <a:r>
              <a:rPr lang="ko-KR" altLang="en-US" sz="1800" dirty="0"/>
              <a:t>막대그래프</a:t>
            </a:r>
            <a:r>
              <a:rPr lang="en-US" altLang="ko-KR" sz="1800" dirty="0"/>
              <a:t>), </a:t>
            </a:r>
            <a:r>
              <a:rPr lang="ko-KR" altLang="en-US" sz="1800" dirty="0"/>
              <a:t>구성원</a:t>
            </a:r>
            <a:r>
              <a:rPr lang="en-US" altLang="ko-KR" sz="1800" dirty="0"/>
              <a:t>(</a:t>
            </a:r>
            <a:r>
              <a:rPr lang="ko-KR" altLang="en-US" sz="1800" dirty="0" smtClean="0"/>
              <a:t>파이차트</a:t>
            </a:r>
            <a:r>
              <a:rPr lang="en-US" altLang="ko-KR" sz="1800" dirty="0"/>
              <a:t>), </a:t>
            </a:r>
            <a:r>
              <a:rPr lang="ko-KR" altLang="en-US" sz="1800" dirty="0" smtClean="0"/>
              <a:t>개인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관심사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워드클라우드</a:t>
            </a:r>
            <a:r>
              <a:rPr lang="en-US" altLang="ko-KR" sz="1800" dirty="0" smtClean="0"/>
              <a:t>), </a:t>
            </a:r>
            <a:r>
              <a:rPr lang="ko-KR" altLang="en-US" sz="1800" dirty="0"/>
              <a:t>자기 </a:t>
            </a:r>
            <a:r>
              <a:rPr lang="ko-KR" altLang="en-US" sz="1800" dirty="0" smtClean="0"/>
              <a:t>이력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타임라인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등과 같은 정보를 창의적으로 시각화 한 경우</a:t>
            </a:r>
            <a:endParaRPr lang="en-US" altLang="ko-KR" sz="1800" dirty="0" smtClean="0"/>
          </a:p>
          <a:p>
            <a:pPr lvl="1"/>
            <a:r>
              <a:rPr lang="en-US" altLang="ko-KR" sz="1800" u="sng" dirty="0" smtClean="0">
                <a:solidFill>
                  <a:srgbClr val="FF0000"/>
                </a:solidFill>
                <a:hlinkClick r:id="rId2"/>
              </a:rPr>
              <a:t>Chart.js</a:t>
            </a:r>
            <a:r>
              <a:rPr lang="en-US" altLang="ko-KR" sz="1800" u="sng" dirty="0" smtClean="0">
                <a:solidFill>
                  <a:srgbClr val="FF0000"/>
                </a:solidFill>
                <a:hlinkClick r:id="rId3"/>
              </a:rPr>
              <a:t>, timeline.js</a:t>
            </a:r>
            <a:r>
              <a:rPr lang="en-US" altLang="ko-KR" sz="1800" u="sng" dirty="0" smtClean="0">
                <a:solidFill>
                  <a:srgbClr val="FF0000"/>
                </a:solidFill>
              </a:rPr>
              <a:t>, </a:t>
            </a:r>
            <a:r>
              <a:rPr lang="en-US" altLang="ko-KR" sz="1800" u="sng" dirty="0" smtClean="0">
                <a:solidFill>
                  <a:srgbClr val="FF0000"/>
                </a:solidFill>
                <a:hlinkClick r:id="rId4"/>
              </a:rPr>
              <a:t>d3.js</a:t>
            </a:r>
            <a:r>
              <a:rPr lang="en-US" altLang="ko-KR" sz="1800" u="sng" dirty="0" smtClean="0">
                <a:solidFill>
                  <a:srgbClr val="FF0000"/>
                </a:solidFill>
              </a:rPr>
              <a:t>, </a:t>
            </a:r>
            <a:r>
              <a:rPr lang="en-US" altLang="ko-KR" sz="1800" u="sng" dirty="0" smtClean="0">
                <a:solidFill>
                  <a:srgbClr val="FF0000"/>
                </a:solidFill>
                <a:hlinkClick r:id="rId5"/>
              </a:rPr>
              <a:t>arbor.js</a:t>
            </a:r>
            <a:r>
              <a:rPr lang="en-US" altLang="ko-KR" sz="1800" u="sng" dirty="0">
                <a:solidFill>
                  <a:srgbClr val="FF0000"/>
                </a:solidFill>
              </a:rPr>
              <a:t> </a:t>
            </a:r>
            <a:r>
              <a:rPr lang="ko-KR" altLang="en-US" sz="1800" u="sng" dirty="0" smtClean="0">
                <a:solidFill>
                  <a:srgbClr val="FF0000"/>
                </a:solidFill>
              </a:rPr>
              <a:t>중 하나를 </a:t>
            </a:r>
            <a:r>
              <a:rPr lang="en-US" altLang="ko-KR" sz="1800" u="sng" dirty="0">
                <a:solidFill>
                  <a:srgbClr val="FF0000"/>
                </a:solidFill>
              </a:rPr>
              <a:t> </a:t>
            </a:r>
            <a:r>
              <a:rPr lang="ko-KR" altLang="en-US" sz="1800" u="sng" dirty="0" smtClean="0">
                <a:solidFill>
                  <a:srgbClr val="FF0000"/>
                </a:solidFill>
              </a:rPr>
              <a:t>사용할 것</a:t>
            </a:r>
            <a:endParaRPr lang="en-US" altLang="ko-KR" sz="1800" u="sng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Introduce - </a:t>
            </a:r>
            <a:r>
              <a:rPr lang="ko-KR" altLang="en-US" dirty="0"/>
              <a:t>요구사항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rcRect t="371" b="646"/>
          <a:stretch/>
        </p:blipFill>
        <p:spPr>
          <a:xfrm>
            <a:off x="5889104" y="2204864"/>
            <a:ext cx="3683578" cy="228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Gallery – </a:t>
            </a:r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8" name="내용 개체 틀 1"/>
          <p:cNvSpPr>
            <a:spLocks noGrp="1"/>
          </p:cNvSpPr>
          <p:nvPr>
            <p:ph idx="1"/>
          </p:nvPr>
        </p:nvSpPr>
        <p:spPr>
          <a:xfrm>
            <a:off x="488504" y="1340768"/>
            <a:ext cx="9217024" cy="464934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Gallery image </a:t>
            </a:r>
            <a:r>
              <a:rPr lang="ko-KR" altLang="en-US" dirty="0" smtClean="0"/>
              <a:t>삭제</a:t>
            </a:r>
            <a:endParaRPr lang="en-US" altLang="ko-KR" dirty="0"/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① </a:t>
            </a:r>
            <a:r>
              <a:rPr lang="en-US" altLang="ko-KR" dirty="0" smtClean="0"/>
              <a:t>x button click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gallery image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Gallery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삭제 후 </a:t>
            </a:r>
            <a:r>
              <a:rPr lang="ko-KR" altLang="en-US" dirty="0" err="1" smtClean="0"/>
              <a:t>모달창</a:t>
            </a:r>
            <a:r>
              <a:rPr lang="ko-KR" altLang="en-US" dirty="0" smtClean="0"/>
              <a:t> 동작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① </a:t>
            </a:r>
            <a:r>
              <a:rPr lang="en-US" altLang="ko-KR" dirty="0"/>
              <a:t>banana image </a:t>
            </a:r>
            <a:r>
              <a:rPr lang="ko-KR" altLang="en-US" dirty="0"/>
              <a:t>다음 </a:t>
            </a:r>
            <a:r>
              <a:rPr lang="en-US" altLang="ko-KR" dirty="0"/>
              <a:t>image </a:t>
            </a:r>
            <a:r>
              <a:rPr lang="ko-KR" altLang="en-US" dirty="0"/>
              <a:t>인 </a:t>
            </a:r>
            <a:r>
              <a:rPr lang="en-US" altLang="ko-KR" dirty="0"/>
              <a:t>grape image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② </a:t>
            </a:r>
            <a:r>
              <a:rPr lang="en-US" altLang="ko-KR" dirty="0"/>
              <a:t>image gallery </a:t>
            </a:r>
            <a:r>
              <a:rPr lang="ko-KR" altLang="en-US" dirty="0"/>
              <a:t>에서 삭제된 </a:t>
            </a:r>
            <a:r>
              <a:rPr lang="en-US" altLang="ko-KR" dirty="0"/>
              <a:t>image </a:t>
            </a:r>
            <a:r>
              <a:rPr lang="ko-KR" altLang="en-US" dirty="0"/>
              <a:t>는 표시되지 않음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605206" y="4325769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②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b="26658"/>
          <a:stretch/>
        </p:blipFill>
        <p:spPr>
          <a:xfrm>
            <a:off x="1712640" y="4776486"/>
            <a:ext cx="2680742" cy="154870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 bwMode="auto">
          <a:xfrm>
            <a:off x="4105350" y="5517232"/>
            <a:ext cx="288032" cy="252399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b="30845"/>
          <a:stretch/>
        </p:blipFill>
        <p:spPr>
          <a:xfrm>
            <a:off x="6416556" y="4797153"/>
            <a:ext cx="2662870" cy="1528042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 bwMode="auto">
          <a:xfrm>
            <a:off x="5067384" y="5291189"/>
            <a:ext cx="753442" cy="597282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259" y="2226161"/>
            <a:ext cx="7219513" cy="141431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 bwMode="auto">
          <a:xfrm>
            <a:off x="3809967" y="2142028"/>
            <a:ext cx="299771" cy="31955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96816" y="2049323"/>
            <a:ext cx="51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①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3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6496" y="1357298"/>
            <a:ext cx="9433048" cy="4929222"/>
          </a:xfrm>
        </p:spPr>
        <p:txBody>
          <a:bodyPr>
            <a:normAutofit/>
          </a:bodyPr>
          <a:lstStyle/>
          <a:p>
            <a:pPr marL="342900" lvl="1" indent="-342900">
              <a:buBlip>
                <a:blip r:embed="rId2"/>
              </a:buBlip>
            </a:pPr>
            <a:r>
              <a:rPr lang="en-US" altLang="ko-KR" sz="2400" b="1" dirty="0"/>
              <a:t>Image mouse over </a:t>
            </a:r>
            <a:r>
              <a:rPr lang="ko-KR" altLang="en-US" sz="2400" b="1" dirty="0"/>
              <a:t>시 </a:t>
            </a:r>
            <a:r>
              <a:rPr lang="en-US" altLang="ko-KR" sz="2400" b="1" dirty="0"/>
              <a:t>image </a:t>
            </a:r>
            <a:r>
              <a:rPr lang="ko-KR" altLang="en-US" sz="2400" b="1" dirty="0"/>
              <a:t>효과 적용</a:t>
            </a:r>
            <a:endParaRPr lang="en-US" altLang="ko-KR" sz="2400" b="1" dirty="0"/>
          </a:p>
          <a:p>
            <a:pPr lvl="1"/>
            <a:r>
              <a:rPr lang="ko-KR" altLang="en-US" dirty="0" smtClean="0"/>
              <a:t>사진 정보 표시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모달창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Image mouse click </a:t>
            </a:r>
            <a:r>
              <a:rPr lang="ko-KR" altLang="en-US" dirty="0" smtClean="0"/>
              <a:t>시 확대하여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Image </a:t>
            </a:r>
            <a:r>
              <a:rPr lang="ko-KR" altLang="en-US" dirty="0"/>
              <a:t>가 확대되어 있는 상태에서 다시 </a:t>
            </a:r>
            <a:r>
              <a:rPr lang="en-US" altLang="ko-KR" dirty="0"/>
              <a:t>mouse click </a:t>
            </a:r>
            <a:r>
              <a:rPr lang="ko-KR" altLang="en-US" dirty="0"/>
              <a:t>시 원래대로 </a:t>
            </a:r>
            <a:r>
              <a:rPr lang="ko-KR" altLang="en-US" dirty="0" smtClean="0"/>
              <a:t>돌아옴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Gallery – </a:t>
            </a:r>
            <a:r>
              <a:rPr lang="ko-KR" altLang="en-US" dirty="0" smtClean="0"/>
              <a:t>요구사항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960" y="2204864"/>
            <a:ext cx="1493002" cy="1368152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 bwMode="auto">
          <a:xfrm>
            <a:off x="3507659" y="2564904"/>
            <a:ext cx="753442" cy="597282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1859"/>
          <a:stretch/>
        </p:blipFill>
        <p:spPr>
          <a:xfrm>
            <a:off x="1640632" y="2173345"/>
            <a:ext cx="1522884" cy="138039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15571"/>
          <a:stretch/>
        </p:blipFill>
        <p:spPr>
          <a:xfrm>
            <a:off x="1856656" y="5337667"/>
            <a:ext cx="1238331" cy="9488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rcRect b="26491"/>
          <a:stretch/>
        </p:blipFill>
        <p:spPr>
          <a:xfrm>
            <a:off x="4664968" y="5001319"/>
            <a:ext cx="2880320" cy="181714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 bwMode="auto">
          <a:xfrm>
            <a:off x="3517185" y="5496570"/>
            <a:ext cx="753442" cy="597282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7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6496" y="1357298"/>
            <a:ext cx="9433048" cy="4929222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모달창에서</a:t>
            </a:r>
            <a:r>
              <a:rPr lang="ko-KR" altLang="en-US" dirty="0" smtClean="0"/>
              <a:t> 이미지 변경</a:t>
            </a:r>
            <a:endParaRPr lang="en-US" altLang="ko-KR" dirty="0" smtClean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① </a:t>
            </a:r>
            <a:r>
              <a:rPr lang="en-US" altLang="ko-KR" dirty="0"/>
              <a:t>modal </a:t>
            </a:r>
            <a:r>
              <a:rPr lang="ko-KR" altLang="en-US" dirty="0"/>
              <a:t>창에서 화살표 </a:t>
            </a:r>
            <a:r>
              <a:rPr lang="en-US" altLang="ko-KR" dirty="0"/>
              <a:t>click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② </a:t>
            </a:r>
            <a:r>
              <a:rPr lang="en-US" altLang="ko-KR" dirty="0"/>
              <a:t>image gallery </a:t>
            </a:r>
            <a:r>
              <a:rPr lang="ko-KR" altLang="en-US" dirty="0"/>
              <a:t>다음 </a:t>
            </a:r>
            <a:r>
              <a:rPr lang="en-US" altLang="ko-KR" dirty="0"/>
              <a:t>image </a:t>
            </a:r>
            <a:r>
              <a:rPr lang="ko-KR" altLang="en-US" dirty="0"/>
              <a:t>를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Local Storage</a:t>
            </a:r>
            <a:r>
              <a:rPr lang="ko-KR" altLang="en-US" dirty="0" smtClean="0">
                <a:solidFill>
                  <a:srgbClr val="FF0000"/>
                </a:solidFill>
              </a:rPr>
              <a:t>를 이용하여 삭제 된 이미지 정보 관리 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가산점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dirty="0" smtClean="0"/>
              <a:t>삭제된 이미지에 대한 정보를 </a:t>
            </a:r>
            <a:r>
              <a:rPr lang="en-US" altLang="ko-KR" dirty="0"/>
              <a:t>Local Storage</a:t>
            </a:r>
            <a:r>
              <a:rPr lang="ko-KR" altLang="en-US" dirty="0"/>
              <a:t>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 새로 고침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Local Storage</a:t>
            </a:r>
            <a:r>
              <a:rPr lang="ko-KR" altLang="en-US" dirty="0" smtClean="0"/>
              <a:t>에 저장된 이미지는 화면에 나타내지 않음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Gallery - </a:t>
            </a:r>
            <a:r>
              <a:rPr lang="ko-KR" altLang="en-US" dirty="0"/>
              <a:t>요구사항</a:t>
            </a:r>
            <a:r>
              <a:rPr lang="en-US" altLang="ko-KR" dirty="0" smtClean="0"/>
              <a:t> (</a:t>
            </a:r>
            <a:r>
              <a:rPr lang="ko-KR" altLang="en-US" dirty="0" smtClean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227413" y="2420888"/>
            <a:ext cx="7974059" cy="2069312"/>
            <a:chOff x="1166575" y="1681642"/>
            <a:chExt cx="8250921" cy="20693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/>
            <a:srcRect b="28422"/>
            <a:stretch/>
          </p:blipFill>
          <p:spPr>
            <a:xfrm>
              <a:off x="6033120" y="2204864"/>
              <a:ext cx="3384376" cy="154609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554746" y="1765546"/>
              <a:ext cx="5131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</a:rPr>
                <a:t>①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2059" y="1681642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/>
            <a:srcRect b="28422"/>
            <a:stretch/>
          </p:blipFill>
          <p:spPr>
            <a:xfrm>
              <a:off x="1166575" y="2204862"/>
              <a:ext cx="3361420" cy="1546091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 bwMode="auto">
            <a:xfrm>
              <a:off x="4168037" y="2953577"/>
              <a:ext cx="288032" cy="221312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 bwMode="auto">
            <a:xfrm>
              <a:off x="4919638" y="2963112"/>
              <a:ext cx="753442" cy="597282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8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[20130112]최규진 XPath&amp;XQuery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NUDBLAB">
      <a:majorFont>
        <a:latin typeface="Corbel"/>
        <a:ea typeface="함초롬돋움"/>
        <a:cs typeface=""/>
      </a:majorFont>
      <a:minorFont>
        <a:latin typeface="Corbel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화선지와 네모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화선지와 네모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화선지와 네모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[20130112]최규진 XPath&amp;XQuery</Template>
  <TotalTime>31420</TotalTime>
  <Words>923</Words>
  <Application>Microsoft Office PowerPoint</Application>
  <PresentationFormat>A4 용지(210x297mm)</PresentationFormat>
  <Paragraphs>215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굴림</vt:lpstr>
      <vt:lpstr>맑은 고딕</vt:lpstr>
      <vt:lpstr>함초롬돋움</vt:lpstr>
      <vt:lpstr>Arial</vt:lpstr>
      <vt:lpstr>Corbel</vt:lpstr>
      <vt:lpstr>Times New Roman</vt:lpstr>
      <vt:lpstr>Wingdings</vt:lpstr>
      <vt:lpstr>[20130112]최규진 XPath&amp;XQuery</vt:lpstr>
      <vt:lpstr>TermProject #1 : One Page Web</vt:lpstr>
      <vt:lpstr>개요</vt:lpstr>
      <vt:lpstr>기본 레이아웃 (skeleton 제공)</vt:lpstr>
      <vt:lpstr>Menu Bar - 요구사항</vt:lpstr>
      <vt:lpstr>Image Slide - 요구사항</vt:lpstr>
      <vt:lpstr>Introduce - 요구사항</vt:lpstr>
      <vt:lpstr>Gallery – 요구사항</vt:lpstr>
      <vt:lpstr>Gallery – 요구사항(계속)</vt:lpstr>
      <vt:lpstr>Gallery - 요구사항 (계속)</vt:lpstr>
      <vt:lpstr>Guest Book - 요구사항</vt:lpstr>
      <vt:lpstr>Guest Book - 요구사항 (계속)</vt:lpstr>
      <vt:lpstr>Guest Book - 요구사항 (계속)</vt:lpstr>
      <vt:lpstr>Footer - 요구사항</vt:lpstr>
      <vt:lpstr>채점 기준</vt:lpstr>
      <vt:lpstr>제출 기한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dbLab</dc:creator>
  <cp:lastModifiedBy>JSLEE</cp:lastModifiedBy>
  <cp:revision>2365</cp:revision>
  <cp:lastPrinted>2017-04-06T17:44:04Z</cp:lastPrinted>
  <dcterms:created xsi:type="dcterms:W3CDTF">2013-01-09T10:37:16Z</dcterms:created>
  <dcterms:modified xsi:type="dcterms:W3CDTF">2017-04-07T09:17:22Z</dcterms:modified>
</cp:coreProperties>
</file>