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D2A72-B82D-F9A8-3D29-740F8A406CD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7D78432-FFCC-649A-25BA-C1AF72475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975B22C-90CD-0945-2EF4-B1364BCE0B62}"/>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5" name="Marcador de pie de página 4">
            <a:extLst>
              <a:ext uri="{FF2B5EF4-FFF2-40B4-BE49-F238E27FC236}">
                <a16:creationId xmlns:a16="http://schemas.microsoft.com/office/drawing/2014/main" id="{BC382609-629F-3210-456F-364F250D89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ABCE501-CBB7-F37F-5BD4-85BDA9304FC2}"/>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39041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1E5BA-0984-544D-4780-BBADFF120AF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2B5F9DF-3E99-ABA5-7D6F-CEE163D9D65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FBB3EF7-CF23-7B98-D85F-274E43C3F7EA}"/>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5" name="Marcador de pie de página 4">
            <a:extLst>
              <a:ext uri="{FF2B5EF4-FFF2-40B4-BE49-F238E27FC236}">
                <a16:creationId xmlns:a16="http://schemas.microsoft.com/office/drawing/2014/main" id="{629D524C-CE65-C70D-93CB-FFB962B5433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9F9AC05-948A-B3B7-C9DB-1AA705A69BEB}"/>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348404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336EFA3-ED50-CCAC-773F-3E13A824995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E551FC6-1294-FEDA-FEC9-7F19647BCEF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63C4DDB-DDF6-9764-AB2F-42FC728FAD8C}"/>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5" name="Marcador de pie de página 4">
            <a:extLst>
              <a:ext uri="{FF2B5EF4-FFF2-40B4-BE49-F238E27FC236}">
                <a16:creationId xmlns:a16="http://schemas.microsoft.com/office/drawing/2014/main" id="{1C4A9A44-0D69-7F5A-0149-33DA26FCB1E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CCCFB3B-61E2-6BB9-39DB-7E0C80471462}"/>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89126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820CA-81BF-9159-9583-4DE5C747046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9767D6E-1B4E-106B-30D1-A60F4E8BBC8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17AF8B2-E6E0-F63D-FF7C-246070DF2B7F}"/>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5" name="Marcador de pie de página 4">
            <a:extLst>
              <a:ext uri="{FF2B5EF4-FFF2-40B4-BE49-F238E27FC236}">
                <a16:creationId xmlns:a16="http://schemas.microsoft.com/office/drawing/2014/main" id="{30D4D825-9B9B-BBCB-6EFA-E834F2A57F7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041E1DF-90C4-9F25-06A7-F14DDEC4A569}"/>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410247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450B53-502D-8BF0-937A-3C7C1179FE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7CEEF53-F190-C6D5-1C6A-0FFAC13F0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E6E61D-DF21-FA0B-6D54-12415EDF03D7}"/>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5" name="Marcador de pie de página 4">
            <a:extLst>
              <a:ext uri="{FF2B5EF4-FFF2-40B4-BE49-F238E27FC236}">
                <a16:creationId xmlns:a16="http://schemas.microsoft.com/office/drawing/2014/main" id="{ED871441-5D4B-9EC6-8E1F-9378309DCC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3E80784-1603-D9DD-922B-75B1EDD13827}"/>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234320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C3415-1AFC-B1BF-F081-A2A0B4CCA54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60A1FD3-61EF-0A78-89A3-9B889370BB5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9579153-F356-85AC-35E9-BF50BE38870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1293835-7816-61A7-FA4A-68680277912F}"/>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6" name="Marcador de pie de página 5">
            <a:extLst>
              <a:ext uri="{FF2B5EF4-FFF2-40B4-BE49-F238E27FC236}">
                <a16:creationId xmlns:a16="http://schemas.microsoft.com/office/drawing/2014/main" id="{0D3BCA23-0BC9-17EB-F976-A6477C748FB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B6330FF-774A-69F5-D5C5-F73F7A07A296}"/>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362519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0019C-D768-76FA-D7A7-0F2455BF88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2EDCCD7-09E2-0E97-A469-F39B82C76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E039929-67E3-F549-90D9-0FA924B141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7A238C9-D873-A59A-1920-0BDB567A0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1DCA927-6A40-1CBE-F277-857CD9729E0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58FC443-EA2B-648B-7458-B1F18D607079}"/>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8" name="Marcador de pie de página 7">
            <a:extLst>
              <a:ext uri="{FF2B5EF4-FFF2-40B4-BE49-F238E27FC236}">
                <a16:creationId xmlns:a16="http://schemas.microsoft.com/office/drawing/2014/main" id="{7AB3AA2F-0F76-930F-60C1-AD5B4E53326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455873B-DBF4-0C22-F36B-D9AAFA69F845}"/>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41131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859AA-105B-1221-1F51-4C6274E10DD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98839BD-8504-F2F1-FAD8-DF459DF1EA06}"/>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4" name="Marcador de pie de página 3">
            <a:extLst>
              <a:ext uri="{FF2B5EF4-FFF2-40B4-BE49-F238E27FC236}">
                <a16:creationId xmlns:a16="http://schemas.microsoft.com/office/drawing/2014/main" id="{ECFDEC4B-4D90-5CB1-BEEF-ECA5C9A8B0E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4E28144-DB2A-D753-4489-632AC5A17BDC}"/>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37179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9C492B8-D4F7-1727-D9B1-821C4D6E1C7A}"/>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3" name="Marcador de pie de página 2">
            <a:extLst>
              <a:ext uri="{FF2B5EF4-FFF2-40B4-BE49-F238E27FC236}">
                <a16:creationId xmlns:a16="http://schemas.microsoft.com/office/drawing/2014/main" id="{DA626D18-7D3B-792A-FFAF-4DD6774BB31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13D19F3-B3C4-1D7F-23B4-3481421D5335}"/>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286851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907896-F587-49DF-E526-E4289D62AD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334DE9C-1570-810D-1A5A-D5EBF674F2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F998BBC-B016-8F40-89E8-148D9952C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76CAF1-1390-BA50-B836-9427450907F6}"/>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6" name="Marcador de pie de página 5">
            <a:extLst>
              <a:ext uri="{FF2B5EF4-FFF2-40B4-BE49-F238E27FC236}">
                <a16:creationId xmlns:a16="http://schemas.microsoft.com/office/drawing/2014/main" id="{3976CA4D-A8CE-4794-5116-7F4597D4377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311377B-5F0B-6E19-DF0C-B9B17EA9D143}"/>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101748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187EF-CE2C-2C98-14DE-B342CB6298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77786F9-6187-608A-D687-AF022C397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AC72B1F-5860-EED7-61D4-DF3E3F75A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B3657C-7AFE-0696-C18E-DB2EDBA3E4C0}"/>
              </a:ext>
            </a:extLst>
          </p:cNvPr>
          <p:cNvSpPr>
            <a:spLocks noGrp="1"/>
          </p:cNvSpPr>
          <p:nvPr>
            <p:ph type="dt" sz="half" idx="10"/>
          </p:nvPr>
        </p:nvSpPr>
        <p:spPr/>
        <p:txBody>
          <a:bodyPr/>
          <a:lstStyle/>
          <a:p>
            <a:fld id="{4E37503F-D95B-4A89-8540-46D899456354}" type="datetimeFigureOut">
              <a:rPr lang="es-CO" smtClean="0"/>
              <a:t>16/11/2023</a:t>
            </a:fld>
            <a:endParaRPr lang="es-CO"/>
          </a:p>
        </p:txBody>
      </p:sp>
      <p:sp>
        <p:nvSpPr>
          <p:cNvPr id="6" name="Marcador de pie de página 5">
            <a:extLst>
              <a:ext uri="{FF2B5EF4-FFF2-40B4-BE49-F238E27FC236}">
                <a16:creationId xmlns:a16="http://schemas.microsoft.com/office/drawing/2014/main" id="{DEAF374A-8671-A38D-09B4-493609DAE2A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C485838-C098-E8C6-7734-D7526D720910}"/>
              </a:ext>
            </a:extLst>
          </p:cNvPr>
          <p:cNvSpPr>
            <a:spLocks noGrp="1"/>
          </p:cNvSpPr>
          <p:nvPr>
            <p:ph type="sldNum" sz="quarter" idx="12"/>
          </p:nvPr>
        </p:nvSpPr>
        <p:spPr/>
        <p:txBody>
          <a:bodyPr/>
          <a:lstStyle/>
          <a:p>
            <a:fld id="{2841F710-CE88-4CB4-A9E8-B4B4C9350366}" type="slidenum">
              <a:rPr lang="es-CO" smtClean="0"/>
              <a:t>‹Nº›</a:t>
            </a:fld>
            <a:endParaRPr lang="es-CO"/>
          </a:p>
        </p:txBody>
      </p:sp>
    </p:spTree>
    <p:extLst>
      <p:ext uri="{BB962C8B-B14F-4D97-AF65-F5344CB8AC3E}">
        <p14:creationId xmlns:p14="http://schemas.microsoft.com/office/powerpoint/2010/main" val="13723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EFDE8E5-20FD-44C3-5261-D02200DC48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EDD3BC9-8703-1B5C-7FD6-44325A634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0655158-591B-18C8-7A70-C1BF1C535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7503F-D95B-4A89-8540-46D899456354}" type="datetimeFigureOut">
              <a:rPr lang="es-CO" smtClean="0"/>
              <a:t>16/11/2023</a:t>
            </a:fld>
            <a:endParaRPr lang="es-CO"/>
          </a:p>
        </p:txBody>
      </p:sp>
      <p:sp>
        <p:nvSpPr>
          <p:cNvPr id="5" name="Marcador de pie de página 4">
            <a:extLst>
              <a:ext uri="{FF2B5EF4-FFF2-40B4-BE49-F238E27FC236}">
                <a16:creationId xmlns:a16="http://schemas.microsoft.com/office/drawing/2014/main" id="{4445BF80-462E-B0E3-7B27-D9E63CB8DA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22CE31E-0BA7-9642-B69B-5E172ABFD5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1F710-CE88-4CB4-A9E8-B4B4C9350366}" type="slidenum">
              <a:rPr lang="es-CO" smtClean="0"/>
              <a:t>‹Nº›</a:t>
            </a:fld>
            <a:endParaRPr lang="es-CO"/>
          </a:p>
        </p:txBody>
      </p:sp>
    </p:spTree>
    <p:extLst>
      <p:ext uri="{BB962C8B-B14F-4D97-AF65-F5344CB8AC3E}">
        <p14:creationId xmlns:p14="http://schemas.microsoft.com/office/powerpoint/2010/main" val="117320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sql/ssms/download-sql-server-management-studio-ssms?view=sql-server-ver16&amp;redirectedfrom=MSDN"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sql/ssms/download-sql-server-management-studio-ssm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s-co/sql-server/sql-server-download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92488-06F1-5FD5-0A27-8D3B2144DFF2}"/>
              </a:ext>
            </a:extLst>
          </p:cNvPr>
          <p:cNvSpPr>
            <a:spLocks noGrp="1"/>
          </p:cNvSpPr>
          <p:nvPr>
            <p:ph type="ctrTitle"/>
          </p:nvPr>
        </p:nvSpPr>
        <p:spPr/>
        <p:txBody>
          <a:bodyPr>
            <a:normAutofit fontScale="90000"/>
          </a:bodyPr>
          <a:lstStyle/>
          <a:p>
            <a:r>
              <a:rPr lang="es-CO" dirty="0"/>
              <a:t>Instructivo de instalación de SQL y SQL Server Management Studio</a:t>
            </a:r>
          </a:p>
        </p:txBody>
      </p:sp>
      <p:sp>
        <p:nvSpPr>
          <p:cNvPr id="3" name="Subtítulo 2">
            <a:extLst>
              <a:ext uri="{FF2B5EF4-FFF2-40B4-BE49-F238E27FC236}">
                <a16:creationId xmlns:a16="http://schemas.microsoft.com/office/drawing/2014/main" id="{FE21F2E8-C74D-1E7B-35CD-3298CFCC88D9}"/>
              </a:ext>
            </a:extLst>
          </p:cNvPr>
          <p:cNvSpPr>
            <a:spLocks noGrp="1"/>
          </p:cNvSpPr>
          <p:nvPr>
            <p:ph type="subTitle" idx="1"/>
          </p:nvPr>
        </p:nvSpPr>
        <p:spPr/>
        <p:txBody>
          <a:bodyPr/>
          <a:lstStyle/>
          <a:p>
            <a:r>
              <a:rPr lang="es-CO" dirty="0"/>
              <a:t>En esta presentación encontrarás los pasos para la instalación del motor de BD y el Management Studio para la realización del tutorial de “Manejo de BD en R”.</a:t>
            </a:r>
          </a:p>
        </p:txBody>
      </p:sp>
    </p:spTree>
    <p:extLst>
      <p:ext uri="{BB962C8B-B14F-4D97-AF65-F5344CB8AC3E}">
        <p14:creationId xmlns:p14="http://schemas.microsoft.com/office/powerpoint/2010/main" val="413718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7CC56BB-5CD6-BD0C-4C18-FC9D79EE9393}"/>
              </a:ext>
            </a:extLst>
          </p:cNvPr>
          <p:cNvPicPr>
            <a:picLocks noChangeAspect="1"/>
          </p:cNvPicPr>
          <p:nvPr/>
        </p:nvPicPr>
        <p:blipFill>
          <a:blip r:embed="rId2"/>
          <a:stretch>
            <a:fillRect/>
          </a:stretch>
        </p:blipFill>
        <p:spPr>
          <a:xfrm>
            <a:off x="118419" y="0"/>
            <a:ext cx="11955162" cy="6096000"/>
          </a:xfrm>
          <a:prstGeom prst="rect">
            <a:avLst/>
          </a:prstGeom>
        </p:spPr>
      </p:pic>
      <p:sp>
        <p:nvSpPr>
          <p:cNvPr id="3" name="CuadroTexto 2">
            <a:extLst>
              <a:ext uri="{FF2B5EF4-FFF2-40B4-BE49-F238E27FC236}">
                <a16:creationId xmlns:a16="http://schemas.microsoft.com/office/drawing/2014/main" id="{68583B84-6956-5D16-E630-407CD1F97307}"/>
              </a:ext>
            </a:extLst>
          </p:cNvPr>
          <p:cNvSpPr txBox="1"/>
          <p:nvPr/>
        </p:nvSpPr>
        <p:spPr>
          <a:xfrm>
            <a:off x="118419" y="6336411"/>
            <a:ext cx="12219708" cy="338554"/>
          </a:xfrm>
          <a:prstGeom prst="rect">
            <a:avLst/>
          </a:prstGeom>
          <a:noFill/>
        </p:spPr>
        <p:txBody>
          <a:bodyPr wrap="square">
            <a:spAutoFit/>
          </a:bodyPr>
          <a:lstStyle/>
          <a:p>
            <a:r>
              <a:rPr lang="es-CO" sz="1600" dirty="0">
                <a:hlinkClick r:id="rId3"/>
              </a:rPr>
              <a:t>https://learn.microsoft.com/en-us/sql/ssms/download-sql-server-management-studio-ssms?view=sql-server-ver16&amp;redirectedfrom=MSDN</a:t>
            </a:r>
            <a:endParaRPr lang="es-CO" sz="1600" dirty="0"/>
          </a:p>
        </p:txBody>
      </p:sp>
    </p:spTree>
    <p:extLst>
      <p:ext uri="{BB962C8B-B14F-4D97-AF65-F5344CB8AC3E}">
        <p14:creationId xmlns:p14="http://schemas.microsoft.com/office/powerpoint/2010/main" val="418102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9D79391-AE09-1582-278B-79204D2F942C}"/>
              </a:ext>
            </a:extLst>
          </p:cNvPr>
          <p:cNvPicPr>
            <a:picLocks noChangeAspect="1"/>
          </p:cNvPicPr>
          <p:nvPr/>
        </p:nvPicPr>
        <p:blipFill>
          <a:blip r:embed="rId2"/>
          <a:stretch>
            <a:fillRect/>
          </a:stretch>
        </p:blipFill>
        <p:spPr>
          <a:xfrm>
            <a:off x="451650" y="2204866"/>
            <a:ext cx="11288700" cy="2448267"/>
          </a:xfrm>
          <a:prstGeom prst="rect">
            <a:avLst/>
          </a:prstGeom>
        </p:spPr>
      </p:pic>
    </p:spTree>
    <p:extLst>
      <p:ext uri="{BB962C8B-B14F-4D97-AF65-F5344CB8AC3E}">
        <p14:creationId xmlns:p14="http://schemas.microsoft.com/office/powerpoint/2010/main" val="191870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1C1F42-E291-8E5C-B7F4-F2CDBE6DF6EC}"/>
              </a:ext>
            </a:extLst>
          </p:cNvPr>
          <p:cNvPicPr>
            <a:picLocks noChangeAspect="1"/>
          </p:cNvPicPr>
          <p:nvPr/>
        </p:nvPicPr>
        <p:blipFill>
          <a:blip r:embed="rId2"/>
          <a:stretch>
            <a:fillRect/>
          </a:stretch>
        </p:blipFill>
        <p:spPr>
          <a:xfrm>
            <a:off x="1981200" y="-27442"/>
            <a:ext cx="8201891" cy="6936318"/>
          </a:xfrm>
          <a:prstGeom prst="rect">
            <a:avLst/>
          </a:prstGeom>
        </p:spPr>
      </p:pic>
    </p:spTree>
    <p:extLst>
      <p:ext uri="{BB962C8B-B14F-4D97-AF65-F5344CB8AC3E}">
        <p14:creationId xmlns:p14="http://schemas.microsoft.com/office/powerpoint/2010/main" val="147571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601B80-69FF-2D4D-22C5-9E4AE35693D5}"/>
              </a:ext>
            </a:extLst>
          </p:cNvPr>
          <p:cNvSpPr txBox="1"/>
          <p:nvPr/>
        </p:nvSpPr>
        <p:spPr>
          <a:xfrm>
            <a:off x="667657" y="391886"/>
            <a:ext cx="10276114" cy="63709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1" i="0" u="none" strike="noStrike" cap="none" normalizeH="0" baseline="0" dirty="0">
                <a:ln>
                  <a:noFill/>
                </a:ln>
                <a:solidFill>
                  <a:schemeClr val="tx1"/>
                </a:solidFill>
                <a:effectLst/>
                <a:latin typeface="Söhne"/>
              </a:rPr>
              <a:t>Descargar SSMS:</a:t>
            </a:r>
            <a:endParaRPr kumimoji="0" lang="es-CO" altLang="es-CO"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0" i="0" u="none" strike="noStrike" cap="none" normalizeH="0" baseline="0" dirty="0">
                <a:ln>
                  <a:noFill/>
                </a:ln>
                <a:solidFill>
                  <a:schemeClr val="tx1"/>
                </a:solidFill>
                <a:effectLst/>
                <a:latin typeface="Söhne"/>
              </a:rPr>
              <a:t>Ve al sitio oficial de descargas de Microsoft SQL Server Management Studio: </a:t>
            </a:r>
            <a:r>
              <a:rPr kumimoji="0" lang="es-CO" altLang="es-CO" sz="1200" b="0" i="0" u="none" strike="noStrike" cap="none" normalizeH="0" baseline="0" dirty="0">
                <a:ln>
                  <a:noFill/>
                </a:ln>
                <a:solidFill>
                  <a:schemeClr val="tx1"/>
                </a:solidFill>
                <a:effectLst/>
                <a:latin typeface="Söhne"/>
                <a:hlinkClick r:id="rId2"/>
              </a:rPr>
              <a:t>Descargas de SSMS</a:t>
            </a:r>
            <a:r>
              <a:rPr kumimoji="0" lang="es-CO" altLang="es-CO" sz="1200" b="0" i="0" u="none" strike="noStrike" cap="none" normalizeH="0" baseline="0" dirty="0">
                <a:ln>
                  <a:noFill/>
                </a:ln>
                <a:solidFill>
                  <a:schemeClr val="tx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0" i="0" u="none" strike="noStrike" cap="none" normalizeH="0" baseline="0" dirty="0">
                <a:ln>
                  <a:noFill/>
                </a:ln>
                <a:solidFill>
                  <a:schemeClr val="tx1"/>
                </a:solidFill>
                <a:effectLst/>
                <a:latin typeface="Söhne"/>
              </a:rPr>
              <a:t>Descarga la versión más reciente de SQL Server Management Studio.</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1" i="0" u="none" strike="noStrike" cap="none" normalizeH="0" baseline="0" dirty="0">
                <a:ln>
                  <a:noFill/>
                </a:ln>
                <a:solidFill>
                  <a:schemeClr val="tx1"/>
                </a:solidFill>
                <a:effectLst/>
                <a:latin typeface="Söhne"/>
              </a:rPr>
              <a:t>Ejecutar el instalador:</a:t>
            </a:r>
            <a:endParaRPr kumimoji="0" lang="es-CO" altLang="es-CO"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0" i="0" u="none" strike="noStrike" cap="none" normalizeH="0" baseline="0" dirty="0">
                <a:ln>
                  <a:noFill/>
                </a:ln>
                <a:solidFill>
                  <a:schemeClr val="tx1"/>
                </a:solidFill>
                <a:effectLst/>
                <a:latin typeface="Söhne"/>
              </a:rPr>
              <a:t>Una vez que se haya descargado el instalador, ejecútalo haciendo doble clic en el archivo descargado (</a:t>
            </a:r>
            <a:r>
              <a:rPr kumimoji="0" lang="es-CO" altLang="es-CO" b="1" i="0" u="none" strike="noStrike" cap="none" normalizeH="0" baseline="0" dirty="0">
                <a:ln>
                  <a:noFill/>
                </a:ln>
                <a:solidFill>
                  <a:schemeClr val="tx1"/>
                </a:solidFill>
                <a:effectLst/>
                <a:latin typeface="Söhne Mono"/>
              </a:rPr>
              <a:t>SSMS-</a:t>
            </a:r>
            <a:r>
              <a:rPr kumimoji="0" lang="es-CO" altLang="es-CO" b="1" i="0" u="none" strike="noStrike" cap="none" normalizeH="0" baseline="0" dirty="0" err="1">
                <a:ln>
                  <a:noFill/>
                </a:ln>
                <a:solidFill>
                  <a:schemeClr val="tx1"/>
                </a:solidFill>
                <a:effectLst/>
                <a:latin typeface="Söhne Mono"/>
              </a:rPr>
              <a:t>Setup</a:t>
            </a:r>
            <a:r>
              <a:rPr kumimoji="0" lang="es-CO" altLang="es-CO" b="1" i="0" u="none" strike="noStrike" cap="none" normalizeH="0" baseline="0" dirty="0">
                <a:ln>
                  <a:noFill/>
                </a:ln>
                <a:solidFill>
                  <a:schemeClr val="tx1"/>
                </a:solidFill>
                <a:effectLst/>
                <a:latin typeface="Söhne Mono"/>
              </a:rPr>
              <a:t>-&lt;</a:t>
            </a:r>
            <a:r>
              <a:rPr kumimoji="0" lang="es-CO" altLang="es-CO" b="1" i="0" u="none" strike="noStrike" cap="none" normalizeH="0" baseline="0" dirty="0" err="1">
                <a:ln>
                  <a:noFill/>
                </a:ln>
                <a:solidFill>
                  <a:schemeClr val="tx1"/>
                </a:solidFill>
                <a:effectLst/>
                <a:latin typeface="Söhne Mono"/>
              </a:rPr>
              <a:t>version</a:t>
            </a:r>
            <a:r>
              <a:rPr kumimoji="0" lang="es-CO" altLang="es-CO" b="1" i="0" u="none" strike="noStrike" cap="none" normalizeH="0" baseline="0" dirty="0">
                <a:ln>
                  <a:noFill/>
                </a:ln>
                <a:solidFill>
                  <a:schemeClr val="tx1"/>
                </a:solidFill>
                <a:effectLst/>
                <a:latin typeface="Söhne Mono"/>
              </a:rPr>
              <a:t>&gt;.exe</a:t>
            </a:r>
            <a:r>
              <a:rPr kumimoji="0" lang="es-CO" altLang="es-CO" sz="12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1" i="0" u="none" strike="noStrike" cap="none" normalizeH="0" baseline="0" dirty="0">
                <a:ln>
                  <a:noFill/>
                </a:ln>
                <a:solidFill>
                  <a:schemeClr val="tx1"/>
                </a:solidFill>
                <a:effectLst/>
                <a:latin typeface="Söhne"/>
              </a:rPr>
              <a:t>Seleccionar Componentes:</a:t>
            </a:r>
            <a:endParaRPr kumimoji="0" lang="es-CO" altLang="es-CO"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0" i="0" u="none" strike="noStrike" cap="none" normalizeH="0" baseline="0" dirty="0">
                <a:ln>
                  <a:noFill/>
                </a:ln>
                <a:solidFill>
                  <a:schemeClr val="tx1"/>
                </a:solidFill>
                <a:effectLst/>
                <a:latin typeface="Söhne"/>
              </a:rPr>
              <a:t>En la ventana de instalación, puedes elegir instalar solo SQL Server Management Studio o, si también necesitas instalar el motor de base de datos, seleccionar la opción "Instalar el motor de base de datos" en el paso "Características de la instancia".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200" b="0" i="0" u="none" strike="noStrike" cap="none" normalizeH="0" baseline="0" dirty="0">
                <a:ln>
                  <a:noFill/>
                </a:ln>
                <a:solidFill>
                  <a:schemeClr val="tx1"/>
                </a:solidFill>
                <a:effectLst/>
                <a:latin typeface="Söhne"/>
              </a:rPr>
              <a:t>Haz clic en "Next" para continuar.</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s-CO" altLang="es-CO" sz="1200" dirty="0">
              <a:latin typeface="Söhne"/>
            </a:endParaRPr>
          </a:p>
          <a:p>
            <a:pPr marL="228600" indent="-228600" algn="l">
              <a:buFont typeface="+mj-lt"/>
              <a:buAutoNum type="arabicPeriod" startAt="4"/>
            </a:pPr>
            <a:r>
              <a:rPr lang="es-MX" sz="1200" b="1" i="0" dirty="0">
                <a:effectLst/>
                <a:latin typeface="Söhne"/>
              </a:rPr>
              <a:t>Aceptar Términos de Licencia:</a:t>
            </a:r>
            <a:endParaRPr lang="es-MX" sz="1200" b="0" i="0" dirty="0">
              <a:effectLst/>
              <a:latin typeface="Söhne"/>
            </a:endParaRPr>
          </a:p>
          <a:p>
            <a:pPr marL="742950" lvl="1" indent="-285750" algn="l">
              <a:buFont typeface="+mj-lt"/>
              <a:buAutoNum type="arabicPeriod" startAt="4"/>
            </a:pPr>
            <a:r>
              <a:rPr lang="es-MX" sz="1200" b="0" i="0" dirty="0">
                <a:effectLst/>
                <a:latin typeface="Söhne"/>
              </a:rPr>
              <a:t>Acepta los términos de licencia y haz clic en "Next".</a:t>
            </a:r>
          </a:p>
          <a:p>
            <a:pPr algn="l">
              <a:buFont typeface="+mj-lt"/>
              <a:buAutoNum type="arabicPeriod" startAt="4"/>
            </a:pPr>
            <a:r>
              <a:rPr lang="es-MX" sz="1200" b="1" i="0" dirty="0">
                <a:effectLst/>
                <a:latin typeface="Söhne"/>
              </a:rPr>
              <a:t>Configuración de la Instancia:</a:t>
            </a:r>
            <a:endParaRPr lang="es-MX" sz="1200" b="0" i="0" dirty="0">
              <a:effectLst/>
              <a:latin typeface="Söhne"/>
            </a:endParaRPr>
          </a:p>
          <a:p>
            <a:pPr marL="742950" lvl="1" indent="-285750" algn="l">
              <a:buFont typeface="+mj-lt"/>
              <a:buAutoNum type="arabicPeriod"/>
            </a:pPr>
            <a:r>
              <a:rPr lang="es-MX" sz="1200" b="0" i="0" dirty="0">
                <a:effectLst/>
                <a:latin typeface="Söhne"/>
              </a:rPr>
              <a:t>En el caso de instalar solo SSMS, puedes omitir esta sección. Si estás instalando el motor de base de datos, aquí deberás configurar la instancia según tus necesidades.</a:t>
            </a:r>
          </a:p>
          <a:p>
            <a:pPr marL="742950" lvl="1" indent="-285750" algn="l">
              <a:buFont typeface="+mj-lt"/>
              <a:buAutoNum type="arabicPeriod"/>
            </a:pPr>
            <a:r>
              <a:rPr lang="es-MX" sz="1200" b="0" i="0" dirty="0">
                <a:effectLst/>
                <a:latin typeface="Söhne"/>
              </a:rPr>
              <a:t>Haz clic en "Next" para continuar.</a:t>
            </a:r>
          </a:p>
          <a:p>
            <a:pPr algn="l">
              <a:buFont typeface="+mj-lt"/>
              <a:buAutoNum type="arabicPeriod" startAt="4"/>
            </a:pPr>
            <a:r>
              <a:rPr lang="es-MX" sz="1200" b="1" i="0" dirty="0">
                <a:effectLst/>
                <a:latin typeface="Söhne"/>
              </a:rPr>
              <a:t>Características Adicionales:</a:t>
            </a:r>
            <a:endParaRPr lang="es-MX" sz="1200" b="0" i="0" dirty="0">
              <a:effectLst/>
              <a:latin typeface="Söhne"/>
            </a:endParaRPr>
          </a:p>
          <a:p>
            <a:pPr marL="742950" lvl="1" indent="-285750" algn="l">
              <a:buFont typeface="+mj-lt"/>
              <a:buAutoNum type="arabicPeriod"/>
            </a:pPr>
            <a:r>
              <a:rPr lang="es-MX" sz="1200" b="0" i="0" dirty="0">
                <a:effectLst/>
                <a:latin typeface="Söhne"/>
              </a:rPr>
              <a:t>Puedes elegir instalar componentes adicionales si lo deseas. Por lo general, para instalar solo SQL Server Management Studio, puedes dejar las opciones predeterminadas y hacer clic en "Next".</a:t>
            </a:r>
          </a:p>
          <a:p>
            <a:pPr algn="l">
              <a:buFont typeface="+mj-lt"/>
              <a:buAutoNum type="arabicPeriod" startAt="4"/>
            </a:pPr>
            <a:r>
              <a:rPr lang="es-MX" sz="1200" b="1" i="0" dirty="0">
                <a:effectLst/>
                <a:latin typeface="Söhne"/>
              </a:rPr>
              <a:t>Configuración del Directorio de Instalación:</a:t>
            </a:r>
            <a:endParaRPr lang="es-MX" sz="1200" b="0" i="0" dirty="0">
              <a:effectLst/>
              <a:latin typeface="Söhne"/>
            </a:endParaRPr>
          </a:p>
          <a:p>
            <a:pPr marL="742950" lvl="1" indent="-285750" algn="l">
              <a:buFont typeface="+mj-lt"/>
              <a:buAutoNum type="arabicPeriod"/>
            </a:pPr>
            <a:r>
              <a:rPr lang="es-MX" sz="1200" b="0" i="0" dirty="0">
                <a:effectLst/>
                <a:latin typeface="Söhne"/>
              </a:rPr>
              <a:t>Selecciona el directorio donde deseas instalar SSMS o deja la ubicación predeterminada.</a:t>
            </a:r>
          </a:p>
          <a:p>
            <a:pPr marL="742950" lvl="1" indent="-285750" algn="l">
              <a:buFont typeface="+mj-lt"/>
              <a:buAutoNum type="arabicPeriod"/>
            </a:pPr>
            <a:r>
              <a:rPr lang="es-MX" sz="1200" b="0" i="0" dirty="0">
                <a:effectLst/>
                <a:latin typeface="Söhne"/>
              </a:rPr>
              <a:t>Haz clic en "</a:t>
            </a:r>
            <a:r>
              <a:rPr lang="es-MX" sz="1200" b="0" i="0" dirty="0" err="1">
                <a:effectLst/>
                <a:latin typeface="Söhne"/>
              </a:rPr>
              <a:t>Install</a:t>
            </a:r>
            <a:r>
              <a:rPr lang="es-MX" sz="1200" b="0" i="0" dirty="0">
                <a:effectLst/>
                <a:latin typeface="Söhne"/>
              </a:rPr>
              <a:t>" para comenzar la instalación.</a:t>
            </a:r>
          </a:p>
          <a:p>
            <a:pPr algn="l">
              <a:buFont typeface="+mj-lt"/>
              <a:buAutoNum type="arabicPeriod" startAt="4"/>
            </a:pPr>
            <a:r>
              <a:rPr lang="es-MX" sz="1200" b="1" i="0" dirty="0">
                <a:effectLst/>
                <a:latin typeface="Söhne"/>
              </a:rPr>
              <a:t>Proceso de Instalación:</a:t>
            </a:r>
            <a:endParaRPr lang="es-MX" sz="1200" b="0" i="0" dirty="0">
              <a:effectLst/>
              <a:latin typeface="Söhne"/>
            </a:endParaRPr>
          </a:p>
          <a:p>
            <a:pPr marL="742950" lvl="1" indent="-285750" algn="l">
              <a:buFont typeface="+mj-lt"/>
              <a:buAutoNum type="arabicPeriod"/>
            </a:pPr>
            <a:r>
              <a:rPr lang="es-MX" sz="1200" b="0" i="0" dirty="0">
                <a:effectLst/>
                <a:latin typeface="Söhne"/>
              </a:rPr>
              <a:t>Espera a que se complete el proceso de instalación. Puede llevar algún tiempo dependiendo de las opciones seleccionadas.</a:t>
            </a:r>
          </a:p>
          <a:p>
            <a:pPr algn="l">
              <a:buFont typeface="+mj-lt"/>
              <a:buAutoNum type="arabicPeriod" startAt="4"/>
            </a:pPr>
            <a:r>
              <a:rPr lang="es-MX" sz="1200" b="1" i="0" dirty="0">
                <a:effectLst/>
                <a:latin typeface="Söhne"/>
              </a:rPr>
              <a:t>Finalizar la Instalación:</a:t>
            </a:r>
            <a:endParaRPr lang="es-MX" sz="1200" b="0" i="0" dirty="0">
              <a:effectLst/>
              <a:latin typeface="Söhne"/>
            </a:endParaRPr>
          </a:p>
          <a:p>
            <a:pPr marL="742950" lvl="1" indent="-285750" algn="l">
              <a:buFont typeface="+mj-lt"/>
              <a:buAutoNum type="arabicPeriod"/>
            </a:pPr>
            <a:r>
              <a:rPr lang="es-MX" sz="1200" b="0" i="0" dirty="0">
                <a:effectLst/>
                <a:latin typeface="Söhne"/>
              </a:rPr>
              <a:t>Una vez completada la instalación, haz clic en "</a:t>
            </a:r>
            <a:r>
              <a:rPr lang="es-MX" sz="1200" b="0" i="0" dirty="0" err="1">
                <a:effectLst/>
                <a:latin typeface="Söhne"/>
              </a:rPr>
              <a:t>Finish</a:t>
            </a:r>
            <a:r>
              <a:rPr lang="es-MX" sz="1200" b="0" i="0" dirty="0">
                <a:effectLst/>
                <a:latin typeface="Söhne"/>
              </a:rPr>
              <a:t>" para salir del instalador.</a:t>
            </a:r>
          </a:p>
          <a:p>
            <a:pPr algn="l">
              <a:buFont typeface="+mj-lt"/>
              <a:buAutoNum type="arabicPeriod" startAt="4"/>
            </a:pPr>
            <a:r>
              <a:rPr lang="es-MX" sz="1200" b="1" i="0" dirty="0">
                <a:effectLst/>
                <a:latin typeface="Söhne"/>
              </a:rPr>
              <a:t>Iniciar SQL Server Management Studio:</a:t>
            </a:r>
            <a:endParaRPr lang="es-MX" sz="1200" b="0" i="0" dirty="0">
              <a:effectLst/>
              <a:latin typeface="Söhne"/>
            </a:endParaRPr>
          </a:p>
          <a:p>
            <a:pPr marL="742950" lvl="1" indent="-285750" algn="l">
              <a:buFont typeface="+mj-lt"/>
              <a:buAutoNum type="arabicPeriod"/>
            </a:pPr>
            <a:r>
              <a:rPr lang="es-MX" sz="1200" b="0" i="0" dirty="0">
                <a:effectLst/>
                <a:latin typeface="Söhne"/>
              </a:rPr>
              <a:t>Después de la instalación, puedes iniciar SQL Server Management Studio desde el menú de inicio o buscándolo en tu sistema.</a:t>
            </a:r>
          </a:p>
          <a:p>
            <a:pPr marL="742950" lvl="1" indent="-285750" algn="l">
              <a:buFont typeface="+mj-lt"/>
              <a:buAutoNum type="arabicPeriod"/>
            </a:pPr>
            <a:r>
              <a:rPr lang="es-MX" sz="1200" b="0" i="0" dirty="0">
                <a:effectLst/>
                <a:latin typeface="Söhne"/>
              </a:rPr>
              <a:t>Al iniciar SSMS, deberás conectarte a una instancia de SQL Server. Puedes conectarte localmente o a una instancia remota.</a:t>
            </a:r>
          </a:p>
          <a:p>
            <a:pPr marL="457200" marR="0" lvl="1" indent="0" algn="l"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s-CO" altLang="es-CO" sz="1200" dirty="0">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s-CO" altLang="es-CO" sz="1200" b="0" i="0"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175438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88EE129-6A23-654A-05B4-53164800C2F1}"/>
              </a:ext>
            </a:extLst>
          </p:cNvPr>
          <p:cNvPicPr>
            <a:picLocks noChangeAspect="1"/>
          </p:cNvPicPr>
          <p:nvPr/>
        </p:nvPicPr>
        <p:blipFill>
          <a:blip r:embed="rId2"/>
          <a:stretch>
            <a:fillRect/>
          </a:stretch>
        </p:blipFill>
        <p:spPr>
          <a:xfrm>
            <a:off x="0" y="0"/>
            <a:ext cx="11870702" cy="6858000"/>
          </a:xfrm>
          <a:prstGeom prst="rect">
            <a:avLst/>
          </a:prstGeom>
        </p:spPr>
      </p:pic>
      <p:sp>
        <p:nvSpPr>
          <p:cNvPr id="3" name="CuadroTexto 2">
            <a:extLst>
              <a:ext uri="{FF2B5EF4-FFF2-40B4-BE49-F238E27FC236}">
                <a16:creationId xmlns:a16="http://schemas.microsoft.com/office/drawing/2014/main" id="{E8612C0E-F63E-6A6A-CD56-FE75E65BC117}"/>
              </a:ext>
            </a:extLst>
          </p:cNvPr>
          <p:cNvSpPr txBox="1"/>
          <p:nvPr/>
        </p:nvSpPr>
        <p:spPr>
          <a:xfrm>
            <a:off x="332508" y="6236962"/>
            <a:ext cx="8312727" cy="369332"/>
          </a:xfrm>
          <a:prstGeom prst="rect">
            <a:avLst/>
          </a:prstGeom>
          <a:noFill/>
        </p:spPr>
        <p:txBody>
          <a:bodyPr wrap="square">
            <a:spAutoFit/>
          </a:bodyPr>
          <a:lstStyle/>
          <a:p>
            <a:r>
              <a:rPr lang="es-CO" dirty="0">
                <a:solidFill>
                  <a:schemeClr val="accent1"/>
                </a:solidFill>
                <a:hlinkClick r:id="rId3"/>
              </a:rPr>
              <a:t>https://www.microsoft.com/es-co/sql-server/sql-server-downloads</a:t>
            </a:r>
            <a:endParaRPr lang="es-CO" dirty="0">
              <a:solidFill>
                <a:schemeClr val="accent1"/>
              </a:solidFill>
            </a:endParaRPr>
          </a:p>
        </p:txBody>
      </p:sp>
    </p:spTree>
    <p:extLst>
      <p:ext uri="{BB962C8B-B14F-4D97-AF65-F5344CB8AC3E}">
        <p14:creationId xmlns:p14="http://schemas.microsoft.com/office/powerpoint/2010/main" val="19446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866EBF0-B911-8FE9-2B01-1E1030AC5A56}"/>
              </a:ext>
            </a:extLst>
          </p:cNvPr>
          <p:cNvPicPr>
            <a:picLocks noChangeAspect="1"/>
          </p:cNvPicPr>
          <p:nvPr/>
        </p:nvPicPr>
        <p:blipFill>
          <a:blip r:embed="rId2"/>
          <a:stretch>
            <a:fillRect/>
          </a:stretch>
        </p:blipFill>
        <p:spPr>
          <a:xfrm>
            <a:off x="0" y="767105"/>
            <a:ext cx="12192000" cy="5323790"/>
          </a:xfrm>
          <a:prstGeom prst="rect">
            <a:avLst/>
          </a:prstGeom>
        </p:spPr>
      </p:pic>
    </p:spTree>
    <p:extLst>
      <p:ext uri="{BB962C8B-B14F-4D97-AF65-F5344CB8AC3E}">
        <p14:creationId xmlns:p14="http://schemas.microsoft.com/office/powerpoint/2010/main" val="270584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99BAC91-9387-4A0C-4094-645AAE91E075}"/>
              </a:ext>
            </a:extLst>
          </p:cNvPr>
          <p:cNvPicPr>
            <a:picLocks noChangeAspect="1"/>
          </p:cNvPicPr>
          <p:nvPr/>
        </p:nvPicPr>
        <p:blipFill>
          <a:blip r:embed="rId2"/>
          <a:stretch>
            <a:fillRect/>
          </a:stretch>
        </p:blipFill>
        <p:spPr>
          <a:xfrm>
            <a:off x="0" y="767105"/>
            <a:ext cx="12192000" cy="5323790"/>
          </a:xfrm>
          <a:prstGeom prst="rect">
            <a:avLst/>
          </a:prstGeom>
        </p:spPr>
      </p:pic>
    </p:spTree>
    <p:extLst>
      <p:ext uri="{BB962C8B-B14F-4D97-AF65-F5344CB8AC3E}">
        <p14:creationId xmlns:p14="http://schemas.microsoft.com/office/powerpoint/2010/main" val="234338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a:extLst>
              <a:ext uri="{FF2B5EF4-FFF2-40B4-BE49-F238E27FC236}">
                <a16:creationId xmlns:a16="http://schemas.microsoft.com/office/drawing/2014/main" id="{725F28AE-FB32-F692-5754-14DD47A2D6D7}"/>
              </a:ext>
            </a:extLst>
          </p:cNvPr>
          <p:cNvPicPr>
            <a:picLocks noChangeAspect="1"/>
          </p:cNvPicPr>
          <p:nvPr/>
        </p:nvPicPr>
        <p:blipFill rotWithShape="1">
          <a:blip r:embed="rId2"/>
          <a:srcRect t="6197" b="22160"/>
          <a:stretch/>
        </p:blipFill>
        <p:spPr>
          <a:xfrm>
            <a:off x="20" y="1282"/>
            <a:ext cx="12191980" cy="6856718"/>
          </a:xfrm>
          <a:prstGeom prst="rect">
            <a:avLst/>
          </a:prstGeom>
        </p:spPr>
      </p:pic>
    </p:spTree>
    <p:extLst>
      <p:ext uri="{BB962C8B-B14F-4D97-AF65-F5344CB8AC3E}">
        <p14:creationId xmlns:p14="http://schemas.microsoft.com/office/powerpoint/2010/main" val="404349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a:extLst>
              <a:ext uri="{FF2B5EF4-FFF2-40B4-BE49-F238E27FC236}">
                <a16:creationId xmlns:a16="http://schemas.microsoft.com/office/drawing/2014/main" id="{C4EC010C-2506-0927-A648-2D6C0911BFFD}"/>
              </a:ext>
            </a:extLst>
          </p:cNvPr>
          <p:cNvPicPr>
            <a:picLocks noChangeAspect="1"/>
          </p:cNvPicPr>
          <p:nvPr/>
        </p:nvPicPr>
        <p:blipFill rotWithShape="1">
          <a:blip r:embed="rId2"/>
          <a:srcRect t="8051" b="20307"/>
          <a:stretch/>
        </p:blipFill>
        <p:spPr>
          <a:xfrm>
            <a:off x="20" y="1282"/>
            <a:ext cx="12191980" cy="6856718"/>
          </a:xfrm>
          <a:prstGeom prst="rect">
            <a:avLst/>
          </a:prstGeom>
        </p:spPr>
      </p:pic>
    </p:spTree>
    <p:extLst>
      <p:ext uri="{BB962C8B-B14F-4D97-AF65-F5344CB8AC3E}">
        <p14:creationId xmlns:p14="http://schemas.microsoft.com/office/powerpoint/2010/main" val="368151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a:extLst>
              <a:ext uri="{FF2B5EF4-FFF2-40B4-BE49-F238E27FC236}">
                <a16:creationId xmlns:a16="http://schemas.microsoft.com/office/drawing/2014/main" id="{CD8452B2-1B67-56EA-79C7-25259B78F907}"/>
              </a:ext>
            </a:extLst>
          </p:cNvPr>
          <p:cNvPicPr>
            <a:picLocks noChangeAspect="1"/>
          </p:cNvPicPr>
          <p:nvPr/>
        </p:nvPicPr>
        <p:blipFill rotWithShape="1">
          <a:blip r:embed="rId2"/>
          <a:srcRect t="11245" b="16653"/>
          <a:stretch/>
        </p:blipFill>
        <p:spPr>
          <a:xfrm>
            <a:off x="20" y="1282"/>
            <a:ext cx="12191980" cy="6856718"/>
          </a:xfrm>
          <a:prstGeom prst="rect">
            <a:avLst/>
          </a:prstGeom>
        </p:spPr>
      </p:pic>
    </p:spTree>
    <p:extLst>
      <p:ext uri="{BB962C8B-B14F-4D97-AF65-F5344CB8AC3E}">
        <p14:creationId xmlns:p14="http://schemas.microsoft.com/office/powerpoint/2010/main" val="52989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a:extLst>
              <a:ext uri="{FF2B5EF4-FFF2-40B4-BE49-F238E27FC236}">
                <a16:creationId xmlns:a16="http://schemas.microsoft.com/office/drawing/2014/main" id="{3E8EA7F7-3336-4F80-B85D-9D62991113C1}"/>
              </a:ext>
            </a:extLst>
          </p:cNvPr>
          <p:cNvPicPr>
            <a:picLocks noChangeAspect="1"/>
          </p:cNvPicPr>
          <p:nvPr/>
        </p:nvPicPr>
        <p:blipFill rotWithShape="1">
          <a:blip r:embed="rId2"/>
          <a:srcRect b="28357"/>
          <a:stretch/>
        </p:blipFill>
        <p:spPr>
          <a:xfrm>
            <a:off x="20" y="1282"/>
            <a:ext cx="12191980" cy="6856718"/>
          </a:xfrm>
          <a:prstGeom prst="rect">
            <a:avLst/>
          </a:prstGeom>
        </p:spPr>
      </p:pic>
    </p:spTree>
    <p:extLst>
      <p:ext uri="{BB962C8B-B14F-4D97-AF65-F5344CB8AC3E}">
        <p14:creationId xmlns:p14="http://schemas.microsoft.com/office/powerpoint/2010/main" val="238976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a:extLst>
              <a:ext uri="{FF2B5EF4-FFF2-40B4-BE49-F238E27FC236}">
                <a16:creationId xmlns:a16="http://schemas.microsoft.com/office/drawing/2014/main" id="{BB37C963-B267-6B50-9A39-33AC832B4465}"/>
              </a:ext>
            </a:extLst>
          </p:cNvPr>
          <p:cNvPicPr>
            <a:picLocks noChangeAspect="1"/>
          </p:cNvPicPr>
          <p:nvPr/>
        </p:nvPicPr>
        <p:blipFill rotWithShape="1">
          <a:blip r:embed="rId2"/>
          <a:srcRect b="29259"/>
          <a:stretch/>
        </p:blipFill>
        <p:spPr>
          <a:xfrm>
            <a:off x="20" y="1282"/>
            <a:ext cx="12191980" cy="6856718"/>
          </a:xfrm>
          <a:prstGeom prst="rect">
            <a:avLst/>
          </a:prstGeom>
        </p:spPr>
      </p:pic>
    </p:spTree>
    <p:extLst>
      <p:ext uri="{BB962C8B-B14F-4D97-AF65-F5344CB8AC3E}">
        <p14:creationId xmlns:p14="http://schemas.microsoft.com/office/powerpoint/2010/main" val="5810768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419</Words>
  <Application>Microsoft Office PowerPoint</Application>
  <PresentationFormat>Panorámica</PresentationFormat>
  <Paragraphs>32</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Söhne</vt:lpstr>
      <vt:lpstr>Söhne Mono</vt:lpstr>
      <vt:lpstr>Tema de Office</vt:lpstr>
      <vt:lpstr>Instructivo de instalación de SQL y SQL Server Management Studio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Yeison Yovany Ocampo Naranjo</dc:creator>
  <cp:lastModifiedBy>Yeison Yovany Ocampo Naranjo</cp:lastModifiedBy>
  <cp:revision>3</cp:revision>
  <dcterms:created xsi:type="dcterms:W3CDTF">2023-11-13T18:16:40Z</dcterms:created>
  <dcterms:modified xsi:type="dcterms:W3CDTF">2023-11-16T12:12:35Z</dcterms:modified>
</cp:coreProperties>
</file>