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Override9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79" r:id="rId2"/>
    <p:sldId id="280" r:id="rId3"/>
    <p:sldId id="281" r:id="rId4"/>
    <p:sldId id="282" r:id="rId5"/>
    <p:sldId id="260" r:id="rId6"/>
    <p:sldId id="291" r:id="rId7"/>
    <p:sldId id="274" r:id="rId8"/>
    <p:sldId id="286" r:id="rId9"/>
    <p:sldId id="283" r:id="rId10"/>
    <p:sldId id="258" r:id="rId11"/>
    <p:sldId id="270" r:id="rId12"/>
    <p:sldId id="271" r:id="rId13"/>
    <p:sldId id="263" r:id="rId14"/>
    <p:sldId id="292" r:id="rId15"/>
    <p:sldId id="276" r:id="rId16"/>
    <p:sldId id="287" r:id="rId17"/>
    <p:sldId id="284" r:id="rId18"/>
    <p:sldId id="273" r:id="rId19"/>
    <p:sldId id="288" r:id="rId20"/>
    <p:sldId id="285" r:id="rId21"/>
    <p:sldId id="265" r:id="rId22"/>
    <p:sldId id="268" r:id="rId23"/>
    <p:sldId id="269" r:id="rId24"/>
    <p:sldId id="277" r:id="rId25"/>
    <p:sldId id="294" r:id="rId26"/>
    <p:sldId id="295" r:id="rId27"/>
    <p:sldId id="26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15F771F-0ECC-408B-9F60-69D956038C5F}">
          <p14:sldIdLst>
            <p14:sldId id="279"/>
            <p14:sldId id="280"/>
            <p14:sldId id="281"/>
          </p14:sldIdLst>
        </p14:section>
        <p14:section name="intrduction" id="{24D21275-EA24-43C4-8A29-32A44B072A04}">
          <p14:sldIdLst>
            <p14:sldId id="282"/>
            <p14:sldId id="260"/>
            <p14:sldId id="291"/>
            <p14:sldId id="274"/>
            <p14:sldId id="286"/>
          </p14:sldIdLst>
        </p14:section>
        <p14:section name="event" id="{E9D63B04-DE68-4A62-9381-0EF0D431DEED}">
          <p14:sldIdLst>
            <p14:sldId id="283"/>
            <p14:sldId id="258"/>
            <p14:sldId id="270"/>
            <p14:sldId id="271"/>
            <p14:sldId id="263"/>
            <p14:sldId id="292"/>
            <p14:sldId id="276"/>
            <p14:sldId id="287"/>
          </p14:sldIdLst>
        </p14:section>
        <p14:section name="routine" id="{1018B52D-9562-4F25-A2C5-A5FA0295A356}">
          <p14:sldIdLst>
            <p14:sldId id="284"/>
            <p14:sldId id="273"/>
            <p14:sldId id="288"/>
          </p14:sldIdLst>
        </p14:section>
        <p14:section name="Benefit" id="{1F810757-6036-4E58-8215-67D94301C243}">
          <p14:sldIdLst>
            <p14:sldId id="285"/>
            <p14:sldId id="265"/>
            <p14:sldId id="268"/>
            <p14:sldId id="269"/>
            <p14:sldId id="277"/>
            <p14:sldId id="294"/>
          </p14:sldIdLst>
        </p14:section>
        <p14:section name="end" id="{391192AE-3FCF-4FC8-B7C5-1F5986BE39E1}">
          <p14:sldIdLst>
            <p14:sldId id="29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474"/>
    <a:srgbClr val="F25022"/>
    <a:srgbClr val="01A4EF"/>
    <a:srgbClr val="FFB901"/>
    <a:srgbClr val="7F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8/17/17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89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8/17/17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4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8/17/17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71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8/17/17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547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8/17/17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35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8/17/17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80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8/17/17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88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8/17/17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91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8/17/17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611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8/17/17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95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8/17/17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69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8/17/17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1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6.tiff"/><Relationship Id="rId1" Type="http://schemas.openxmlformats.org/officeDocument/2006/relationships/themeOverride" Target="../theme/themeOverride14.x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622110" y="6225436"/>
            <a:ext cx="4947781" cy="4196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  <a:cs typeface="+mn-ea"/>
                <a:sym typeface="+mn-lt"/>
              </a:rPr>
              <a:t>微软俱乐部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  <a:cs typeface="+mn-ea"/>
                <a:sym typeface="+mn-lt"/>
              </a:rPr>
              <a:t>2017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  <a:cs typeface="+mn-ea"/>
                <a:sym typeface="+mn-lt"/>
              </a:rPr>
              <a:t>夏令营</a:t>
            </a:r>
            <a:r>
              <a:rPr lang="en-US" altLang="zh-CN" sz="2400" dirty="0" err="1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  <a:cs typeface="+mn-ea"/>
                <a:sym typeface="+mn-lt"/>
              </a:rPr>
              <a:t>Hackthon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SimSun-ExtB" panose="02010609060101010101" pitchFamily="49" charset="-122"/>
              <a:ea typeface="SimSun-ExtB" panose="02010609060101010101" pitchFamily="49" charset="-122"/>
              <a:cs typeface="+mn-ea"/>
              <a:sym typeface="+mn-lt"/>
            </a:endParaRPr>
          </a:p>
          <a:p>
            <a:pPr marL="0" indent="0" algn="ctr">
              <a:buNone/>
            </a:pP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SimSun-ExtB" panose="02010609060101010101" pitchFamily="49" charset="-122"/>
              <a:ea typeface="SimSun-ExtB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2319758" y="2407725"/>
            <a:ext cx="948205" cy="94820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3386558" y="2407725"/>
            <a:ext cx="948205" cy="948205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3386556" y="3474524"/>
            <a:ext cx="948205" cy="948205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2316219" y="3474523"/>
            <a:ext cx="948205" cy="948205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4985358" y="2971396"/>
            <a:ext cx="4809993" cy="919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err="1" smtClean="0">
                <a:solidFill>
                  <a:srgbClr val="747474"/>
                </a:solidFill>
                <a:latin typeface="SimSun-ExtB" panose="02010609060101010101" pitchFamily="49" charset="-122"/>
                <a:ea typeface="SimSun-ExtB" panose="02010609060101010101" pitchFamily="49" charset="-122"/>
                <a:cs typeface="+mn-ea"/>
                <a:sym typeface="+mn-lt"/>
              </a:rPr>
              <a:t>HoLo</a:t>
            </a:r>
            <a:r>
              <a:rPr lang="en-US" altLang="zh-CN" sz="6000" dirty="0" smtClean="0">
                <a:solidFill>
                  <a:srgbClr val="747474"/>
                </a:solidFill>
                <a:latin typeface="SimSun-ExtB" panose="02010609060101010101" pitchFamily="49" charset="-122"/>
                <a:ea typeface="SimSun-ExtB" panose="02010609060101010101" pitchFamily="49" charset="-122"/>
                <a:cs typeface="+mn-ea"/>
                <a:sym typeface="+mn-lt"/>
              </a:rPr>
              <a:t> Coding</a:t>
            </a:r>
            <a:endParaRPr lang="zh-CN" altLang="en-US" sz="6000" dirty="0">
              <a:solidFill>
                <a:srgbClr val="747474"/>
              </a:solidFill>
              <a:latin typeface="SimSun-ExtB" panose="02010609060101010101" pitchFamily="49" charset="-122"/>
              <a:ea typeface="SimSun-ExtB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4592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/>
          <a:srcRect t="12971" b="22930"/>
          <a:stretch/>
        </p:blipFill>
        <p:spPr>
          <a:xfrm>
            <a:off x="0" y="1267905"/>
            <a:ext cx="12192000" cy="4397441"/>
          </a:xfrm>
          <a:prstGeom prst="rect">
            <a:avLst/>
          </a:prstGeom>
        </p:spPr>
      </p:pic>
      <p:sp>
        <p:nvSpPr>
          <p:cNvPr id="13" name="标题 1"/>
          <p:cNvSpPr txBox="1">
            <a:spLocks/>
          </p:cNvSpPr>
          <p:nvPr/>
        </p:nvSpPr>
        <p:spPr>
          <a:xfrm>
            <a:off x="940872" y="200234"/>
            <a:ext cx="7481436" cy="804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7FBA00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Profile: </a:t>
            </a:r>
            <a:r>
              <a:rPr lang="zh-CN" altLang="en-US" dirty="0">
                <a:solidFill>
                  <a:srgbClr val="747474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功能</a:t>
            </a:r>
            <a:r>
              <a:rPr lang="en-US" altLang="zh-CN" dirty="0">
                <a:solidFill>
                  <a:srgbClr val="747474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1</a:t>
            </a:r>
            <a:r>
              <a:rPr lang="zh-CN" altLang="en-US" dirty="0" smtClean="0">
                <a:solidFill>
                  <a:srgbClr val="747474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下面是暂时放的图</a:t>
            </a:r>
            <a:endParaRPr lang="zh-CN" altLang="en-US" dirty="0">
              <a:solidFill>
                <a:srgbClr val="747474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79882" y="200234"/>
            <a:ext cx="760990" cy="1281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500" dirty="0">
                <a:solidFill>
                  <a:srgbClr val="7FBA00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#</a:t>
            </a:r>
            <a:endParaRPr lang="zh-CN" altLang="en-US" sz="11500" dirty="0">
              <a:solidFill>
                <a:srgbClr val="7FBA00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40872" y="820431"/>
            <a:ext cx="11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FBA00">
                    <a:alpha val="80000"/>
                  </a:srgbClr>
                </a:solidFill>
              </a:rPr>
              <a:t>功能简介</a:t>
            </a:r>
            <a:endParaRPr lang="zh-CN" altLang="en-US" dirty="0">
              <a:solidFill>
                <a:srgbClr val="7FBA00">
                  <a:alpha val="80000"/>
                </a:srgb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0254" y="5733876"/>
            <a:ext cx="10551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747474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&gt; </a:t>
            </a:r>
            <a:r>
              <a:rPr lang="zh-CN" altLang="en-US" dirty="0" smtClean="0">
                <a:solidFill>
                  <a:srgbClr val="747474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面向在校学生开展的大型编程比赛</a:t>
            </a:r>
            <a:endParaRPr lang="en-US" altLang="zh-CN" dirty="0">
              <a:solidFill>
                <a:srgbClr val="747474"/>
              </a:solidFill>
              <a:latin typeface="方正兰亭黑_GBK" panose="02000000000000000000" pitchFamily="2" charset="-122"/>
              <a:ea typeface="方正兰亭黑_GBK" panose="02000000000000000000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747474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&gt; </a:t>
            </a:r>
            <a:r>
              <a:rPr lang="zh-CN" altLang="en-US" dirty="0" smtClean="0">
                <a:solidFill>
                  <a:srgbClr val="747474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致力于为青年开发者提供国际一流水平的开发与交流机会，面向全国所有大学生</a:t>
            </a:r>
            <a:r>
              <a:rPr lang="en-US" altLang="zh-CN" dirty="0" smtClean="0">
                <a:solidFill>
                  <a:srgbClr val="747474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_</a:t>
            </a:r>
            <a:endParaRPr lang="zh-CN" altLang="en-US" dirty="0">
              <a:solidFill>
                <a:srgbClr val="747474"/>
              </a:solidFill>
              <a:latin typeface="方正兰亭黑_GBK" panose="02000000000000000000" pitchFamily="2" charset="-122"/>
              <a:ea typeface="方正兰亭黑_GBK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-800100" y="-3538707"/>
            <a:ext cx="13868399" cy="1386839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152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940872" y="200234"/>
            <a:ext cx="7481436" cy="804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7FBA00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Profile: </a:t>
            </a:r>
            <a:r>
              <a:rPr lang="zh-CN" altLang="en-US" dirty="0" smtClean="0">
                <a:solidFill>
                  <a:srgbClr val="747474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功能</a:t>
            </a:r>
            <a:r>
              <a:rPr lang="en-US" altLang="zh-CN" dirty="0" smtClean="0">
                <a:solidFill>
                  <a:srgbClr val="747474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2</a:t>
            </a:r>
            <a:endParaRPr lang="zh-CN" altLang="en-US" dirty="0">
              <a:solidFill>
                <a:srgbClr val="747474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79882" y="200234"/>
            <a:ext cx="760990" cy="1281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500" dirty="0">
                <a:solidFill>
                  <a:srgbClr val="7FBA00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#</a:t>
            </a:r>
            <a:endParaRPr lang="zh-CN" altLang="en-US" sz="11500" dirty="0">
              <a:solidFill>
                <a:srgbClr val="7FBA00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0872" y="820431"/>
            <a:ext cx="11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FBA00">
                    <a:alpha val="80000"/>
                  </a:srgbClr>
                </a:solidFill>
              </a:rPr>
              <a:t>功能简介</a:t>
            </a:r>
            <a:endParaRPr lang="zh-CN" altLang="en-US" dirty="0">
              <a:solidFill>
                <a:srgbClr val="7FBA00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7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940872" y="200234"/>
            <a:ext cx="7481436" cy="804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7FBA00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Profile: </a:t>
            </a:r>
            <a:r>
              <a:rPr lang="zh-CN" altLang="en-US" dirty="0" smtClean="0">
                <a:solidFill>
                  <a:srgbClr val="747474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功能</a:t>
            </a:r>
            <a:r>
              <a:rPr lang="en-US" altLang="zh-CN" dirty="0" smtClean="0">
                <a:solidFill>
                  <a:srgbClr val="747474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3</a:t>
            </a:r>
            <a:endParaRPr lang="zh-CN" altLang="en-US" dirty="0">
              <a:solidFill>
                <a:srgbClr val="747474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79882" y="200234"/>
            <a:ext cx="760990" cy="1281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500" dirty="0">
                <a:solidFill>
                  <a:srgbClr val="7FBA00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#</a:t>
            </a:r>
            <a:endParaRPr lang="zh-CN" altLang="en-US" sz="11500" dirty="0">
              <a:solidFill>
                <a:srgbClr val="7FBA00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0872" y="820431"/>
            <a:ext cx="11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FBA00">
                    <a:alpha val="80000"/>
                  </a:srgbClr>
                </a:solidFill>
              </a:rPr>
              <a:t>功能简介</a:t>
            </a:r>
            <a:endParaRPr lang="zh-CN" altLang="en-US" dirty="0">
              <a:solidFill>
                <a:srgbClr val="7FBA00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98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111" b="80889" l="29875" r="7368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4294967295"/>
          </p:nvPr>
        </p:nvSpPr>
        <p:spPr>
          <a:xfrm>
            <a:off x="787452" y="1411754"/>
            <a:ext cx="6299148" cy="4717840"/>
          </a:xfrm>
        </p:spPr>
        <p:txBody>
          <a:bodyPr anchor="ctr">
            <a:normAutofit/>
          </a:bodyPr>
          <a:lstStyle/>
          <a:p>
            <a:pPr marL="360000" indent="-468000">
              <a:lnSpc>
                <a:spcPct val="110000"/>
              </a:lnSpc>
              <a:buNone/>
            </a:pPr>
            <a:r>
              <a:rPr lang="en-US" altLang="zh-CN" dirty="0" smtClean="0">
                <a:solidFill>
                  <a:srgbClr val="7FBA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</a:t>
            </a:r>
            <a:r>
              <a:rPr lang="en-US" altLang="zh-CN" dirty="0" smtClean="0">
                <a:solidFill>
                  <a:srgbClr val="7474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111111</a:t>
            </a:r>
            <a:endParaRPr lang="en-US" altLang="zh-CN" dirty="0">
              <a:solidFill>
                <a:srgbClr val="7474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60000" indent="-468000">
              <a:lnSpc>
                <a:spcPct val="110000"/>
              </a:lnSpc>
              <a:buNone/>
            </a:pPr>
            <a:endParaRPr lang="en-US" altLang="zh-CN" dirty="0">
              <a:solidFill>
                <a:srgbClr val="7474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60000" indent="-468000">
              <a:lnSpc>
                <a:spcPct val="110000"/>
              </a:lnSpc>
              <a:buNone/>
            </a:pPr>
            <a:r>
              <a:rPr lang="en-US" altLang="zh-CN" dirty="0" smtClean="0">
                <a:solidFill>
                  <a:srgbClr val="FFB90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</a:t>
            </a:r>
            <a:r>
              <a:rPr lang="en-US" altLang="zh-CN" dirty="0" smtClean="0">
                <a:solidFill>
                  <a:srgbClr val="7474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222222</a:t>
            </a:r>
            <a:endParaRPr lang="zh-CN" altLang="en-US" dirty="0">
              <a:solidFill>
                <a:srgbClr val="7474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940872" y="200234"/>
            <a:ext cx="7481436" cy="804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7FBA00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Profile: </a:t>
            </a:r>
            <a:r>
              <a:rPr lang="zh-CN" altLang="en-US" dirty="0" smtClean="0">
                <a:solidFill>
                  <a:srgbClr val="747474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功能</a:t>
            </a:r>
            <a:r>
              <a:rPr lang="en-US" altLang="zh-CN" dirty="0" smtClean="0">
                <a:solidFill>
                  <a:srgbClr val="747474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4</a:t>
            </a:r>
            <a:endParaRPr lang="zh-CN" altLang="en-US" dirty="0">
              <a:solidFill>
                <a:srgbClr val="747474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179882" y="200234"/>
            <a:ext cx="760990" cy="1281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500" dirty="0">
                <a:solidFill>
                  <a:srgbClr val="7FBA00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#</a:t>
            </a:r>
            <a:endParaRPr lang="zh-CN" altLang="en-US" sz="11500" dirty="0">
              <a:solidFill>
                <a:srgbClr val="7FBA00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40872" y="820431"/>
            <a:ext cx="11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FBA00">
                    <a:alpha val="80000"/>
                  </a:srgbClr>
                </a:solidFill>
              </a:rPr>
              <a:t>功能简介</a:t>
            </a:r>
            <a:endParaRPr lang="zh-CN" altLang="en-US" dirty="0">
              <a:solidFill>
                <a:srgbClr val="7FBA00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62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8503 0.0398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45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-800100" y="-3538707"/>
            <a:ext cx="13868399" cy="1386839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40872" y="200234"/>
            <a:ext cx="7481436" cy="804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7FBA00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Profile: </a:t>
            </a:r>
            <a:r>
              <a:rPr lang="zh-CN" altLang="en-US" dirty="0" smtClean="0">
                <a:solidFill>
                  <a:srgbClr val="747474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功能</a:t>
            </a:r>
            <a:r>
              <a:rPr lang="zh-CN" altLang="en-US" dirty="0" smtClean="0">
                <a:solidFill>
                  <a:srgbClr val="747474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总结</a:t>
            </a:r>
            <a:endParaRPr lang="zh-CN" altLang="en-US" dirty="0">
              <a:solidFill>
                <a:srgbClr val="747474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79882" y="200234"/>
            <a:ext cx="760990" cy="1281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500" dirty="0">
                <a:solidFill>
                  <a:srgbClr val="7FBA00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#</a:t>
            </a:r>
            <a:endParaRPr lang="zh-CN" altLang="en-US" sz="11500" dirty="0">
              <a:solidFill>
                <a:srgbClr val="7FBA00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0872" y="820431"/>
            <a:ext cx="11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FBA00">
                    <a:alpha val="80000"/>
                  </a:srgbClr>
                </a:solidFill>
              </a:rPr>
              <a:t>功能简介</a:t>
            </a:r>
            <a:endParaRPr lang="zh-CN" altLang="en-US" dirty="0">
              <a:solidFill>
                <a:srgbClr val="7FBA00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56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5187798" y="2516207"/>
            <a:ext cx="758910" cy="7589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6254476" y="2516207"/>
            <a:ext cx="758910" cy="75891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6254471" y="3582884"/>
            <a:ext cx="2460710" cy="246070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3476814" y="3582881"/>
            <a:ext cx="2460710" cy="2460709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hidden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34422" y="2806174"/>
            <a:ext cx="5710774" cy="10995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76814" y="814407"/>
            <a:ext cx="2460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F25022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Back</a:t>
            </a:r>
          </a:p>
          <a:p>
            <a:r>
              <a:rPr lang="en-US" altLang="zh-CN" sz="4800" dirty="0" smtClean="0">
                <a:solidFill>
                  <a:srgbClr val="F25022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ground</a:t>
            </a:r>
          </a:p>
          <a:p>
            <a:r>
              <a:rPr lang="zh-CN" altLang="en-US" sz="2400" dirty="0" smtClean="0">
                <a:solidFill>
                  <a:srgbClr val="F2502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开发背景</a:t>
            </a:r>
            <a:endParaRPr lang="zh-CN" altLang="en-US" sz="2400" dirty="0">
              <a:solidFill>
                <a:srgbClr val="F2502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52492" y="814407"/>
            <a:ext cx="1962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 smtClean="0">
                <a:solidFill>
                  <a:srgbClr val="7FBA00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profile</a:t>
            </a:r>
            <a:endParaRPr lang="en-US" altLang="zh-CN" sz="4800" dirty="0">
              <a:solidFill>
                <a:srgbClr val="7FBA00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  <a:p>
            <a:pPr algn="r"/>
            <a:r>
              <a:rPr lang="zh-CN" altLang="en-US" sz="2400" dirty="0" smtClean="0">
                <a:solidFill>
                  <a:srgbClr val="7FBA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功能简介</a:t>
            </a:r>
            <a:endParaRPr lang="zh-CN" altLang="en-US" sz="2400" dirty="0">
              <a:solidFill>
                <a:srgbClr val="7FBA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54471" y="4838951"/>
            <a:ext cx="2460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前景展望</a:t>
            </a:r>
            <a:endParaRPr lang="en-US" altLang="zh-CN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/>
            <a:r>
              <a:rPr lang="en-US" altLang="zh-CN" sz="4800" dirty="0" smtClean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Prospect</a:t>
            </a:r>
            <a:endParaRPr lang="zh-CN" altLang="en-US" sz="4800" dirty="0">
              <a:solidFill>
                <a:schemeClr val="bg1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76814" y="4838950"/>
            <a:ext cx="2288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技术实现</a:t>
            </a:r>
            <a:r>
              <a:rPr lang="en-US" altLang="zh-CN" sz="4800" dirty="0" smtClean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Technic</a:t>
            </a:r>
            <a:endParaRPr lang="zh-CN" altLang="en-US" sz="4800" dirty="0">
              <a:solidFill>
                <a:schemeClr val="bg1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072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5187798" y="2516207"/>
            <a:ext cx="758910" cy="7589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6254476" y="2516207"/>
            <a:ext cx="758910" cy="75891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6254471" y="3582884"/>
            <a:ext cx="2460710" cy="246070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5187798" y="3582882"/>
            <a:ext cx="749726" cy="74972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hidden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34422" y="2806174"/>
            <a:ext cx="5710774" cy="10995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76814" y="814407"/>
            <a:ext cx="2460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25022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Back</a:t>
            </a:r>
          </a:p>
          <a:p>
            <a:r>
              <a:rPr lang="en-US" altLang="zh-CN" sz="4800" dirty="0">
                <a:solidFill>
                  <a:srgbClr val="F25022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ground</a:t>
            </a:r>
          </a:p>
          <a:p>
            <a:r>
              <a:rPr lang="zh-CN" altLang="en-US" sz="2400" dirty="0">
                <a:solidFill>
                  <a:srgbClr val="F2502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开发背景</a:t>
            </a:r>
            <a:endParaRPr lang="zh-CN" altLang="en-US" sz="2400" dirty="0">
              <a:solidFill>
                <a:srgbClr val="F2502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76164" y="814407"/>
            <a:ext cx="2139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 smtClean="0">
                <a:solidFill>
                  <a:srgbClr val="7FBA00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Profile</a:t>
            </a:r>
            <a:endParaRPr lang="en-US" altLang="zh-CN" sz="4800" dirty="0">
              <a:solidFill>
                <a:srgbClr val="7FBA00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  <a:p>
            <a:pPr algn="r"/>
            <a:r>
              <a:rPr lang="zh-CN" altLang="en-US" sz="2400" dirty="0">
                <a:solidFill>
                  <a:srgbClr val="7FBA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功能简介</a:t>
            </a:r>
            <a:endParaRPr lang="zh-CN" altLang="en-US" sz="2400" dirty="0">
              <a:solidFill>
                <a:srgbClr val="7FBA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54472" y="4838949"/>
            <a:ext cx="2460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前景展望</a:t>
            </a:r>
            <a:endParaRPr lang="en-US" altLang="zh-CN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/>
            <a:r>
              <a:rPr lang="en-US" altLang="zh-CN" sz="4800" dirty="0" smtClean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Prospect</a:t>
            </a:r>
            <a:endParaRPr lang="zh-CN" altLang="en-US" sz="4800" dirty="0">
              <a:solidFill>
                <a:schemeClr val="bg1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76814" y="4838950"/>
            <a:ext cx="2288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1A4E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技术实现</a:t>
            </a:r>
            <a:r>
              <a:rPr lang="en-US" altLang="zh-CN" sz="4800" dirty="0" smtClean="0">
                <a:solidFill>
                  <a:srgbClr val="01A4EF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T</a:t>
            </a:r>
            <a:r>
              <a:rPr lang="en-US" altLang="zh-CN" sz="4800" dirty="0" smtClean="0">
                <a:solidFill>
                  <a:srgbClr val="01A4EF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echnic</a:t>
            </a:r>
            <a:endParaRPr lang="zh-CN" altLang="en-US" sz="4800" dirty="0">
              <a:solidFill>
                <a:srgbClr val="01A4EF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908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-1545021" y="-4101001"/>
            <a:ext cx="15166427" cy="1516642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940872" y="200234"/>
            <a:ext cx="7481436" cy="804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1A4EF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T</a:t>
            </a:r>
            <a:r>
              <a:rPr lang="en-US" altLang="zh-CN" dirty="0" smtClean="0">
                <a:solidFill>
                  <a:srgbClr val="01A4EF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echnic:</a:t>
            </a:r>
            <a:r>
              <a:rPr lang="zh-CN" altLang="en-US" dirty="0" smtClean="0">
                <a:solidFill>
                  <a:srgbClr val="01A4EF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dirty="0" smtClean="0">
                <a:solidFill>
                  <a:srgbClr val="01A4EF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Related</a:t>
            </a:r>
            <a:r>
              <a:rPr lang="zh-CN" altLang="en-US" dirty="0" smtClean="0">
                <a:solidFill>
                  <a:srgbClr val="01A4EF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dirty="0" smtClean="0">
                <a:solidFill>
                  <a:srgbClr val="01A4EF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Microsoft</a:t>
            </a:r>
            <a:r>
              <a:rPr lang="zh-CN" altLang="en-US" dirty="0" smtClean="0">
                <a:solidFill>
                  <a:srgbClr val="01A4EF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dirty="0" smtClean="0">
                <a:solidFill>
                  <a:srgbClr val="01A4EF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Technology</a:t>
            </a:r>
            <a:endParaRPr lang="zh-CN" altLang="en-US" dirty="0">
              <a:solidFill>
                <a:srgbClr val="747474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79882" y="200234"/>
            <a:ext cx="760990" cy="1281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500" dirty="0">
                <a:solidFill>
                  <a:srgbClr val="01A4EF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#</a:t>
            </a:r>
            <a:endParaRPr lang="zh-CN" altLang="en-US" sz="11500" dirty="0">
              <a:solidFill>
                <a:srgbClr val="01A4EF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0871" y="820431"/>
            <a:ext cx="141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1A4EF"/>
                </a:solidFill>
              </a:rPr>
              <a:t>技术实现</a:t>
            </a:r>
            <a:endParaRPr lang="zh-CN" altLang="en-US" dirty="0">
              <a:solidFill>
                <a:srgbClr val="01A4EF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094918" y="2414234"/>
            <a:ext cx="5273491" cy="851278"/>
            <a:chOff x="2864725" y="1769389"/>
            <a:chExt cx="5273491" cy="851278"/>
          </a:xfrm>
        </p:grpSpPr>
        <p:sp>
          <p:nvSpPr>
            <p:cNvPr id="9" name="标题 1"/>
            <p:cNvSpPr txBox="1">
              <a:spLocks/>
            </p:cNvSpPr>
            <p:nvPr/>
          </p:nvSpPr>
          <p:spPr>
            <a:xfrm>
              <a:off x="2864725" y="1929089"/>
              <a:ext cx="951235" cy="6915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11500" dirty="0">
                  <a:solidFill>
                    <a:srgbClr val="FFB901"/>
                  </a:solidFill>
                  <a:latin typeface="Myriad Pro SemiCond" panose="020B0503030403020204" pitchFamily="34" charset="0"/>
                  <a:ea typeface="+mn-ea"/>
                  <a:cs typeface="+mn-ea"/>
                  <a:sym typeface="+mn-lt"/>
                </a:rPr>
                <a:t>&gt;</a:t>
              </a:r>
              <a:endParaRPr lang="zh-CN" altLang="en-US" sz="11500" dirty="0">
                <a:solidFill>
                  <a:srgbClr val="FFB901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948695" y="1769389"/>
              <a:ext cx="4189521" cy="8227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2800" dirty="0" err="1" smtClean="0"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Hololens</a:t>
              </a:r>
              <a:endParaRPr lang="en-US" altLang="zh-CN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66399" y="4210373"/>
            <a:ext cx="5273492" cy="866425"/>
            <a:chOff x="2864724" y="2855482"/>
            <a:chExt cx="5273492" cy="866425"/>
          </a:xfrm>
        </p:grpSpPr>
        <p:sp>
          <p:nvSpPr>
            <p:cNvPr id="10" name="标题 1"/>
            <p:cNvSpPr txBox="1">
              <a:spLocks/>
            </p:cNvSpPr>
            <p:nvPr/>
          </p:nvSpPr>
          <p:spPr>
            <a:xfrm>
              <a:off x="2864724" y="3030329"/>
              <a:ext cx="951235" cy="6915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11500" dirty="0">
                  <a:solidFill>
                    <a:srgbClr val="F25022"/>
                  </a:solidFill>
                  <a:latin typeface="Myriad Pro SemiCond" panose="020B0503030403020204" pitchFamily="34" charset="0"/>
                  <a:ea typeface="+mn-ea"/>
                  <a:cs typeface="+mn-ea"/>
                  <a:sym typeface="+mn-lt"/>
                </a:rPr>
                <a:t>&gt;</a:t>
              </a:r>
              <a:endParaRPr lang="zh-CN" altLang="en-US" sz="11500" dirty="0">
                <a:solidFill>
                  <a:srgbClr val="F25022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948695" y="2855482"/>
              <a:ext cx="4189521" cy="8227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>
                <a:lnSpc>
                  <a:spcPct val="200000"/>
                </a:lnSpc>
              </a:pPr>
              <a:r>
                <a:rPr lang="zh-CN" altLang="en-US" sz="2800" dirty="0" smtClean="0">
                  <a:solidFill>
                    <a:srgbClr val="0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眼球识别？？？</a:t>
              </a:r>
              <a:endParaRPr lang="en-US" altLang="zh-CN" sz="2800" dirty="0">
                <a:solidFill>
                  <a:srgbClr val="00000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68409" y="2377064"/>
            <a:ext cx="5273492" cy="877437"/>
            <a:chOff x="2864724" y="3941575"/>
            <a:chExt cx="5273492" cy="877437"/>
          </a:xfrm>
        </p:grpSpPr>
        <p:sp>
          <p:nvSpPr>
            <p:cNvPr id="11" name="标题 1"/>
            <p:cNvSpPr txBox="1">
              <a:spLocks/>
            </p:cNvSpPr>
            <p:nvPr/>
          </p:nvSpPr>
          <p:spPr>
            <a:xfrm>
              <a:off x="2864724" y="4127434"/>
              <a:ext cx="951235" cy="6915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11500" dirty="0">
                  <a:solidFill>
                    <a:srgbClr val="7FBA00"/>
                  </a:solidFill>
                  <a:latin typeface="Myriad Pro SemiCond" panose="020B0503030403020204" pitchFamily="34" charset="0"/>
                  <a:ea typeface="+mn-ea"/>
                  <a:cs typeface="+mn-ea"/>
                  <a:sym typeface="+mn-lt"/>
                </a:rPr>
                <a:t>&gt;</a:t>
              </a:r>
              <a:endParaRPr lang="zh-CN" altLang="en-US" sz="11500" dirty="0">
                <a:solidFill>
                  <a:srgbClr val="7FBA00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948695" y="3941575"/>
              <a:ext cx="4189521" cy="8227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>
                <a:lnSpc>
                  <a:spcPct val="200000"/>
                </a:lnSpc>
              </a:pPr>
              <a:r>
                <a:rPr lang="en-US" altLang="zh-CN" sz="2800" dirty="0" smtClean="0">
                  <a:solidFill>
                    <a:srgbClr val="0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Bot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 </a:t>
              </a:r>
              <a:r>
                <a:rPr lang="en-US" altLang="zh-CN" sz="2800" dirty="0" smtClean="0">
                  <a:solidFill>
                    <a:srgbClr val="0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framework(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文档）</a:t>
              </a:r>
              <a:endParaRPr lang="en-US" altLang="zh-CN" sz="2800" dirty="0">
                <a:solidFill>
                  <a:srgbClr val="00000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39891" y="4175384"/>
            <a:ext cx="5273492" cy="886268"/>
            <a:chOff x="2864724" y="5029849"/>
            <a:chExt cx="5273492" cy="886268"/>
          </a:xfrm>
        </p:grpSpPr>
        <p:sp>
          <p:nvSpPr>
            <p:cNvPr id="12" name="标题 1"/>
            <p:cNvSpPr txBox="1">
              <a:spLocks/>
            </p:cNvSpPr>
            <p:nvPr/>
          </p:nvSpPr>
          <p:spPr>
            <a:xfrm>
              <a:off x="2864724" y="5224539"/>
              <a:ext cx="951235" cy="6915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11500" dirty="0">
                  <a:solidFill>
                    <a:srgbClr val="01A4EF"/>
                  </a:solidFill>
                  <a:latin typeface="Myriad Pro SemiCond" panose="020B0503030403020204" pitchFamily="34" charset="0"/>
                  <a:ea typeface="+mn-ea"/>
                  <a:cs typeface="+mn-ea"/>
                  <a:sym typeface="+mn-lt"/>
                </a:rPr>
                <a:t>&gt;</a:t>
              </a:r>
              <a:endParaRPr lang="zh-CN" altLang="en-US" sz="11500" dirty="0">
                <a:solidFill>
                  <a:srgbClr val="01A4EF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948695" y="5029849"/>
              <a:ext cx="4189521" cy="81842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>
                <a:lnSpc>
                  <a:spcPct val="200000"/>
                </a:lnSpc>
              </a:pPr>
              <a:r>
                <a:rPr lang="zh-CN" altLang="en-US" sz="2800" dirty="0" smtClean="0">
                  <a:solidFill>
                    <a:srgbClr val="0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？？？？</a:t>
              </a:r>
              <a:endParaRPr lang="zh-CN" altLang="en-US" sz="2800" dirty="0">
                <a:solidFill>
                  <a:srgbClr val="00000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449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5187798" y="2516207"/>
            <a:ext cx="758910" cy="7589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6254476" y="2516207"/>
            <a:ext cx="758910" cy="75891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6254471" y="3582884"/>
            <a:ext cx="2460710" cy="246070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5187798" y="3582882"/>
            <a:ext cx="749726" cy="74972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hidden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34422" y="2806174"/>
            <a:ext cx="5710774" cy="10995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76814" y="814407"/>
            <a:ext cx="2460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25022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Back</a:t>
            </a:r>
          </a:p>
          <a:p>
            <a:r>
              <a:rPr lang="en-US" altLang="zh-CN" sz="4800" dirty="0">
                <a:solidFill>
                  <a:srgbClr val="F25022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ground</a:t>
            </a:r>
          </a:p>
          <a:p>
            <a:r>
              <a:rPr lang="zh-CN" altLang="en-US" sz="2400" dirty="0">
                <a:solidFill>
                  <a:srgbClr val="F2502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开发背景</a:t>
            </a:r>
            <a:endParaRPr lang="zh-CN" altLang="en-US" sz="2400" dirty="0">
              <a:solidFill>
                <a:srgbClr val="F2502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70077" y="814407"/>
            <a:ext cx="1945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 smtClean="0">
                <a:solidFill>
                  <a:srgbClr val="7FBA00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Profile</a:t>
            </a:r>
            <a:endParaRPr lang="en-US" altLang="zh-CN" sz="4800" dirty="0">
              <a:solidFill>
                <a:srgbClr val="7FBA00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  <a:p>
            <a:pPr algn="r"/>
            <a:r>
              <a:rPr lang="zh-CN" altLang="en-US" sz="2400" dirty="0">
                <a:solidFill>
                  <a:srgbClr val="7FBA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功能简介</a:t>
            </a:r>
            <a:endParaRPr lang="zh-CN" altLang="en-US" sz="2400" dirty="0">
              <a:solidFill>
                <a:srgbClr val="7FBA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54472" y="4838949"/>
            <a:ext cx="2460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前景展望</a:t>
            </a:r>
            <a:endParaRPr lang="en-US" altLang="zh-CN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/>
            <a:r>
              <a:rPr lang="en-US" altLang="zh-CN" sz="4800" dirty="0" smtClean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Prospect</a:t>
            </a:r>
            <a:endParaRPr lang="zh-CN" altLang="en-US" sz="4800" dirty="0">
              <a:solidFill>
                <a:schemeClr val="bg1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76814" y="4838950"/>
            <a:ext cx="2288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1A4E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技术实现</a:t>
            </a:r>
            <a:endParaRPr lang="en-US" altLang="zh-CN" sz="2400" dirty="0">
              <a:solidFill>
                <a:srgbClr val="01A4E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4800" dirty="0" smtClean="0">
                <a:solidFill>
                  <a:srgbClr val="01A4EF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T</a:t>
            </a:r>
            <a:r>
              <a:rPr lang="en-US" altLang="zh-CN" sz="4800" dirty="0" smtClean="0">
                <a:solidFill>
                  <a:srgbClr val="01A4EF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echnic</a:t>
            </a:r>
            <a:endParaRPr lang="zh-CN" altLang="en-US" sz="4800" dirty="0">
              <a:solidFill>
                <a:srgbClr val="01A4EF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437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1011658" y="2407725"/>
            <a:ext cx="948205" cy="94820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2078458" y="2407725"/>
            <a:ext cx="948205" cy="948205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2078456" y="3474524"/>
            <a:ext cx="948205" cy="948205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1008119" y="3474523"/>
            <a:ext cx="948205" cy="948205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hidden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34422" y="2806174"/>
            <a:ext cx="5710774" cy="1099512"/>
          </a:xfrm>
          <a:prstGeom prst="rect">
            <a:avLst/>
          </a:prstGeom>
        </p:spPr>
      </p:pic>
      <p:sp>
        <p:nvSpPr>
          <p:cNvPr id="22" name="标题 1"/>
          <p:cNvSpPr txBox="1">
            <a:spLocks/>
          </p:cNvSpPr>
          <p:nvPr/>
        </p:nvSpPr>
        <p:spPr>
          <a:xfrm>
            <a:off x="3302000" y="2971396"/>
            <a:ext cx="7810500" cy="919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dirty="0" smtClean="0">
                <a:solidFill>
                  <a:srgbClr val="747474"/>
                </a:solidFill>
                <a:latin typeface="SimSun-ExtB" panose="02010609060101010101" pitchFamily="49" charset="-122"/>
                <a:ea typeface="SimSun-ExtB" panose="02010609060101010101" pitchFamily="49" charset="-122"/>
                <a:cs typeface="+mn-ea"/>
                <a:sym typeface="+mn-lt"/>
              </a:rPr>
              <a:t>微软俱乐部</a:t>
            </a:r>
            <a:r>
              <a:rPr lang="en-US" altLang="zh-CN" sz="5400" dirty="0" smtClean="0">
                <a:solidFill>
                  <a:srgbClr val="747474"/>
                </a:solidFill>
                <a:latin typeface="SimSun-ExtB" panose="02010609060101010101" pitchFamily="49" charset="-122"/>
                <a:ea typeface="SimSun-ExtB" panose="02010609060101010101" pitchFamily="49" charset="-122"/>
                <a:cs typeface="+mn-ea"/>
                <a:sym typeface="+mn-lt"/>
              </a:rPr>
              <a:t>2017</a:t>
            </a:r>
            <a:r>
              <a:rPr lang="zh-CN" altLang="en-US" sz="5400" dirty="0" smtClean="0">
                <a:solidFill>
                  <a:srgbClr val="747474"/>
                </a:solidFill>
                <a:latin typeface="SimSun-ExtB" panose="02010609060101010101" pitchFamily="49" charset="-122"/>
                <a:ea typeface="SimSun-ExtB" panose="02010609060101010101" pitchFamily="49" charset="-122"/>
                <a:cs typeface="+mn-ea"/>
                <a:sym typeface="+mn-lt"/>
              </a:rPr>
              <a:t>夏令营</a:t>
            </a:r>
            <a:r>
              <a:rPr lang="en-US" altLang="zh-CN" sz="5400" dirty="0" err="1" smtClean="0">
                <a:solidFill>
                  <a:srgbClr val="747474"/>
                </a:solidFill>
                <a:latin typeface="SimSun-ExtB" panose="02010609060101010101" pitchFamily="49" charset="-122"/>
                <a:ea typeface="SimSun-ExtB" panose="02010609060101010101" pitchFamily="49" charset="-122"/>
                <a:cs typeface="+mn-ea"/>
                <a:sym typeface="+mn-lt"/>
              </a:rPr>
              <a:t>Hackthon</a:t>
            </a:r>
            <a:endParaRPr lang="zh-CN" altLang="en-US" sz="5400" dirty="0">
              <a:solidFill>
                <a:srgbClr val="747474"/>
              </a:solidFill>
              <a:latin typeface="SimSun-ExtB" panose="02010609060101010101" pitchFamily="49" charset="-122"/>
              <a:ea typeface="SimSun-ExtB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5410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5187798" y="2516207"/>
            <a:ext cx="758910" cy="7589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6254476" y="2516207"/>
            <a:ext cx="758910" cy="75891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6254471" y="3582885"/>
            <a:ext cx="758910" cy="75891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5187798" y="3582882"/>
            <a:ext cx="749726" cy="74972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hidden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34422" y="2806174"/>
            <a:ext cx="5710774" cy="10995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76814" y="814407"/>
            <a:ext cx="2460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25022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Back</a:t>
            </a:r>
          </a:p>
          <a:p>
            <a:r>
              <a:rPr lang="en-US" altLang="zh-CN" sz="4800" dirty="0">
                <a:solidFill>
                  <a:srgbClr val="F25022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ground</a:t>
            </a:r>
          </a:p>
          <a:p>
            <a:r>
              <a:rPr lang="zh-CN" altLang="en-US" sz="2400" dirty="0">
                <a:solidFill>
                  <a:srgbClr val="F2502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开发背景</a:t>
            </a:r>
            <a:endParaRPr lang="zh-CN" altLang="en-US" sz="2400" dirty="0">
              <a:solidFill>
                <a:srgbClr val="F2502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22831" y="814407"/>
            <a:ext cx="1892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>
                <a:solidFill>
                  <a:srgbClr val="7FBA00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Profile</a:t>
            </a:r>
          </a:p>
          <a:p>
            <a:pPr algn="r"/>
            <a:r>
              <a:rPr lang="zh-CN" altLang="en-US" sz="2400" dirty="0">
                <a:solidFill>
                  <a:srgbClr val="7FBA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功能简介</a:t>
            </a:r>
            <a:endParaRPr lang="zh-CN" altLang="en-US" sz="2400" dirty="0">
              <a:solidFill>
                <a:srgbClr val="7FBA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54471" y="4838949"/>
            <a:ext cx="2460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rgbClr val="FFB90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前景展望</a:t>
            </a:r>
            <a:endParaRPr lang="en-US" altLang="zh-CN" sz="2400" dirty="0">
              <a:solidFill>
                <a:srgbClr val="FFB90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/>
            <a:r>
              <a:rPr lang="en-US" altLang="zh-CN" sz="4800" dirty="0" smtClean="0">
                <a:solidFill>
                  <a:srgbClr val="FFB90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Prospect</a:t>
            </a:r>
            <a:endParaRPr lang="zh-CN" altLang="en-US" sz="4800" dirty="0">
              <a:solidFill>
                <a:srgbClr val="FFB901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76814" y="4838950"/>
            <a:ext cx="2288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1A4E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技术实现</a:t>
            </a:r>
            <a:endParaRPr lang="en-US" altLang="zh-CN" sz="2400" dirty="0" smtClean="0">
              <a:solidFill>
                <a:srgbClr val="01A4E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4800" dirty="0" smtClean="0">
                <a:solidFill>
                  <a:srgbClr val="01A4EF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Technic</a:t>
            </a:r>
            <a:endParaRPr lang="zh-CN" altLang="en-US" sz="4800" dirty="0">
              <a:solidFill>
                <a:srgbClr val="01A4EF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443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940872" y="200234"/>
            <a:ext cx="7481436" cy="804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B901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Prospect:</a:t>
            </a:r>
            <a:endParaRPr lang="zh-CN" altLang="en-US" dirty="0">
              <a:solidFill>
                <a:srgbClr val="747474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79882" y="200234"/>
            <a:ext cx="760990" cy="1281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500" dirty="0">
                <a:solidFill>
                  <a:srgbClr val="FFB901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#</a:t>
            </a:r>
            <a:endParaRPr lang="zh-CN" altLang="en-US" sz="11500" dirty="0">
              <a:solidFill>
                <a:srgbClr val="FFB901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40871" y="820431"/>
            <a:ext cx="260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B901"/>
                </a:solidFill>
              </a:rPr>
              <a:t>前景展望</a:t>
            </a:r>
            <a:endParaRPr lang="zh-CN" altLang="en-US" dirty="0">
              <a:solidFill>
                <a:srgbClr val="FFB90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40871" y="2419042"/>
            <a:ext cx="65913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哈哈哈哈嘻嘻嘻嘻波波波</a:t>
            </a:r>
            <a:endParaRPr lang="zh-CN" altLang="en-US" sz="2400" dirty="0"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80883" y="22343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这里是一张图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141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940872" y="200234"/>
            <a:ext cx="7481436" cy="804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B901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Prospect:</a:t>
            </a:r>
            <a:endParaRPr lang="zh-CN" altLang="en-US" dirty="0">
              <a:solidFill>
                <a:srgbClr val="747474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9882" y="200234"/>
            <a:ext cx="760990" cy="1281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500" dirty="0">
                <a:solidFill>
                  <a:srgbClr val="FFB901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#</a:t>
            </a:r>
            <a:endParaRPr lang="zh-CN" altLang="en-US" sz="11500" dirty="0">
              <a:solidFill>
                <a:srgbClr val="FFB901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0871" y="820431"/>
            <a:ext cx="260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B901"/>
                </a:solidFill>
              </a:rPr>
              <a:t>前景展望</a:t>
            </a:r>
            <a:endParaRPr lang="zh-CN" altLang="en-US" dirty="0">
              <a:solidFill>
                <a:srgbClr val="FFB9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43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940872" y="200234"/>
            <a:ext cx="7481436" cy="804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B901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Prospect:</a:t>
            </a:r>
            <a:endParaRPr lang="zh-CN" altLang="en-US" dirty="0">
              <a:solidFill>
                <a:srgbClr val="747474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9882" y="200234"/>
            <a:ext cx="760990" cy="1281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500" dirty="0">
                <a:solidFill>
                  <a:srgbClr val="FFB901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#</a:t>
            </a:r>
            <a:endParaRPr lang="zh-CN" altLang="en-US" sz="11500" dirty="0">
              <a:solidFill>
                <a:srgbClr val="FFB901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0871" y="820431"/>
            <a:ext cx="260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B901"/>
                </a:solidFill>
              </a:rPr>
              <a:t>前景展望</a:t>
            </a:r>
            <a:endParaRPr lang="zh-CN" altLang="en-US" dirty="0">
              <a:solidFill>
                <a:srgbClr val="FFB9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38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940872" y="200234"/>
            <a:ext cx="7481436" cy="804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B901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Prospect:</a:t>
            </a:r>
            <a:endParaRPr lang="zh-CN" altLang="en-US" dirty="0">
              <a:solidFill>
                <a:srgbClr val="747474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79882" y="200234"/>
            <a:ext cx="760990" cy="1281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500" dirty="0">
                <a:solidFill>
                  <a:srgbClr val="FFB901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#</a:t>
            </a:r>
            <a:endParaRPr lang="zh-CN" altLang="en-US" sz="11500" dirty="0">
              <a:solidFill>
                <a:srgbClr val="FFB901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0871" y="820431"/>
            <a:ext cx="260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B901"/>
                </a:solidFill>
              </a:rPr>
              <a:t>前景展望</a:t>
            </a:r>
            <a:endParaRPr lang="zh-CN" altLang="en-US" dirty="0">
              <a:solidFill>
                <a:srgbClr val="FFB90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77363" y="3361293"/>
            <a:ext cx="2567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F2502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11111</a:t>
            </a:r>
            <a:endParaRPr lang="zh-CN" altLang="en-US" sz="3200" dirty="0">
              <a:solidFill>
                <a:srgbClr val="F2502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78323" y="3607514"/>
            <a:ext cx="1954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FFB90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22222</a:t>
            </a:r>
            <a:endParaRPr lang="zh-CN" altLang="en-US" sz="3200" dirty="0">
              <a:solidFill>
                <a:srgbClr val="FFB901"/>
              </a:solidFill>
            </a:endParaRPr>
          </a:p>
        </p:txBody>
      </p:sp>
      <p:sp>
        <p:nvSpPr>
          <p:cNvPr id="13" name="空心弧 12"/>
          <p:cNvSpPr/>
          <p:nvPr/>
        </p:nvSpPr>
        <p:spPr>
          <a:xfrm rot="16200000">
            <a:off x="4683065" y="2486967"/>
            <a:ext cx="2825871" cy="2825871"/>
          </a:xfrm>
          <a:prstGeom prst="blockArc">
            <a:avLst>
              <a:gd name="adj1" fmla="val 10800000"/>
              <a:gd name="adj2" fmla="val 0"/>
              <a:gd name="adj3" fmla="val 1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空心弧 15"/>
          <p:cNvSpPr/>
          <p:nvPr/>
        </p:nvSpPr>
        <p:spPr>
          <a:xfrm rot="5400000">
            <a:off x="4683065" y="2486967"/>
            <a:ext cx="2825871" cy="2825871"/>
          </a:xfrm>
          <a:prstGeom prst="blockArc">
            <a:avLst>
              <a:gd name="adj1" fmla="val 10800000"/>
              <a:gd name="adj2" fmla="val 0"/>
              <a:gd name="adj3" fmla="val 10000"/>
            </a:avLst>
          </a:prstGeom>
          <a:solidFill>
            <a:srgbClr val="FFB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027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5187798" y="2516207"/>
            <a:ext cx="758910" cy="7589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6254476" y="2516207"/>
            <a:ext cx="758910" cy="75891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6254471" y="3582885"/>
            <a:ext cx="758910" cy="75891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5187798" y="3582882"/>
            <a:ext cx="749726" cy="74972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hidden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34422" y="2806174"/>
            <a:ext cx="5710774" cy="10995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76814" y="814407"/>
            <a:ext cx="2460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F25022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B</a:t>
            </a:r>
            <a:r>
              <a:rPr lang="en-US" altLang="zh-CN" sz="4800" dirty="0" smtClean="0">
                <a:solidFill>
                  <a:srgbClr val="F25022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ack</a:t>
            </a:r>
          </a:p>
          <a:p>
            <a:r>
              <a:rPr lang="en-US" altLang="zh-CN" sz="4800" dirty="0" smtClean="0">
                <a:solidFill>
                  <a:srgbClr val="F25022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ground</a:t>
            </a:r>
            <a:endParaRPr lang="en-US" altLang="zh-CN" sz="4800" dirty="0">
              <a:solidFill>
                <a:srgbClr val="F25022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  <a:p>
            <a:r>
              <a:rPr lang="zh-CN" altLang="en-US" sz="2400" dirty="0" smtClean="0">
                <a:solidFill>
                  <a:srgbClr val="F2502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开发背景</a:t>
            </a:r>
            <a:endParaRPr lang="zh-CN" altLang="en-US" sz="2400" dirty="0">
              <a:solidFill>
                <a:srgbClr val="F2502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58000" y="814407"/>
            <a:ext cx="1857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 smtClean="0">
                <a:solidFill>
                  <a:srgbClr val="7FBA00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Profile</a:t>
            </a:r>
          </a:p>
          <a:p>
            <a:pPr algn="r"/>
            <a:r>
              <a:rPr lang="zh-CN" altLang="en-US" sz="2400" dirty="0" smtClean="0">
                <a:solidFill>
                  <a:srgbClr val="7FBA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功能简介</a:t>
            </a:r>
            <a:endParaRPr lang="zh-CN" altLang="en-US" sz="2400" dirty="0">
              <a:solidFill>
                <a:srgbClr val="7FBA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54472" y="4838949"/>
            <a:ext cx="2460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rgbClr val="FFB90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前景展望</a:t>
            </a:r>
            <a:endParaRPr lang="en-US" altLang="zh-CN" sz="2400" dirty="0">
              <a:solidFill>
                <a:srgbClr val="FFB90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/>
            <a:r>
              <a:rPr lang="en-US" altLang="zh-CN" sz="4800" dirty="0" smtClean="0">
                <a:solidFill>
                  <a:srgbClr val="FFB90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Prospect</a:t>
            </a:r>
            <a:endParaRPr lang="zh-CN" altLang="en-US" sz="4800" dirty="0">
              <a:solidFill>
                <a:srgbClr val="FFB901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76814" y="4838950"/>
            <a:ext cx="2288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1A4E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技术实现</a:t>
            </a:r>
            <a:endParaRPr lang="en-US" altLang="zh-CN" sz="2400" dirty="0">
              <a:solidFill>
                <a:srgbClr val="01A4E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4800" dirty="0">
                <a:solidFill>
                  <a:srgbClr val="01A4EF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T</a:t>
            </a:r>
            <a:r>
              <a:rPr lang="en-US" altLang="zh-CN" sz="4800" dirty="0" smtClean="0">
                <a:solidFill>
                  <a:srgbClr val="01A4EF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echnic</a:t>
            </a:r>
            <a:endParaRPr lang="zh-CN" altLang="en-US" sz="4800" dirty="0">
              <a:solidFill>
                <a:srgbClr val="01A4EF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2210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313" y="2879244"/>
            <a:ext cx="5710774" cy="1099512"/>
          </a:xfrm>
          <a:prstGeom prst="rect">
            <a:avLst/>
          </a:prstGeom>
        </p:spPr>
      </p:pic>
      <p:pic>
        <p:nvPicPr>
          <p:cNvPr id="18" name="图片 17" hidden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34422" y="2806174"/>
            <a:ext cx="5710774" cy="1099512"/>
          </a:xfrm>
          <a:prstGeom prst="rect">
            <a:avLst/>
          </a:prstGeom>
        </p:spPr>
      </p:pic>
      <p:sp>
        <p:nvSpPr>
          <p:cNvPr id="12" name="矩形: 圆角 11"/>
          <p:cNvSpPr/>
          <p:nvPr/>
        </p:nvSpPr>
        <p:spPr>
          <a:xfrm>
            <a:off x="5294600" y="2626190"/>
            <a:ext cx="755560" cy="75556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6144661" y="2626190"/>
            <a:ext cx="755560" cy="75556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/>
          <p:cNvSpPr/>
          <p:nvPr/>
        </p:nvSpPr>
        <p:spPr>
          <a:xfrm>
            <a:off x="6144659" y="3476250"/>
            <a:ext cx="755560" cy="75556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>
            <a:off x="5291780" y="3476249"/>
            <a:ext cx="755560" cy="75556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40872" y="200234"/>
            <a:ext cx="1141146" cy="804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747474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End</a:t>
            </a:r>
            <a:endParaRPr lang="zh-CN" altLang="en-US" dirty="0">
              <a:solidFill>
                <a:srgbClr val="747474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79882" y="200234"/>
            <a:ext cx="760990" cy="1281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500" dirty="0">
                <a:solidFill>
                  <a:srgbClr val="747474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#</a:t>
            </a:r>
            <a:endParaRPr lang="zh-CN" altLang="en-US" sz="11500" dirty="0">
              <a:solidFill>
                <a:srgbClr val="747474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7416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34000" decel="3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28997 -2.96296E-6 " pathEditMode="fixed" rAng="0" ptsTypes="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0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34000" decel="3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28997 -2.96296E-6 " pathEditMode="fixed" rAng="0" ptsTypes="AA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05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34000" decel="3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28997 -2.96296E-6 " pathEditMode="fixed" rAng="0" ptsTypes="AA">
                                      <p:cBhvr>
                                        <p:cTn id="1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0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34000" decel="3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28997 -2.96296E-6 " pathEditMode="fixed" rAng="0" ptsTypes="AA">
                                      <p:cBhvr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0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7" grpId="0" animBg="1"/>
      <p:bldP spid="21" grpId="0" animBg="1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79" b="97813" l="4063" r="96250">
                        <a14:foregroundMark x1="53750" y1="56563" x2="53750" y2="56563"/>
                        <a14:foregroundMark x1="53438" y1="47188" x2="53438" y2="47188"/>
                        <a14:foregroundMark x1="45625" y1="46875" x2="45625" y2="46875"/>
                        <a14:foregroundMark x1="45625" y1="54063" x2="45625" y2="54063"/>
                        <a14:foregroundMark x1="84375" y1="16458" x2="84375" y2="16458"/>
                        <a14:foregroundMark x1="77500" y1="14271" x2="77500" y2="14271"/>
                        <a14:foregroundMark x1="21875" y1="18021" x2="21875" y2="18021"/>
                        <a14:foregroundMark x1="13750" y1="15833" x2="13750" y2="15833"/>
                        <a14:foregroundMark x1="27500" y1="17083" x2="27500" y2="17083"/>
                        <a14:foregroundMark x1="29375" y1="8958" x2="29375" y2="8958"/>
                        <a14:foregroundMark x1="33125" y1="8333" x2="33125" y2="8333"/>
                        <a14:foregroundMark x1="33750" y1="12708" x2="33750" y2="12708"/>
                        <a14:foregroundMark x1="39375" y1="9896" x2="39375" y2="9896"/>
                        <a14:foregroundMark x1="47188" y1="10833" x2="47188" y2="10833"/>
                        <a14:foregroundMark x1="45313" y1="8958" x2="45313" y2="8958"/>
                        <a14:foregroundMark x1="45313" y1="13021" x2="45313" y2="13021"/>
                        <a14:foregroundMark x1="49688" y1="12708" x2="49688" y2="12708"/>
                        <a14:foregroundMark x1="53750" y1="8021" x2="53750" y2="8021"/>
                        <a14:foregroundMark x1="51875" y1="17708" x2="51875" y2="17708"/>
                        <a14:foregroundMark x1="62187" y1="17396" x2="62187" y2="17396"/>
                        <a14:foregroundMark x1="62813" y1="10833" x2="62813" y2="10833"/>
                        <a14:foregroundMark x1="80938" y1="37083" x2="80938" y2="37083"/>
                        <a14:foregroundMark x1="60625" y1="34583" x2="60625" y2="34583"/>
                        <a14:foregroundMark x1="64063" y1="31146" x2="64063" y2="31146"/>
                        <a14:foregroundMark x1="54375" y1="36146" x2="54375" y2="36146"/>
                        <a14:foregroundMark x1="50000" y1="36771" x2="50000" y2="36771"/>
                        <a14:foregroundMark x1="52188" y1="38021" x2="52188" y2="38021"/>
                        <a14:foregroundMark x1="38750" y1="37708" x2="38750" y2="37708"/>
                        <a14:foregroundMark x1="36250" y1="27396" x2="36250" y2="27396"/>
                        <a14:foregroundMark x1="35938" y1="31458" x2="35938" y2="31458"/>
                        <a14:foregroundMark x1="40625" y1="33958" x2="40625" y2="33958"/>
                        <a14:foregroundMark x1="45625" y1="33333" x2="45625" y2="33333"/>
                        <a14:foregroundMark x1="31563" y1="23333" x2="31563" y2="23333"/>
                        <a14:foregroundMark x1="36250" y1="21771" x2="36250" y2="21771"/>
                        <a14:foregroundMark x1="22188" y1="26458" x2="22188" y2="26458"/>
                        <a14:foregroundMark x1="36250" y1="42708" x2="36250" y2="42708"/>
                        <a14:foregroundMark x1="33750" y1="38646" x2="33750" y2="38646"/>
                        <a14:foregroundMark x1="29063" y1="57500" x2="29063" y2="57500"/>
                        <a14:foregroundMark x1="15625" y1="85938" x2="15625" y2="85938"/>
                        <a14:foregroundMark x1="14063" y1="77500" x2="14063" y2="77500"/>
                        <a14:foregroundMark x1="10000" y1="73125" x2="10000" y2="73125"/>
                        <a14:foregroundMark x1="10313" y1="66875" x2="10313" y2="66875"/>
                        <a14:foregroundMark x1="8438" y1="64375" x2="8438" y2="64375"/>
                        <a14:foregroundMark x1="41250" y1="90938" x2="41250" y2="90938"/>
                        <a14:foregroundMark x1="27187" y1="84688" x2="27187" y2="84688"/>
                        <a14:foregroundMark x1="27187" y1="77188" x2="27187" y2="77188"/>
                        <a14:foregroundMark x1="50000" y1="84063" x2="50000" y2="84063"/>
                        <a14:foregroundMark x1="51250" y1="90000" x2="51250" y2="90000"/>
                        <a14:foregroundMark x1="59688" y1="89063" x2="59688" y2="89063"/>
                        <a14:foregroundMark x1="51875" y1="78750" x2="51875" y2="78750"/>
                        <a14:foregroundMark x1="78125" y1="78438" x2="78125" y2="78438"/>
                        <a14:foregroundMark x1="82813" y1="87500" x2="82813" y2="87500"/>
                        <a14:foregroundMark x1="91875" y1="92188" x2="91875" y2="92188"/>
                        <a14:foregroundMark x1="10000" y1="33750" x2="10000" y2="33750"/>
                        <a14:foregroundMark x1="17604" y1="47083" x2="17604" y2="47083"/>
                        <a14:foregroundMark x1="22500" y1="45417" x2="22500" y2="45417"/>
                        <a14:foregroundMark x1="65521" y1="57917" x2="65521" y2="57917"/>
                        <a14:foregroundMark x1="62708" y1="52292" x2="62708" y2="52292"/>
                        <a14:foregroundMark x1="66771" y1="61979" x2="66771" y2="61979"/>
                        <a14:backgroundMark x1="74688" y1="7083" x2="74688" y2="7083"/>
                        <a14:backgroundMark x1="10000" y1="25521" x2="10000" y2="25521"/>
                        <a14:backgroundMark x1="24375" y1="95625" x2="24375" y2="95625"/>
                        <a14:backgroundMark x1="43125" y1="26875" x2="43125" y2="26875"/>
                        <a14:backgroundMark x1="48125" y1="22708" x2="48125" y2="22708"/>
                        <a14:backgroundMark x1="45625" y1="19792" x2="45625" y2="19792"/>
                        <a14:backgroundMark x1="43125" y1="22292" x2="43125" y2="22292"/>
                        <a14:backgroundMark x1="55625" y1="27292" x2="55625" y2="27292"/>
                        <a14:backgroundMark x1="49792" y1="28958" x2="49792" y2="28958"/>
                        <a14:backgroundMark x1="56875" y1="22708" x2="56875" y2="22708"/>
                        <a14:backgroundMark x1="59375" y1="24792" x2="59375" y2="24792"/>
                        <a14:backgroundMark x1="64375" y1="42604" x2="64375" y2="426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7673" y="1481345"/>
            <a:ext cx="3495369" cy="3495369"/>
          </a:xfrm>
          <a:prstGeom prst="rect">
            <a:avLst/>
          </a:prstGeom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940872" y="200234"/>
            <a:ext cx="7481436" cy="804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>
                <a:solidFill>
                  <a:srgbClr val="FFB901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Ho</a:t>
            </a:r>
            <a:r>
              <a:rPr lang="en-US" altLang="zh-CN" dirty="0" err="1" smtClean="0">
                <a:solidFill>
                  <a:srgbClr val="92D050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Lo</a:t>
            </a:r>
            <a:r>
              <a:rPr lang="en-US" altLang="zh-CN" dirty="0" smtClean="0">
                <a:solidFill>
                  <a:srgbClr val="FFB901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dirty="0" smtClean="0">
                <a:solidFill>
                  <a:srgbClr val="01A4EF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Coding</a:t>
            </a:r>
            <a:r>
              <a:rPr lang="en-US" altLang="zh-CN" dirty="0" smtClean="0">
                <a:solidFill>
                  <a:srgbClr val="FFB901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dirty="0" smtClean="0">
                <a:solidFill>
                  <a:srgbClr val="F25022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!</a:t>
            </a:r>
            <a:endParaRPr lang="zh-CN" altLang="en-US" dirty="0">
              <a:solidFill>
                <a:srgbClr val="F25022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79882" y="200234"/>
            <a:ext cx="760990" cy="1281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500" dirty="0">
                <a:solidFill>
                  <a:srgbClr val="747474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#</a:t>
            </a:r>
            <a:endParaRPr lang="zh-CN" altLang="en-US" sz="11500" dirty="0">
              <a:solidFill>
                <a:srgbClr val="747474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61873" y="526829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同济</a:t>
            </a:r>
            <a:r>
              <a:rPr kumimoji="1" lang="zh-CN" altLang="en-US" smtClean="0"/>
              <a:t>大学微软俱乐部</a:t>
            </a:r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964" y="1730429"/>
            <a:ext cx="3009900" cy="2997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31598" y="5268296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上海交通</a:t>
            </a:r>
            <a:r>
              <a:rPr kumimoji="1" lang="zh-CN" altLang="en-US" smtClean="0"/>
              <a:t>大学微软俱乐部</a:t>
            </a:r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64849" y="1189763"/>
            <a:ext cx="695509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F25022"/>
                </a:solidFill>
                <a:latin typeface="Myriad Pro SemiCond" panose="020B0503030403020204" pitchFamily="34" charset="0"/>
                <a:cs typeface="+mn-ea"/>
              </a:rPr>
              <a:t>BY:</a:t>
            </a:r>
            <a:endParaRPr lang="zh-CN" altLang="en-US" sz="2000" dirty="0">
              <a:solidFill>
                <a:srgbClr val="F25022"/>
              </a:solidFill>
              <a:latin typeface="Myriad Pro SemiCond" panose="020B050303040302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62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3485998" y="814408"/>
            <a:ext cx="2460710" cy="246070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6254476" y="814408"/>
            <a:ext cx="2460710" cy="246070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6254471" y="3582884"/>
            <a:ext cx="2460710" cy="246070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3476814" y="3582881"/>
            <a:ext cx="2460710" cy="2460709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hidden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34422" y="2806174"/>
            <a:ext cx="5710774" cy="109951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76164" y="814407"/>
            <a:ext cx="2139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 smtClean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Profile</a:t>
            </a:r>
          </a:p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功能简介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54472" y="4838949"/>
            <a:ext cx="2460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前景展望</a:t>
            </a:r>
            <a:endParaRPr lang="en-US" altLang="zh-CN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/>
            <a:r>
              <a:rPr lang="en-US" altLang="zh-CN" sz="4800" dirty="0" smtClean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Prospect</a:t>
            </a:r>
            <a:endParaRPr lang="zh-CN" altLang="en-US" sz="4800" dirty="0">
              <a:solidFill>
                <a:schemeClr val="bg1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76814" y="4838950"/>
            <a:ext cx="2288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技术实现</a:t>
            </a:r>
            <a:endParaRPr lang="en-US" altLang="zh-CN" sz="2400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4800" dirty="0" smtClean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Technic</a:t>
            </a:r>
            <a:endParaRPr lang="zh-CN" altLang="en-US" sz="4800" dirty="0">
              <a:solidFill>
                <a:schemeClr val="bg1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76814" y="814407"/>
            <a:ext cx="2460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Back</a:t>
            </a:r>
            <a:r>
              <a:rPr lang="zh-CN" altLang="en-US" sz="3200" dirty="0" smtClean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ground</a:t>
            </a:r>
            <a:endParaRPr lang="en-US" altLang="zh-CN" sz="4800" dirty="0">
              <a:solidFill>
                <a:schemeClr val="bg1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开发背景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894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5187798" y="2516207"/>
            <a:ext cx="758910" cy="7589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6254476" y="814408"/>
            <a:ext cx="2460710" cy="246070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6254471" y="3582884"/>
            <a:ext cx="2460710" cy="246070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3476814" y="3582881"/>
            <a:ext cx="2460710" cy="2460709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hidden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34422" y="2806174"/>
            <a:ext cx="5710774" cy="10995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76814" y="814407"/>
            <a:ext cx="2460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F25022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Back-ground</a:t>
            </a:r>
            <a:endParaRPr lang="en-US" altLang="zh-CN" sz="4800" dirty="0">
              <a:solidFill>
                <a:srgbClr val="F25022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  <a:p>
            <a:r>
              <a:rPr lang="zh-CN" altLang="en-US" sz="2400" dirty="0" smtClean="0">
                <a:solidFill>
                  <a:srgbClr val="F2502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开发背景</a:t>
            </a:r>
            <a:endParaRPr lang="zh-CN" altLang="en-US" sz="2400" dirty="0">
              <a:solidFill>
                <a:srgbClr val="F2502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76164" y="814407"/>
            <a:ext cx="2139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 smtClean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Profile</a:t>
            </a:r>
          </a:p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功能简介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54472" y="4838949"/>
            <a:ext cx="2460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前景展望</a:t>
            </a:r>
            <a:endParaRPr lang="en-US" altLang="zh-CN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/>
            <a:r>
              <a:rPr lang="en-US" altLang="zh-CN" sz="4800" dirty="0" smtClean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Prospect</a:t>
            </a:r>
            <a:endParaRPr lang="zh-CN" altLang="en-US" sz="4800" dirty="0">
              <a:solidFill>
                <a:schemeClr val="bg1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76814" y="4838950"/>
            <a:ext cx="2288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技术实现</a:t>
            </a:r>
            <a:endParaRPr lang="en-US" altLang="zh-CN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4800" dirty="0" smtClean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Technic</a:t>
            </a:r>
            <a:endParaRPr lang="zh-CN" altLang="en-US" sz="4800" dirty="0">
              <a:solidFill>
                <a:schemeClr val="bg1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20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-1242646" y="-4304030"/>
            <a:ext cx="14996746" cy="14996746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40872" y="197716"/>
            <a:ext cx="5609948" cy="80738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25022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Background: </a:t>
            </a:r>
            <a:r>
              <a:rPr lang="en-US" altLang="zh-CN" dirty="0" smtClean="0">
                <a:solidFill>
                  <a:srgbClr val="747474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style</a:t>
            </a:r>
            <a:endParaRPr lang="zh-CN" altLang="en-US" dirty="0">
              <a:solidFill>
                <a:srgbClr val="747474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79882" y="200234"/>
            <a:ext cx="760990" cy="1281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500" dirty="0">
                <a:solidFill>
                  <a:srgbClr val="F25022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#</a:t>
            </a:r>
            <a:endParaRPr lang="zh-CN" altLang="en-US" sz="11500" dirty="0">
              <a:solidFill>
                <a:srgbClr val="747474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3231" y="1854438"/>
            <a:ext cx="106615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当下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程序员的</a:t>
            </a:r>
            <a:r>
              <a:rPr lang="zh-CN" altLang="en-US" sz="28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开发方式</a:t>
            </a:r>
            <a:endParaRPr lang="en-US" altLang="zh-CN" sz="28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等解释型语言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边开发边实时显示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加屏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方便边开发边查看文档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菱形 12"/>
          <p:cNvSpPr/>
          <p:nvPr/>
        </p:nvSpPr>
        <p:spPr>
          <a:xfrm rot="2700000">
            <a:off x="5900731" y="2745247"/>
            <a:ext cx="326216" cy="326216"/>
          </a:xfrm>
          <a:prstGeom prst="diamond">
            <a:avLst/>
          </a:prstGeom>
          <a:solidFill>
            <a:schemeClr val="bg1">
              <a:lumMod val="10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 rot="2700000">
            <a:off x="6157042" y="2742729"/>
            <a:ext cx="326216" cy="326216"/>
          </a:xfrm>
          <a:prstGeom prst="diamond">
            <a:avLst/>
          </a:prstGeom>
          <a:solidFill>
            <a:schemeClr val="bg1">
              <a:lumMod val="10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 rot="2700000">
            <a:off x="5904717" y="2995055"/>
            <a:ext cx="326216" cy="326216"/>
          </a:xfrm>
          <a:prstGeom prst="diamond">
            <a:avLst/>
          </a:prstGeom>
          <a:solidFill>
            <a:schemeClr val="bg1">
              <a:lumMod val="100000"/>
              <a:alpha val="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 rot="2700000">
            <a:off x="6157777" y="2995789"/>
            <a:ext cx="326216" cy="326216"/>
          </a:xfrm>
          <a:prstGeom prst="diamond">
            <a:avLst/>
          </a:prstGeom>
          <a:solidFill>
            <a:schemeClr val="bg1">
              <a:lumMod val="100000"/>
              <a:alpha val="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0872" y="820431"/>
            <a:ext cx="11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25022">
                    <a:alpha val="80000"/>
                  </a:srgbClr>
                </a:solidFill>
              </a:rPr>
              <a:t>背景</a:t>
            </a:r>
            <a:endParaRPr lang="zh-CN" altLang="en-US" dirty="0">
              <a:solidFill>
                <a:srgbClr val="F25022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22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-1242646" y="-4304030"/>
            <a:ext cx="14996746" cy="14996746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40872" y="200234"/>
            <a:ext cx="5301666" cy="804863"/>
          </a:xfrm>
        </p:spPr>
        <p:txBody>
          <a:bodyPr>
            <a:normAutofit fontScale="90000"/>
          </a:bodyPr>
          <a:lstStyle/>
          <a:p>
            <a:r>
              <a:rPr lang="en-US" altLang="zh-CN" smtClean="0">
                <a:solidFill>
                  <a:srgbClr val="F25022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Background: </a:t>
            </a:r>
            <a:r>
              <a:rPr lang="en-US" altLang="zh-CN" dirty="0">
                <a:solidFill>
                  <a:srgbClr val="747474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OBJECTIVE</a:t>
            </a:r>
            <a:endParaRPr lang="zh-CN" altLang="en-US" dirty="0">
              <a:solidFill>
                <a:srgbClr val="747474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79882" y="200234"/>
            <a:ext cx="760990" cy="1281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500" dirty="0">
                <a:solidFill>
                  <a:srgbClr val="F25022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#</a:t>
            </a:r>
            <a:endParaRPr lang="zh-CN" altLang="en-US" sz="11500" dirty="0">
              <a:solidFill>
                <a:srgbClr val="747474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48744" y="3315959"/>
            <a:ext cx="615553" cy="24932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提高生产效率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92601" y="3315959"/>
            <a:ext cx="615553" cy="2493205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/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屏灵活体验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36456" y="3315959"/>
            <a:ext cx="615553" cy="2493205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/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游戏开发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80311" y="3315959"/>
            <a:ext cx="615553" cy="2493205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/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眼球控制选择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3183656" y="2458386"/>
            <a:ext cx="314794" cy="314794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4938458" y="2458386"/>
            <a:ext cx="314794" cy="314794"/>
          </a:xfrm>
          <a:prstGeom prst="diamond">
            <a:avLst/>
          </a:prstGeom>
          <a:solidFill>
            <a:srgbClr val="FFB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6686835" y="2458386"/>
            <a:ext cx="314794" cy="314794"/>
          </a:xfrm>
          <a:prstGeom prst="diamond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8430690" y="2458386"/>
            <a:ext cx="314794" cy="314794"/>
          </a:xfrm>
          <a:prstGeom prst="diamond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40872" y="820431"/>
            <a:ext cx="11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25022">
                    <a:alpha val="80000"/>
                  </a:srgbClr>
                </a:solidFill>
              </a:rPr>
              <a:t>产品目标</a:t>
            </a:r>
            <a:endParaRPr lang="zh-CN" altLang="en-US" dirty="0">
              <a:solidFill>
                <a:srgbClr val="F25022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59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940872" y="200234"/>
            <a:ext cx="4215744" cy="804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25022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Profile: </a:t>
            </a:r>
            <a:r>
              <a:rPr lang="en-US" altLang="zh-CN" dirty="0">
                <a:solidFill>
                  <a:srgbClr val="747474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PHOTO</a:t>
            </a:r>
            <a:endParaRPr lang="zh-CN" altLang="en-US" dirty="0">
              <a:solidFill>
                <a:srgbClr val="747474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9882" y="200234"/>
            <a:ext cx="760990" cy="1281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500" dirty="0">
                <a:solidFill>
                  <a:srgbClr val="F25022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#</a:t>
            </a:r>
            <a:endParaRPr lang="zh-CN" altLang="en-US" sz="11500" dirty="0">
              <a:solidFill>
                <a:srgbClr val="747474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0871" y="820431"/>
            <a:ext cx="147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25022">
                    <a:alpha val="80000"/>
                  </a:srgbClr>
                </a:solidFill>
              </a:rPr>
              <a:t>图片</a:t>
            </a:r>
            <a:endParaRPr lang="zh-CN" altLang="en-US" dirty="0">
              <a:solidFill>
                <a:srgbClr val="F25022">
                  <a:alpha val="80000"/>
                </a:srgbClr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1073728" y="2458386"/>
            <a:ext cx="314794" cy="314794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4316978" y="2458386"/>
            <a:ext cx="314794" cy="314794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60228" y="2458386"/>
            <a:ext cx="314794" cy="314794"/>
          </a:xfrm>
          <a:prstGeom prst="diamond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10803479" y="2458386"/>
            <a:ext cx="314794" cy="314794"/>
          </a:xfrm>
          <a:prstGeom prst="diamond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-1242646" y="-4304030"/>
            <a:ext cx="14996746" cy="14996746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226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5187798" y="2516207"/>
            <a:ext cx="758910" cy="7589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6254476" y="814408"/>
            <a:ext cx="2460710" cy="246070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6254471" y="3582884"/>
            <a:ext cx="2460710" cy="246070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3476814" y="3582881"/>
            <a:ext cx="2460710" cy="2460709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hidden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34422" y="2806174"/>
            <a:ext cx="5710774" cy="10995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76814" y="814407"/>
            <a:ext cx="2460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F25022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Back</a:t>
            </a:r>
          </a:p>
          <a:p>
            <a:r>
              <a:rPr lang="en-US" altLang="zh-CN" sz="4800" dirty="0" smtClean="0">
                <a:solidFill>
                  <a:srgbClr val="F25022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ground</a:t>
            </a:r>
          </a:p>
          <a:p>
            <a:r>
              <a:rPr lang="zh-CN" altLang="en-US" sz="2400" dirty="0" smtClean="0">
                <a:solidFill>
                  <a:srgbClr val="F2502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开发背景</a:t>
            </a:r>
            <a:endParaRPr lang="zh-CN" altLang="en-US" sz="2400" dirty="0">
              <a:solidFill>
                <a:srgbClr val="F2502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40415" y="784379"/>
            <a:ext cx="1874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P</a:t>
            </a:r>
            <a:r>
              <a:rPr lang="en-US" altLang="zh-CN" sz="4800" dirty="0" smtClean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rofile</a:t>
            </a:r>
            <a:endParaRPr lang="en-US" altLang="zh-CN" sz="4800" dirty="0">
              <a:solidFill>
                <a:schemeClr val="bg1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功能简介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54472" y="4838949"/>
            <a:ext cx="2460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前景展望</a:t>
            </a:r>
            <a:endParaRPr lang="en-US" altLang="zh-CN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/>
            <a:r>
              <a:rPr lang="en-US" altLang="zh-CN" sz="4800" dirty="0" smtClean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Prospect</a:t>
            </a:r>
            <a:endParaRPr lang="zh-CN" altLang="en-US" sz="4800" dirty="0">
              <a:solidFill>
                <a:schemeClr val="bg1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76814" y="4838950"/>
            <a:ext cx="2288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技术实现</a:t>
            </a:r>
            <a:endParaRPr lang="en-US" altLang="zh-CN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4800" dirty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T</a:t>
            </a:r>
            <a:r>
              <a:rPr lang="en-US" altLang="zh-CN" sz="4800" dirty="0" smtClean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echnic</a:t>
            </a:r>
            <a:endParaRPr lang="zh-CN" altLang="en-US" sz="4800" dirty="0">
              <a:solidFill>
                <a:schemeClr val="bg1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8354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5187798" y="2516207"/>
            <a:ext cx="758910" cy="7589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6254476" y="2516207"/>
            <a:ext cx="758910" cy="75891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6254471" y="3582884"/>
            <a:ext cx="2460710" cy="246070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3476814" y="3582881"/>
            <a:ext cx="2460710" cy="2460709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hidden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34422" y="2806174"/>
            <a:ext cx="5710774" cy="10995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76814" y="814407"/>
            <a:ext cx="2460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F25022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Back</a:t>
            </a:r>
          </a:p>
          <a:p>
            <a:r>
              <a:rPr lang="en-US" altLang="zh-CN" sz="4800" dirty="0" smtClean="0">
                <a:solidFill>
                  <a:srgbClr val="F25022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ground</a:t>
            </a:r>
          </a:p>
          <a:p>
            <a:r>
              <a:rPr lang="zh-CN" altLang="en-US" sz="2400" dirty="0" smtClean="0">
                <a:solidFill>
                  <a:srgbClr val="F2502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开发背景</a:t>
            </a:r>
            <a:endParaRPr lang="zh-CN" altLang="en-US" sz="2400" dirty="0">
              <a:solidFill>
                <a:srgbClr val="F2502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76164" y="814407"/>
            <a:ext cx="2139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 smtClean="0">
                <a:solidFill>
                  <a:srgbClr val="7FBA00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Profile</a:t>
            </a:r>
          </a:p>
          <a:p>
            <a:pPr algn="r"/>
            <a:r>
              <a:rPr lang="zh-CN" altLang="en-US" sz="2400" dirty="0" smtClean="0">
                <a:solidFill>
                  <a:srgbClr val="7FBA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功能简介</a:t>
            </a:r>
            <a:endParaRPr lang="zh-CN" altLang="en-US" sz="2400" dirty="0">
              <a:solidFill>
                <a:srgbClr val="7FBA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54472" y="4838949"/>
            <a:ext cx="2460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前景展望</a:t>
            </a:r>
            <a:endParaRPr lang="en-US" altLang="zh-CN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/>
            <a:r>
              <a:rPr lang="en-US" altLang="zh-CN" sz="4800" dirty="0" smtClean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Prospect</a:t>
            </a:r>
            <a:endParaRPr lang="zh-CN" altLang="en-US" sz="4800" dirty="0">
              <a:solidFill>
                <a:schemeClr val="bg1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76814" y="4838950"/>
            <a:ext cx="2288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技术实现</a:t>
            </a:r>
            <a:r>
              <a:rPr lang="en-US" altLang="zh-CN" sz="4800" dirty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T</a:t>
            </a:r>
            <a:r>
              <a:rPr lang="en-US" altLang="zh-CN" sz="4800" dirty="0" smtClean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echnic</a:t>
            </a:r>
            <a:endParaRPr lang="zh-CN" altLang="en-US" sz="4800" dirty="0">
              <a:solidFill>
                <a:schemeClr val="bg1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723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SHAPE_SH" val="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SHAPE_SH" val="H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SHAPE_SH" val="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SHAPE_SH" val="H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SHAPE_SH" val="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SHAPE_SH" val="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SHAPE_SH" val="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SHAPE_SH" val="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SHAPE_SH" val="H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SHAPE_SH" val="H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SHAPE_SH" val="H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25022"/>
      </a:accent1>
      <a:accent2>
        <a:srgbClr val="7FBA00"/>
      </a:accent2>
      <a:accent3>
        <a:srgbClr val="01A4EF"/>
      </a:accent3>
      <a:accent4>
        <a:srgbClr val="FFB901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Myriad Pro" panose="020F0302020204030204"/>
        <a:ea typeface="Noto Sans S Chinese Regular"/>
        <a:cs typeface=""/>
      </a:majorFont>
      <a:minorFont>
        <a:latin typeface="Myriad Pro" panose="020F0502020204030204"/>
        <a:ea typeface="Noto Sans S Chinese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F25022"/>
    </a:accent1>
    <a:accent2>
      <a:srgbClr val="7FBA00"/>
    </a:accent2>
    <a:accent3>
      <a:srgbClr val="01A4EF"/>
    </a:accent3>
    <a:accent4>
      <a:srgbClr val="FFB90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F25022"/>
    </a:accent1>
    <a:accent2>
      <a:srgbClr val="7FBA00"/>
    </a:accent2>
    <a:accent3>
      <a:srgbClr val="01A4EF"/>
    </a:accent3>
    <a:accent4>
      <a:srgbClr val="FFB90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F25022"/>
    </a:accent1>
    <a:accent2>
      <a:srgbClr val="7FBA00"/>
    </a:accent2>
    <a:accent3>
      <a:srgbClr val="01A4EF"/>
    </a:accent3>
    <a:accent4>
      <a:srgbClr val="FFB90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F25022"/>
    </a:accent1>
    <a:accent2>
      <a:srgbClr val="7FBA00"/>
    </a:accent2>
    <a:accent3>
      <a:srgbClr val="01A4EF"/>
    </a:accent3>
    <a:accent4>
      <a:srgbClr val="FFB90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F25022"/>
    </a:accent1>
    <a:accent2>
      <a:srgbClr val="7FBA00"/>
    </a:accent2>
    <a:accent3>
      <a:srgbClr val="01A4EF"/>
    </a:accent3>
    <a:accent4>
      <a:srgbClr val="FFB90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F25022"/>
    </a:accent1>
    <a:accent2>
      <a:srgbClr val="7FBA00"/>
    </a:accent2>
    <a:accent3>
      <a:srgbClr val="01A4EF"/>
    </a:accent3>
    <a:accent4>
      <a:srgbClr val="FFB90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F25022"/>
    </a:accent1>
    <a:accent2>
      <a:srgbClr val="7FBA00"/>
    </a:accent2>
    <a:accent3>
      <a:srgbClr val="01A4EF"/>
    </a:accent3>
    <a:accent4>
      <a:srgbClr val="FFB90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F25022"/>
    </a:accent1>
    <a:accent2>
      <a:srgbClr val="7FBA00"/>
    </a:accent2>
    <a:accent3>
      <a:srgbClr val="01A4EF"/>
    </a:accent3>
    <a:accent4>
      <a:srgbClr val="FFB90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F25022"/>
    </a:accent1>
    <a:accent2>
      <a:srgbClr val="7FBA00"/>
    </a:accent2>
    <a:accent3>
      <a:srgbClr val="01A4EF"/>
    </a:accent3>
    <a:accent4>
      <a:srgbClr val="FFB90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F25022"/>
    </a:accent1>
    <a:accent2>
      <a:srgbClr val="7FBA00"/>
    </a:accent2>
    <a:accent3>
      <a:srgbClr val="01A4EF"/>
    </a:accent3>
    <a:accent4>
      <a:srgbClr val="FFB90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F25022"/>
    </a:accent1>
    <a:accent2>
      <a:srgbClr val="7FBA00"/>
    </a:accent2>
    <a:accent3>
      <a:srgbClr val="01A4EF"/>
    </a:accent3>
    <a:accent4>
      <a:srgbClr val="FFB90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F25022"/>
    </a:accent1>
    <a:accent2>
      <a:srgbClr val="7FBA00"/>
    </a:accent2>
    <a:accent3>
      <a:srgbClr val="01A4EF"/>
    </a:accent3>
    <a:accent4>
      <a:srgbClr val="FFB90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F25022"/>
    </a:accent1>
    <a:accent2>
      <a:srgbClr val="7FBA00"/>
    </a:accent2>
    <a:accent3>
      <a:srgbClr val="01A4EF"/>
    </a:accent3>
    <a:accent4>
      <a:srgbClr val="FFB90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F25022"/>
    </a:accent1>
    <a:accent2>
      <a:srgbClr val="7FBA00"/>
    </a:accent2>
    <a:accent3>
      <a:srgbClr val="01A4EF"/>
    </a:accent3>
    <a:accent4>
      <a:srgbClr val="FFB90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331</Words>
  <Application>Microsoft Macintosh PowerPoint</Application>
  <PresentationFormat>宽屏</PresentationFormat>
  <Paragraphs>150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Myriad Pro</vt:lpstr>
      <vt:lpstr>Myriad Pro SemiCond</vt:lpstr>
      <vt:lpstr>Noto Sans S Chinese Regular</vt:lpstr>
      <vt:lpstr>SimSun-ExtB</vt:lpstr>
      <vt:lpstr>等线</vt:lpstr>
      <vt:lpstr>方正兰亭黑_GBK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Background: style</vt:lpstr>
      <vt:lpstr>Background: OBJECTIVE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感受技术之美</dc:title>
  <dc:creator>Xuan Kan</dc:creator>
  <cp:lastModifiedBy>cuihejie15@outlook.com</cp:lastModifiedBy>
  <cp:revision>68</cp:revision>
  <dcterms:created xsi:type="dcterms:W3CDTF">2016-09-07T10:46:59Z</dcterms:created>
  <dcterms:modified xsi:type="dcterms:W3CDTF">2017-08-17T13:45:16Z</dcterms:modified>
</cp:coreProperties>
</file>