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heme/themeOverride7.xml" ContentType="application/vnd.openxmlformats-officedocument.themeOverride+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heme/themeOverride8.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6"/>
  </p:notesMasterIdLst>
  <p:sldIdLst>
    <p:sldId id="279" r:id="rId2"/>
    <p:sldId id="280" r:id="rId3"/>
    <p:sldId id="281" r:id="rId4"/>
    <p:sldId id="282" r:id="rId5"/>
    <p:sldId id="260" r:id="rId6"/>
    <p:sldId id="291" r:id="rId7"/>
    <p:sldId id="274" r:id="rId8"/>
    <p:sldId id="299" r:id="rId9"/>
    <p:sldId id="298" r:id="rId10"/>
    <p:sldId id="286" r:id="rId11"/>
    <p:sldId id="283" r:id="rId12"/>
    <p:sldId id="258" r:id="rId13"/>
    <p:sldId id="270" r:id="rId14"/>
    <p:sldId id="271" r:id="rId15"/>
    <p:sldId id="287" r:id="rId16"/>
    <p:sldId id="284" r:id="rId17"/>
    <p:sldId id="273" r:id="rId18"/>
    <p:sldId id="297" r:id="rId19"/>
    <p:sldId id="296" r:id="rId20"/>
    <p:sldId id="288" r:id="rId21"/>
    <p:sldId id="285" r:id="rId22"/>
    <p:sldId id="277" r:id="rId23"/>
    <p:sldId id="294" r:id="rId24"/>
    <p:sldId id="29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015F771F-0ECC-408B-9F60-69D956038C5F}">
          <p14:sldIdLst>
            <p14:sldId id="279"/>
            <p14:sldId id="280"/>
            <p14:sldId id="281"/>
          </p14:sldIdLst>
        </p14:section>
        <p14:section name="intrduction" id="{24D21275-EA24-43C4-8A29-32A44B072A04}">
          <p14:sldIdLst>
            <p14:sldId id="282"/>
            <p14:sldId id="260"/>
            <p14:sldId id="291"/>
            <p14:sldId id="274"/>
            <p14:sldId id="299"/>
            <p14:sldId id="298"/>
            <p14:sldId id="286"/>
          </p14:sldIdLst>
        </p14:section>
        <p14:section name="event" id="{E9D63B04-DE68-4A62-9381-0EF0D431DEED}">
          <p14:sldIdLst>
            <p14:sldId id="283"/>
            <p14:sldId id="258"/>
            <p14:sldId id="270"/>
            <p14:sldId id="271"/>
            <p14:sldId id="287"/>
          </p14:sldIdLst>
        </p14:section>
        <p14:section name="routine" id="{1018B52D-9562-4F25-A2C5-A5FA0295A356}">
          <p14:sldIdLst>
            <p14:sldId id="284"/>
            <p14:sldId id="273"/>
            <p14:sldId id="297"/>
            <p14:sldId id="296"/>
            <p14:sldId id="288"/>
          </p14:sldIdLst>
        </p14:section>
        <p14:section name="Benefit" id="{1F810757-6036-4E58-8215-67D94301C243}">
          <p14:sldIdLst>
            <p14:sldId id="285"/>
            <p14:sldId id="277"/>
            <p14:sldId id="294"/>
          </p14:sldIdLst>
        </p14:section>
        <p14:section name="end" id="{391192AE-3FCF-4FC8-B7C5-1F5986BE39E1}">
          <p14:sldIdLst>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474"/>
    <a:srgbClr val="F25022"/>
    <a:srgbClr val="01A4EF"/>
    <a:srgbClr val="FFB901"/>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85893" autoAdjust="0"/>
  </p:normalViewPr>
  <p:slideViewPr>
    <p:cSldViewPr snapToGrid="0">
      <p:cViewPr>
        <p:scale>
          <a:sx n="66" d="100"/>
          <a:sy n="66" d="100"/>
        </p:scale>
        <p:origin x="125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EB458-E74D-4E7A-ACC0-181B2CEB7F87}" type="datetimeFigureOut">
              <a:rPr lang="zh-CN" altLang="en-US" smtClean="0"/>
              <a:t>2019/8/15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5AE12-6BA0-4010-AFC6-981A0D5B4055}" type="slidenum">
              <a:rPr lang="zh-CN" altLang="en-US" smtClean="0"/>
              <a:t>‹#›</a:t>
            </a:fld>
            <a:endParaRPr lang="zh-CN" altLang="en-US"/>
          </a:p>
        </p:txBody>
      </p:sp>
    </p:spTree>
    <p:extLst>
      <p:ext uri="{BB962C8B-B14F-4D97-AF65-F5344CB8AC3E}">
        <p14:creationId xmlns:p14="http://schemas.microsoft.com/office/powerpoint/2010/main" val="363192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25AE12-6BA0-4010-AFC6-981A0D5B4055}" type="slidenum">
              <a:rPr lang="zh-CN" altLang="en-US" smtClean="0"/>
              <a:t>4</a:t>
            </a:fld>
            <a:endParaRPr lang="zh-CN" altLang="en-US"/>
          </a:p>
        </p:txBody>
      </p:sp>
    </p:spTree>
    <p:extLst>
      <p:ext uri="{BB962C8B-B14F-4D97-AF65-F5344CB8AC3E}">
        <p14:creationId xmlns:p14="http://schemas.microsoft.com/office/powerpoint/2010/main" val="395082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在前天的</a:t>
            </a:r>
            <a:r>
              <a:rPr lang="en-US" altLang="zh-CN" dirty="0"/>
              <a:t>talk</a:t>
            </a:r>
            <a:r>
              <a:rPr lang="zh-CN" altLang="en-US" dirty="0"/>
              <a:t>里，吴</a:t>
            </a:r>
            <a:r>
              <a:rPr lang="zh-CN" altLang="en-US" sz="1200" dirty="0"/>
              <a:t>晟老师给我们分享了一个让人震惊的事实，一个顶级开源项目的维护者</a:t>
            </a:r>
            <a:r>
              <a:rPr lang="en-US" altLang="zh-CN" sz="1200" dirty="0"/>
              <a:t>.</a:t>
            </a:r>
            <a:r>
              <a:rPr lang="zh-CN" altLang="en-US" sz="1200" dirty="0"/>
              <a:t>，可以每天自由工作而不需要</a:t>
            </a:r>
            <a:r>
              <a:rPr lang="en-US" altLang="zh-CN" sz="1200" dirty="0"/>
              <a:t>996</a:t>
            </a:r>
            <a:r>
              <a:rPr lang="zh-CN" altLang="en-US" sz="1200" dirty="0"/>
              <a:t>，并且拿着超高的百万年薪。</a:t>
            </a:r>
            <a:endParaRPr lang="zh-CN" altLang="en-US" dirty="0"/>
          </a:p>
        </p:txBody>
      </p:sp>
      <p:sp>
        <p:nvSpPr>
          <p:cNvPr id="4" name="灯片编号占位符 3"/>
          <p:cNvSpPr>
            <a:spLocks noGrp="1"/>
          </p:cNvSpPr>
          <p:nvPr>
            <p:ph type="sldNum" sz="quarter" idx="5"/>
          </p:nvPr>
        </p:nvSpPr>
        <p:spPr/>
        <p:txBody>
          <a:bodyPr/>
          <a:lstStyle/>
          <a:p>
            <a:fld id="{4B25AE12-6BA0-4010-AFC6-981A0D5B4055}" type="slidenum">
              <a:rPr lang="zh-CN" altLang="en-US" smtClean="0"/>
              <a:t>5</a:t>
            </a:fld>
            <a:endParaRPr lang="zh-CN" altLang="en-US"/>
          </a:p>
        </p:txBody>
      </p:sp>
    </p:spTree>
    <p:extLst>
      <p:ext uri="{BB962C8B-B14F-4D97-AF65-F5344CB8AC3E}">
        <p14:creationId xmlns:p14="http://schemas.microsoft.com/office/powerpoint/2010/main" val="1453194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因此我们想做这样一个项目，可以</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4B25AE12-6BA0-4010-AFC6-981A0D5B4055}" type="slidenum">
              <a:rPr lang="zh-CN" altLang="en-US" smtClean="0"/>
              <a:t>6</a:t>
            </a:fld>
            <a:endParaRPr lang="zh-CN" altLang="en-US"/>
          </a:p>
        </p:txBody>
      </p:sp>
    </p:spTree>
    <p:extLst>
      <p:ext uri="{BB962C8B-B14F-4D97-AF65-F5344CB8AC3E}">
        <p14:creationId xmlns:p14="http://schemas.microsoft.com/office/powerpoint/2010/main" val="267539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我们发现</a:t>
            </a:r>
            <a:r>
              <a:rPr lang="en-US" altLang="zh-CN" dirty="0" err="1"/>
              <a:t>github</a:t>
            </a:r>
            <a:r>
              <a:rPr lang="zh-CN" altLang="en-US" dirty="0"/>
              <a:t>对其网站上的所有操作都有完整的归档记录，而且</a:t>
            </a:r>
            <a:r>
              <a:rPr lang="en-US" altLang="zh-CN" dirty="0"/>
              <a:t>Azure</a:t>
            </a:r>
            <a:r>
              <a:rPr lang="zh-CN" altLang="en-US" dirty="0"/>
              <a:t>有强大的数据分析支持服务，结合</a:t>
            </a:r>
            <a:r>
              <a:rPr lang="en-US" altLang="zh-CN" dirty="0" err="1"/>
              <a:t>github</a:t>
            </a:r>
            <a:r>
              <a:rPr lang="zh-CN" altLang="en-US" dirty="0"/>
              <a:t>的</a:t>
            </a:r>
            <a:r>
              <a:rPr lang="en-US" altLang="zh-CN" dirty="0"/>
              <a:t>API</a:t>
            </a:r>
            <a:r>
              <a:rPr lang="zh-CN" altLang="en-US" dirty="0"/>
              <a:t>以及微软的分布式机器学习框架和算法，我们能从这些数据中找到我们想要的东西。图中的是</a:t>
            </a:r>
          </a:p>
        </p:txBody>
      </p:sp>
      <p:sp>
        <p:nvSpPr>
          <p:cNvPr id="4" name="灯片编号占位符 3"/>
          <p:cNvSpPr>
            <a:spLocks noGrp="1"/>
          </p:cNvSpPr>
          <p:nvPr>
            <p:ph type="sldNum" sz="quarter" idx="5"/>
          </p:nvPr>
        </p:nvSpPr>
        <p:spPr/>
        <p:txBody>
          <a:bodyPr/>
          <a:lstStyle/>
          <a:p>
            <a:fld id="{4B25AE12-6BA0-4010-AFC6-981A0D5B4055}" type="slidenum">
              <a:rPr lang="zh-CN" altLang="en-US" smtClean="0"/>
              <a:t>7</a:t>
            </a:fld>
            <a:endParaRPr lang="zh-CN" altLang="en-US"/>
          </a:p>
        </p:txBody>
      </p:sp>
    </p:spTree>
    <p:extLst>
      <p:ext uri="{BB962C8B-B14F-4D97-AF65-F5344CB8AC3E}">
        <p14:creationId xmlns:p14="http://schemas.microsoft.com/office/powerpoint/2010/main" val="348016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这是我们的第一个功能，我们知道现在有许多的顶级开源项目托管在</a:t>
            </a:r>
            <a:r>
              <a:rPr lang="en-US" altLang="zh-CN" dirty="0" err="1"/>
              <a:t>github</a:t>
            </a:r>
            <a:r>
              <a:rPr lang="zh-CN" altLang="en-US" dirty="0"/>
              <a:t>平台上，他们在创建之初并没有什么太多关注度。我们对这些顶级开源项目孵化过程很感兴趣，想知道它们都有什么共性，因此我们基于</a:t>
            </a:r>
            <a:r>
              <a:rPr lang="en-US" altLang="zh-CN" dirty="0" err="1"/>
              <a:t>github</a:t>
            </a:r>
            <a:r>
              <a:rPr lang="zh-CN" altLang="en-US" dirty="0"/>
              <a:t>详细的日志记录数据，挖掘顶级开源项目的共性。</a:t>
            </a:r>
          </a:p>
        </p:txBody>
      </p:sp>
      <p:sp>
        <p:nvSpPr>
          <p:cNvPr id="4" name="灯片编号占位符 3"/>
          <p:cNvSpPr>
            <a:spLocks noGrp="1"/>
          </p:cNvSpPr>
          <p:nvPr>
            <p:ph type="sldNum" sz="quarter" idx="5"/>
          </p:nvPr>
        </p:nvSpPr>
        <p:spPr/>
        <p:txBody>
          <a:bodyPr/>
          <a:lstStyle/>
          <a:p>
            <a:fld id="{4B25AE12-6BA0-4010-AFC6-981A0D5B4055}" type="slidenum">
              <a:rPr lang="zh-CN" altLang="en-US" smtClean="0"/>
              <a:t>12</a:t>
            </a:fld>
            <a:endParaRPr lang="zh-CN" altLang="en-US"/>
          </a:p>
        </p:txBody>
      </p:sp>
    </p:spTree>
    <p:extLst>
      <p:ext uri="{BB962C8B-B14F-4D97-AF65-F5344CB8AC3E}">
        <p14:creationId xmlns:p14="http://schemas.microsoft.com/office/powerpoint/2010/main" val="145761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这是一个简单的可视化，以</a:t>
            </a:r>
            <a:r>
              <a:rPr lang="en-US" altLang="zh-CN" dirty="0"/>
              <a:t>star</a:t>
            </a:r>
            <a:r>
              <a:rPr lang="zh-CN" altLang="en-US" dirty="0"/>
              <a:t>数量为例反应项目的热度趋势</a:t>
            </a:r>
            <a:endParaRPr lang="en-US" altLang="zh-CN" dirty="0"/>
          </a:p>
          <a:p>
            <a:r>
              <a:rPr lang="zh-CN" altLang="en-US" dirty="0"/>
              <a:t>重点关注</a:t>
            </a:r>
            <a:r>
              <a:rPr lang="en-US" altLang="zh-CN" dirty="0"/>
              <a:t>star</a:t>
            </a:r>
            <a:r>
              <a:rPr lang="zh-CN" altLang="en-US" dirty="0"/>
              <a:t>增长较快的时间区间。但我们知道单纯的从热度趋势并不能反应出一个项目是否是有价值的顶级项目，所以我们需要量化出更加科学的评价指标。</a:t>
            </a:r>
            <a:endParaRPr lang="en-US" altLang="zh-CN" dirty="0"/>
          </a:p>
          <a:p>
            <a:r>
              <a:rPr lang="zh-CN" altLang="en-US" dirty="0"/>
              <a:t>比如一个社区的</a:t>
            </a:r>
            <a:r>
              <a:rPr lang="en-US" altLang="zh-CN" dirty="0"/>
              <a:t>issue</a:t>
            </a:r>
            <a:r>
              <a:rPr lang="zh-CN" altLang="en-US" dirty="0"/>
              <a:t>讨论、问题解决的速度、参与者的用户画像等。</a:t>
            </a:r>
            <a:endParaRPr lang="en-US" altLang="zh-CN" dirty="0"/>
          </a:p>
        </p:txBody>
      </p:sp>
      <p:sp>
        <p:nvSpPr>
          <p:cNvPr id="4" name="灯片编号占位符 3"/>
          <p:cNvSpPr>
            <a:spLocks noGrp="1"/>
          </p:cNvSpPr>
          <p:nvPr>
            <p:ph type="sldNum" sz="quarter" idx="5"/>
          </p:nvPr>
        </p:nvSpPr>
        <p:spPr/>
        <p:txBody>
          <a:bodyPr/>
          <a:lstStyle/>
          <a:p>
            <a:fld id="{4B25AE12-6BA0-4010-AFC6-981A0D5B4055}" type="slidenum">
              <a:rPr lang="zh-CN" altLang="en-US" smtClean="0"/>
              <a:t>13</a:t>
            </a:fld>
            <a:endParaRPr lang="zh-CN" altLang="en-US"/>
          </a:p>
        </p:txBody>
      </p:sp>
    </p:spTree>
    <p:extLst>
      <p:ext uri="{BB962C8B-B14F-4D97-AF65-F5344CB8AC3E}">
        <p14:creationId xmlns:p14="http://schemas.microsoft.com/office/powerpoint/2010/main" val="427383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这是我们的第二个功能，我们根据用户的历史操作数据，我们会推荐一些相关的且有潜力的项目给他们，这样做能够让他们有效的参与开源社区。</a:t>
            </a:r>
          </a:p>
        </p:txBody>
      </p:sp>
      <p:sp>
        <p:nvSpPr>
          <p:cNvPr id="4" name="灯片编号占位符 3"/>
          <p:cNvSpPr>
            <a:spLocks noGrp="1"/>
          </p:cNvSpPr>
          <p:nvPr>
            <p:ph type="sldNum" sz="quarter" idx="5"/>
          </p:nvPr>
        </p:nvSpPr>
        <p:spPr/>
        <p:txBody>
          <a:bodyPr/>
          <a:lstStyle/>
          <a:p>
            <a:fld id="{4B25AE12-6BA0-4010-AFC6-981A0D5B4055}" type="slidenum">
              <a:rPr lang="zh-CN" altLang="en-US" smtClean="0"/>
              <a:t>14</a:t>
            </a:fld>
            <a:endParaRPr lang="zh-CN" altLang="en-US"/>
          </a:p>
        </p:txBody>
      </p:sp>
    </p:spTree>
    <p:extLst>
      <p:ext uri="{BB962C8B-B14F-4D97-AF65-F5344CB8AC3E}">
        <p14:creationId xmlns:p14="http://schemas.microsoft.com/office/powerpoint/2010/main" val="38719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Light GBM </a:t>
            </a:r>
            <a:r>
              <a:rPr lang="zh-CN" altLang="en-US" dirty="0"/>
              <a:t>是一个用于进行数据分析的及其学习框架</a:t>
            </a:r>
          </a:p>
        </p:txBody>
      </p:sp>
      <p:sp>
        <p:nvSpPr>
          <p:cNvPr id="4" name="灯片编号占位符 3"/>
          <p:cNvSpPr>
            <a:spLocks noGrp="1"/>
          </p:cNvSpPr>
          <p:nvPr>
            <p:ph type="sldNum" sz="quarter" idx="5"/>
          </p:nvPr>
        </p:nvSpPr>
        <p:spPr/>
        <p:txBody>
          <a:bodyPr/>
          <a:lstStyle/>
          <a:p>
            <a:fld id="{4B25AE12-6BA0-4010-AFC6-981A0D5B4055}" type="slidenum">
              <a:rPr lang="zh-CN" altLang="en-US" smtClean="0"/>
              <a:t>19</a:t>
            </a:fld>
            <a:endParaRPr lang="zh-CN" altLang="en-US"/>
          </a:p>
        </p:txBody>
      </p:sp>
    </p:spTree>
    <p:extLst>
      <p:ext uri="{BB962C8B-B14F-4D97-AF65-F5344CB8AC3E}">
        <p14:creationId xmlns:p14="http://schemas.microsoft.com/office/powerpoint/2010/main" val="409195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BDF68E2-58F2-4D09-BE8B-E3BD06533059}" type="datetimeFigureOut">
              <a:rPr lang="en-US" smtClean="0"/>
              <a:t>8/15/2019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5890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2D6473-DF6D-4702-B328-E0DD40540A4E}" type="datetimeFigureOut">
              <a:rPr lang="en-US" smtClean="0"/>
              <a:t>8/15/2019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0543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8624D31-43A5-475A-80CF-332C9F6DCF35}" type="datetimeFigureOut">
              <a:rPr lang="en-US" smtClean="0"/>
              <a:t>8/15/2019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57715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28FC5F6-F338-4AE4-BB23-26385BCFC423}" type="datetimeFigureOut">
              <a:rPr lang="en-US" smtClean="0"/>
              <a:t>8/15/2019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212547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EBB0C4-6273-4C6E-B9BD-2EDC30F1CD52}" type="datetimeFigureOut">
              <a:rPr lang="en-US" smtClean="0"/>
              <a:t>8/15/2019</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1935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9AB4D41-86C1-4908-B66A-0B50CEB3BF29}" type="datetimeFigureOut">
              <a:rPr lang="en-US" smtClean="0"/>
              <a:t>8/15/2019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488809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6426E2C-56C1-4E0D-A793-0088A7FDD37E}" type="datetimeFigureOut">
              <a:rPr lang="en-US" smtClean="0"/>
              <a:t>8/15/2019</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9488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C39B41-D8B5-4052-B551-9B5525EAA8B6}" type="datetimeFigureOut">
              <a:rPr lang="en-US" smtClean="0"/>
              <a:t>8/15/2019</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330919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94136C-8742-45B2-AF27-D93DF72833A9}" type="datetimeFigureOut">
              <a:rPr lang="en-US" smtClean="0"/>
              <a:t>8/15/2019</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26117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2ABBEA6-7C60-4B02-AE87-00D78D8422AF}" type="datetimeFigureOut">
              <a:rPr lang="en-US" smtClean="0"/>
              <a:t>8/15/2019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25957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9CAD897-D46E-4AD2-BD9B-49DD3E640873}" type="datetimeFigureOut">
              <a:rPr lang="en-US" smtClean="0"/>
              <a:t>8/15/2019</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85693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8/15/2019</a:t>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43184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 name="副标题 2"/>
          <p:cNvSpPr>
            <a:spLocks noGrp="1"/>
          </p:cNvSpPr>
          <p:nvPr>
            <p:ph type="subTitle" idx="4294967295"/>
          </p:nvPr>
        </p:nvSpPr>
        <p:spPr>
          <a:xfrm>
            <a:off x="3622110" y="6225436"/>
            <a:ext cx="4947781" cy="419622"/>
          </a:xfrm>
        </p:spPr>
        <p:txBody>
          <a:bodyPr>
            <a:noAutofit/>
          </a:bodyPr>
          <a:lstStyle/>
          <a:p>
            <a:pPr marL="0" indent="0" algn="ctr">
              <a:buNone/>
            </a:pPr>
            <a:r>
              <a:rPr lang="zh-CN" altLang="en-US" sz="2400" dirty="0">
                <a:solidFill>
                  <a:schemeClr val="bg1">
                    <a:lumMod val="75000"/>
                  </a:schemeClr>
                </a:solidFill>
                <a:latin typeface="SimSun-ExtB" panose="02010609060101010101" pitchFamily="49" charset="-122"/>
                <a:ea typeface="SimSun-ExtB" panose="02010609060101010101" pitchFamily="49" charset="-122"/>
                <a:cs typeface="+mn-ea"/>
                <a:sym typeface="+mn-lt"/>
              </a:rPr>
              <a:t>微软俱乐部</a:t>
            </a:r>
            <a:r>
              <a:rPr lang="en-US" altLang="zh-CN" sz="2400" dirty="0">
                <a:solidFill>
                  <a:schemeClr val="bg1">
                    <a:lumMod val="75000"/>
                  </a:schemeClr>
                </a:solidFill>
                <a:latin typeface="SimSun-ExtB" panose="02010609060101010101" pitchFamily="49" charset="-122"/>
                <a:ea typeface="SimSun-ExtB" panose="02010609060101010101" pitchFamily="49" charset="-122"/>
                <a:cs typeface="+mn-ea"/>
                <a:sym typeface="+mn-lt"/>
              </a:rPr>
              <a:t>2019</a:t>
            </a:r>
            <a:r>
              <a:rPr lang="zh-CN" altLang="en-US" sz="2400" dirty="0">
                <a:solidFill>
                  <a:schemeClr val="bg1">
                    <a:lumMod val="75000"/>
                  </a:schemeClr>
                </a:solidFill>
                <a:latin typeface="SimSun-ExtB" panose="02010609060101010101" pitchFamily="49" charset="-122"/>
                <a:ea typeface="SimSun-ExtB" panose="02010609060101010101" pitchFamily="49" charset="-122"/>
                <a:cs typeface="+mn-ea"/>
                <a:sym typeface="+mn-lt"/>
              </a:rPr>
              <a:t>夏令营</a:t>
            </a:r>
            <a:r>
              <a:rPr lang="en-US" altLang="zh-CN" sz="2400" dirty="0" err="1">
                <a:solidFill>
                  <a:schemeClr val="bg1">
                    <a:lumMod val="75000"/>
                  </a:schemeClr>
                </a:solidFill>
                <a:latin typeface="SimSun-ExtB" panose="02010609060101010101" pitchFamily="49" charset="-122"/>
                <a:ea typeface="SimSun-ExtB" panose="02010609060101010101" pitchFamily="49" charset="-122"/>
                <a:cs typeface="+mn-ea"/>
                <a:sym typeface="+mn-lt"/>
              </a:rPr>
              <a:t>Hackthon</a:t>
            </a:r>
            <a:endParaRPr lang="en-US" altLang="zh-CN" sz="2400" dirty="0">
              <a:solidFill>
                <a:schemeClr val="bg1">
                  <a:lumMod val="75000"/>
                </a:schemeClr>
              </a:solidFill>
              <a:latin typeface="SimSun-ExtB" panose="02010609060101010101" pitchFamily="49" charset="-122"/>
              <a:ea typeface="SimSun-ExtB" panose="02010609060101010101" pitchFamily="49" charset="-122"/>
              <a:cs typeface="+mn-ea"/>
              <a:sym typeface="+mn-lt"/>
            </a:endParaRPr>
          </a:p>
          <a:p>
            <a:pPr marL="0" indent="0" algn="ctr">
              <a:buNone/>
            </a:pPr>
            <a:endParaRPr lang="zh-CN" altLang="en-US" sz="2400" dirty="0">
              <a:solidFill>
                <a:schemeClr val="bg1">
                  <a:lumMod val="75000"/>
                </a:schemeClr>
              </a:solidFill>
              <a:latin typeface="SimSun-ExtB" panose="02010609060101010101" pitchFamily="49" charset="-122"/>
              <a:ea typeface="SimSun-ExtB" panose="02010609060101010101" pitchFamily="49" charset="-122"/>
              <a:cs typeface="+mn-ea"/>
              <a:sym typeface="+mn-lt"/>
            </a:endParaRPr>
          </a:p>
        </p:txBody>
      </p:sp>
      <p:sp>
        <p:nvSpPr>
          <p:cNvPr id="6" name="矩形: 圆角 5"/>
          <p:cNvSpPr/>
          <p:nvPr/>
        </p:nvSpPr>
        <p:spPr>
          <a:xfrm>
            <a:off x="2319758" y="2407725"/>
            <a:ext cx="948205" cy="94820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3386558" y="2407725"/>
            <a:ext cx="948205" cy="948205"/>
          </a:xfrm>
          <a:prstGeom prst="roundRect">
            <a:avLst>
              <a:gd name="adj" fmla="val 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3386556" y="3474524"/>
            <a:ext cx="948205" cy="948205"/>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2316219" y="3474523"/>
            <a:ext cx="948205" cy="948205"/>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2" name="标题 1"/>
          <p:cNvSpPr txBox="1">
            <a:spLocks/>
          </p:cNvSpPr>
          <p:nvPr/>
        </p:nvSpPr>
        <p:spPr>
          <a:xfrm>
            <a:off x="4985358" y="2971396"/>
            <a:ext cx="4809993" cy="9193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dirty="0">
                <a:solidFill>
                  <a:srgbClr val="747474"/>
                </a:solidFill>
                <a:latin typeface="SimSun-ExtB" panose="02010609060101010101" pitchFamily="49" charset="-122"/>
                <a:ea typeface="SimSun-ExtB" panose="02010609060101010101" pitchFamily="49" charset="-122"/>
                <a:cs typeface="+mn-ea"/>
                <a:sym typeface="+mn-lt"/>
              </a:rPr>
              <a:t>Who is the next </a:t>
            </a:r>
            <a:r>
              <a:rPr lang="en-US" altLang="zh-CN" sz="4800" b="1" i="1" dirty="0">
                <a:solidFill>
                  <a:srgbClr val="747474"/>
                </a:solidFill>
                <a:latin typeface="SimSun-ExtB" panose="02010609060101010101" pitchFamily="49" charset="-122"/>
                <a:ea typeface="SimSun-ExtB" panose="02010609060101010101" pitchFamily="49" charset="-122"/>
                <a:cs typeface="+mn-ea"/>
                <a:sym typeface="+mn-lt"/>
              </a:rPr>
              <a:t>Millionaire?</a:t>
            </a:r>
            <a:endParaRPr lang="zh-CN" altLang="en-US" sz="4800" b="1" i="1" dirty="0">
              <a:solidFill>
                <a:srgbClr val="747474"/>
              </a:solidFill>
              <a:latin typeface="SimSun-ExtB" panose="02010609060101010101" pitchFamily="49" charset="-122"/>
              <a:ea typeface="SimSun-ExtB" panose="02010609060101010101" pitchFamily="49" charset="-122"/>
              <a:cs typeface="+mn-ea"/>
              <a:sym typeface="+mn-lt"/>
            </a:endParaRPr>
          </a:p>
        </p:txBody>
      </p:sp>
    </p:spTree>
    <p:extLst>
      <p:ext uri="{BB962C8B-B14F-4D97-AF65-F5344CB8AC3E}">
        <p14:creationId xmlns:p14="http://schemas.microsoft.com/office/powerpoint/2010/main" val="26245924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187798" y="2516207"/>
            <a:ext cx="758910" cy="758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814408"/>
            <a:ext cx="2460710" cy="2460709"/>
          </a:xfrm>
          <a:prstGeom prst="roundRect">
            <a:avLst>
              <a:gd name="adj" fmla="val 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4"/>
            <a:ext cx="2460710" cy="2460709"/>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3476814" y="3582881"/>
            <a:ext cx="2460710" cy="2460709"/>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4" name="文本框 3"/>
          <p:cNvSpPr txBox="1"/>
          <p:nvPr/>
        </p:nvSpPr>
        <p:spPr>
          <a:xfrm>
            <a:off x="3476814" y="814408"/>
            <a:ext cx="2460710" cy="1200329"/>
          </a:xfrm>
          <a:prstGeom prst="rect">
            <a:avLst/>
          </a:prstGeom>
          <a:noFill/>
        </p:spPr>
        <p:txBody>
          <a:bodyPr wrap="square" rtlCol="0">
            <a:spAutoFit/>
          </a:bodyPr>
          <a:lstStyle/>
          <a:p>
            <a:r>
              <a:rPr lang="en-US" altLang="zh-CN" sz="4800" dirty="0">
                <a:solidFill>
                  <a:srgbClr val="F25022"/>
                </a:solidFill>
                <a:latin typeface="Myriad Pro SemiCond" panose="020B0503030403020204" pitchFamily="34" charset="0"/>
                <a:ea typeface="等线" panose="02010600030101010101" pitchFamily="2" charset="-122"/>
              </a:rPr>
              <a:t>A story</a:t>
            </a:r>
          </a:p>
          <a:p>
            <a:r>
              <a:rPr lang="zh-CN" altLang="en-US" sz="2400" dirty="0">
                <a:solidFill>
                  <a:srgbClr val="F25022"/>
                </a:solidFill>
                <a:latin typeface="等线" panose="02010600030101010101" pitchFamily="2" charset="-122"/>
                <a:ea typeface="等线" panose="02010600030101010101" pitchFamily="2" charset="-122"/>
              </a:rPr>
              <a:t>开发背景</a:t>
            </a:r>
          </a:p>
        </p:txBody>
      </p:sp>
      <p:sp>
        <p:nvSpPr>
          <p:cNvPr id="11" name="文本框 10"/>
          <p:cNvSpPr txBox="1"/>
          <p:nvPr/>
        </p:nvSpPr>
        <p:spPr>
          <a:xfrm>
            <a:off x="6526635" y="784379"/>
            <a:ext cx="2188546" cy="1200329"/>
          </a:xfrm>
          <a:prstGeom prst="rect">
            <a:avLst/>
          </a:prstGeom>
          <a:noFill/>
        </p:spPr>
        <p:txBody>
          <a:bodyPr wrap="square" rtlCol="0">
            <a:spAutoFit/>
          </a:bodyPr>
          <a:lstStyle/>
          <a:p>
            <a:pPr algn="r"/>
            <a:r>
              <a:rPr lang="en-US" altLang="zh-CN" sz="4800" dirty="0">
                <a:solidFill>
                  <a:schemeClr val="bg1"/>
                </a:solidFill>
                <a:latin typeface="Myriad Pro SemiCond" panose="020B0503030403020204" pitchFamily="34" charset="0"/>
                <a:ea typeface="等线" panose="02010600030101010101" pitchFamily="2" charset="-122"/>
              </a:rPr>
              <a:t>Profile</a:t>
            </a:r>
          </a:p>
          <a:p>
            <a:pPr algn="r"/>
            <a:r>
              <a:rPr lang="zh-CN" altLang="en-US" sz="2400" dirty="0">
                <a:solidFill>
                  <a:schemeClr val="bg1"/>
                </a:solidFill>
                <a:latin typeface="等线" panose="02010600030101010101" pitchFamily="2" charset="-122"/>
                <a:ea typeface="等线" panose="02010600030101010101" pitchFamily="2" charset="-122"/>
              </a:rPr>
              <a:t>功能简介</a:t>
            </a:r>
          </a:p>
        </p:txBody>
      </p:sp>
      <p:sp>
        <p:nvSpPr>
          <p:cNvPr id="19" name="文本框 18"/>
          <p:cNvSpPr txBox="1"/>
          <p:nvPr/>
        </p:nvSpPr>
        <p:spPr>
          <a:xfrm>
            <a:off x="6254472" y="4838949"/>
            <a:ext cx="2460710" cy="1200329"/>
          </a:xfrm>
          <a:prstGeom prst="rect">
            <a:avLst/>
          </a:prstGeom>
          <a:noFill/>
        </p:spPr>
        <p:txBody>
          <a:bodyPr wrap="square" rtlCol="0">
            <a:spAutoFit/>
          </a:bodyPr>
          <a:lstStyle/>
          <a:p>
            <a:pPr algn="r"/>
            <a:r>
              <a:rPr lang="zh-CN" altLang="en-US" sz="2400" dirty="0">
                <a:solidFill>
                  <a:schemeClr val="bg1"/>
                </a:solidFill>
                <a:latin typeface="等线" panose="02010600030101010101" pitchFamily="2" charset="-122"/>
                <a:ea typeface="等线" panose="02010600030101010101" pitchFamily="2" charset="-122"/>
              </a:rPr>
              <a:t>前景展望</a:t>
            </a:r>
            <a:endParaRPr lang="en-US" altLang="zh-CN" sz="2400" dirty="0">
              <a:solidFill>
                <a:schemeClr val="bg1"/>
              </a:solidFill>
              <a:latin typeface="等线" panose="02010600030101010101" pitchFamily="2" charset="-122"/>
              <a:ea typeface="等线" panose="02010600030101010101" pitchFamily="2" charset="-122"/>
            </a:endParaRPr>
          </a:p>
          <a:p>
            <a:pPr algn="r"/>
            <a:r>
              <a:rPr lang="en-US" altLang="zh-CN" sz="4800" dirty="0">
                <a:solidFill>
                  <a:schemeClr val="bg1"/>
                </a:solidFill>
                <a:latin typeface="Myriad Pro SemiCond" panose="020B0503030403020204" pitchFamily="34" charset="0"/>
                <a:ea typeface="等线" panose="02010600030101010101" pitchFamily="2" charset="-122"/>
              </a:rPr>
              <a:t>Prospect</a:t>
            </a:r>
            <a:endParaRPr lang="zh-CN" altLang="en-US" sz="4800" dirty="0">
              <a:solidFill>
                <a:schemeClr val="bg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4838950"/>
            <a:ext cx="2288501" cy="1200329"/>
          </a:xfrm>
          <a:prstGeom prst="rect">
            <a:avLst/>
          </a:prstGeom>
          <a:noFill/>
        </p:spPr>
        <p:txBody>
          <a:bodyPr wrap="square" rtlCol="0">
            <a:spAutoFit/>
          </a:bodyPr>
          <a:lstStyle/>
          <a:p>
            <a:r>
              <a:rPr lang="zh-CN" altLang="en-US" sz="2400" dirty="0">
                <a:solidFill>
                  <a:schemeClr val="bg1"/>
                </a:solidFill>
                <a:latin typeface="等线" panose="02010600030101010101" pitchFamily="2" charset="-122"/>
                <a:ea typeface="等线" panose="02010600030101010101" pitchFamily="2" charset="-122"/>
              </a:rPr>
              <a:t>技术实现</a:t>
            </a:r>
            <a:endParaRPr lang="en-US" altLang="zh-CN" sz="2400" dirty="0">
              <a:solidFill>
                <a:schemeClr val="bg1"/>
              </a:solidFill>
              <a:latin typeface="等线" panose="02010600030101010101" pitchFamily="2" charset="-122"/>
              <a:ea typeface="等线" panose="02010600030101010101" pitchFamily="2" charset="-122"/>
            </a:endParaRPr>
          </a:p>
          <a:p>
            <a:r>
              <a:rPr lang="en-US" altLang="zh-CN" sz="4800" dirty="0">
                <a:solidFill>
                  <a:schemeClr val="bg1"/>
                </a:solidFill>
                <a:latin typeface="Myriad Pro SemiCond" panose="020B0503030403020204" pitchFamily="34" charset="0"/>
                <a:ea typeface="等线" panose="02010600030101010101" pitchFamily="2" charset="-122"/>
              </a:rPr>
              <a:t>Technic</a:t>
            </a:r>
            <a:endParaRPr lang="zh-CN" altLang="en-US" sz="4800" dirty="0">
              <a:solidFill>
                <a:schemeClr val="bg1"/>
              </a:solidFill>
              <a:latin typeface="Myriad Pro SemiCond" panose="020B0503030403020204" pitchFamily="34" charset="0"/>
              <a:ea typeface="等线" panose="02010600030101010101" pitchFamily="2" charset="-122"/>
            </a:endParaRPr>
          </a:p>
        </p:txBody>
      </p:sp>
    </p:spTree>
    <p:extLst>
      <p:ext uri="{BB962C8B-B14F-4D97-AF65-F5344CB8AC3E}">
        <p14:creationId xmlns:p14="http://schemas.microsoft.com/office/powerpoint/2010/main" val="1938354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187798" y="2516207"/>
            <a:ext cx="758910" cy="758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2516207"/>
            <a:ext cx="758910" cy="75891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4"/>
            <a:ext cx="2460710" cy="2460709"/>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3476814" y="3582881"/>
            <a:ext cx="2460710" cy="2460709"/>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4" name="文本框 3"/>
          <p:cNvSpPr txBox="1"/>
          <p:nvPr/>
        </p:nvSpPr>
        <p:spPr>
          <a:xfrm>
            <a:off x="3476814" y="814407"/>
            <a:ext cx="2460710" cy="1200329"/>
          </a:xfrm>
          <a:prstGeom prst="rect">
            <a:avLst/>
          </a:prstGeom>
          <a:noFill/>
        </p:spPr>
        <p:txBody>
          <a:bodyPr wrap="square" rtlCol="0">
            <a:spAutoFit/>
          </a:bodyPr>
          <a:lstStyle/>
          <a:p>
            <a:r>
              <a:rPr lang="en-US" altLang="zh-CN" sz="4800" dirty="0">
                <a:solidFill>
                  <a:srgbClr val="F25022"/>
                </a:solidFill>
                <a:latin typeface="Myriad Pro SemiCond" panose="020B0503030403020204" pitchFamily="34" charset="0"/>
                <a:ea typeface="等线" panose="02010600030101010101" pitchFamily="2" charset="-122"/>
              </a:rPr>
              <a:t>A story</a:t>
            </a:r>
          </a:p>
          <a:p>
            <a:r>
              <a:rPr lang="zh-CN" altLang="en-US" sz="2400" dirty="0">
                <a:solidFill>
                  <a:srgbClr val="F25022"/>
                </a:solidFill>
                <a:latin typeface="等线" panose="02010600030101010101" pitchFamily="2" charset="-122"/>
                <a:ea typeface="等线" panose="02010600030101010101" pitchFamily="2" charset="-122"/>
              </a:rPr>
              <a:t>开发背景</a:t>
            </a:r>
          </a:p>
        </p:txBody>
      </p:sp>
      <p:sp>
        <p:nvSpPr>
          <p:cNvPr id="11" name="文本框 10"/>
          <p:cNvSpPr txBox="1"/>
          <p:nvPr/>
        </p:nvSpPr>
        <p:spPr>
          <a:xfrm>
            <a:off x="6576164" y="814407"/>
            <a:ext cx="2139017" cy="1200329"/>
          </a:xfrm>
          <a:prstGeom prst="rect">
            <a:avLst/>
          </a:prstGeom>
          <a:noFill/>
        </p:spPr>
        <p:txBody>
          <a:bodyPr wrap="square" rtlCol="0">
            <a:spAutoFit/>
          </a:bodyPr>
          <a:lstStyle/>
          <a:p>
            <a:pPr algn="r"/>
            <a:r>
              <a:rPr lang="en-US" altLang="zh-CN" sz="4800" dirty="0">
                <a:solidFill>
                  <a:srgbClr val="7FBA00"/>
                </a:solidFill>
                <a:latin typeface="Myriad Pro SemiCond" panose="020B0503030403020204" pitchFamily="34" charset="0"/>
                <a:ea typeface="等线" panose="02010600030101010101" pitchFamily="2" charset="-122"/>
              </a:rPr>
              <a:t>Profile</a:t>
            </a:r>
          </a:p>
          <a:p>
            <a:pPr algn="r"/>
            <a:r>
              <a:rPr lang="zh-CN" altLang="en-US" sz="2400" dirty="0">
                <a:solidFill>
                  <a:srgbClr val="7FBA00"/>
                </a:solidFill>
                <a:latin typeface="等线" panose="02010600030101010101" pitchFamily="2" charset="-122"/>
                <a:ea typeface="等线" panose="02010600030101010101" pitchFamily="2" charset="-122"/>
              </a:rPr>
              <a:t>功能简介</a:t>
            </a:r>
          </a:p>
        </p:txBody>
      </p:sp>
      <p:sp>
        <p:nvSpPr>
          <p:cNvPr id="19" name="文本框 18"/>
          <p:cNvSpPr txBox="1"/>
          <p:nvPr/>
        </p:nvSpPr>
        <p:spPr>
          <a:xfrm>
            <a:off x="6254472" y="4838949"/>
            <a:ext cx="2460710" cy="1200329"/>
          </a:xfrm>
          <a:prstGeom prst="rect">
            <a:avLst/>
          </a:prstGeom>
          <a:noFill/>
        </p:spPr>
        <p:txBody>
          <a:bodyPr wrap="square" rtlCol="0">
            <a:spAutoFit/>
          </a:bodyPr>
          <a:lstStyle/>
          <a:p>
            <a:pPr algn="r"/>
            <a:r>
              <a:rPr lang="zh-CN" altLang="en-US" sz="2400" dirty="0">
                <a:solidFill>
                  <a:schemeClr val="bg1"/>
                </a:solidFill>
                <a:latin typeface="等线" panose="02010600030101010101" pitchFamily="2" charset="-122"/>
                <a:ea typeface="等线" panose="02010600030101010101" pitchFamily="2" charset="-122"/>
              </a:rPr>
              <a:t>前景展望</a:t>
            </a:r>
            <a:endParaRPr lang="en-US" altLang="zh-CN" sz="2400" dirty="0">
              <a:solidFill>
                <a:schemeClr val="bg1"/>
              </a:solidFill>
              <a:latin typeface="等线" panose="02010600030101010101" pitchFamily="2" charset="-122"/>
              <a:ea typeface="等线" panose="02010600030101010101" pitchFamily="2" charset="-122"/>
            </a:endParaRPr>
          </a:p>
          <a:p>
            <a:pPr algn="r"/>
            <a:r>
              <a:rPr lang="en-US" altLang="zh-CN" sz="4800" dirty="0">
                <a:solidFill>
                  <a:schemeClr val="bg1"/>
                </a:solidFill>
                <a:latin typeface="Myriad Pro SemiCond" panose="020B0503030403020204" pitchFamily="34" charset="0"/>
                <a:ea typeface="等线" panose="02010600030101010101" pitchFamily="2" charset="-122"/>
              </a:rPr>
              <a:t>Prospect</a:t>
            </a:r>
            <a:endParaRPr lang="zh-CN" altLang="en-US" sz="4800" dirty="0">
              <a:solidFill>
                <a:schemeClr val="bg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4838950"/>
            <a:ext cx="2288501" cy="1200329"/>
          </a:xfrm>
          <a:prstGeom prst="rect">
            <a:avLst/>
          </a:prstGeom>
          <a:noFill/>
        </p:spPr>
        <p:txBody>
          <a:bodyPr wrap="square" rtlCol="0">
            <a:spAutoFit/>
          </a:bodyPr>
          <a:lstStyle/>
          <a:p>
            <a:r>
              <a:rPr lang="zh-CN" altLang="en-US" sz="2400" dirty="0">
                <a:solidFill>
                  <a:schemeClr val="bg1"/>
                </a:solidFill>
                <a:latin typeface="等线" panose="02010600030101010101" pitchFamily="2" charset="-122"/>
                <a:ea typeface="等线" panose="02010600030101010101" pitchFamily="2" charset="-122"/>
              </a:rPr>
              <a:t>技术实现</a:t>
            </a:r>
            <a:r>
              <a:rPr lang="en-US" altLang="zh-CN" sz="4800" dirty="0">
                <a:solidFill>
                  <a:schemeClr val="bg1"/>
                </a:solidFill>
                <a:latin typeface="Myriad Pro SemiCond" panose="020B0503030403020204" pitchFamily="34" charset="0"/>
                <a:ea typeface="等线" panose="02010600030101010101" pitchFamily="2" charset="-122"/>
              </a:rPr>
              <a:t>Technic</a:t>
            </a:r>
            <a:endParaRPr lang="zh-CN" altLang="en-US" sz="4800" dirty="0">
              <a:solidFill>
                <a:schemeClr val="bg1"/>
              </a:solidFill>
              <a:latin typeface="Myriad Pro SemiCond" panose="020B0503030403020204" pitchFamily="34" charset="0"/>
              <a:ea typeface="等线" panose="02010600030101010101" pitchFamily="2" charset="-122"/>
            </a:endParaRPr>
          </a:p>
        </p:txBody>
      </p:sp>
    </p:spTree>
    <p:extLst>
      <p:ext uri="{BB962C8B-B14F-4D97-AF65-F5344CB8AC3E}">
        <p14:creationId xmlns:p14="http://schemas.microsoft.com/office/powerpoint/2010/main" val="36747238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a:xfrm>
            <a:off x="940872" y="200234"/>
            <a:ext cx="7481436" cy="8048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7FBA00"/>
                </a:solidFill>
                <a:latin typeface="Myriad Pro SemiCond" panose="020B0503030403020204" pitchFamily="34" charset="0"/>
                <a:ea typeface="+mn-ea"/>
                <a:cs typeface="+mn-ea"/>
                <a:sym typeface="+mn-lt"/>
              </a:rPr>
              <a:t>Profile: </a:t>
            </a:r>
            <a:r>
              <a:rPr lang="zh-CN" altLang="en-US" dirty="0">
                <a:solidFill>
                  <a:srgbClr val="747474"/>
                </a:solidFill>
                <a:latin typeface="Myriad Pro SemiCond" panose="020B0503030403020204" pitchFamily="34" charset="0"/>
                <a:ea typeface="+mn-ea"/>
                <a:cs typeface="+mn-ea"/>
                <a:sym typeface="+mn-lt"/>
              </a:rPr>
              <a:t>功能</a:t>
            </a:r>
            <a:r>
              <a:rPr lang="en-US" altLang="zh-CN" dirty="0">
                <a:solidFill>
                  <a:srgbClr val="747474"/>
                </a:solidFill>
                <a:latin typeface="Myriad Pro SemiCond" panose="020B0503030403020204" pitchFamily="34" charset="0"/>
                <a:ea typeface="+mn-ea"/>
                <a:cs typeface="+mn-ea"/>
                <a:sym typeface="+mn-lt"/>
              </a:rPr>
              <a:t>1</a:t>
            </a:r>
            <a:r>
              <a:rPr lang="zh-CN" altLang="en-US" dirty="0">
                <a:solidFill>
                  <a:srgbClr val="747474"/>
                </a:solidFill>
                <a:latin typeface="Myriad Pro SemiCond" panose="020B0503030403020204" pitchFamily="34" charset="0"/>
                <a:ea typeface="+mn-ea"/>
                <a:cs typeface="+mn-ea"/>
                <a:sym typeface="+mn-lt"/>
              </a:rPr>
              <a:t>：挖掘顶级开源项目共性</a:t>
            </a:r>
          </a:p>
        </p:txBody>
      </p:sp>
      <p:sp>
        <p:nvSpPr>
          <p:cNvPr id="14" name="标题 1"/>
          <p:cNvSpPr txBox="1">
            <a:spLocks/>
          </p:cNvSpPr>
          <p:nvPr/>
        </p:nvSpPr>
        <p:spPr>
          <a:xfrm>
            <a:off x="179882"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7FBA00"/>
                </a:solidFill>
                <a:latin typeface="Myriad Pro SemiCond" panose="020B0503030403020204" pitchFamily="34" charset="0"/>
                <a:ea typeface="+mn-ea"/>
                <a:cs typeface="+mn-ea"/>
                <a:sym typeface="+mn-lt"/>
              </a:rPr>
              <a:t>#</a:t>
            </a:r>
            <a:endParaRPr lang="zh-CN" altLang="en-US" sz="11500" dirty="0">
              <a:solidFill>
                <a:srgbClr val="7FBA00"/>
              </a:solidFill>
              <a:latin typeface="Myriad Pro SemiCond" panose="020B0503030403020204" pitchFamily="34" charset="0"/>
              <a:ea typeface="+mn-ea"/>
              <a:cs typeface="+mn-ea"/>
              <a:sym typeface="+mn-lt"/>
            </a:endParaRPr>
          </a:p>
        </p:txBody>
      </p:sp>
      <p:sp>
        <p:nvSpPr>
          <p:cNvPr id="15" name="文本框 14"/>
          <p:cNvSpPr txBox="1"/>
          <p:nvPr/>
        </p:nvSpPr>
        <p:spPr>
          <a:xfrm>
            <a:off x="940872" y="820431"/>
            <a:ext cx="1167328" cy="369332"/>
          </a:xfrm>
          <a:prstGeom prst="rect">
            <a:avLst/>
          </a:prstGeom>
          <a:noFill/>
        </p:spPr>
        <p:txBody>
          <a:bodyPr wrap="square" rtlCol="0">
            <a:spAutoFit/>
          </a:bodyPr>
          <a:lstStyle/>
          <a:p>
            <a:r>
              <a:rPr lang="zh-CN" altLang="en-US" dirty="0">
                <a:solidFill>
                  <a:srgbClr val="7FBA00">
                    <a:alpha val="80000"/>
                  </a:srgbClr>
                </a:solidFill>
              </a:rPr>
              <a:t>功能简介</a:t>
            </a:r>
          </a:p>
        </p:txBody>
      </p:sp>
      <p:sp>
        <p:nvSpPr>
          <p:cNvPr id="19" name="矩形: 圆角 18"/>
          <p:cNvSpPr/>
          <p:nvPr/>
        </p:nvSpPr>
        <p:spPr>
          <a:xfrm>
            <a:off x="-800100" y="-3538707"/>
            <a:ext cx="13868399" cy="13868399"/>
          </a:xfrm>
          <a:prstGeom prst="roundRect">
            <a:avLst>
              <a:gd name="adj" fmla="val 50000"/>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EDAD6F9-4B6F-4361-BA31-3439AB032213}"/>
              </a:ext>
            </a:extLst>
          </p:cNvPr>
          <p:cNvSpPr txBox="1"/>
          <p:nvPr/>
        </p:nvSpPr>
        <p:spPr>
          <a:xfrm>
            <a:off x="820254" y="1486336"/>
            <a:ext cx="8057046" cy="293202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400" dirty="0"/>
              <a:t>ISSUE </a:t>
            </a:r>
            <a:r>
              <a:rPr lang="zh-CN" altLang="en-US" sz="2400" dirty="0"/>
              <a:t>产生和解决的速度</a:t>
            </a:r>
            <a:endParaRPr lang="en-US" altLang="zh-CN" sz="2400" dirty="0"/>
          </a:p>
          <a:p>
            <a:pPr marL="285750" indent="-285750">
              <a:lnSpc>
                <a:spcPct val="200000"/>
              </a:lnSpc>
              <a:buFont typeface="Arial" panose="020B0604020202020204" pitchFamily="34" charset="0"/>
              <a:buChar char="•"/>
            </a:pPr>
            <a:r>
              <a:rPr lang="en-US" altLang="zh-CN" sz="2400" dirty="0"/>
              <a:t>Pull request </a:t>
            </a:r>
            <a:r>
              <a:rPr lang="zh-CN" altLang="en-US" sz="2400" dirty="0"/>
              <a:t>的数量</a:t>
            </a:r>
            <a:endParaRPr lang="en-US" altLang="zh-CN" sz="2400" dirty="0"/>
          </a:p>
          <a:p>
            <a:pPr marL="285750" indent="-285750">
              <a:lnSpc>
                <a:spcPct val="200000"/>
              </a:lnSpc>
              <a:buFont typeface="Arial" panose="020B0604020202020204" pitchFamily="34" charset="0"/>
              <a:buChar char="•"/>
            </a:pPr>
            <a:r>
              <a:rPr lang="en-US" altLang="zh-CN" sz="2400" dirty="0"/>
              <a:t>Contributor </a:t>
            </a:r>
            <a:r>
              <a:rPr lang="zh-CN" altLang="en-US" sz="2400" dirty="0"/>
              <a:t>的用户画像</a:t>
            </a:r>
            <a:endParaRPr lang="en-US" altLang="zh-CN" sz="2400" dirty="0"/>
          </a:p>
          <a:p>
            <a:pPr marL="285750" indent="-285750">
              <a:lnSpc>
                <a:spcPct val="200000"/>
              </a:lnSpc>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37921520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A447D65-E636-4E9B-B3CE-94B7DD163B05}"/>
              </a:ext>
            </a:extLst>
          </p:cNvPr>
          <p:cNvPicPr>
            <a:picLocks noChangeAspect="1"/>
          </p:cNvPicPr>
          <p:nvPr/>
        </p:nvPicPr>
        <p:blipFill>
          <a:blip r:embed="rId4"/>
          <a:stretch>
            <a:fillRect/>
          </a:stretch>
        </p:blipFill>
        <p:spPr>
          <a:xfrm>
            <a:off x="5900572" y="1800744"/>
            <a:ext cx="5607537" cy="4512891"/>
          </a:xfrm>
          <a:prstGeom prst="rect">
            <a:avLst/>
          </a:prstGeom>
        </p:spPr>
      </p:pic>
      <p:sp>
        <p:nvSpPr>
          <p:cNvPr id="5" name="标题 1"/>
          <p:cNvSpPr txBox="1">
            <a:spLocks/>
          </p:cNvSpPr>
          <p:nvPr/>
        </p:nvSpPr>
        <p:spPr>
          <a:xfrm>
            <a:off x="179882"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7FBA00"/>
                </a:solidFill>
                <a:latin typeface="Myriad Pro SemiCond" panose="020B0503030403020204" pitchFamily="34" charset="0"/>
                <a:ea typeface="+mn-ea"/>
                <a:cs typeface="+mn-ea"/>
                <a:sym typeface="+mn-lt"/>
              </a:rPr>
              <a:t>#</a:t>
            </a:r>
            <a:endParaRPr lang="zh-CN" altLang="en-US" sz="11500" dirty="0">
              <a:solidFill>
                <a:srgbClr val="7FBA00"/>
              </a:solidFill>
              <a:latin typeface="Myriad Pro SemiCond" panose="020B0503030403020204" pitchFamily="34" charset="0"/>
              <a:ea typeface="+mn-ea"/>
              <a:cs typeface="+mn-ea"/>
              <a:sym typeface="+mn-lt"/>
            </a:endParaRPr>
          </a:p>
        </p:txBody>
      </p:sp>
      <p:sp>
        <p:nvSpPr>
          <p:cNvPr id="6" name="文本框 5"/>
          <p:cNvSpPr txBox="1"/>
          <p:nvPr/>
        </p:nvSpPr>
        <p:spPr>
          <a:xfrm>
            <a:off x="940872" y="820431"/>
            <a:ext cx="1167328" cy="369332"/>
          </a:xfrm>
          <a:prstGeom prst="rect">
            <a:avLst/>
          </a:prstGeom>
          <a:noFill/>
        </p:spPr>
        <p:txBody>
          <a:bodyPr wrap="square" rtlCol="0">
            <a:spAutoFit/>
          </a:bodyPr>
          <a:lstStyle/>
          <a:p>
            <a:r>
              <a:rPr lang="zh-CN" altLang="en-US" dirty="0">
                <a:solidFill>
                  <a:srgbClr val="7FBA00">
                    <a:alpha val="80000"/>
                  </a:srgbClr>
                </a:solidFill>
              </a:rPr>
              <a:t>功能简介</a:t>
            </a:r>
          </a:p>
        </p:txBody>
      </p:sp>
      <p:pic>
        <p:nvPicPr>
          <p:cNvPr id="3" name="图片 2">
            <a:extLst>
              <a:ext uri="{FF2B5EF4-FFF2-40B4-BE49-F238E27FC236}">
                <a16:creationId xmlns:a16="http://schemas.microsoft.com/office/drawing/2014/main" id="{32AB2D35-59DD-472B-BC31-00F0C6862A9B}"/>
              </a:ext>
            </a:extLst>
          </p:cNvPr>
          <p:cNvPicPr>
            <a:picLocks noChangeAspect="1"/>
          </p:cNvPicPr>
          <p:nvPr/>
        </p:nvPicPr>
        <p:blipFill>
          <a:blip r:embed="rId5"/>
          <a:stretch>
            <a:fillRect/>
          </a:stretch>
        </p:blipFill>
        <p:spPr>
          <a:xfrm>
            <a:off x="560377" y="1800743"/>
            <a:ext cx="5239968" cy="4512891"/>
          </a:xfrm>
          <a:prstGeom prst="rect">
            <a:avLst/>
          </a:prstGeom>
        </p:spPr>
      </p:pic>
      <p:sp>
        <p:nvSpPr>
          <p:cNvPr id="7" name="标题 1">
            <a:extLst>
              <a:ext uri="{FF2B5EF4-FFF2-40B4-BE49-F238E27FC236}">
                <a16:creationId xmlns:a16="http://schemas.microsoft.com/office/drawing/2014/main" id="{520A9B06-7264-4048-AF70-F4F8B6512BC5}"/>
              </a:ext>
            </a:extLst>
          </p:cNvPr>
          <p:cNvSpPr txBox="1">
            <a:spLocks/>
          </p:cNvSpPr>
          <p:nvPr/>
        </p:nvSpPr>
        <p:spPr>
          <a:xfrm>
            <a:off x="940872" y="200234"/>
            <a:ext cx="7481436" cy="8048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7FBA00"/>
                </a:solidFill>
                <a:latin typeface="Myriad Pro SemiCond" panose="020B0503030403020204" pitchFamily="34" charset="0"/>
                <a:ea typeface="+mn-ea"/>
                <a:cs typeface="+mn-ea"/>
                <a:sym typeface="+mn-lt"/>
              </a:rPr>
              <a:t>Profile: </a:t>
            </a:r>
            <a:r>
              <a:rPr lang="zh-CN" altLang="en-US" dirty="0">
                <a:solidFill>
                  <a:srgbClr val="747474"/>
                </a:solidFill>
                <a:latin typeface="Myriad Pro SemiCond" panose="020B0503030403020204" pitchFamily="34" charset="0"/>
                <a:ea typeface="+mn-ea"/>
                <a:cs typeface="+mn-ea"/>
                <a:sym typeface="+mn-lt"/>
              </a:rPr>
              <a:t>功能</a:t>
            </a:r>
            <a:r>
              <a:rPr lang="en-US" altLang="zh-CN" dirty="0">
                <a:solidFill>
                  <a:srgbClr val="747474"/>
                </a:solidFill>
                <a:latin typeface="Myriad Pro SemiCond" panose="020B0503030403020204" pitchFamily="34" charset="0"/>
                <a:ea typeface="+mn-ea"/>
                <a:cs typeface="+mn-ea"/>
                <a:sym typeface="+mn-lt"/>
              </a:rPr>
              <a:t>1</a:t>
            </a:r>
            <a:r>
              <a:rPr lang="zh-CN" altLang="en-US" dirty="0">
                <a:solidFill>
                  <a:srgbClr val="747474"/>
                </a:solidFill>
                <a:latin typeface="Myriad Pro SemiCond" panose="020B0503030403020204" pitchFamily="34" charset="0"/>
                <a:ea typeface="+mn-ea"/>
                <a:cs typeface="+mn-ea"/>
                <a:sym typeface="+mn-lt"/>
              </a:rPr>
              <a:t>：挖掘顶级开源项目共性</a:t>
            </a:r>
          </a:p>
        </p:txBody>
      </p:sp>
    </p:spTree>
    <p:extLst>
      <p:ext uri="{BB962C8B-B14F-4D97-AF65-F5344CB8AC3E}">
        <p14:creationId xmlns:p14="http://schemas.microsoft.com/office/powerpoint/2010/main" val="323507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940872" y="200234"/>
            <a:ext cx="7481436" cy="8048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7FBA00"/>
                </a:solidFill>
                <a:latin typeface="Myriad Pro SemiCond" panose="020B0503030403020204" pitchFamily="34" charset="0"/>
                <a:ea typeface="+mn-ea"/>
                <a:cs typeface="+mn-ea"/>
                <a:sym typeface="+mn-lt"/>
              </a:rPr>
              <a:t>Profile: </a:t>
            </a:r>
            <a:r>
              <a:rPr lang="zh-CN" altLang="en-US" dirty="0">
                <a:solidFill>
                  <a:srgbClr val="747474"/>
                </a:solidFill>
                <a:latin typeface="Myriad Pro SemiCond" panose="020B0503030403020204" pitchFamily="34" charset="0"/>
                <a:ea typeface="+mn-ea"/>
                <a:cs typeface="+mn-ea"/>
                <a:sym typeface="+mn-lt"/>
              </a:rPr>
              <a:t>功能</a:t>
            </a:r>
            <a:r>
              <a:rPr lang="en-US" altLang="zh-CN" dirty="0">
                <a:solidFill>
                  <a:srgbClr val="747474"/>
                </a:solidFill>
                <a:latin typeface="Myriad Pro SemiCond" panose="020B0503030403020204" pitchFamily="34" charset="0"/>
                <a:ea typeface="+mn-ea"/>
                <a:cs typeface="+mn-ea"/>
                <a:sym typeface="+mn-lt"/>
              </a:rPr>
              <a:t>2</a:t>
            </a:r>
            <a:r>
              <a:rPr lang="zh-CN" altLang="en-US" dirty="0">
                <a:solidFill>
                  <a:srgbClr val="747474"/>
                </a:solidFill>
                <a:latin typeface="Myriad Pro SemiCond" panose="020B0503030403020204" pitchFamily="34" charset="0"/>
                <a:ea typeface="+mn-ea"/>
                <a:cs typeface="+mn-ea"/>
                <a:sym typeface="+mn-lt"/>
              </a:rPr>
              <a:t>：将项目推荐给相关用户</a:t>
            </a:r>
          </a:p>
        </p:txBody>
      </p:sp>
      <p:sp>
        <p:nvSpPr>
          <p:cNvPr id="6" name="标题 1"/>
          <p:cNvSpPr txBox="1">
            <a:spLocks/>
          </p:cNvSpPr>
          <p:nvPr/>
        </p:nvSpPr>
        <p:spPr>
          <a:xfrm>
            <a:off x="179882"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7FBA00"/>
                </a:solidFill>
                <a:latin typeface="Myriad Pro SemiCond" panose="020B0503030403020204" pitchFamily="34" charset="0"/>
                <a:ea typeface="+mn-ea"/>
                <a:cs typeface="+mn-ea"/>
                <a:sym typeface="+mn-lt"/>
              </a:rPr>
              <a:t>#</a:t>
            </a:r>
            <a:endParaRPr lang="zh-CN" altLang="en-US" sz="11500" dirty="0">
              <a:solidFill>
                <a:srgbClr val="7FBA00"/>
              </a:solidFill>
              <a:latin typeface="Myriad Pro SemiCond" panose="020B0503030403020204" pitchFamily="34" charset="0"/>
              <a:ea typeface="+mn-ea"/>
              <a:cs typeface="+mn-ea"/>
              <a:sym typeface="+mn-lt"/>
            </a:endParaRPr>
          </a:p>
        </p:txBody>
      </p:sp>
      <p:sp>
        <p:nvSpPr>
          <p:cNvPr id="7" name="文本框 6"/>
          <p:cNvSpPr txBox="1"/>
          <p:nvPr/>
        </p:nvSpPr>
        <p:spPr>
          <a:xfrm>
            <a:off x="940872" y="820431"/>
            <a:ext cx="1167328" cy="369332"/>
          </a:xfrm>
          <a:prstGeom prst="rect">
            <a:avLst/>
          </a:prstGeom>
          <a:noFill/>
        </p:spPr>
        <p:txBody>
          <a:bodyPr wrap="square" rtlCol="0">
            <a:spAutoFit/>
          </a:bodyPr>
          <a:lstStyle/>
          <a:p>
            <a:r>
              <a:rPr lang="zh-CN" altLang="en-US" dirty="0">
                <a:solidFill>
                  <a:srgbClr val="7FBA00">
                    <a:alpha val="80000"/>
                  </a:srgbClr>
                </a:solidFill>
              </a:rPr>
              <a:t>功能简介</a:t>
            </a:r>
          </a:p>
        </p:txBody>
      </p:sp>
      <p:sp>
        <p:nvSpPr>
          <p:cNvPr id="2" name="文本框 1">
            <a:extLst>
              <a:ext uri="{FF2B5EF4-FFF2-40B4-BE49-F238E27FC236}">
                <a16:creationId xmlns:a16="http://schemas.microsoft.com/office/drawing/2014/main" id="{FD5B2FEA-4003-4901-B87E-8D37F96725DC}"/>
              </a:ext>
            </a:extLst>
          </p:cNvPr>
          <p:cNvSpPr txBox="1"/>
          <p:nvPr/>
        </p:nvSpPr>
        <p:spPr>
          <a:xfrm>
            <a:off x="1162373" y="2030278"/>
            <a:ext cx="9732935"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为项目打标签，建立标签库</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为用户归类</a:t>
            </a: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zh-CN" altLang="en-US" sz="2400" dirty="0"/>
              <a:t>将该领域的潜力项目推荐给对应用户。</a:t>
            </a: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230498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187798" y="2516207"/>
            <a:ext cx="758910" cy="758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2516207"/>
            <a:ext cx="758910" cy="75891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4"/>
            <a:ext cx="2460710" cy="2460709"/>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3476814" y="3582881"/>
            <a:ext cx="2460710" cy="2460709"/>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4" name="文本框 3"/>
          <p:cNvSpPr txBox="1"/>
          <p:nvPr/>
        </p:nvSpPr>
        <p:spPr>
          <a:xfrm>
            <a:off x="3476814" y="814407"/>
            <a:ext cx="2460710" cy="1938992"/>
          </a:xfrm>
          <a:prstGeom prst="rect">
            <a:avLst/>
          </a:prstGeom>
          <a:noFill/>
        </p:spPr>
        <p:txBody>
          <a:bodyPr wrap="square" rtlCol="0">
            <a:spAutoFit/>
          </a:bodyPr>
          <a:lstStyle/>
          <a:p>
            <a:r>
              <a:rPr lang="en-US" altLang="zh-CN" sz="4800" dirty="0">
                <a:solidFill>
                  <a:srgbClr val="F25022"/>
                </a:solidFill>
                <a:latin typeface="Myriad Pro SemiCond" panose="020B0503030403020204" pitchFamily="34" charset="0"/>
                <a:ea typeface="等线" panose="02010600030101010101" pitchFamily="2" charset="-122"/>
              </a:rPr>
              <a:t>Back</a:t>
            </a:r>
          </a:p>
          <a:p>
            <a:r>
              <a:rPr lang="en-US" altLang="zh-CN" sz="4800" dirty="0">
                <a:solidFill>
                  <a:srgbClr val="F25022"/>
                </a:solidFill>
                <a:latin typeface="Myriad Pro SemiCond" panose="020B0503030403020204" pitchFamily="34" charset="0"/>
                <a:ea typeface="等线" panose="02010600030101010101" pitchFamily="2" charset="-122"/>
              </a:rPr>
              <a:t>ground</a:t>
            </a:r>
          </a:p>
          <a:p>
            <a:r>
              <a:rPr lang="zh-CN" altLang="en-US" sz="2400" dirty="0">
                <a:solidFill>
                  <a:srgbClr val="F25022"/>
                </a:solidFill>
                <a:latin typeface="等线" panose="02010600030101010101" pitchFamily="2" charset="-122"/>
                <a:ea typeface="等线" panose="02010600030101010101" pitchFamily="2" charset="-122"/>
              </a:rPr>
              <a:t>开发背景</a:t>
            </a:r>
          </a:p>
        </p:txBody>
      </p:sp>
      <p:sp>
        <p:nvSpPr>
          <p:cNvPr id="11" name="文本框 10"/>
          <p:cNvSpPr txBox="1"/>
          <p:nvPr/>
        </p:nvSpPr>
        <p:spPr>
          <a:xfrm>
            <a:off x="6752492" y="814407"/>
            <a:ext cx="1962689" cy="1200329"/>
          </a:xfrm>
          <a:prstGeom prst="rect">
            <a:avLst/>
          </a:prstGeom>
          <a:noFill/>
        </p:spPr>
        <p:txBody>
          <a:bodyPr wrap="square" rtlCol="0">
            <a:spAutoFit/>
          </a:bodyPr>
          <a:lstStyle/>
          <a:p>
            <a:pPr algn="r"/>
            <a:r>
              <a:rPr lang="en-US" altLang="zh-CN" sz="4800" dirty="0">
                <a:solidFill>
                  <a:srgbClr val="7FBA00"/>
                </a:solidFill>
                <a:latin typeface="Myriad Pro SemiCond" panose="020B0503030403020204" pitchFamily="34" charset="0"/>
                <a:ea typeface="等线" panose="02010600030101010101" pitchFamily="2" charset="-122"/>
              </a:rPr>
              <a:t>profile</a:t>
            </a:r>
          </a:p>
          <a:p>
            <a:pPr algn="r"/>
            <a:r>
              <a:rPr lang="zh-CN" altLang="en-US" sz="2400" dirty="0">
                <a:solidFill>
                  <a:srgbClr val="7FBA00"/>
                </a:solidFill>
                <a:latin typeface="等线" panose="02010600030101010101" pitchFamily="2" charset="-122"/>
                <a:ea typeface="等线" panose="02010600030101010101" pitchFamily="2" charset="-122"/>
              </a:rPr>
              <a:t>功能简介</a:t>
            </a:r>
          </a:p>
        </p:txBody>
      </p:sp>
      <p:sp>
        <p:nvSpPr>
          <p:cNvPr id="19" name="文本框 18"/>
          <p:cNvSpPr txBox="1"/>
          <p:nvPr/>
        </p:nvSpPr>
        <p:spPr>
          <a:xfrm>
            <a:off x="6254471" y="4838951"/>
            <a:ext cx="2460710" cy="1200329"/>
          </a:xfrm>
          <a:prstGeom prst="rect">
            <a:avLst/>
          </a:prstGeom>
          <a:noFill/>
        </p:spPr>
        <p:txBody>
          <a:bodyPr wrap="square" rtlCol="0">
            <a:spAutoFit/>
          </a:bodyPr>
          <a:lstStyle/>
          <a:p>
            <a:pPr algn="r"/>
            <a:r>
              <a:rPr lang="zh-CN" altLang="en-US" sz="2400" dirty="0">
                <a:solidFill>
                  <a:schemeClr val="bg1"/>
                </a:solidFill>
                <a:latin typeface="等线" panose="02010600030101010101" pitchFamily="2" charset="-122"/>
                <a:ea typeface="等线" panose="02010600030101010101" pitchFamily="2" charset="-122"/>
              </a:rPr>
              <a:t>前景展望</a:t>
            </a:r>
            <a:endParaRPr lang="en-US" altLang="zh-CN" sz="2400" dirty="0">
              <a:solidFill>
                <a:schemeClr val="bg1"/>
              </a:solidFill>
              <a:latin typeface="等线" panose="02010600030101010101" pitchFamily="2" charset="-122"/>
              <a:ea typeface="等线" panose="02010600030101010101" pitchFamily="2" charset="-122"/>
            </a:endParaRPr>
          </a:p>
          <a:p>
            <a:pPr algn="r"/>
            <a:r>
              <a:rPr lang="en-US" altLang="zh-CN" sz="4800" dirty="0">
                <a:solidFill>
                  <a:schemeClr val="bg1"/>
                </a:solidFill>
                <a:latin typeface="Myriad Pro SemiCond" panose="020B0503030403020204" pitchFamily="34" charset="0"/>
                <a:ea typeface="等线" panose="02010600030101010101" pitchFamily="2" charset="-122"/>
              </a:rPr>
              <a:t>Prospect</a:t>
            </a:r>
            <a:endParaRPr lang="zh-CN" altLang="en-US" sz="4800" dirty="0">
              <a:solidFill>
                <a:schemeClr val="bg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4838950"/>
            <a:ext cx="2288501" cy="1200329"/>
          </a:xfrm>
          <a:prstGeom prst="rect">
            <a:avLst/>
          </a:prstGeom>
          <a:noFill/>
        </p:spPr>
        <p:txBody>
          <a:bodyPr wrap="square" rtlCol="0">
            <a:spAutoFit/>
          </a:bodyPr>
          <a:lstStyle/>
          <a:p>
            <a:r>
              <a:rPr lang="zh-CN" altLang="en-US" sz="2400" dirty="0">
                <a:solidFill>
                  <a:schemeClr val="bg1"/>
                </a:solidFill>
                <a:latin typeface="等线" panose="02010600030101010101" pitchFamily="2" charset="-122"/>
                <a:ea typeface="等线" panose="02010600030101010101" pitchFamily="2" charset="-122"/>
              </a:rPr>
              <a:t>技术实现</a:t>
            </a:r>
            <a:r>
              <a:rPr lang="en-US" altLang="zh-CN" sz="4800" dirty="0">
                <a:solidFill>
                  <a:schemeClr val="bg1"/>
                </a:solidFill>
                <a:latin typeface="Myriad Pro SemiCond" panose="020B0503030403020204" pitchFamily="34" charset="0"/>
                <a:ea typeface="等线" panose="02010600030101010101" pitchFamily="2" charset="-122"/>
              </a:rPr>
              <a:t>Technic</a:t>
            </a:r>
            <a:endParaRPr lang="zh-CN" altLang="en-US" sz="4800" dirty="0">
              <a:solidFill>
                <a:schemeClr val="bg1"/>
              </a:solidFill>
              <a:latin typeface="Myriad Pro SemiCond" panose="020B0503030403020204" pitchFamily="34" charset="0"/>
              <a:ea typeface="等线" panose="02010600030101010101" pitchFamily="2" charset="-122"/>
            </a:endParaRPr>
          </a:p>
        </p:txBody>
      </p:sp>
    </p:spTree>
    <p:extLst>
      <p:ext uri="{BB962C8B-B14F-4D97-AF65-F5344CB8AC3E}">
        <p14:creationId xmlns:p14="http://schemas.microsoft.com/office/powerpoint/2010/main" val="493072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187798" y="2516207"/>
            <a:ext cx="758910" cy="758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2516207"/>
            <a:ext cx="758910" cy="75891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4"/>
            <a:ext cx="2460710" cy="2460709"/>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5187798" y="3582882"/>
            <a:ext cx="749726" cy="749726"/>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4" name="文本框 3"/>
          <p:cNvSpPr txBox="1"/>
          <p:nvPr/>
        </p:nvSpPr>
        <p:spPr>
          <a:xfrm>
            <a:off x="3476814" y="814407"/>
            <a:ext cx="2460710" cy="1938992"/>
          </a:xfrm>
          <a:prstGeom prst="rect">
            <a:avLst/>
          </a:prstGeom>
          <a:noFill/>
        </p:spPr>
        <p:txBody>
          <a:bodyPr wrap="square" rtlCol="0">
            <a:spAutoFit/>
          </a:bodyPr>
          <a:lstStyle/>
          <a:p>
            <a:r>
              <a:rPr lang="en-US" altLang="zh-CN" sz="4800" dirty="0">
                <a:solidFill>
                  <a:srgbClr val="F25022"/>
                </a:solidFill>
                <a:latin typeface="Myriad Pro SemiCond" panose="020B0503030403020204" pitchFamily="34" charset="0"/>
                <a:ea typeface="等线" panose="02010600030101010101" pitchFamily="2" charset="-122"/>
              </a:rPr>
              <a:t>Back</a:t>
            </a:r>
          </a:p>
          <a:p>
            <a:r>
              <a:rPr lang="en-US" altLang="zh-CN" sz="4800" dirty="0">
                <a:solidFill>
                  <a:srgbClr val="F25022"/>
                </a:solidFill>
                <a:latin typeface="Myriad Pro SemiCond" panose="020B0503030403020204" pitchFamily="34" charset="0"/>
                <a:ea typeface="等线" panose="02010600030101010101" pitchFamily="2" charset="-122"/>
              </a:rPr>
              <a:t>ground</a:t>
            </a:r>
          </a:p>
          <a:p>
            <a:r>
              <a:rPr lang="zh-CN" altLang="en-US" sz="2400" dirty="0">
                <a:solidFill>
                  <a:srgbClr val="F25022"/>
                </a:solidFill>
                <a:latin typeface="等线" panose="02010600030101010101" pitchFamily="2" charset="-122"/>
                <a:ea typeface="等线" panose="02010600030101010101" pitchFamily="2" charset="-122"/>
              </a:rPr>
              <a:t>开发背景</a:t>
            </a:r>
          </a:p>
        </p:txBody>
      </p:sp>
      <p:sp>
        <p:nvSpPr>
          <p:cNvPr id="11" name="文本框 10"/>
          <p:cNvSpPr txBox="1"/>
          <p:nvPr/>
        </p:nvSpPr>
        <p:spPr>
          <a:xfrm>
            <a:off x="6576164" y="814407"/>
            <a:ext cx="2139017" cy="1200329"/>
          </a:xfrm>
          <a:prstGeom prst="rect">
            <a:avLst/>
          </a:prstGeom>
          <a:noFill/>
        </p:spPr>
        <p:txBody>
          <a:bodyPr wrap="square" rtlCol="0">
            <a:spAutoFit/>
          </a:bodyPr>
          <a:lstStyle/>
          <a:p>
            <a:pPr algn="r"/>
            <a:r>
              <a:rPr lang="en-US" altLang="zh-CN" sz="4800" dirty="0">
                <a:solidFill>
                  <a:srgbClr val="7FBA00"/>
                </a:solidFill>
                <a:latin typeface="Myriad Pro SemiCond" panose="020B0503030403020204" pitchFamily="34" charset="0"/>
                <a:ea typeface="等线" panose="02010600030101010101" pitchFamily="2" charset="-122"/>
              </a:rPr>
              <a:t>Profile</a:t>
            </a:r>
          </a:p>
          <a:p>
            <a:pPr algn="r"/>
            <a:r>
              <a:rPr lang="zh-CN" altLang="en-US" sz="2400" dirty="0">
                <a:solidFill>
                  <a:srgbClr val="7FBA00"/>
                </a:solidFill>
                <a:latin typeface="等线" panose="02010600030101010101" pitchFamily="2" charset="-122"/>
                <a:ea typeface="等线" panose="02010600030101010101" pitchFamily="2" charset="-122"/>
              </a:rPr>
              <a:t>功能简介</a:t>
            </a:r>
          </a:p>
        </p:txBody>
      </p:sp>
      <p:sp>
        <p:nvSpPr>
          <p:cNvPr id="19" name="文本框 18"/>
          <p:cNvSpPr txBox="1"/>
          <p:nvPr/>
        </p:nvSpPr>
        <p:spPr>
          <a:xfrm>
            <a:off x="6254472" y="4838949"/>
            <a:ext cx="2460710" cy="1200329"/>
          </a:xfrm>
          <a:prstGeom prst="rect">
            <a:avLst/>
          </a:prstGeom>
          <a:noFill/>
        </p:spPr>
        <p:txBody>
          <a:bodyPr wrap="square" rtlCol="0">
            <a:spAutoFit/>
          </a:bodyPr>
          <a:lstStyle/>
          <a:p>
            <a:pPr algn="r"/>
            <a:r>
              <a:rPr lang="zh-CN" altLang="en-US" sz="2400" dirty="0">
                <a:solidFill>
                  <a:schemeClr val="bg1"/>
                </a:solidFill>
                <a:latin typeface="等线" panose="02010600030101010101" pitchFamily="2" charset="-122"/>
                <a:ea typeface="等线" panose="02010600030101010101" pitchFamily="2" charset="-122"/>
              </a:rPr>
              <a:t>前景展望</a:t>
            </a:r>
            <a:endParaRPr lang="en-US" altLang="zh-CN" sz="2400" dirty="0">
              <a:solidFill>
                <a:schemeClr val="bg1"/>
              </a:solidFill>
              <a:latin typeface="等线" panose="02010600030101010101" pitchFamily="2" charset="-122"/>
              <a:ea typeface="等线" panose="02010600030101010101" pitchFamily="2" charset="-122"/>
            </a:endParaRPr>
          </a:p>
          <a:p>
            <a:pPr algn="r"/>
            <a:r>
              <a:rPr lang="en-US" altLang="zh-CN" sz="4800" dirty="0">
                <a:solidFill>
                  <a:schemeClr val="bg1"/>
                </a:solidFill>
                <a:latin typeface="Myriad Pro SemiCond" panose="020B0503030403020204" pitchFamily="34" charset="0"/>
                <a:ea typeface="等线" panose="02010600030101010101" pitchFamily="2" charset="-122"/>
              </a:rPr>
              <a:t>Prospect</a:t>
            </a:r>
            <a:endParaRPr lang="zh-CN" altLang="en-US" sz="4800" dirty="0">
              <a:solidFill>
                <a:schemeClr val="bg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4838950"/>
            <a:ext cx="2288501" cy="1200329"/>
          </a:xfrm>
          <a:prstGeom prst="rect">
            <a:avLst/>
          </a:prstGeom>
          <a:noFill/>
        </p:spPr>
        <p:txBody>
          <a:bodyPr wrap="square" rtlCol="0">
            <a:spAutoFit/>
          </a:bodyPr>
          <a:lstStyle/>
          <a:p>
            <a:r>
              <a:rPr lang="zh-CN" altLang="en-US" sz="2400" dirty="0">
                <a:solidFill>
                  <a:srgbClr val="01A4EF"/>
                </a:solidFill>
                <a:latin typeface="等线" panose="02010600030101010101" pitchFamily="2" charset="-122"/>
                <a:ea typeface="等线" panose="02010600030101010101" pitchFamily="2" charset="-122"/>
              </a:rPr>
              <a:t>技术实现</a:t>
            </a:r>
            <a:r>
              <a:rPr lang="en-US" altLang="zh-CN" sz="4800" dirty="0">
                <a:solidFill>
                  <a:srgbClr val="01A4EF"/>
                </a:solidFill>
                <a:latin typeface="Myriad Pro SemiCond" panose="020B0503030403020204" pitchFamily="34" charset="0"/>
                <a:ea typeface="等线" panose="02010600030101010101" pitchFamily="2" charset="-122"/>
              </a:rPr>
              <a:t>Technic</a:t>
            </a:r>
            <a:endParaRPr lang="zh-CN" altLang="en-US" sz="4800" dirty="0">
              <a:solidFill>
                <a:srgbClr val="01A4EF"/>
              </a:solidFill>
              <a:latin typeface="Myriad Pro SemiCond" panose="020B0503030403020204" pitchFamily="34" charset="0"/>
              <a:ea typeface="等线" panose="02010600030101010101" pitchFamily="2" charset="-122"/>
            </a:endParaRPr>
          </a:p>
        </p:txBody>
      </p:sp>
    </p:spTree>
    <p:extLst>
      <p:ext uri="{BB962C8B-B14F-4D97-AF65-F5344CB8AC3E}">
        <p14:creationId xmlns:p14="http://schemas.microsoft.com/office/powerpoint/2010/main" val="11969087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1545021" y="-4101001"/>
            <a:ext cx="15166427" cy="15166427"/>
          </a:xfrm>
          <a:prstGeom prst="roundRect">
            <a:avLst>
              <a:gd name="adj" fmla="val 50000"/>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 name="标题 1"/>
          <p:cNvSpPr txBox="1">
            <a:spLocks/>
          </p:cNvSpPr>
          <p:nvPr/>
        </p:nvSpPr>
        <p:spPr>
          <a:xfrm>
            <a:off x="940872" y="200234"/>
            <a:ext cx="7481436" cy="8048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1A4EF"/>
                </a:solidFill>
                <a:latin typeface="Myriad Pro SemiCond" panose="020B0503030403020204" pitchFamily="34" charset="0"/>
                <a:ea typeface="+mn-ea"/>
                <a:cs typeface="+mn-ea"/>
                <a:sym typeface="+mn-lt"/>
              </a:rPr>
              <a:t>Technic:</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Related</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Microsoft</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Technology</a:t>
            </a:r>
            <a:endParaRPr lang="zh-CN" altLang="en-US" dirty="0">
              <a:solidFill>
                <a:srgbClr val="747474"/>
              </a:solidFill>
              <a:latin typeface="Myriad Pro SemiCond" panose="020B0503030403020204" pitchFamily="34" charset="0"/>
              <a:ea typeface="+mn-ea"/>
              <a:cs typeface="+mn-ea"/>
              <a:sym typeface="+mn-lt"/>
            </a:endParaRPr>
          </a:p>
        </p:txBody>
      </p:sp>
      <p:sp>
        <p:nvSpPr>
          <p:cNvPr id="6" name="标题 1"/>
          <p:cNvSpPr txBox="1">
            <a:spLocks/>
          </p:cNvSpPr>
          <p:nvPr/>
        </p:nvSpPr>
        <p:spPr>
          <a:xfrm>
            <a:off x="179880"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01A4EF"/>
                </a:solidFill>
                <a:latin typeface="Myriad Pro SemiCond" panose="020B0503030403020204" pitchFamily="34" charset="0"/>
                <a:ea typeface="+mn-ea"/>
                <a:cs typeface="+mn-ea"/>
                <a:sym typeface="+mn-lt"/>
              </a:rPr>
              <a:t>#</a:t>
            </a:r>
            <a:endParaRPr lang="zh-CN" altLang="en-US" sz="11500" dirty="0">
              <a:solidFill>
                <a:srgbClr val="01A4EF"/>
              </a:solidFill>
              <a:latin typeface="Myriad Pro SemiCond" panose="020B0503030403020204" pitchFamily="34" charset="0"/>
              <a:ea typeface="+mn-ea"/>
              <a:cs typeface="+mn-ea"/>
              <a:sym typeface="+mn-lt"/>
            </a:endParaRPr>
          </a:p>
        </p:txBody>
      </p:sp>
      <p:sp>
        <p:nvSpPr>
          <p:cNvPr id="7" name="文本框 6"/>
          <p:cNvSpPr txBox="1"/>
          <p:nvPr/>
        </p:nvSpPr>
        <p:spPr>
          <a:xfrm>
            <a:off x="940871" y="820431"/>
            <a:ext cx="1414021" cy="369332"/>
          </a:xfrm>
          <a:prstGeom prst="rect">
            <a:avLst/>
          </a:prstGeom>
          <a:noFill/>
        </p:spPr>
        <p:txBody>
          <a:bodyPr wrap="square" rtlCol="0">
            <a:spAutoFit/>
          </a:bodyPr>
          <a:lstStyle/>
          <a:p>
            <a:r>
              <a:rPr lang="zh-CN" altLang="en-US" dirty="0">
                <a:solidFill>
                  <a:srgbClr val="01A4EF"/>
                </a:solidFill>
              </a:rPr>
              <a:t>技术实现</a:t>
            </a:r>
          </a:p>
        </p:txBody>
      </p:sp>
      <p:grpSp>
        <p:nvGrpSpPr>
          <p:cNvPr id="20" name="组合 19"/>
          <p:cNvGrpSpPr/>
          <p:nvPr/>
        </p:nvGrpSpPr>
        <p:grpSpPr>
          <a:xfrm>
            <a:off x="1200362" y="3063695"/>
            <a:ext cx="5139529" cy="837034"/>
            <a:chOff x="2864725" y="1783633"/>
            <a:chExt cx="5139529" cy="837034"/>
          </a:xfrm>
        </p:grpSpPr>
        <p:sp>
          <p:nvSpPr>
            <p:cNvPr id="9" name="标题 1"/>
            <p:cNvSpPr txBox="1">
              <a:spLocks/>
            </p:cNvSpPr>
            <p:nvPr/>
          </p:nvSpPr>
          <p:spPr>
            <a:xfrm>
              <a:off x="2864725" y="1929089"/>
              <a:ext cx="951235" cy="6915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FFB901"/>
                  </a:solidFill>
                  <a:latin typeface="Myriad Pro SemiCond" panose="020B0503030403020204" pitchFamily="34" charset="0"/>
                  <a:ea typeface="+mn-ea"/>
                  <a:cs typeface="+mn-ea"/>
                  <a:sym typeface="+mn-lt"/>
                </a:rPr>
                <a:t>&gt;</a:t>
              </a:r>
              <a:endParaRPr lang="zh-CN" altLang="en-US" sz="11500" dirty="0">
                <a:solidFill>
                  <a:srgbClr val="FFB901"/>
                </a:solidFill>
                <a:latin typeface="Myriad Pro SemiCond" panose="020B0503030403020204" pitchFamily="34" charset="0"/>
                <a:ea typeface="+mn-ea"/>
                <a:cs typeface="+mn-ea"/>
                <a:sym typeface="+mn-lt"/>
              </a:endParaRPr>
            </a:p>
          </p:txBody>
        </p:sp>
        <p:sp>
          <p:nvSpPr>
            <p:cNvPr id="14" name="文本框 13"/>
            <p:cNvSpPr txBox="1"/>
            <p:nvPr/>
          </p:nvSpPr>
          <p:spPr>
            <a:xfrm>
              <a:off x="3814733" y="1783633"/>
              <a:ext cx="4189521" cy="822789"/>
            </a:xfrm>
            <a:prstGeom prst="rect">
              <a:avLst/>
            </a:prstGeom>
            <a:noFill/>
          </p:spPr>
          <p:txBody>
            <a:bodyPr wrap="square" rtlCol="0" anchor="ctr">
              <a:spAutoFit/>
            </a:bodyPr>
            <a:lstStyle/>
            <a:p>
              <a:pPr>
                <a:lnSpc>
                  <a:spcPct val="200000"/>
                </a:lnSpc>
              </a:pPr>
              <a:r>
                <a:rPr lang="en-US" altLang="zh-CN" sz="2800" dirty="0" err="1">
                  <a:latin typeface="方正兰亭黑_GBK" panose="02000000000000000000" pitchFamily="2" charset="-122"/>
                  <a:ea typeface="方正兰亭黑_GBK" panose="02000000000000000000" pitchFamily="2" charset="-122"/>
                  <a:cs typeface="+mn-ea"/>
                  <a:sym typeface="+mn-lt"/>
                </a:rPr>
                <a:t>Github</a:t>
              </a:r>
              <a:r>
                <a:rPr lang="zh-CN" altLang="en-US" sz="2800" dirty="0">
                  <a:latin typeface="方正兰亭黑_GBK" panose="02000000000000000000" pitchFamily="2" charset="-122"/>
                  <a:ea typeface="方正兰亭黑_GBK" panose="02000000000000000000" pitchFamily="2" charset="-122"/>
                  <a:cs typeface="+mn-ea"/>
                  <a:sym typeface="+mn-lt"/>
                </a:rPr>
                <a:t> </a:t>
              </a:r>
              <a:r>
                <a:rPr lang="en-US" altLang="zh-CN" sz="2800" dirty="0">
                  <a:latin typeface="方正兰亭黑_GBK" panose="02000000000000000000" pitchFamily="2" charset="-122"/>
                  <a:ea typeface="方正兰亭黑_GBK" panose="02000000000000000000" pitchFamily="2" charset="-122"/>
                  <a:cs typeface="+mn-ea"/>
                  <a:sym typeface="+mn-lt"/>
                </a:rPr>
                <a:t>API</a:t>
              </a:r>
            </a:p>
          </p:txBody>
        </p:sp>
      </p:grpSp>
      <p:grpSp>
        <p:nvGrpSpPr>
          <p:cNvPr id="22" name="组合 21"/>
          <p:cNvGrpSpPr/>
          <p:nvPr/>
        </p:nvGrpSpPr>
        <p:grpSpPr>
          <a:xfrm>
            <a:off x="6678375" y="2584188"/>
            <a:ext cx="5273492" cy="1693220"/>
            <a:chOff x="2864724" y="3506360"/>
            <a:chExt cx="5273492" cy="1693220"/>
          </a:xfrm>
        </p:grpSpPr>
        <p:sp>
          <p:nvSpPr>
            <p:cNvPr id="11" name="标题 1"/>
            <p:cNvSpPr txBox="1">
              <a:spLocks/>
            </p:cNvSpPr>
            <p:nvPr/>
          </p:nvSpPr>
          <p:spPr>
            <a:xfrm>
              <a:off x="2864724" y="4127434"/>
              <a:ext cx="951235" cy="6915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7FBA00"/>
                  </a:solidFill>
                  <a:latin typeface="Myriad Pro SemiCond" panose="020B0503030403020204" pitchFamily="34" charset="0"/>
                  <a:ea typeface="+mn-ea"/>
                  <a:cs typeface="+mn-ea"/>
                  <a:sym typeface="+mn-lt"/>
                </a:rPr>
                <a:t>&gt;</a:t>
              </a:r>
              <a:endParaRPr lang="zh-CN" altLang="en-US" sz="11500" dirty="0">
                <a:solidFill>
                  <a:srgbClr val="7FBA00"/>
                </a:solidFill>
                <a:latin typeface="Myriad Pro SemiCond" panose="020B0503030403020204" pitchFamily="34" charset="0"/>
                <a:ea typeface="+mn-ea"/>
                <a:cs typeface="+mn-ea"/>
                <a:sym typeface="+mn-lt"/>
              </a:endParaRPr>
            </a:p>
          </p:txBody>
        </p:sp>
        <p:sp>
          <p:nvSpPr>
            <p:cNvPr id="17" name="矩形 16"/>
            <p:cNvSpPr/>
            <p:nvPr/>
          </p:nvSpPr>
          <p:spPr>
            <a:xfrm>
              <a:off x="3948695" y="3506360"/>
              <a:ext cx="4189521" cy="1693220"/>
            </a:xfrm>
            <a:prstGeom prst="rect">
              <a:avLst/>
            </a:prstGeom>
          </p:spPr>
          <p:txBody>
            <a:bodyPr wrap="square" anchor="ctr">
              <a:spAutoFit/>
            </a:bodyPr>
            <a:lstStyle/>
            <a:p>
              <a:pPr lvl="0">
                <a:lnSpc>
                  <a:spcPct val="200000"/>
                </a:lnSpc>
              </a:pPr>
              <a:r>
                <a:rPr lang="en-US" altLang="zh-CN" sz="2800" dirty="0">
                  <a:solidFill>
                    <a:srgbClr val="000000"/>
                  </a:solidFill>
                  <a:latin typeface="方正兰亭黑_GBK" panose="02000000000000000000" pitchFamily="2" charset="-122"/>
                  <a:ea typeface="方正兰亭黑_GBK" panose="02000000000000000000" pitchFamily="2" charset="-122"/>
                  <a:cs typeface="+mn-ea"/>
                  <a:sym typeface="+mn-lt"/>
                </a:rPr>
                <a:t>Azure HDInsight</a:t>
              </a:r>
              <a:r>
                <a:rPr lang="zh-CN" altLang="en-US" sz="2800" dirty="0">
                  <a:solidFill>
                    <a:srgbClr val="000000"/>
                  </a:solidFill>
                  <a:latin typeface="方正兰亭黑_GBK" panose="02000000000000000000" pitchFamily="2" charset="-122"/>
                  <a:ea typeface="方正兰亭黑_GBK" panose="02000000000000000000" pitchFamily="2" charset="-122"/>
                  <a:cs typeface="+mn-ea"/>
                  <a:sym typeface="+mn-lt"/>
                </a:rPr>
                <a:t> </a:t>
              </a:r>
              <a:endParaRPr lang="en-US" altLang="zh-CN" sz="2800" dirty="0">
                <a:solidFill>
                  <a:srgbClr val="000000"/>
                </a:solidFill>
                <a:latin typeface="方正兰亭黑_GBK" panose="02000000000000000000" pitchFamily="2" charset="-122"/>
                <a:ea typeface="方正兰亭黑_GBK" panose="02000000000000000000" pitchFamily="2" charset="-122"/>
                <a:cs typeface="+mn-ea"/>
                <a:sym typeface="+mn-lt"/>
              </a:endParaRPr>
            </a:p>
            <a:p>
              <a:pPr lvl="0">
                <a:lnSpc>
                  <a:spcPct val="200000"/>
                </a:lnSpc>
              </a:pPr>
              <a:r>
                <a:rPr lang="en" altLang="zh-CN" sz="2800" dirty="0" err="1">
                  <a:solidFill>
                    <a:srgbClr val="000000"/>
                  </a:solidFill>
                  <a:ea typeface="方正兰亭黑_GBK" panose="02000000000000000000" pitchFamily="2" charset="-122"/>
                  <a:cs typeface="+mn-ea"/>
                </a:rPr>
                <a:t>SerDe</a:t>
              </a:r>
              <a:endParaRPr lang="en-US" altLang="zh-CN" sz="2800" dirty="0">
                <a:solidFill>
                  <a:srgbClr val="000000"/>
                </a:solidFill>
                <a:latin typeface="方正兰亭黑_GBK" panose="02000000000000000000" pitchFamily="2" charset="-122"/>
                <a:ea typeface="方正兰亭黑_GBK" panose="02000000000000000000" pitchFamily="2" charset="-122"/>
                <a:cs typeface="+mn-ea"/>
                <a:sym typeface="+mn-lt"/>
              </a:endParaRPr>
            </a:p>
          </p:txBody>
        </p:sp>
      </p:grpSp>
      <p:sp>
        <p:nvSpPr>
          <p:cNvPr id="12" name="标题 1"/>
          <p:cNvSpPr txBox="1">
            <a:spLocks/>
          </p:cNvSpPr>
          <p:nvPr/>
        </p:nvSpPr>
        <p:spPr>
          <a:xfrm>
            <a:off x="6339891" y="4370074"/>
            <a:ext cx="951235" cy="6915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11500" dirty="0">
              <a:solidFill>
                <a:srgbClr val="01A4EF"/>
              </a:solidFill>
              <a:latin typeface="Myriad Pro SemiCond" panose="020B0503030403020204" pitchFamily="34" charset="0"/>
              <a:ea typeface="+mn-ea"/>
              <a:cs typeface="+mn-ea"/>
              <a:sym typeface="+mn-lt"/>
            </a:endParaRPr>
          </a:p>
        </p:txBody>
      </p:sp>
    </p:spTree>
    <p:extLst>
      <p:ext uri="{BB962C8B-B14F-4D97-AF65-F5344CB8AC3E}">
        <p14:creationId xmlns:p14="http://schemas.microsoft.com/office/powerpoint/2010/main" val="414244944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250"/>
                                        <p:tgtEl>
                                          <p:spTgt spid="22"/>
                                        </p:tgtEl>
                                      </p:cBhvr>
                                    </p:animEffect>
                                    <p:anim calcmode="lin" valueType="num">
                                      <p:cBhvr>
                                        <p:cTn id="15" dur="250" fill="hold"/>
                                        <p:tgtEl>
                                          <p:spTgt spid="22"/>
                                        </p:tgtEl>
                                        <p:attrNameLst>
                                          <p:attrName>ppt_x</p:attrName>
                                        </p:attrNameLst>
                                      </p:cBhvr>
                                      <p:tavLst>
                                        <p:tav tm="0">
                                          <p:val>
                                            <p:strVal val="#ppt_x"/>
                                          </p:val>
                                        </p:tav>
                                        <p:tav tm="100000">
                                          <p:val>
                                            <p:strVal val="#ppt_x"/>
                                          </p:val>
                                        </p:tav>
                                      </p:tavLst>
                                    </p:anim>
                                    <p:anim calcmode="lin" valueType="num">
                                      <p:cBhvr>
                                        <p:cTn id="16" dur="2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1E9A8-DD5F-4099-963B-2EDEFF4DDC70}"/>
              </a:ext>
            </a:extLst>
          </p:cNvPr>
          <p:cNvSpPr txBox="1">
            <a:spLocks/>
          </p:cNvSpPr>
          <p:nvPr/>
        </p:nvSpPr>
        <p:spPr>
          <a:xfrm>
            <a:off x="940872" y="200234"/>
            <a:ext cx="7481436" cy="8048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1A4EF"/>
                </a:solidFill>
                <a:latin typeface="Myriad Pro SemiCond" panose="020B0503030403020204" pitchFamily="34" charset="0"/>
                <a:ea typeface="+mn-ea"/>
                <a:cs typeface="+mn-ea"/>
                <a:sym typeface="+mn-lt"/>
              </a:rPr>
              <a:t>Technic:</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Related</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Microsoft</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Technology</a:t>
            </a:r>
            <a:endParaRPr lang="zh-CN" altLang="en-US" dirty="0">
              <a:solidFill>
                <a:srgbClr val="747474"/>
              </a:solidFill>
              <a:latin typeface="Myriad Pro SemiCond" panose="020B0503030403020204" pitchFamily="34" charset="0"/>
              <a:ea typeface="+mn-ea"/>
              <a:cs typeface="+mn-ea"/>
              <a:sym typeface="+mn-lt"/>
            </a:endParaRPr>
          </a:p>
        </p:txBody>
      </p:sp>
      <p:sp>
        <p:nvSpPr>
          <p:cNvPr id="3" name="标题 1">
            <a:extLst>
              <a:ext uri="{FF2B5EF4-FFF2-40B4-BE49-F238E27FC236}">
                <a16:creationId xmlns:a16="http://schemas.microsoft.com/office/drawing/2014/main" id="{04BA197D-F1A7-4DB0-864C-E225C605E35E}"/>
              </a:ext>
            </a:extLst>
          </p:cNvPr>
          <p:cNvSpPr txBox="1">
            <a:spLocks/>
          </p:cNvSpPr>
          <p:nvPr/>
        </p:nvSpPr>
        <p:spPr>
          <a:xfrm>
            <a:off x="179880"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01A4EF"/>
                </a:solidFill>
                <a:latin typeface="Myriad Pro SemiCond" panose="020B0503030403020204" pitchFamily="34" charset="0"/>
                <a:ea typeface="+mn-ea"/>
                <a:cs typeface="+mn-ea"/>
                <a:sym typeface="+mn-lt"/>
              </a:rPr>
              <a:t>#</a:t>
            </a:r>
            <a:endParaRPr lang="zh-CN" altLang="en-US" sz="11500" dirty="0">
              <a:solidFill>
                <a:srgbClr val="01A4EF"/>
              </a:solidFill>
              <a:latin typeface="Myriad Pro SemiCond" panose="020B0503030403020204" pitchFamily="34" charset="0"/>
              <a:ea typeface="+mn-ea"/>
              <a:cs typeface="+mn-ea"/>
              <a:sym typeface="+mn-lt"/>
            </a:endParaRPr>
          </a:p>
        </p:txBody>
      </p:sp>
      <p:sp>
        <p:nvSpPr>
          <p:cNvPr id="4" name="文本框 3">
            <a:extLst>
              <a:ext uri="{FF2B5EF4-FFF2-40B4-BE49-F238E27FC236}">
                <a16:creationId xmlns:a16="http://schemas.microsoft.com/office/drawing/2014/main" id="{538ADEE2-C3FB-4546-B3E9-D69B6C52B632}"/>
              </a:ext>
            </a:extLst>
          </p:cNvPr>
          <p:cNvSpPr txBox="1"/>
          <p:nvPr/>
        </p:nvSpPr>
        <p:spPr>
          <a:xfrm>
            <a:off x="940871" y="820431"/>
            <a:ext cx="1414021" cy="369332"/>
          </a:xfrm>
          <a:prstGeom prst="rect">
            <a:avLst/>
          </a:prstGeom>
          <a:noFill/>
        </p:spPr>
        <p:txBody>
          <a:bodyPr wrap="square" rtlCol="0">
            <a:spAutoFit/>
          </a:bodyPr>
          <a:lstStyle/>
          <a:p>
            <a:r>
              <a:rPr lang="zh-CN" altLang="en-US" dirty="0">
                <a:solidFill>
                  <a:srgbClr val="01A4EF"/>
                </a:solidFill>
              </a:rPr>
              <a:t>技术实现</a:t>
            </a:r>
          </a:p>
        </p:txBody>
      </p:sp>
      <p:sp>
        <p:nvSpPr>
          <p:cNvPr id="6" name="矩形 5">
            <a:extLst>
              <a:ext uri="{FF2B5EF4-FFF2-40B4-BE49-F238E27FC236}">
                <a16:creationId xmlns:a16="http://schemas.microsoft.com/office/drawing/2014/main" id="{3F29AA19-E14B-4626-A4CD-A3E083934023}"/>
              </a:ext>
            </a:extLst>
          </p:cNvPr>
          <p:cNvSpPr/>
          <p:nvPr/>
        </p:nvSpPr>
        <p:spPr>
          <a:xfrm>
            <a:off x="776748" y="1809960"/>
            <a:ext cx="3631130" cy="2677656"/>
          </a:xfrm>
          <a:prstGeom prst="rect">
            <a:avLst/>
          </a:prstGeom>
        </p:spPr>
        <p:txBody>
          <a:bodyPr wrap="square">
            <a:spAutoFit/>
          </a:bodyPr>
          <a:lstStyle/>
          <a:p>
            <a:r>
              <a:rPr lang="en-US" altLang="zh-CN" sz="2800" dirty="0" err="1">
                <a:solidFill>
                  <a:srgbClr val="000000"/>
                </a:solidFill>
                <a:latin typeface="Segoe UI" panose="020B0502040204020203" pitchFamily="34" charset="0"/>
              </a:rPr>
              <a:t>SerDe</a:t>
            </a:r>
            <a:r>
              <a:rPr lang="en-US" altLang="zh-CN" sz="2800" dirty="0">
                <a:solidFill>
                  <a:srgbClr val="000000"/>
                </a:solidFill>
                <a:latin typeface="Segoe UI" panose="020B0502040204020203" pitchFamily="34" charset="0"/>
              </a:rPr>
              <a:t> </a:t>
            </a:r>
            <a:r>
              <a:rPr lang="zh-CN" altLang="en-US" sz="2800" dirty="0">
                <a:solidFill>
                  <a:srgbClr val="000000"/>
                </a:solidFill>
                <a:latin typeface="Segoe UI" panose="020B0502040204020203" pitchFamily="34" charset="0"/>
              </a:rPr>
              <a:t>是用于分析嵌套 </a:t>
            </a:r>
            <a:r>
              <a:rPr lang="en-US" altLang="zh-CN" sz="2800" dirty="0">
                <a:solidFill>
                  <a:srgbClr val="000000"/>
                </a:solidFill>
                <a:latin typeface="Segoe UI" panose="020B0502040204020203" pitchFamily="34" charset="0"/>
              </a:rPr>
              <a:t>JSON </a:t>
            </a:r>
            <a:r>
              <a:rPr lang="zh-CN" altLang="en-US" sz="2800" dirty="0">
                <a:solidFill>
                  <a:srgbClr val="000000"/>
                </a:solidFill>
                <a:latin typeface="Segoe UI" panose="020B0502040204020203" pitchFamily="34" charset="0"/>
              </a:rPr>
              <a:t>文档的最佳选择。 使用它可以定义 </a:t>
            </a:r>
            <a:r>
              <a:rPr lang="en-US" altLang="zh-CN" sz="2800" dirty="0">
                <a:solidFill>
                  <a:srgbClr val="000000"/>
                </a:solidFill>
                <a:latin typeface="Segoe UI" panose="020B0502040204020203" pitchFamily="34" charset="0"/>
              </a:rPr>
              <a:t>JSON </a:t>
            </a:r>
            <a:r>
              <a:rPr lang="zh-CN" altLang="en-US" sz="2800" dirty="0">
                <a:solidFill>
                  <a:srgbClr val="000000"/>
                </a:solidFill>
                <a:latin typeface="Segoe UI" panose="020B0502040204020203" pitchFamily="34" charset="0"/>
              </a:rPr>
              <a:t>架构，然后使用该架构来分析文档。</a:t>
            </a:r>
            <a:r>
              <a:rPr lang="zh-CN" altLang="en-US" dirty="0">
                <a:solidFill>
                  <a:srgbClr val="000000"/>
                </a:solidFill>
                <a:latin typeface="Segoe UI" panose="020B0502040204020203" pitchFamily="34" charset="0"/>
              </a:rPr>
              <a:t> </a:t>
            </a:r>
            <a:endParaRPr lang="zh-CN" altLang="en-US" dirty="0"/>
          </a:p>
        </p:txBody>
      </p:sp>
      <p:pic>
        <p:nvPicPr>
          <p:cNvPr id="8" name="图片 7">
            <a:extLst>
              <a:ext uri="{FF2B5EF4-FFF2-40B4-BE49-F238E27FC236}">
                <a16:creationId xmlns:a16="http://schemas.microsoft.com/office/drawing/2014/main" id="{901EC1FC-B6F9-47F0-82BC-AB2FA076918A}"/>
              </a:ext>
            </a:extLst>
          </p:cNvPr>
          <p:cNvPicPr>
            <a:picLocks noChangeAspect="1"/>
          </p:cNvPicPr>
          <p:nvPr/>
        </p:nvPicPr>
        <p:blipFill>
          <a:blip r:embed="rId2"/>
          <a:stretch>
            <a:fillRect/>
          </a:stretch>
        </p:blipFill>
        <p:spPr>
          <a:xfrm>
            <a:off x="4281441" y="1189763"/>
            <a:ext cx="7730679" cy="4905440"/>
          </a:xfrm>
          <a:prstGeom prst="rect">
            <a:avLst/>
          </a:prstGeom>
        </p:spPr>
      </p:pic>
    </p:spTree>
    <p:extLst>
      <p:ext uri="{BB962C8B-B14F-4D97-AF65-F5344CB8AC3E}">
        <p14:creationId xmlns:p14="http://schemas.microsoft.com/office/powerpoint/2010/main" val="113323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6E052-98C1-48BC-A0B8-1199D20B6841}"/>
              </a:ext>
            </a:extLst>
          </p:cNvPr>
          <p:cNvSpPr txBox="1">
            <a:spLocks/>
          </p:cNvSpPr>
          <p:nvPr/>
        </p:nvSpPr>
        <p:spPr>
          <a:xfrm>
            <a:off x="940872" y="200234"/>
            <a:ext cx="7481436" cy="8048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1A4EF"/>
                </a:solidFill>
                <a:latin typeface="Myriad Pro SemiCond" panose="020B0503030403020204" pitchFamily="34" charset="0"/>
                <a:ea typeface="+mn-ea"/>
                <a:cs typeface="+mn-ea"/>
                <a:sym typeface="+mn-lt"/>
              </a:rPr>
              <a:t>Technic:</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Related</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Microsoft</a:t>
            </a:r>
            <a:r>
              <a:rPr lang="zh-CN" altLang="en-US" dirty="0">
                <a:solidFill>
                  <a:srgbClr val="01A4EF"/>
                </a:solidFill>
                <a:latin typeface="Myriad Pro SemiCond" panose="020B0503030403020204" pitchFamily="34" charset="0"/>
                <a:ea typeface="+mn-ea"/>
                <a:cs typeface="+mn-ea"/>
                <a:sym typeface="+mn-lt"/>
              </a:rPr>
              <a:t> </a:t>
            </a:r>
            <a:r>
              <a:rPr lang="en-US" altLang="zh-CN" dirty="0">
                <a:solidFill>
                  <a:srgbClr val="01A4EF"/>
                </a:solidFill>
                <a:latin typeface="Myriad Pro SemiCond" panose="020B0503030403020204" pitchFamily="34" charset="0"/>
                <a:ea typeface="+mn-ea"/>
                <a:cs typeface="+mn-ea"/>
                <a:sym typeface="+mn-lt"/>
              </a:rPr>
              <a:t>Technology</a:t>
            </a:r>
            <a:endParaRPr lang="zh-CN" altLang="en-US" dirty="0">
              <a:solidFill>
                <a:srgbClr val="747474"/>
              </a:solidFill>
              <a:latin typeface="Myriad Pro SemiCond" panose="020B0503030403020204" pitchFamily="34" charset="0"/>
              <a:ea typeface="+mn-ea"/>
              <a:cs typeface="+mn-ea"/>
              <a:sym typeface="+mn-lt"/>
            </a:endParaRPr>
          </a:p>
        </p:txBody>
      </p:sp>
      <p:sp>
        <p:nvSpPr>
          <p:cNvPr id="3" name="标题 1">
            <a:extLst>
              <a:ext uri="{FF2B5EF4-FFF2-40B4-BE49-F238E27FC236}">
                <a16:creationId xmlns:a16="http://schemas.microsoft.com/office/drawing/2014/main" id="{65C64ED9-FF1A-4950-B390-2BBAB53E4790}"/>
              </a:ext>
            </a:extLst>
          </p:cNvPr>
          <p:cNvSpPr txBox="1">
            <a:spLocks/>
          </p:cNvSpPr>
          <p:nvPr/>
        </p:nvSpPr>
        <p:spPr>
          <a:xfrm>
            <a:off x="179880"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01A4EF"/>
                </a:solidFill>
                <a:latin typeface="Myriad Pro SemiCond" panose="020B0503030403020204" pitchFamily="34" charset="0"/>
                <a:ea typeface="+mn-ea"/>
                <a:cs typeface="+mn-ea"/>
                <a:sym typeface="+mn-lt"/>
              </a:rPr>
              <a:t>#</a:t>
            </a:r>
            <a:endParaRPr lang="zh-CN" altLang="en-US" sz="11500" dirty="0">
              <a:solidFill>
                <a:srgbClr val="01A4EF"/>
              </a:solidFill>
              <a:latin typeface="Myriad Pro SemiCond" panose="020B0503030403020204" pitchFamily="34" charset="0"/>
              <a:ea typeface="+mn-ea"/>
              <a:cs typeface="+mn-ea"/>
              <a:sym typeface="+mn-lt"/>
            </a:endParaRPr>
          </a:p>
        </p:txBody>
      </p:sp>
      <p:sp>
        <p:nvSpPr>
          <p:cNvPr id="4" name="文本框 3">
            <a:extLst>
              <a:ext uri="{FF2B5EF4-FFF2-40B4-BE49-F238E27FC236}">
                <a16:creationId xmlns:a16="http://schemas.microsoft.com/office/drawing/2014/main" id="{56A8DB49-8E5E-4125-8A7C-75CE36BB05D6}"/>
              </a:ext>
            </a:extLst>
          </p:cNvPr>
          <p:cNvSpPr txBox="1"/>
          <p:nvPr/>
        </p:nvSpPr>
        <p:spPr>
          <a:xfrm>
            <a:off x="940871" y="820431"/>
            <a:ext cx="1414021" cy="369332"/>
          </a:xfrm>
          <a:prstGeom prst="rect">
            <a:avLst/>
          </a:prstGeom>
          <a:noFill/>
        </p:spPr>
        <p:txBody>
          <a:bodyPr wrap="square" rtlCol="0">
            <a:spAutoFit/>
          </a:bodyPr>
          <a:lstStyle/>
          <a:p>
            <a:r>
              <a:rPr lang="zh-CN" altLang="en-US" dirty="0">
                <a:solidFill>
                  <a:srgbClr val="01A4EF"/>
                </a:solidFill>
              </a:rPr>
              <a:t>技术实现</a:t>
            </a:r>
          </a:p>
        </p:txBody>
      </p:sp>
      <p:pic>
        <p:nvPicPr>
          <p:cNvPr id="6" name="图片 5">
            <a:extLst>
              <a:ext uri="{FF2B5EF4-FFF2-40B4-BE49-F238E27FC236}">
                <a16:creationId xmlns:a16="http://schemas.microsoft.com/office/drawing/2014/main" id="{2C3CAFC5-3AB7-4F07-BEAF-73037F67109D}"/>
              </a:ext>
            </a:extLst>
          </p:cNvPr>
          <p:cNvPicPr>
            <a:picLocks noChangeAspect="1"/>
          </p:cNvPicPr>
          <p:nvPr/>
        </p:nvPicPr>
        <p:blipFill>
          <a:blip r:embed="rId3"/>
          <a:stretch>
            <a:fillRect/>
          </a:stretch>
        </p:blipFill>
        <p:spPr>
          <a:xfrm>
            <a:off x="940870" y="1625294"/>
            <a:ext cx="7587868" cy="4490462"/>
          </a:xfrm>
          <a:prstGeom prst="rect">
            <a:avLst/>
          </a:prstGeom>
        </p:spPr>
      </p:pic>
    </p:spTree>
    <p:extLst>
      <p:ext uri="{BB962C8B-B14F-4D97-AF65-F5344CB8AC3E}">
        <p14:creationId xmlns:p14="http://schemas.microsoft.com/office/powerpoint/2010/main" val="16624346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1011658" y="2407725"/>
            <a:ext cx="948205" cy="94820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2078458" y="2407725"/>
            <a:ext cx="948205" cy="948205"/>
          </a:xfrm>
          <a:prstGeom prst="roundRect">
            <a:avLst>
              <a:gd name="adj" fmla="val 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2078456" y="3474524"/>
            <a:ext cx="948205" cy="948205"/>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1008119" y="3474523"/>
            <a:ext cx="948205" cy="948205"/>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22" name="标题 1"/>
          <p:cNvSpPr txBox="1">
            <a:spLocks/>
          </p:cNvSpPr>
          <p:nvPr/>
        </p:nvSpPr>
        <p:spPr>
          <a:xfrm>
            <a:off x="3302000" y="2971396"/>
            <a:ext cx="7810500" cy="9193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a:solidFill>
                  <a:srgbClr val="747474"/>
                </a:solidFill>
                <a:latin typeface="SimSun-ExtB" panose="02010609060101010101" pitchFamily="49" charset="-122"/>
                <a:ea typeface="SimSun-ExtB" panose="02010609060101010101" pitchFamily="49" charset="-122"/>
                <a:cs typeface="+mn-ea"/>
                <a:sym typeface="+mn-lt"/>
              </a:rPr>
              <a:t>微软俱乐部</a:t>
            </a:r>
            <a:r>
              <a:rPr lang="en-US" altLang="zh-CN" sz="5400" dirty="0">
                <a:solidFill>
                  <a:srgbClr val="747474"/>
                </a:solidFill>
                <a:latin typeface="SimSun-ExtB" panose="02010609060101010101" pitchFamily="49" charset="-122"/>
                <a:ea typeface="SimSun-ExtB" panose="02010609060101010101" pitchFamily="49" charset="-122"/>
                <a:cs typeface="+mn-ea"/>
                <a:sym typeface="+mn-lt"/>
              </a:rPr>
              <a:t>2019</a:t>
            </a:r>
            <a:r>
              <a:rPr lang="zh-CN" altLang="en-US" sz="5400" dirty="0">
                <a:solidFill>
                  <a:srgbClr val="747474"/>
                </a:solidFill>
                <a:latin typeface="SimSun-ExtB" panose="02010609060101010101" pitchFamily="49" charset="-122"/>
                <a:ea typeface="SimSun-ExtB" panose="02010609060101010101" pitchFamily="49" charset="-122"/>
                <a:cs typeface="+mn-ea"/>
                <a:sym typeface="+mn-lt"/>
              </a:rPr>
              <a:t>夏令营</a:t>
            </a:r>
            <a:r>
              <a:rPr lang="en-US" altLang="zh-CN" sz="5400" dirty="0" err="1">
                <a:solidFill>
                  <a:srgbClr val="747474"/>
                </a:solidFill>
                <a:latin typeface="SimSun-ExtB" panose="02010609060101010101" pitchFamily="49" charset="-122"/>
                <a:ea typeface="SimSun-ExtB" panose="02010609060101010101" pitchFamily="49" charset="-122"/>
                <a:cs typeface="+mn-ea"/>
                <a:sym typeface="+mn-lt"/>
              </a:rPr>
              <a:t>Hackthon</a:t>
            </a:r>
            <a:endParaRPr lang="zh-CN" altLang="en-US" sz="5400" dirty="0">
              <a:solidFill>
                <a:srgbClr val="747474"/>
              </a:solidFill>
              <a:latin typeface="SimSun-ExtB" panose="02010609060101010101" pitchFamily="49" charset="-122"/>
              <a:ea typeface="SimSun-ExtB" panose="02010609060101010101" pitchFamily="49" charset="-122"/>
              <a:cs typeface="+mn-ea"/>
              <a:sym typeface="+mn-lt"/>
            </a:endParaRPr>
          </a:p>
        </p:txBody>
      </p:sp>
    </p:spTree>
    <p:extLst>
      <p:ext uri="{BB962C8B-B14F-4D97-AF65-F5344CB8AC3E}">
        <p14:creationId xmlns:p14="http://schemas.microsoft.com/office/powerpoint/2010/main" val="66541080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187798" y="2516207"/>
            <a:ext cx="758910" cy="758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2516207"/>
            <a:ext cx="758910" cy="75891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4"/>
            <a:ext cx="2460710" cy="2460709"/>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5187798" y="3582882"/>
            <a:ext cx="749726" cy="749726"/>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4" name="文本框 3"/>
          <p:cNvSpPr txBox="1"/>
          <p:nvPr/>
        </p:nvSpPr>
        <p:spPr>
          <a:xfrm>
            <a:off x="3476814" y="814407"/>
            <a:ext cx="2460710" cy="1938992"/>
          </a:xfrm>
          <a:prstGeom prst="rect">
            <a:avLst/>
          </a:prstGeom>
          <a:noFill/>
        </p:spPr>
        <p:txBody>
          <a:bodyPr wrap="square" rtlCol="0">
            <a:spAutoFit/>
          </a:bodyPr>
          <a:lstStyle/>
          <a:p>
            <a:r>
              <a:rPr lang="en-US" altLang="zh-CN" sz="4800" dirty="0">
                <a:solidFill>
                  <a:srgbClr val="F25022"/>
                </a:solidFill>
                <a:latin typeface="Myriad Pro SemiCond" panose="020B0503030403020204" pitchFamily="34" charset="0"/>
                <a:ea typeface="等线" panose="02010600030101010101" pitchFamily="2" charset="-122"/>
              </a:rPr>
              <a:t>Back</a:t>
            </a:r>
          </a:p>
          <a:p>
            <a:r>
              <a:rPr lang="en-US" altLang="zh-CN" sz="4800" dirty="0">
                <a:solidFill>
                  <a:srgbClr val="F25022"/>
                </a:solidFill>
                <a:latin typeface="Myriad Pro SemiCond" panose="020B0503030403020204" pitchFamily="34" charset="0"/>
                <a:ea typeface="等线" panose="02010600030101010101" pitchFamily="2" charset="-122"/>
              </a:rPr>
              <a:t>ground</a:t>
            </a:r>
          </a:p>
          <a:p>
            <a:r>
              <a:rPr lang="zh-CN" altLang="en-US" sz="2400" dirty="0">
                <a:solidFill>
                  <a:srgbClr val="F25022"/>
                </a:solidFill>
                <a:latin typeface="等线" panose="02010600030101010101" pitchFamily="2" charset="-122"/>
                <a:ea typeface="等线" panose="02010600030101010101" pitchFamily="2" charset="-122"/>
              </a:rPr>
              <a:t>开发背景</a:t>
            </a:r>
          </a:p>
        </p:txBody>
      </p:sp>
      <p:sp>
        <p:nvSpPr>
          <p:cNvPr id="11" name="文本框 10"/>
          <p:cNvSpPr txBox="1"/>
          <p:nvPr/>
        </p:nvSpPr>
        <p:spPr>
          <a:xfrm>
            <a:off x="6770077" y="814407"/>
            <a:ext cx="1945104" cy="1200329"/>
          </a:xfrm>
          <a:prstGeom prst="rect">
            <a:avLst/>
          </a:prstGeom>
          <a:noFill/>
        </p:spPr>
        <p:txBody>
          <a:bodyPr wrap="square" rtlCol="0">
            <a:spAutoFit/>
          </a:bodyPr>
          <a:lstStyle/>
          <a:p>
            <a:pPr algn="r"/>
            <a:r>
              <a:rPr lang="en-US" altLang="zh-CN" sz="4800" dirty="0">
                <a:solidFill>
                  <a:srgbClr val="7FBA00"/>
                </a:solidFill>
                <a:latin typeface="Myriad Pro SemiCond" panose="020B0503030403020204" pitchFamily="34" charset="0"/>
                <a:ea typeface="等线" panose="02010600030101010101" pitchFamily="2" charset="-122"/>
              </a:rPr>
              <a:t>Profile</a:t>
            </a:r>
          </a:p>
          <a:p>
            <a:pPr algn="r"/>
            <a:r>
              <a:rPr lang="zh-CN" altLang="en-US" sz="2400" dirty="0">
                <a:solidFill>
                  <a:srgbClr val="7FBA00"/>
                </a:solidFill>
                <a:latin typeface="等线" panose="02010600030101010101" pitchFamily="2" charset="-122"/>
                <a:ea typeface="等线" panose="02010600030101010101" pitchFamily="2" charset="-122"/>
              </a:rPr>
              <a:t>功能简介</a:t>
            </a:r>
          </a:p>
        </p:txBody>
      </p:sp>
      <p:sp>
        <p:nvSpPr>
          <p:cNvPr id="19" name="文本框 18"/>
          <p:cNvSpPr txBox="1"/>
          <p:nvPr/>
        </p:nvSpPr>
        <p:spPr>
          <a:xfrm>
            <a:off x="6254472" y="4838949"/>
            <a:ext cx="2460710" cy="1200329"/>
          </a:xfrm>
          <a:prstGeom prst="rect">
            <a:avLst/>
          </a:prstGeom>
          <a:noFill/>
        </p:spPr>
        <p:txBody>
          <a:bodyPr wrap="square" rtlCol="0">
            <a:spAutoFit/>
          </a:bodyPr>
          <a:lstStyle/>
          <a:p>
            <a:pPr algn="r"/>
            <a:r>
              <a:rPr lang="zh-CN" altLang="en-US" sz="2400" dirty="0">
                <a:solidFill>
                  <a:schemeClr val="bg1"/>
                </a:solidFill>
                <a:latin typeface="等线" panose="02010600030101010101" pitchFamily="2" charset="-122"/>
                <a:ea typeface="等线" panose="02010600030101010101" pitchFamily="2" charset="-122"/>
              </a:rPr>
              <a:t>前景展望</a:t>
            </a:r>
            <a:endParaRPr lang="en-US" altLang="zh-CN" sz="2400" dirty="0">
              <a:solidFill>
                <a:schemeClr val="bg1"/>
              </a:solidFill>
              <a:latin typeface="等线" panose="02010600030101010101" pitchFamily="2" charset="-122"/>
              <a:ea typeface="等线" panose="02010600030101010101" pitchFamily="2" charset="-122"/>
            </a:endParaRPr>
          </a:p>
          <a:p>
            <a:pPr algn="r"/>
            <a:r>
              <a:rPr lang="en-US" altLang="zh-CN" sz="4800" dirty="0">
                <a:solidFill>
                  <a:schemeClr val="bg1"/>
                </a:solidFill>
                <a:latin typeface="Myriad Pro SemiCond" panose="020B0503030403020204" pitchFamily="34" charset="0"/>
                <a:ea typeface="等线" panose="02010600030101010101" pitchFamily="2" charset="-122"/>
              </a:rPr>
              <a:t>Prospect</a:t>
            </a:r>
            <a:endParaRPr lang="zh-CN" altLang="en-US" sz="4800" dirty="0">
              <a:solidFill>
                <a:schemeClr val="bg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4838950"/>
            <a:ext cx="2288501" cy="1200329"/>
          </a:xfrm>
          <a:prstGeom prst="rect">
            <a:avLst/>
          </a:prstGeom>
          <a:noFill/>
        </p:spPr>
        <p:txBody>
          <a:bodyPr wrap="square" rtlCol="0">
            <a:spAutoFit/>
          </a:bodyPr>
          <a:lstStyle/>
          <a:p>
            <a:r>
              <a:rPr lang="zh-CN" altLang="en-US" sz="2400" dirty="0">
                <a:solidFill>
                  <a:srgbClr val="01A4EF"/>
                </a:solidFill>
                <a:latin typeface="等线" panose="02010600030101010101" pitchFamily="2" charset="-122"/>
                <a:ea typeface="等线" panose="02010600030101010101" pitchFamily="2" charset="-122"/>
              </a:rPr>
              <a:t>技术实现</a:t>
            </a:r>
            <a:endParaRPr lang="en-US" altLang="zh-CN" sz="2400" dirty="0">
              <a:solidFill>
                <a:srgbClr val="01A4EF"/>
              </a:solidFill>
              <a:latin typeface="等线" panose="02010600030101010101" pitchFamily="2" charset="-122"/>
              <a:ea typeface="等线" panose="02010600030101010101" pitchFamily="2" charset="-122"/>
            </a:endParaRPr>
          </a:p>
          <a:p>
            <a:r>
              <a:rPr lang="en-US" altLang="zh-CN" sz="4800" dirty="0">
                <a:solidFill>
                  <a:srgbClr val="01A4EF"/>
                </a:solidFill>
                <a:latin typeface="Myriad Pro SemiCond" panose="020B0503030403020204" pitchFamily="34" charset="0"/>
                <a:ea typeface="等线" panose="02010600030101010101" pitchFamily="2" charset="-122"/>
              </a:rPr>
              <a:t>Technic</a:t>
            </a:r>
            <a:endParaRPr lang="zh-CN" altLang="en-US" sz="4800" dirty="0">
              <a:solidFill>
                <a:srgbClr val="01A4EF"/>
              </a:solidFill>
              <a:latin typeface="Myriad Pro SemiCond" panose="020B0503030403020204" pitchFamily="34" charset="0"/>
              <a:ea typeface="等线" panose="02010600030101010101" pitchFamily="2" charset="-122"/>
            </a:endParaRPr>
          </a:p>
        </p:txBody>
      </p:sp>
    </p:spTree>
    <p:extLst>
      <p:ext uri="{BB962C8B-B14F-4D97-AF65-F5344CB8AC3E}">
        <p14:creationId xmlns:p14="http://schemas.microsoft.com/office/powerpoint/2010/main" val="26843799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187798" y="2516207"/>
            <a:ext cx="758910" cy="758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2516207"/>
            <a:ext cx="758910" cy="75891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5"/>
            <a:ext cx="758910" cy="758910"/>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5187798" y="3582882"/>
            <a:ext cx="749726" cy="749726"/>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4" name="文本框 3"/>
          <p:cNvSpPr txBox="1"/>
          <p:nvPr/>
        </p:nvSpPr>
        <p:spPr>
          <a:xfrm>
            <a:off x="3476814" y="814407"/>
            <a:ext cx="2460710" cy="1938992"/>
          </a:xfrm>
          <a:prstGeom prst="rect">
            <a:avLst/>
          </a:prstGeom>
          <a:noFill/>
        </p:spPr>
        <p:txBody>
          <a:bodyPr wrap="square" rtlCol="0">
            <a:spAutoFit/>
          </a:bodyPr>
          <a:lstStyle/>
          <a:p>
            <a:r>
              <a:rPr lang="en-US" altLang="zh-CN" sz="4800" dirty="0">
                <a:solidFill>
                  <a:srgbClr val="F25022"/>
                </a:solidFill>
                <a:latin typeface="Myriad Pro SemiCond" panose="020B0503030403020204" pitchFamily="34" charset="0"/>
                <a:ea typeface="等线" panose="02010600030101010101" pitchFamily="2" charset="-122"/>
              </a:rPr>
              <a:t>Back</a:t>
            </a:r>
          </a:p>
          <a:p>
            <a:r>
              <a:rPr lang="en-US" altLang="zh-CN" sz="4800" dirty="0">
                <a:solidFill>
                  <a:srgbClr val="F25022"/>
                </a:solidFill>
                <a:latin typeface="Myriad Pro SemiCond" panose="020B0503030403020204" pitchFamily="34" charset="0"/>
                <a:ea typeface="等线" panose="02010600030101010101" pitchFamily="2" charset="-122"/>
              </a:rPr>
              <a:t>ground</a:t>
            </a:r>
          </a:p>
          <a:p>
            <a:r>
              <a:rPr lang="zh-CN" altLang="en-US" sz="2400" dirty="0">
                <a:solidFill>
                  <a:srgbClr val="F25022"/>
                </a:solidFill>
                <a:latin typeface="等线" panose="02010600030101010101" pitchFamily="2" charset="-122"/>
                <a:ea typeface="等线" panose="02010600030101010101" pitchFamily="2" charset="-122"/>
              </a:rPr>
              <a:t>开发背景</a:t>
            </a:r>
          </a:p>
        </p:txBody>
      </p:sp>
      <p:sp>
        <p:nvSpPr>
          <p:cNvPr id="11" name="文本框 10"/>
          <p:cNvSpPr txBox="1"/>
          <p:nvPr/>
        </p:nvSpPr>
        <p:spPr>
          <a:xfrm>
            <a:off x="6822831" y="814407"/>
            <a:ext cx="1892350" cy="1200329"/>
          </a:xfrm>
          <a:prstGeom prst="rect">
            <a:avLst/>
          </a:prstGeom>
          <a:noFill/>
        </p:spPr>
        <p:txBody>
          <a:bodyPr wrap="square" rtlCol="0">
            <a:spAutoFit/>
          </a:bodyPr>
          <a:lstStyle/>
          <a:p>
            <a:pPr algn="r"/>
            <a:r>
              <a:rPr lang="en-US" altLang="zh-CN" sz="4800" dirty="0">
                <a:solidFill>
                  <a:srgbClr val="7FBA00"/>
                </a:solidFill>
                <a:latin typeface="Myriad Pro SemiCond" panose="020B0503030403020204" pitchFamily="34" charset="0"/>
                <a:ea typeface="等线" panose="02010600030101010101" pitchFamily="2" charset="-122"/>
              </a:rPr>
              <a:t>Profile</a:t>
            </a:r>
          </a:p>
          <a:p>
            <a:pPr algn="r"/>
            <a:r>
              <a:rPr lang="zh-CN" altLang="en-US" sz="2400" dirty="0">
                <a:solidFill>
                  <a:srgbClr val="7FBA00"/>
                </a:solidFill>
                <a:latin typeface="等线" panose="02010600030101010101" pitchFamily="2" charset="-122"/>
                <a:ea typeface="等线" panose="02010600030101010101" pitchFamily="2" charset="-122"/>
              </a:rPr>
              <a:t>功能简介</a:t>
            </a:r>
          </a:p>
        </p:txBody>
      </p:sp>
      <p:sp>
        <p:nvSpPr>
          <p:cNvPr id="19" name="文本框 18"/>
          <p:cNvSpPr txBox="1"/>
          <p:nvPr/>
        </p:nvSpPr>
        <p:spPr>
          <a:xfrm>
            <a:off x="6096001" y="4838949"/>
            <a:ext cx="2619182" cy="1200329"/>
          </a:xfrm>
          <a:prstGeom prst="rect">
            <a:avLst/>
          </a:prstGeom>
          <a:noFill/>
        </p:spPr>
        <p:txBody>
          <a:bodyPr wrap="square" rtlCol="0">
            <a:spAutoFit/>
          </a:bodyPr>
          <a:lstStyle/>
          <a:p>
            <a:pPr algn="r"/>
            <a:r>
              <a:rPr lang="zh-CN" altLang="en-US" sz="2400" dirty="0">
                <a:solidFill>
                  <a:srgbClr val="FFB901"/>
                </a:solidFill>
                <a:latin typeface="等线" panose="02010600030101010101" pitchFamily="2" charset="-122"/>
                <a:ea typeface="等线" panose="02010600030101010101" pitchFamily="2" charset="-122"/>
              </a:rPr>
              <a:t>前景展望</a:t>
            </a:r>
            <a:endParaRPr lang="en-US" altLang="zh-CN" sz="2400" dirty="0">
              <a:solidFill>
                <a:srgbClr val="FFB901"/>
              </a:solidFill>
              <a:latin typeface="等线" panose="02010600030101010101" pitchFamily="2" charset="-122"/>
              <a:ea typeface="等线" panose="02010600030101010101" pitchFamily="2" charset="-122"/>
            </a:endParaRPr>
          </a:p>
          <a:p>
            <a:pPr algn="r"/>
            <a:r>
              <a:rPr lang="en-US" altLang="zh-CN" sz="4800" dirty="0">
                <a:solidFill>
                  <a:srgbClr val="FFB901"/>
                </a:solidFill>
                <a:latin typeface="Myriad Pro SemiCond" panose="020B0503030403020204" pitchFamily="34" charset="0"/>
                <a:ea typeface="等线" panose="02010600030101010101" pitchFamily="2" charset="-122"/>
              </a:rPr>
              <a:t>Prospect</a:t>
            </a:r>
            <a:endParaRPr lang="zh-CN" altLang="en-US" sz="4800" dirty="0">
              <a:solidFill>
                <a:srgbClr val="FFB90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4838950"/>
            <a:ext cx="2288501" cy="1200329"/>
          </a:xfrm>
          <a:prstGeom prst="rect">
            <a:avLst/>
          </a:prstGeom>
          <a:noFill/>
        </p:spPr>
        <p:txBody>
          <a:bodyPr wrap="square" rtlCol="0">
            <a:spAutoFit/>
          </a:bodyPr>
          <a:lstStyle/>
          <a:p>
            <a:r>
              <a:rPr lang="zh-CN" altLang="en-US" sz="2400" dirty="0">
                <a:solidFill>
                  <a:srgbClr val="01A4EF"/>
                </a:solidFill>
                <a:latin typeface="等线" panose="02010600030101010101" pitchFamily="2" charset="-122"/>
                <a:ea typeface="等线" panose="02010600030101010101" pitchFamily="2" charset="-122"/>
              </a:rPr>
              <a:t>技术实现</a:t>
            </a:r>
            <a:endParaRPr lang="en-US" altLang="zh-CN" sz="2400" dirty="0">
              <a:solidFill>
                <a:srgbClr val="01A4EF"/>
              </a:solidFill>
              <a:latin typeface="等线" panose="02010600030101010101" pitchFamily="2" charset="-122"/>
              <a:ea typeface="等线" panose="02010600030101010101" pitchFamily="2" charset="-122"/>
            </a:endParaRPr>
          </a:p>
          <a:p>
            <a:r>
              <a:rPr lang="en-US" altLang="zh-CN" sz="4800" dirty="0">
                <a:solidFill>
                  <a:srgbClr val="01A4EF"/>
                </a:solidFill>
                <a:latin typeface="Myriad Pro SemiCond" panose="020B0503030403020204" pitchFamily="34" charset="0"/>
                <a:ea typeface="等线" panose="02010600030101010101" pitchFamily="2" charset="-122"/>
              </a:rPr>
              <a:t>Technic</a:t>
            </a:r>
            <a:endParaRPr lang="zh-CN" altLang="en-US" sz="4800" dirty="0">
              <a:solidFill>
                <a:srgbClr val="01A4EF"/>
              </a:solidFill>
              <a:latin typeface="Myriad Pro SemiCond" panose="020B0503030403020204" pitchFamily="34" charset="0"/>
              <a:ea typeface="等线" panose="02010600030101010101" pitchFamily="2" charset="-122"/>
            </a:endParaRPr>
          </a:p>
        </p:txBody>
      </p:sp>
    </p:spTree>
    <p:extLst>
      <p:ext uri="{BB962C8B-B14F-4D97-AF65-F5344CB8AC3E}">
        <p14:creationId xmlns:p14="http://schemas.microsoft.com/office/powerpoint/2010/main" val="2844434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940872" y="200234"/>
            <a:ext cx="7481436" cy="804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FFB901"/>
                </a:solidFill>
                <a:latin typeface="Myriad Pro SemiCond" panose="020B0503030403020204" pitchFamily="34" charset="0"/>
                <a:ea typeface="+mn-ea"/>
                <a:cs typeface="+mn-ea"/>
                <a:sym typeface="+mn-lt"/>
              </a:rPr>
              <a:t>Prospect:</a:t>
            </a:r>
            <a:endParaRPr lang="zh-CN" altLang="en-US" dirty="0">
              <a:solidFill>
                <a:srgbClr val="747474"/>
              </a:solidFill>
              <a:latin typeface="Myriad Pro SemiCond" panose="020B0503030403020204" pitchFamily="34" charset="0"/>
              <a:ea typeface="+mn-ea"/>
              <a:cs typeface="+mn-ea"/>
              <a:sym typeface="+mn-lt"/>
            </a:endParaRPr>
          </a:p>
        </p:txBody>
      </p:sp>
      <p:sp>
        <p:nvSpPr>
          <p:cNvPr id="6" name="标题 1"/>
          <p:cNvSpPr txBox="1">
            <a:spLocks/>
          </p:cNvSpPr>
          <p:nvPr/>
        </p:nvSpPr>
        <p:spPr>
          <a:xfrm>
            <a:off x="179882"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FFB901"/>
                </a:solidFill>
                <a:latin typeface="Myriad Pro SemiCond" panose="020B0503030403020204" pitchFamily="34" charset="0"/>
                <a:ea typeface="+mn-ea"/>
                <a:cs typeface="+mn-ea"/>
                <a:sym typeface="+mn-lt"/>
              </a:rPr>
              <a:t>#</a:t>
            </a:r>
            <a:endParaRPr lang="zh-CN" altLang="en-US" sz="11500" dirty="0">
              <a:solidFill>
                <a:srgbClr val="FFB901"/>
              </a:solidFill>
              <a:latin typeface="Myriad Pro SemiCond" panose="020B0503030403020204" pitchFamily="34" charset="0"/>
              <a:ea typeface="+mn-ea"/>
              <a:cs typeface="+mn-ea"/>
              <a:sym typeface="+mn-lt"/>
            </a:endParaRPr>
          </a:p>
        </p:txBody>
      </p:sp>
      <p:sp>
        <p:nvSpPr>
          <p:cNvPr id="7" name="文本框 6"/>
          <p:cNvSpPr txBox="1"/>
          <p:nvPr/>
        </p:nvSpPr>
        <p:spPr>
          <a:xfrm>
            <a:off x="940871" y="820431"/>
            <a:ext cx="2603995" cy="369332"/>
          </a:xfrm>
          <a:prstGeom prst="rect">
            <a:avLst/>
          </a:prstGeom>
          <a:noFill/>
        </p:spPr>
        <p:txBody>
          <a:bodyPr wrap="square" rtlCol="0">
            <a:spAutoFit/>
          </a:bodyPr>
          <a:lstStyle/>
          <a:p>
            <a:r>
              <a:rPr lang="zh-CN" altLang="en-US" dirty="0">
                <a:solidFill>
                  <a:srgbClr val="FFB901"/>
                </a:solidFill>
              </a:rPr>
              <a:t>前景展望</a:t>
            </a:r>
          </a:p>
        </p:txBody>
      </p:sp>
      <p:sp>
        <p:nvSpPr>
          <p:cNvPr id="10" name="文本框 9"/>
          <p:cNvSpPr txBox="1"/>
          <p:nvPr/>
        </p:nvSpPr>
        <p:spPr>
          <a:xfrm>
            <a:off x="586154" y="3361293"/>
            <a:ext cx="3859045" cy="584775"/>
          </a:xfrm>
          <a:prstGeom prst="rect">
            <a:avLst/>
          </a:prstGeom>
          <a:noFill/>
        </p:spPr>
        <p:txBody>
          <a:bodyPr wrap="square" rtlCol="0">
            <a:spAutoFit/>
          </a:bodyPr>
          <a:lstStyle/>
          <a:p>
            <a:pPr algn="ctr"/>
            <a:r>
              <a:rPr lang="zh-CN" altLang="en-US" sz="3200" dirty="0">
                <a:solidFill>
                  <a:srgbClr val="F25022"/>
                </a:solidFill>
              </a:rPr>
              <a:t>发掘有价值开源项目</a:t>
            </a:r>
          </a:p>
        </p:txBody>
      </p:sp>
      <p:sp>
        <p:nvSpPr>
          <p:cNvPr id="12" name="文本框 11"/>
          <p:cNvSpPr txBox="1"/>
          <p:nvPr/>
        </p:nvSpPr>
        <p:spPr>
          <a:xfrm>
            <a:off x="8054877" y="3429000"/>
            <a:ext cx="3937831" cy="584775"/>
          </a:xfrm>
          <a:prstGeom prst="rect">
            <a:avLst/>
          </a:prstGeom>
          <a:noFill/>
        </p:spPr>
        <p:txBody>
          <a:bodyPr wrap="square" rtlCol="0">
            <a:spAutoFit/>
          </a:bodyPr>
          <a:lstStyle/>
          <a:p>
            <a:pPr algn="ctr"/>
            <a:r>
              <a:rPr lang="zh-CN" altLang="en-US" sz="3200" dirty="0">
                <a:solidFill>
                  <a:srgbClr val="FFB901"/>
                </a:solidFill>
              </a:rPr>
              <a:t>吸引顶级开发者</a:t>
            </a:r>
          </a:p>
        </p:txBody>
      </p:sp>
      <p:sp>
        <p:nvSpPr>
          <p:cNvPr id="13" name="空心弧 12"/>
          <p:cNvSpPr/>
          <p:nvPr/>
        </p:nvSpPr>
        <p:spPr>
          <a:xfrm rot="16200000">
            <a:off x="4683065" y="2486967"/>
            <a:ext cx="2825871" cy="2825871"/>
          </a:xfrm>
          <a:prstGeom prst="blockArc">
            <a:avLst>
              <a:gd name="adj1" fmla="val 10800000"/>
              <a:gd name="adj2" fmla="val 0"/>
              <a:gd name="adj3" fmla="val 1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空心弧 15"/>
          <p:cNvSpPr/>
          <p:nvPr/>
        </p:nvSpPr>
        <p:spPr>
          <a:xfrm rot="5400000">
            <a:off x="4683065" y="2486967"/>
            <a:ext cx="2825871" cy="2825871"/>
          </a:xfrm>
          <a:prstGeom prst="blockArc">
            <a:avLst>
              <a:gd name="adj1" fmla="val 10800000"/>
              <a:gd name="adj2" fmla="val 0"/>
              <a:gd name="adj3" fmla="val 10000"/>
            </a:avLst>
          </a:prstGeom>
          <a:solidFill>
            <a:srgbClr val="FFB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2980277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187798" y="2516207"/>
            <a:ext cx="758910" cy="758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2516207"/>
            <a:ext cx="758910" cy="75891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5"/>
            <a:ext cx="758910" cy="758910"/>
          </a:xfrm>
          <a:prstGeom prst="roundRect">
            <a:avLst>
              <a:gd name="adj" fmla="val 5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5187798" y="3582882"/>
            <a:ext cx="749726" cy="749726"/>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4" name="文本框 3"/>
          <p:cNvSpPr txBox="1"/>
          <p:nvPr/>
        </p:nvSpPr>
        <p:spPr>
          <a:xfrm>
            <a:off x="3476814" y="814407"/>
            <a:ext cx="2288502" cy="1938992"/>
          </a:xfrm>
          <a:prstGeom prst="rect">
            <a:avLst/>
          </a:prstGeom>
          <a:noFill/>
        </p:spPr>
        <p:txBody>
          <a:bodyPr wrap="square" rtlCol="0">
            <a:spAutoFit/>
          </a:bodyPr>
          <a:lstStyle/>
          <a:p>
            <a:r>
              <a:rPr lang="en-US" altLang="zh-CN" sz="4800" dirty="0">
                <a:solidFill>
                  <a:srgbClr val="F25022"/>
                </a:solidFill>
                <a:latin typeface="Myriad Pro SemiCond" panose="020B0503030403020204" pitchFamily="34" charset="0"/>
                <a:ea typeface="等线" panose="02010600030101010101" pitchFamily="2" charset="-122"/>
              </a:rPr>
              <a:t>Back</a:t>
            </a:r>
          </a:p>
          <a:p>
            <a:r>
              <a:rPr lang="en-US" altLang="zh-CN" sz="4800" dirty="0">
                <a:solidFill>
                  <a:srgbClr val="F25022"/>
                </a:solidFill>
                <a:latin typeface="Myriad Pro SemiCond" panose="020B0503030403020204" pitchFamily="34" charset="0"/>
                <a:ea typeface="等线" panose="02010600030101010101" pitchFamily="2" charset="-122"/>
              </a:rPr>
              <a:t>ground</a:t>
            </a:r>
          </a:p>
          <a:p>
            <a:r>
              <a:rPr lang="zh-CN" altLang="en-US" sz="2400" dirty="0">
                <a:solidFill>
                  <a:srgbClr val="F25022"/>
                </a:solidFill>
                <a:latin typeface="等线" panose="02010600030101010101" pitchFamily="2" charset="-122"/>
                <a:ea typeface="等线" panose="02010600030101010101" pitchFamily="2" charset="-122"/>
              </a:rPr>
              <a:t>开发背景</a:t>
            </a:r>
          </a:p>
        </p:txBody>
      </p:sp>
      <p:sp>
        <p:nvSpPr>
          <p:cNvPr id="11" name="文本框 10"/>
          <p:cNvSpPr txBox="1"/>
          <p:nvPr/>
        </p:nvSpPr>
        <p:spPr>
          <a:xfrm>
            <a:off x="6858000" y="814407"/>
            <a:ext cx="2121877" cy="1200329"/>
          </a:xfrm>
          <a:prstGeom prst="rect">
            <a:avLst/>
          </a:prstGeom>
          <a:noFill/>
        </p:spPr>
        <p:txBody>
          <a:bodyPr wrap="square" rtlCol="0">
            <a:spAutoFit/>
          </a:bodyPr>
          <a:lstStyle/>
          <a:p>
            <a:pPr algn="r"/>
            <a:r>
              <a:rPr lang="en-US" altLang="zh-CN" sz="4800" dirty="0">
                <a:solidFill>
                  <a:srgbClr val="7FBA00"/>
                </a:solidFill>
                <a:latin typeface="Myriad Pro SemiCond" panose="020B0503030403020204" pitchFamily="34" charset="0"/>
                <a:ea typeface="等线" panose="02010600030101010101" pitchFamily="2" charset="-122"/>
              </a:rPr>
              <a:t>Profile</a:t>
            </a:r>
          </a:p>
          <a:p>
            <a:pPr algn="r"/>
            <a:r>
              <a:rPr lang="zh-CN" altLang="en-US" sz="2400" dirty="0">
                <a:solidFill>
                  <a:srgbClr val="7FBA00"/>
                </a:solidFill>
                <a:latin typeface="等线" panose="02010600030101010101" pitchFamily="2" charset="-122"/>
                <a:ea typeface="等线" panose="02010600030101010101" pitchFamily="2" charset="-122"/>
              </a:rPr>
              <a:t>功能简介</a:t>
            </a:r>
          </a:p>
        </p:txBody>
      </p:sp>
      <p:sp>
        <p:nvSpPr>
          <p:cNvPr id="19" name="文本框 18"/>
          <p:cNvSpPr txBox="1"/>
          <p:nvPr/>
        </p:nvSpPr>
        <p:spPr>
          <a:xfrm>
            <a:off x="6254471" y="4838949"/>
            <a:ext cx="2725405" cy="1200329"/>
          </a:xfrm>
          <a:prstGeom prst="rect">
            <a:avLst/>
          </a:prstGeom>
          <a:noFill/>
        </p:spPr>
        <p:txBody>
          <a:bodyPr wrap="square" rtlCol="0">
            <a:spAutoFit/>
          </a:bodyPr>
          <a:lstStyle/>
          <a:p>
            <a:pPr algn="r"/>
            <a:r>
              <a:rPr lang="zh-CN" altLang="en-US" sz="2400" dirty="0">
                <a:solidFill>
                  <a:srgbClr val="FFB901"/>
                </a:solidFill>
                <a:latin typeface="等线" panose="02010600030101010101" pitchFamily="2" charset="-122"/>
                <a:ea typeface="等线" panose="02010600030101010101" pitchFamily="2" charset="-122"/>
              </a:rPr>
              <a:t>前景展望</a:t>
            </a:r>
            <a:endParaRPr lang="en-US" altLang="zh-CN" sz="2400" dirty="0">
              <a:solidFill>
                <a:srgbClr val="FFB901"/>
              </a:solidFill>
              <a:latin typeface="等线" panose="02010600030101010101" pitchFamily="2" charset="-122"/>
              <a:ea typeface="等线" panose="02010600030101010101" pitchFamily="2" charset="-122"/>
            </a:endParaRPr>
          </a:p>
          <a:p>
            <a:pPr algn="r"/>
            <a:r>
              <a:rPr lang="en-US" altLang="zh-CN" sz="4800" dirty="0">
                <a:solidFill>
                  <a:srgbClr val="FFB901"/>
                </a:solidFill>
                <a:latin typeface="Myriad Pro SemiCond" panose="020B0503030403020204" pitchFamily="34" charset="0"/>
                <a:ea typeface="等线" panose="02010600030101010101" pitchFamily="2" charset="-122"/>
              </a:rPr>
              <a:t>Prospect</a:t>
            </a:r>
            <a:endParaRPr lang="zh-CN" altLang="en-US" sz="4800" dirty="0">
              <a:solidFill>
                <a:srgbClr val="FFB90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4838950"/>
            <a:ext cx="2288501" cy="1200329"/>
          </a:xfrm>
          <a:prstGeom prst="rect">
            <a:avLst/>
          </a:prstGeom>
          <a:noFill/>
        </p:spPr>
        <p:txBody>
          <a:bodyPr wrap="square" rtlCol="0">
            <a:spAutoFit/>
          </a:bodyPr>
          <a:lstStyle/>
          <a:p>
            <a:r>
              <a:rPr lang="zh-CN" altLang="en-US" sz="2400" dirty="0">
                <a:solidFill>
                  <a:srgbClr val="01A4EF"/>
                </a:solidFill>
                <a:latin typeface="等线" panose="02010600030101010101" pitchFamily="2" charset="-122"/>
                <a:ea typeface="等线" panose="02010600030101010101" pitchFamily="2" charset="-122"/>
              </a:rPr>
              <a:t>技术实现</a:t>
            </a:r>
            <a:endParaRPr lang="en-US" altLang="zh-CN" sz="2400" dirty="0">
              <a:solidFill>
                <a:srgbClr val="01A4EF"/>
              </a:solidFill>
              <a:latin typeface="等线" panose="02010600030101010101" pitchFamily="2" charset="-122"/>
              <a:ea typeface="等线" panose="02010600030101010101" pitchFamily="2" charset="-122"/>
            </a:endParaRPr>
          </a:p>
          <a:p>
            <a:r>
              <a:rPr lang="en-US" altLang="zh-CN" sz="4800" dirty="0">
                <a:solidFill>
                  <a:srgbClr val="01A4EF"/>
                </a:solidFill>
                <a:latin typeface="Myriad Pro SemiCond" panose="020B0503030403020204" pitchFamily="34" charset="0"/>
                <a:ea typeface="等线" panose="02010600030101010101" pitchFamily="2" charset="-122"/>
              </a:rPr>
              <a:t>Technic</a:t>
            </a:r>
            <a:endParaRPr lang="zh-CN" altLang="en-US" sz="4800" dirty="0">
              <a:solidFill>
                <a:srgbClr val="01A4EF"/>
              </a:solidFill>
              <a:latin typeface="Myriad Pro SemiCond" panose="020B0503030403020204" pitchFamily="34" charset="0"/>
              <a:ea typeface="等线" panose="02010600030101010101" pitchFamily="2" charset="-122"/>
            </a:endParaRPr>
          </a:p>
        </p:txBody>
      </p:sp>
    </p:spTree>
    <p:extLst>
      <p:ext uri="{BB962C8B-B14F-4D97-AF65-F5344CB8AC3E}">
        <p14:creationId xmlns:p14="http://schemas.microsoft.com/office/powerpoint/2010/main" val="32222107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4347313" y="2879244"/>
            <a:ext cx="5710774" cy="1099512"/>
          </a:xfrm>
          <a:prstGeom prst="rect">
            <a:avLst/>
          </a:prstGeom>
        </p:spPr>
      </p:pic>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12" name="矩形: 圆角 11"/>
          <p:cNvSpPr/>
          <p:nvPr/>
        </p:nvSpPr>
        <p:spPr>
          <a:xfrm>
            <a:off x="5294600" y="2626190"/>
            <a:ext cx="755560" cy="75556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6144661" y="2626190"/>
            <a:ext cx="755560" cy="755560"/>
          </a:xfrm>
          <a:prstGeom prst="roundRect">
            <a:avLst>
              <a:gd name="adj" fmla="val 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圆角 16"/>
          <p:cNvSpPr/>
          <p:nvPr/>
        </p:nvSpPr>
        <p:spPr>
          <a:xfrm>
            <a:off x="6144659" y="3476250"/>
            <a:ext cx="755560" cy="755560"/>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1" name="矩形: 圆角 20"/>
          <p:cNvSpPr/>
          <p:nvPr/>
        </p:nvSpPr>
        <p:spPr>
          <a:xfrm>
            <a:off x="5291780" y="3476249"/>
            <a:ext cx="755560" cy="755560"/>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标题 1"/>
          <p:cNvSpPr txBox="1">
            <a:spLocks/>
          </p:cNvSpPr>
          <p:nvPr/>
        </p:nvSpPr>
        <p:spPr>
          <a:xfrm>
            <a:off x="940872" y="200234"/>
            <a:ext cx="1141146" cy="804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747474"/>
                </a:solidFill>
                <a:latin typeface="Myriad Pro SemiCond" panose="020B0503030403020204" pitchFamily="34" charset="0"/>
                <a:ea typeface="+mn-ea"/>
                <a:cs typeface="+mn-ea"/>
                <a:sym typeface="+mn-lt"/>
              </a:rPr>
              <a:t>End</a:t>
            </a:r>
            <a:endParaRPr lang="zh-CN" altLang="en-US" dirty="0">
              <a:solidFill>
                <a:srgbClr val="747474"/>
              </a:solidFill>
              <a:latin typeface="Myriad Pro SemiCond" panose="020B0503030403020204" pitchFamily="34" charset="0"/>
              <a:ea typeface="+mn-ea"/>
              <a:cs typeface="+mn-ea"/>
              <a:sym typeface="+mn-lt"/>
            </a:endParaRPr>
          </a:p>
        </p:txBody>
      </p:sp>
      <p:sp>
        <p:nvSpPr>
          <p:cNvPr id="10" name="标题 1"/>
          <p:cNvSpPr txBox="1">
            <a:spLocks/>
          </p:cNvSpPr>
          <p:nvPr/>
        </p:nvSpPr>
        <p:spPr>
          <a:xfrm>
            <a:off x="179882"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747474"/>
                </a:solidFill>
                <a:latin typeface="Myriad Pro SemiCond" panose="020B0503030403020204" pitchFamily="34" charset="0"/>
                <a:ea typeface="+mn-ea"/>
                <a:cs typeface="+mn-ea"/>
                <a:sym typeface="+mn-lt"/>
              </a:rPr>
              <a:t>#</a:t>
            </a:r>
            <a:endParaRPr lang="zh-CN" altLang="en-US" sz="11500" dirty="0">
              <a:solidFill>
                <a:srgbClr val="747474"/>
              </a:solidFill>
              <a:latin typeface="Myriad Pro SemiCond" panose="020B0503030403020204" pitchFamily="34" charset="0"/>
              <a:ea typeface="+mn-ea"/>
              <a:cs typeface="+mn-ea"/>
              <a:sym typeface="+mn-lt"/>
            </a:endParaRPr>
          </a:p>
        </p:txBody>
      </p:sp>
    </p:spTree>
    <p:extLst>
      <p:ext uri="{BB962C8B-B14F-4D97-AF65-F5344CB8AC3E}">
        <p14:creationId xmlns:p14="http://schemas.microsoft.com/office/powerpoint/2010/main" val="39374167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34000" decel="32000" fill="hold" grpId="0" nodeType="clickEffect">
                                  <p:stCondLst>
                                    <p:cond delay="0"/>
                                  </p:stCondLst>
                                  <p:childTnLst>
                                    <p:animMotion origin="layout" path="M -4.375E-6 -2.96296E-6 L -0.28997 -2.96296E-6 " pathEditMode="fixed" rAng="0" ptsTypes="AA">
                                      <p:cBhvr>
                                        <p:cTn id="6" dur="750" fill="hold"/>
                                        <p:tgtEl>
                                          <p:spTgt spid="12"/>
                                        </p:tgtEl>
                                        <p:attrNameLst>
                                          <p:attrName>ppt_x</p:attrName>
                                          <p:attrName>ppt_y</p:attrName>
                                        </p:attrNameLst>
                                      </p:cBhvr>
                                      <p:rCtr x="-14505" y="0"/>
                                    </p:animMotion>
                                  </p:childTnLst>
                                </p:cTn>
                              </p:par>
                              <p:par>
                                <p:cTn id="7" presetID="35" presetClass="path" presetSubtype="0" accel="34000" decel="32000" fill="hold" grpId="0" nodeType="withEffect">
                                  <p:stCondLst>
                                    <p:cond delay="0"/>
                                  </p:stCondLst>
                                  <p:childTnLst>
                                    <p:animMotion origin="layout" path="M -4.375E-6 -2.96296E-6 L -0.28997 -2.96296E-6 " pathEditMode="fixed" rAng="0" ptsTypes="AA">
                                      <p:cBhvr>
                                        <p:cTn id="8" dur="750" fill="hold"/>
                                        <p:tgtEl>
                                          <p:spTgt spid="14"/>
                                        </p:tgtEl>
                                        <p:attrNameLst>
                                          <p:attrName>ppt_x</p:attrName>
                                          <p:attrName>ppt_y</p:attrName>
                                        </p:attrNameLst>
                                      </p:cBhvr>
                                      <p:rCtr x="-14505" y="0"/>
                                    </p:animMotion>
                                  </p:childTnLst>
                                </p:cTn>
                              </p:par>
                              <p:par>
                                <p:cTn id="9" presetID="35" presetClass="path" presetSubtype="0" accel="34000" decel="32000" fill="hold" grpId="0" nodeType="withEffect">
                                  <p:stCondLst>
                                    <p:cond delay="0"/>
                                  </p:stCondLst>
                                  <p:childTnLst>
                                    <p:animMotion origin="layout" path="M -4.375E-6 -2.96296E-6 L -0.28997 -2.96296E-6 " pathEditMode="fixed" rAng="0" ptsTypes="AA">
                                      <p:cBhvr>
                                        <p:cTn id="10" dur="750" fill="hold"/>
                                        <p:tgtEl>
                                          <p:spTgt spid="17"/>
                                        </p:tgtEl>
                                        <p:attrNameLst>
                                          <p:attrName>ppt_x</p:attrName>
                                          <p:attrName>ppt_y</p:attrName>
                                        </p:attrNameLst>
                                      </p:cBhvr>
                                      <p:rCtr x="-14505" y="0"/>
                                    </p:animMotion>
                                  </p:childTnLst>
                                </p:cTn>
                              </p:par>
                              <p:par>
                                <p:cTn id="11" presetID="35" presetClass="path" presetSubtype="0" accel="34000" decel="32000" fill="hold" grpId="0" nodeType="withEffect">
                                  <p:stCondLst>
                                    <p:cond delay="0"/>
                                  </p:stCondLst>
                                  <p:childTnLst>
                                    <p:animMotion origin="layout" path="M -4.375E-6 -2.96296E-6 L -0.28997 -2.96296E-6 " pathEditMode="fixed" rAng="0" ptsTypes="AA">
                                      <p:cBhvr>
                                        <p:cTn id="12" dur="750" fill="hold"/>
                                        <p:tgtEl>
                                          <p:spTgt spid="21"/>
                                        </p:tgtEl>
                                        <p:attrNameLst>
                                          <p:attrName>ppt_x</p:attrName>
                                          <p:attrName>ppt_y</p:attrName>
                                        </p:attrNameLst>
                                      </p:cBhvr>
                                      <p:rCtr x="-14505" y="0"/>
                                    </p:animMotion>
                                  </p:childTnLst>
                                </p:cTn>
                              </p:par>
                              <p:par>
                                <p:cTn id="13" presetID="22" presetClass="entr" presetSubtype="2" fill="hold" nodeType="withEffect">
                                  <p:stCondLst>
                                    <p:cond delay="5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75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P spid="21"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3485998" y="814408"/>
            <a:ext cx="2460710" cy="246070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814408"/>
            <a:ext cx="2460710" cy="2460709"/>
          </a:xfrm>
          <a:prstGeom prst="roundRect">
            <a:avLst>
              <a:gd name="adj" fmla="val 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4"/>
            <a:ext cx="2460710" cy="2460709"/>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3476814" y="3582881"/>
            <a:ext cx="2460710" cy="2460709"/>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3"/>
          <a:stretch>
            <a:fillRect/>
          </a:stretch>
        </p:blipFill>
        <p:spPr>
          <a:xfrm>
            <a:off x="4534422" y="2806174"/>
            <a:ext cx="5710774" cy="1099512"/>
          </a:xfrm>
          <a:prstGeom prst="rect">
            <a:avLst/>
          </a:prstGeom>
        </p:spPr>
      </p:pic>
      <p:sp>
        <p:nvSpPr>
          <p:cNvPr id="12" name="文本框 11"/>
          <p:cNvSpPr txBox="1"/>
          <p:nvPr/>
        </p:nvSpPr>
        <p:spPr>
          <a:xfrm>
            <a:off x="6576164" y="814407"/>
            <a:ext cx="2139017" cy="1200329"/>
          </a:xfrm>
          <a:prstGeom prst="rect">
            <a:avLst/>
          </a:prstGeom>
          <a:noFill/>
        </p:spPr>
        <p:txBody>
          <a:bodyPr wrap="square" rtlCol="0">
            <a:spAutoFit/>
          </a:bodyPr>
          <a:lstStyle/>
          <a:p>
            <a:pPr algn="r"/>
            <a:r>
              <a:rPr lang="en-US" altLang="zh-CN" sz="4800" dirty="0">
                <a:solidFill>
                  <a:schemeClr val="bg1"/>
                </a:solidFill>
                <a:latin typeface="Myriad Pro SemiCond" panose="020B0503030403020204" pitchFamily="34" charset="0"/>
                <a:ea typeface="等线" panose="02010600030101010101" pitchFamily="2" charset="-122"/>
              </a:rPr>
              <a:t>Profile</a:t>
            </a:r>
          </a:p>
          <a:p>
            <a:pPr algn="r"/>
            <a:r>
              <a:rPr lang="zh-CN" altLang="en-US" sz="2400" dirty="0">
                <a:solidFill>
                  <a:schemeClr val="bg1"/>
                </a:solidFill>
                <a:latin typeface="等线" panose="02010600030101010101" pitchFamily="2" charset="-122"/>
                <a:ea typeface="等线" panose="02010600030101010101" pitchFamily="2" charset="-122"/>
              </a:rPr>
              <a:t>功能简介</a:t>
            </a:r>
          </a:p>
        </p:txBody>
      </p:sp>
      <p:sp>
        <p:nvSpPr>
          <p:cNvPr id="14" name="文本框 13"/>
          <p:cNvSpPr txBox="1"/>
          <p:nvPr/>
        </p:nvSpPr>
        <p:spPr>
          <a:xfrm>
            <a:off x="6096000" y="4838949"/>
            <a:ext cx="2619182" cy="1200329"/>
          </a:xfrm>
          <a:prstGeom prst="rect">
            <a:avLst/>
          </a:prstGeom>
          <a:noFill/>
        </p:spPr>
        <p:txBody>
          <a:bodyPr wrap="square" rtlCol="0">
            <a:spAutoFit/>
          </a:bodyPr>
          <a:lstStyle/>
          <a:p>
            <a:pPr algn="r"/>
            <a:r>
              <a:rPr lang="zh-CN" altLang="en-US" sz="2400" dirty="0">
                <a:solidFill>
                  <a:schemeClr val="bg1"/>
                </a:solidFill>
                <a:latin typeface="等线" panose="02010600030101010101" pitchFamily="2" charset="-122"/>
                <a:ea typeface="等线" panose="02010600030101010101" pitchFamily="2" charset="-122"/>
              </a:rPr>
              <a:t>前景展望</a:t>
            </a:r>
            <a:endParaRPr lang="en-US" altLang="zh-CN" sz="2400" dirty="0">
              <a:solidFill>
                <a:schemeClr val="bg1"/>
              </a:solidFill>
              <a:latin typeface="等线" panose="02010600030101010101" pitchFamily="2" charset="-122"/>
              <a:ea typeface="等线" panose="02010600030101010101" pitchFamily="2" charset="-122"/>
            </a:endParaRPr>
          </a:p>
          <a:p>
            <a:pPr algn="r"/>
            <a:r>
              <a:rPr lang="en-US" altLang="zh-CN" sz="4800" dirty="0">
                <a:solidFill>
                  <a:schemeClr val="bg1"/>
                </a:solidFill>
                <a:latin typeface="Myriad Pro SemiCond" panose="020B0503030403020204" pitchFamily="34" charset="0"/>
                <a:ea typeface="等线" panose="02010600030101010101" pitchFamily="2" charset="-122"/>
              </a:rPr>
              <a:t>Prospect</a:t>
            </a:r>
            <a:endParaRPr lang="zh-CN" altLang="en-US" sz="4800" dirty="0">
              <a:solidFill>
                <a:schemeClr val="bg1"/>
              </a:solidFill>
              <a:latin typeface="Myriad Pro SemiCond" panose="020B0503030403020204" pitchFamily="34" charset="0"/>
              <a:ea typeface="等线" panose="02010600030101010101" pitchFamily="2" charset="-122"/>
            </a:endParaRPr>
          </a:p>
        </p:txBody>
      </p:sp>
      <p:sp>
        <p:nvSpPr>
          <p:cNvPr id="17" name="文本框 16"/>
          <p:cNvSpPr txBox="1"/>
          <p:nvPr/>
        </p:nvSpPr>
        <p:spPr>
          <a:xfrm>
            <a:off x="3476814" y="4838950"/>
            <a:ext cx="2288501" cy="1200329"/>
          </a:xfrm>
          <a:prstGeom prst="rect">
            <a:avLst/>
          </a:prstGeom>
          <a:noFill/>
        </p:spPr>
        <p:txBody>
          <a:bodyPr wrap="square" rtlCol="0">
            <a:spAutoFit/>
          </a:bodyPr>
          <a:lstStyle/>
          <a:p>
            <a:r>
              <a:rPr lang="zh-CN" altLang="en-US" sz="2400" dirty="0">
                <a:solidFill>
                  <a:schemeClr val="bg1"/>
                </a:solidFill>
                <a:latin typeface="等线" panose="02010600030101010101" pitchFamily="2" charset="-122"/>
                <a:ea typeface="等线" panose="02010600030101010101" pitchFamily="2" charset="-122"/>
              </a:rPr>
              <a:t>技术实现</a:t>
            </a:r>
            <a:endParaRPr lang="en-US" altLang="zh-CN" sz="2400" dirty="0">
              <a:solidFill>
                <a:schemeClr val="bg1"/>
              </a:solidFill>
              <a:latin typeface="等线" panose="02010600030101010101" pitchFamily="2" charset="-122"/>
              <a:ea typeface="等线" panose="02010600030101010101" pitchFamily="2" charset="-122"/>
            </a:endParaRPr>
          </a:p>
          <a:p>
            <a:r>
              <a:rPr lang="en-US" altLang="zh-CN" sz="4800" dirty="0">
                <a:solidFill>
                  <a:schemeClr val="bg1"/>
                </a:solidFill>
                <a:latin typeface="Myriad Pro SemiCond" panose="020B0503030403020204" pitchFamily="34" charset="0"/>
                <a:ea typeface="等线" panose="02010600030101010101" pitchFamily="2" charset="-122"/>
              </a:rPr>
              <a:t>Technic</a:t>
            </a:r>
            <a:endParaRPr lang="zh-CN" altLang="en-US" sz="4800" dirty="0">
              <a:solidFill>
                <a:schemeClr val="bg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814407"/>
            <a:ext cx="2460710" cy="1200329"/>
          </a:xfrm>
          <a:prstGeom prst="rect">
            <a:avLst/>
          </a:prstGeom>
          <a:noFill/>
        </p:spPr>
        <p:txBody>
          <a:bodyPr wrap="square" rtlCol="0">
            <a:spAutoFit/>
          </a:bodyPr>
          <a:lstStyle/>
          <a:p>
            <a:r>
              <a:rPr lang="en-US" altLang="zh-CN" sz="4800" dirty="0">
                <a:solidFill>
                  <a:schemeClr val="bg1"/>
                </a:solidFill>
                <a:latin typeface="Myriad Pro SemiCond" panose="020B0503030403020204" pitchFamily="34" charset="0"/>
                <a:ea typeface="等线" panose="02010600030101010101" pitchFamily="2" charset="-122"/>
              </a:rPr>
              <a:t>A story</a:t>
            </a:r>
          </a:p>
          <a:p>
            <a:r>
              <a:rPr lang="zh-CN" altLang="en-US" sz="2400" dirty="0">
                <a:solidFill>
                  <a:schemeClr val="bg1"/>
                </a:solidFill>
                <a:latin typeface="等线" panose="02010600030101010101" pitchFamily="2" charset="-122"/>
                <a:ea typeface="等线" panose="02010600030101010101" pitchFamily="2" charset="-122"/>
              </a:rPr>
              <a:t>开发背景</a:t>
            </a:r>
          </a:p>
        </p:txBody>
      </p:sp>
    </p:spTree>
    <p:extLst>
      <p:ext uri="{BB962C8B-B14F-4D97-AF65-F5344CB8AC3E}">
        <p14:creationId xmlns:p14="http://schemas.microsoft.com/office/powerpoint/2010/main" val="22398946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300"/>
                                        <p:tgtEl>
                                          <p:spTgt spid="12"/>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5187798" y="2516207"/>
            <a:ext cx="758910" cy="758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6254476" y="814408"/>
            <a:ext cx="2460710" cy="2460709"/>
          </a:xfrm>
          <a:prstGeom prst="roundRect">
            <a:avLst>
              <a:gd name="adj" fmla="val 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矩形: 圆角 14"/>
          <p:cNvSpPr/>
          <p:nvPr/>
        </p:nvSpPr>
        <p:spPr>
          <a:xfrm>
            <a:off x="6254471" y="3582884"/>
            <a:ext cx="2460710" cy="2460709"/>
          </a:xfrm>
          <a:prstGeom prst="roundRect">
            <a:avLst>
              <a:gd name="adj" fmla="val 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矩形: 圆角 15"/>
          <p:cNvSpPr/>
          <p:nvPr/>
        </p:nvSpPr>
        <p:spPr>
          <a:xfrm>
            <a:off x="3476814" y="3582881"/>
            <a:ext cx="2460710" cy="2460709"/>
          </a:xfrm>
          <a:prstGeom prst="roundRect">
            <a:avLst>
              <a:gd name="adj"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8" name="图片 17" hidden="1"/>
          <p:cNvPicPr>
            <a:picLocks noChangeAspect="1"/>
          </p:cNvPicPr>
          <p:nvPr>
            <p:custDataLst>
              <p:tags r:id="rId1"/>
            </p:custDataLst>
          </p:nvPr>
        </p:nvPicPr>
        <p:blipFill>
          <a:blip r:embed="rId4"/>
          <a:stretch>
            <a:fillRect/>
          </a:stretch>
        </p:blipFill>
        <p:spPr>
          <a:xfrm>
            <a:off x="4534422" y="2806174"/>
            <a:ext cx="5710774" cy="1099512"/>
          </a:xfrm>
          <a:prstGeom prst="rect">
            <a:avLst/>
          </a:prstGeom>
        </p:spPr>
      </p:pic>
      <p:sp>
        <p:nvSpPr>
          <p:cNvPr id="4" name="文本框 3"/>
          <p:cNvSpPr txBox="1"/>
          <p:nvPr/>
        </p:nvSpPr>
        <p:spPr>
          <a:xfrm>
            <a:off x="3476814" y="814407"/>
            <a:ext cx="2460710" cy="1200329"/>
          </a:xfrm>
          <a:prstGeom prst="rect">
            <a:avLst/>
          </a:prstGeom>
          <a:noFill/>
        </p:spPr>
        <p:txBody>
          <a:bodyPr wrap="square" rtlCol="0">
            <a:spAutoFit/>
          </a:bodyPr>
          <a:lstStyle/>
          <a:p>
            <a:r>
              <a:rPr lang="en-US" altLang="zh-CN" sz="4800" dirty="0">
                <a:solidFill>
                  <a:srgbClr val="F25022"/>
                </a:solidFill>
                <a:latin typeface="Myriad Pro SemiCond" panose="020B0503030403020204" pitchFamily="34" charset="0"/>
                <a:ea typeface="等线" panose="02010600030101010101" pitchFamily="2" charset="-122"/>
              </a:rPr>
              <a:t>A story</a:t>
            </a:r>
          </a:p>
          <a:p>
            <a:r>
              <a:rPr lang="zh-CN" altLang="en-US" sz="2400" dirty="0">
                <a:solidFill>
                  <a:srgbClr val="F25022"/>
                </a:solidFill>
                <a:latin typeface="等线" panose="02010600030101010101" pitchFamily="2" charset="-122"/>
                <a:ea typeface="等线" panose="02010600030101010101" pitchFamily="2" charset="-122"/>
              </a:rPr>
              <a:t>开发背景</a:t>
            </a:r>
          </a:p>
        </p:txBody>
      </p:sp>
      <p:sp>
        <p:nvSpPr>
          <p:cNvPr id="11" name="文本框 10"/>
          <p:cNvSpPr txBox="1"/>
          <p:nvPr/>
        </p:nvSpPr>
        <p:spPr>
          <a:xfrm>
            <a:off x="6576164" y="814407"/>
            <a:ext cx="2139017" cy="1200329"/>
          </a:xfrm>
          <a:prstGeom prst="rect">
            <a:avLst/>
          </a:prstGeom>
          <a:noFill/>
        </p:spPr>
        <p:txBody>
          <a:bodyPr wrap="square" rtlCol="0">
            <a:spAutoFit/>
          </a:bodyPr>
          <a:lstStyle/>
          <a:p>
            <a:pPr algn="r"/>
            <a:r>
              <a:rPr lang="en-US" altLang="zh-CN" sz="4800" dirty="0">
                <a:solidFill>
                  <a:schemeClr val="bg1"/>
                </a:solidFill>
                <a:latin typeface="Myriad Pro SemiCond" panose="020B0503030403020204" pitchFamily="34" charset="0"/>
                <a:ea typeface="等线" panose="02010600030101010101" pitchFamily="2" charset="-122"/>
              </a:rPr>
              <a:t>Profile</a:t>
            </a:r>
          </a:p>
          <a:p>
            <a:pPr algn="r"/>
            <a:r>
              <a:rPr lang="zh-CN" altLang="en-US" sz="2400" dirty="0">
                <a:solidFill>
                  <a:schemeClr val="bg1"/>
                </a:solidFill>
                <a:latin typeface="等线" panose="02010600030101010101" pitchFamily="2" charset="-122"/>
                <a:ea typeface="等线" panose="02010600030101010101" pitchFamily="2" charset="-122"/>
              </a:rPr>
              <a:t>功能简介</a:t>
            </a:r>
          </a:p>
        </p:txBody>
      </p:sp>
      <p:sp>
        <p:nvSpPr>
          <p:cNvPr id="19" name="文本框 18"/>
          <p:cNvSpPr txBox="1"/>
          <p:nvPr/>
        </p:nvSpPr>
        <p:spPr>
          <a:xfrm>
            <a:off x="6254472" y="4838949"/>
            <a:ext cx="2460710" cy="1200329"/>
          </a:xfrm>
          <a:prstGeom prst="rect">
            <a:avLst/>
          </a:prstGeom>
          <a:noFill/>
        </p:spPr>
        <p:txBody>
          <a:bodyPr wrap="square" rtlCol="0">
            <a:spAutoFit/>
          </a:bodyPr>
          <a:lstStyle/>
          <a:p>
            <a:pPr algn="r"/>
            <a:r>
              <a:rPr lang="zh-CN" altLang="en-US" sz="2400" dirty="0">
                <a:solidFill>
                  <a:schemeClr val="bg1"/>
                </a:solidFill>
                <a:latin typeface="等线" panose="02010600030101010101" pitchFamily="2" charset="-122"/>
                <a:ea typeface="等线" panose="02010600030101010101" pitchFamily="2" charset="-122"/>
              </a:rPr>
              <a:t>前景展望</a:t>
            </a:r>
            <a:endParaRPr lang="en-US" altLang="zh-CN" sz="2400" dirty="0">
              <a:solidFill>
                <a:schemeClr val="bg1"/>
              </a:solidFill>
              <a:latin typeface="等线" panose="02010600030101010101" pitchFamily="2" charset="-122"/>
              <a:ea typeface="等线" panose="02010600030101010101" pitchFamily="2" charset="-122"/>
            </a:endParaRPr>
          </a:p>
          <a:p>
            <a:pPr algn="r"/>
            <a:r>
              <a:rPr lang="en-US" altLang="zh-CN" sz="4800" dirty="0">
                <a:solidFill>
                  <a:schemeClr val="bg1"/>
                </a:solidFill>
                <a:latin typeface="Myriad Pro SemiCond" panose="020B0503030403020204" pitchFamily="34" charset="0"/>
                <a:ea typeface="等线" panose="02010600030101010101" pitchFamily="2" charset="-122"/>
              </a:rPr>
              <a:t>Prospect</a:t>
            </a:r>
            <a:endParaRPr lang="zh-CN" altLang="en-US" sz="4800" dirty="0">
              <a:solidFill>
                <a:schemeClr val="bg1"/>
              </a:solidFill>
              <a:latin typeface="Myriad Pro SemiCond" panose="020B0503030403020204" pitchFamily="34" charset="0"/>
              <a:ea typeface="等线" panose="02010600030101010101" pitchFamily="2" charset="-122"/>
            </a:endParaRPr>
          </a:p>
        </p:txBody>
      </p:sp>
      <p:sp>
        <p:nvSpPr>
          <p:cNvPr id="20" name="文本框 19"/>
          <p:cNvSpPr txBox="1"/>
          <p:nvPr/>
        </p:nvSpPr>
        <p:spPr>
          <a:xfrm>
            <a:off x="3476814" y="4838950"/>
            <a:ext cx="2288501" cy="1200329"/>
          </a:xfrm>
          <a:prstGeom prst="rect">
            <a:avLst/>
          </a:prstGeom>
          <a:noFill/>
        </p:spPr>
        <p:txBody>
          <a:bodyPr wrap="square" rtlCol="0">
            <a:spAutoFit/>
          </a:bodyPr>
          <a:lstStyle/>
          <a:p>
            <a:r>
              <a:rPr lang="zh-CN" altLang="en-US" sz="2400" dirty="0">
                <a:solidFill>
                  <a:schemeClr val="bg1"/>
                </a:solidFill>
                <a:latin typeface="等线" panose="02010600030101010101" pitchFamily="2" charset="-122"/>
                <a:ea typeface="等线" panose="02010600030101010101" pitchFamily="2" charset="-122"/>
              </a:rPr>
              <a:t>技术实现</a:t>
            </a:r>
            <a:endParaRPr lang="en-US" altLang="zh-CN" sz="2400" dirty="0">
              <a:solidFill>
                <a:schemeClr val="bg1"/>
              </a:solidFill>
              <a:latin typeface="等线" panose="02010600030101010101" pitchFamily="2" charset="-122"/>
              <a:ea typeface="等线" panose="02010600030101010101" pitchFamily="2" charset="-122"/>
            </a:endParaRPr>
          </a:p>
          <a:p>
            <a:r>
              <a:rPr lang="en-US" altLang="zh-CN" sz="4800" dirty="0">
                <a:solidFill>
                  <a:schemeClr val="bg1"/>
                </a:solidFill>
                <a:latin typeface="Myriad Pro SemiCond" panose="020B0503030403020204" pitchFamily="34" charset="0"/>
                <a:ea typeface="等线" panose="02010600030101010101" pitchFamily="2" charset="-122"/>
              </a:rPr>
              <a:t>Technic</a:t>
            </a:r>
            <a:endParaRPr lang="zh-CN" altLang="en-US" sz="4800" dirty="0">
              <a:solidFill>
                <a:schemeClr val="bg1"/>
              </a:solidFill>
              <a:latin typeface="Myriad Pro SemiCond" panose="020B0503030403020204" pitchFamily="34" charset="0"/>
              <a:ea typeface="等线" panose="02010600030101010101" pitchFamily="2" charset="-122"/>
            </a:endParaRPr>
          </a:p>
        </p:txBody>
      </p:sp>
    </p:spTree>
    <p:extLst>
      <p:ext uri="{BB962C8B-B14F-4D97-AF65-F5344CB8AC3E}">
        <p14:creationId xmlns:p14="http://schemas.microsoft.com/office/powerpoint/2010/main" val="3400204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1242646" y="-4304030"/>
            <a:ext cx="14996746" cy="1499674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940872" y="197716"/>
            <a:ext cx="5609948" cy="807381"/>
          </a:xfrm>
        </p:spPr>
        <p:txBody>
          <a:bodyPr>
            <a:normAutofit/>
          </a:bodyPr>
          <a:lstStyle/>
          <a:p>
            <a:r>
              <a:rPr lang="en-US" altLang="zh-CN" dirty="0">
                <a:solidFill>
                  <a:srgbClr val="F25022"/>
                </a:solidFill>
                <a:latin typeface="Myriad Pro SemiCond" panose="020B0503030403020204" pitchFamily="34" charset="0"/>
                <a:ea typeface="+mn-ea"/>
                <a:cs typeface="+mn-ea"/>
                <a:sym typeface="+mn-lt"/>
              </a:rPr>
              <a:t>A story</a:t>
            </a:r>
            <a:endParaRPr lang="zh-CN" altLang="en-US" dirty="0">
              <a:solidFill>
                <a:srgbClr val="747474"/>
              </a:solidFill>
              <a:latin typeface="Myriad Pro SemiCond" panose="020B0503030403020204" pitchFamily="34" charset="0"/>
              <a:ea typeface="+mn-ea"/>
              <a:cs typeface="+mn-ea"/>
              <a:sym typeface="+mn-lt"/>
            </a:endParaRPr>
          </a:p>
        </p:txBody>
      </p:sp>
      <p:sp>
        <p:nvSpPr>
          <p:cNvPr id="10" name="标题 1"/>
          <p:cNvSpPr txBox="1">
            <a:spLocks/>
          </p:cNvSpPr>
          <p:nvPr/>
        </p:nvSpPr>
        <p:spPr>
          <a:xfrm>
            <a:off x="179882"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F25022"/>
                </a:solidFill>
                <a:latin typeface="Myriad Pro SemiCond" panose="020B0503030403020204" pitchFamily="34" charset="0"/>
                <a:ea typeface="+mn-ea"/>
                <a:cs typeface="+mn-ea"/>
                <a:sym typeface="+mn-lt"/>
              </a:rPr>
              <a:t>#</a:t>
            </a:r>
            <a:endParaRPr lang="zh-CN" altLang="en-US" sz="11500" dirty="0">
              <a:solidFill>
                <a:srgbClr val="747474"/>
              </a:solidFill>
              <a:latin typeface="Myriad Pro SemiCond" panose="020B0503030403020204" pitchFamily="34" charset="0"/>
              <a:ea typeface="+mn-ea"/>
              <a:cs typeface="+mn-ea"/>
              <a:sym typeface="+mn-lt"/>
            </a:endParaRPr>
          </a:p>
        </p:txBody>
      </p:sp>
      <p:sp>
        <p:nvSpPr>
          <p:cNvPr id="13" name="菱形 12"/>
          <p:cNvSpPr/>
          <p:nvPr/>
        </p:nvSpPr>
        <p:spPr>
          <a:xfrm rot="2700000">
            <a:off x="5900731" y="2745247"/>
            <a:ext cx="326216" cy="326216"/>
          </a:xfrm>
          <a:prstGeom prst="diamond">
            <a:avLst/>
          </a:prstGeom>
          <a:solidFill>
            <a:schemeClr val="bg1">
              <a:lumMod val="10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p:nvSpPr>
        <p:spPr>
          <a:xfrm rot="2700000">
            <a:off x="6157042" y="2742729"/>
            <a:ext cx="326216" cy="326216"/>
          </a:xfrm>
          <a:prstGeom prst="diamond">
            <a:avLst/>
          </a:prstGeom>
          <a:solidFill>
            <a:schemeClr val="bg1">
              <a:lumMod val="10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rot="2700000">
            <a:off x="5904717" y="2995055"/>
            <a:ext cx="326216" cy="326216"/>
          </a:xfrm>
          <a:prstGeom prst="diamond">
            <a:avLst/>
          </a:prstGeom>
          <a:solidFill>
            <a:schemeClr val="bg1">
              <a:lumMod val="100000"/>
              <a:alpha val="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6" name="菱形 15"/>
          <p:cNvSpPr/>
          <p:nvPr/>
        </p:nvSpPr>
        <p:spPr>
          <a:xfrm rot="2700000">
            <a:off x="6157777" y="2995789"/>
            <a:ext cx="326216" cy="326216"/>
          </a:xfrm>
          <a:prstGeom prst="diamond">
            <a:avLst/>
          </a:prstGeom>
          <a:solidFill>
            <a:schemeClr val="bg1">
              <a:lumMod val="100000"/>
              <a:alpha val="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 name="文本框 2"/>
          <p:cNvSpPr txBox="1"/>
          <p:nvPr/>
        </p:nvSpPr>
        <p:spPr>
          <a:xfrm>
            <a:off x="940872" y="820431"/>
            <a:ext cx="1167328" cy="369332"/>
          </a:xfrm>
          <a:prstGeom prst="rect">
            <a:avLst/>
          </a:prstGeom>
          <a:noFill/>
        </p:spPr>
        <p:txBody>
          <a:bodyPr wrap="square" rtlCol="0">
            <a:spAutoFit/>
          </a:bodyPr>
          <a:lstStyle/>
          <a:p>
            <a:r>
              <a:rPr lang="zh-CN" altLang="en-US" dirty="0">
                <a:solidFill>
                  <a:srgbClr val="F25022">
                    <a:alpha val="80000"/>
                  </a:srgbClr>
                </a:solidFill>
              </a:rPr>
              <a:t>背景</a:t>
            </a:r>
          </a:p>
        </p:txBody>
      </p:sp>
      <p:sp>
        <p:nvSpPr>
          <p:cNvPr id="4" name="文本框 3">
            <a:extLst>
              <a:ext uri="{FF2B5EF4-FFF2-40B4-BE49-F238E27FC236}">
                <a16:creationId xmlns:a16="http://schemas.microsoft.com/office/drawing/2014/main" id="{4F10F82E-9CD8-4ED9-939D-8B5E2E9BC53C}"/>
              </a:ext>
            </a:extLst>
          </p:cNvPr>
          <p:cNvSpPr txBox="1"/>
          <p:nvPr/>
        </p:nvSpPr>
        <p:spPr>
          <a:xfrm>
            <a:off x="880420" y="3042302"/>
            <a:ext cx="3882794" cy="830997"/>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微软</a:t>
            </a:r>
            <a:r>
              <a:rPr lang="en-US" altLang="zh-CN" sz="2400" dirty="0"/>
              <a:t>MVP</a:t>
            </a:r>
            <a:r>
              <a:rPr lang="zh-CN" altLang="en-US" sz="2400" dirty="0"/>
              <a:t>吴晟：开源软件</a:t>
            </a:r>
            <a:endParaRPr lang="en-US" altLang="zh-CN" sz="2400" dirty="0"/>
          </a:p>
          <a:p>
            <a:pPr marL="285750" indent="-285750">
              <a:buFont typeface="Arial" panose="020B0604020202020204" pitchFamily="34" charset="0"/>
              <a:buChar char="•"/>
            </a:pPr>
            <a:r>
              <a:rPr lang="en-US" altLang="zh-CN" sz="2400" dirty="0"/>
              <a:t>996.ICU</a:t>
            </a:r>
          </a:p>
        </p:txBody>
      </p:sp>
      <p:pic>
        <p:nvPicPr>
          <p:cNvPr id="6" name="图片 5">
            <a:extLst>
              <a:ext uri="{FF2B5EF4-FFF2-40B4-BE49-F238E27FC236}">
                <a16:creationId xmlns:a16="http://schemas.microsoft.com/office/drawing/2014/main" id="{7BEDC591-35F9-4340-980C-6236A7B1425C}"/>
              </a:ext>
            </a:extLst>
          </p:cNvPr>
          <p:cNvPicPr>
            <a:picLocks noChangeAspect="1"/>
          </p:cNvPicPr>
          <p:nvPr/>
        </p:nvPicPr>
        <p:blipFill>
          <a:blip r:embed="rId4"/>
          <a:stretch>
            <a:fillRect/>
          </a:stretch>
        </p:blipFill>
        <p:spPr>
          <a:xfrm>
            <a:off x="5038159" y="1189763"/>
            <a:ext cx="6973959" cy="5043578"/>
          </a:xfrm>
          <a:prstGeom prst="rect">
            <a:avLst/>
          </a:prstGeom>
        </p:spPr>
      </p:pic>
    </p:spTree>
    <p:extLst>
      <p:ext uri="{BB962C8B-B14F-4D97-AF65-F5344CB8AC3E}">
        <p14:creationId xmlns:p14="http://schemas.microsoft.com/office/powerpoint/2010/main" val="128842270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1242646" y="-4304030"/>
            <a:ext cx="14996746" cy="1499674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940872" y="200234"/>
            <a:ext cx="5301666" cy="804863"/>
          </a:xfrm>
        </p:spPr>
        <p:txBody>
          <a:bodyPr>
            <a:normAutofit fontScale="90000"/>
          </a:bodyPr>
          <a:lstStyle/>
          <a:p>
            <a:r>
              <a:rPr lang="en-US" altLang="zh-CN" dirty="0">
                <a:solidFill>
                  <a:srgbClr val="F25022"/>
                </a:solidFill>
                <a:latin typeface="Myriad Pro SemiCond" panose="020B0503030403020204" pitchFamily="34" charset="0"/>
                <a:ea typeface="+mn-ea"/>
                <a:cs typeface="+mn-ea"/>
                <a:sym typeface="+mn-lt"/>
              </a:rPr>
              <a:t>Background: </a:t>
            </a:r>
            <a:r>
              <a:rPr lang="en-US" altLang="zh-CN" dirty="0">
                <a:solidFill>
                  <a:srgbClr val="747474"/>
                </a:solidFill>
                <a:latin typeface="Myriad Pro SemiCond" panose="020B0503030403020204" pitchFamily="34" charset="0"/>
                <a:ea typeface="+mn-ea"/>
                <a:cs typeface="+mn-ea"/>
                <a:sym typeface="+mn-lt"/>
              </a:rPr>
              <a:t>OBJECTIVE</a:t>
            </a:r>
            <a:endParaRPr lang="zh-CN" altLang="en-US" dirty="0">
              <a:solidFill>
                <a:srgbClr val="747474"/>
              </a:solidFill>
              <a:latin typeface="Myriad Pro SemiCond" panose="020B0503030403020204" pitchFamily="34" charset="0"/>
              <a:ea typeface="+mn-ea"/>
              <a:cs typeface="+mn-ea"/>
              <a:sym typeface="+mn-lt"/>
            </a:endParaRPr>
          </a:p>
        </p:txBody>
      </p:sp>
      <p:sp>
        <p:nvSpPr>
          <p:cNvPr id="10" name="标题 1"/>
          <p:cNvSpPr txBox="1">
            <a:spLocks/>
          </p:cNvSpPr>
          <p:nvPr/>
        </p:nvSpPr>
        <p:spPr>
          <a:xfrm>
            <a:off x="179882"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F25022"/>
                </a:solidFill>
                <a:latin typeface="Myriad Pro SemiCond" panose="020B0503030403020204" pitchFamily="34" charset="0"/>
                <a:ea typeface="+mn-ea"/>
                <a:cs typeface="+mn-ea"/>
                <a:sym typeface="+mn-lt"/>
              </a:rPr>
              <a:t>#</a:t>
            </a:r>
            <a:endParaRPr lang="zh-CN" altLang="en-US" sz="11500" dirty="0">
              <a:solidFill>
                <a:srgbClr val="747474"/>
              </a:solidFill>
              <a:latin typeface="Myriad Pro SemiCond" panose="020B0503030403020204" pitchFamily="34" charset="0"/>
              <a:ea typeface="+mn-ea"/>
              <a:cs typeface="+mn-ea"/>
              <a:sym typeface="+mn-lt"/>
            </a:endParaRPr>
          </a:p>
        </p:txBody>
      </p:sp>
      <p:sp>
        <p:nvSpPr>
          <p:cNvPr id="4" name="文本框 3"/>
          <p:cNvSpPr txBox="1"/>
          <p:nvPr/>
        </p:nvSpPr>
        <p:spPr>
          <a:xfrm>
            <a:off x="2997469" y="2109099"/>
            <a:ext cx="615553" cy="4513892"/>
          </a:xfrm>
          <a:prstGeom prst="rect">
            <a:avLst/>
          </a:prstGeom>
          <a:noFill/>
        </p:spPr>
        <p:txBody>
          <a:bodyPr vert="eaVert" wrap="square" rtlCol="0">
            <a:spAutoFit/>
          </a:bodyPr>
          <a:lstStyle/>
          <a:p>
            <a:pPr lvl="0"/>
            <a:r>
              <a:rPr lang="zh-CN" altLang="en-US" sz="2800" dirty="0">
                <a:solidFill>
                  <a:srgbClr val="000000"/>
                </a:solidFill>
                <a:latin typeface="微软雅黑" panose="020B0503020204020204" pitchFamily="34" charset="-122"/>
                <a:ea typeface="微软雅黑" panose="020B0503020204020204" pitchFamily="34" charset="-122"/>
              </a:rPr>
              <a:t>人人都是百万富翁。</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6485181" y="2109099"/>
            <a:ext cx="615553" cy="4513892"/>
          </a:xfrm>
          <a:prstGeom prst="rect">
            <a:avLst/>
          </a:prstGeom>
        </p:spPr>
        <p:txBody>
          <a:bodyPr vert="eaVert" wrap="square">
            <a:spAutoFit/>
          </a:bodyPr>
          <a:lstStyle/>
          <a:p>
            <a:pPr lvl="0"/>
            <a:r>
              <a:rPr lang="zh-CN" altLang="en-US" sz="2800" dirty="0">
                <a:solidFill>
                  <a:srgbClr val="000000"/>
                </a:solidFill>
                <a:latin typeface="微软雅黑" panose="020B0503020204020204" pitchFamily="34" charset="-122"/>
                <a:ea typeface="微软雅黑" panose="020B0503020204020204" pitchFamily="34" charset="-122"/>
              </a:rPr>
              <a:t>将项目推荐给相应的人。</a:t>
            </a:r>
          </a:p>
        </p:txBody>
      </p:sp>
      <p:sp>
        <p:nvSpPr>
          <p:cNvPr id="13" name="矩形 12"/>
          <p:cNvSpPr/>
          <p:nvPr/>
        </p:nvSpPr>
        <p:spPr>
          <a:xfrm>
            <a:off x="8229036" y="2109099"/>
            <a:ext cx="615553" cy="4513892"/>
          </a:xfrm>
          <a:prstGeom prst="rect">
            <a:avLst/>
          </a:prstGeom>
        </p:spPr>
        <p:txBody>
          <a:bodyPr vert="eaVert" wrap="square">
            <a:spAutoFit/>
          </a:bodyPr>
          <a:lstStyle/>
          <a:p>
            <a:pPr lvl="0"/>
            <a:r>
              <a:rPr lang="zh-CN" altLang="en-US" sz="2800" dirty="0">
                <a:solidFill>
                  <a:srgbClr val="000000"/>
                </a:solidFill>
                <a:latin typeface="微软雅黑" panose="020B0503020204020204" pitchFamily="34" charset="-122"/>
                <a:ea typeface="微软雅黑" panose="020B0503020204020204" pitchFamily="34" charset="-122"/>
              </a:rPr>
              <a:t>挖掘有价值的项目。</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14" name="菱形 13"/>
          <p:cNvSpPr/>
          <p:nvPr/>
        </p:nvSpPr>
        <p:spPr>
          <a:xfrm>
            <a:off x="3158019" y="1481345"/>
            <a:ext cx="314794" cy="314794"/>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p:nvSpPr>
        <p:spPr>
          <a:xfrm>
            <a:off x="4912821" y="1481345"/>
            <a:ext cx="314794" cy="314794"/>
          </a:xfrm>
          <a:prstGeom prst="diamond">
            <a:avLst/>
          </a:prstGeom>
          <a:solidFill>
            <a:srgbClr val="FFB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菱形 15"/>
          <p:cNvSpPr/>
          <p:nvPr/>
        </p:nvSpPr>
        <p:spPr>
          <a:xfrm>
            <a:off x="6661198" y="1481345"/>
            <a:ext cx="314794" cy="314794"/>
          </a:xfrm>
          <a:prstGeom prst="diamond">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7" name="菱形 16"/>
          <p:cNvSpPr/>
          <p:nvPr/>
        </p:nvSpPr>
        <p:spPr>
          <a:xfrm>
            <a:off x="8405053" y="1481345"/>
            <a:ext cx="314794" cy="314794"/>
          </a:xfrm>
          <a:prstGeom prst="diamond">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8" name="文本框 17"/>
          <p:cNvSpPr txBox="1"/>
          <p:nvPr/>
        </p:nvSpPr>
        <p:spPr>
          <a:xfrm>
            <a:off x="940872" y="820431"/>
            <a:ext cx="1167328" cy="369332"/>
          </a:xfrm>
          <a:prstGeom prst="rect">
            <a:avLst/>
          </a:prstGeom>
          <a:noFill/>
        </p:spPr>
        <p:txBody>
          <a:bodyPr wrap="square" rtlCol="0">
            <a:spAutoFit/>
          </a:bodyPr>
          <a:lstStyle/>
          <a:p>
            <a:r>
              <a:rPr lang="zh-CN" altLang="en-US" dirty="0">
                <a:solidFill>
                  <a:srgbClr val="F25022">
                    <a:alpha val="80000"/>
                  </a:srgbClr>
                </a:solidFill>
              </a:rPr>
              <a:t>产品目标</a:t>
            </a:r>
          </a:p>
        </p:txBody>
      </p:sp>
      <p:sp>
        <p:nvSpPr>
          <p:cNvPr id="19" name="文本框 18">
            <a:extLst>
              <a:ext uri="{FF2B5EF4-FFF2-40B4-BE49-F238E27FC236}">
                <a16:creationId xmlns:a16="http://schemas.microsoft.com/office/drawing/2014/main" id="{99A38F1D-7BC9-416B-B49F-EF14D8FB0794}"/>
              </a:ext>
            </a:extLst>
          </p:cNvPr>
          <p:cNvSpPr txBox="1"/>
          <p:nvPr/>
        </p:nvSpPr>
        <p:spPr>
          <a:xfrm>
            <a:off x="4741325" y="2109099"/>
            <a:ext cx="615553" cy="4513892"/>
          </a:xfrm>
          <a:prstGeom prst="rect">
            <a:avLst/>
          </a:prstGeom>
          <a:noFill/>
        </p:spPr>
        <p:txBody>
          <a:bodyPr vert="eaVert" wrap="square" rtlCol="0">
            <a:spAutoFit/>
          </a:bodyPr>
          <a:lstStyle/>
          <a:p>
            <a:r>
              <a:rPr lang="zh-CN" altLang="en-US" sz="2800" dirty="0">
                <a:solidFill>
                  <a:srgbClr val="000000"/>
                </a:solidFill>
                <a:latin typeface="微软雅黑" panose="020B0503020204020204" pitchFamily="34" charset="-122"/>
                <a:ea typeface="微软雅黑" panose="020B0503020204020204" pitchFamily="34" charset="-122"/>
              </a:rPr>
              <a:t>吸引人才加入开源项目。</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86597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940872" y="200234"/>
            <a:ext cx="4215744" cy="804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F25022"/>
                </a:solidFill>
                <a:latin typeface="Myriad Pro SemiCond" panose="020B0503030403020204" pitchFamily="34" charset="0"/>
                <a:ea typeface="+mn-ea"/>
                <a:cs typeface="+mn-ea"/>
                <a:sym typeface="+mn-lt"/>
              </a:rPr>
              <a:t>FEASIBILITY: </a:t>
            </a:r>
            <a:endParaRPr lang="zh-CN" altLang="en-US" dirty="0">
              <a:solidFill>
                <a:srgbClr val="747474"/>
              </a:solidFill>
              <a:latin typeface="Myriad Pro SemiCond" panose="020B0503030403020204" pitchFamily="34" charset="0"/>
              <a:ea typeface="+mn-ea"/>
              <a:cs typeface="+mn-ea"/>
              <a:sym typeface="+mn-lt"/>
            </a:endParaRPr>
          </a:p>
        </p:txBody>
      </p:sp>
      <p:sp>
        <p:nvSpPr>
          <p:cNvPr id="7" name="标题 1"/>
          <p:cNvSpPr txBox="1">
            <a:spLocks/>
          </p:cNvSpPr>
          <p:nvPr/>
        </p:nvSpPr>
        <p:spPr>
          <a:xfrm>
            <a:off x="179882" y="200234"/>
            <a:ext cx="760990" cy="1281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1500" dirty="0">
                <a:solidFill>
                  <a:srgbClr val="F25022"/>
                </a:solidFill>
                <a:latin typeface="Myriad Pro SemiCond" panose="020B0503030403020204" pitchFamily="34" charset="0"/>
                <a:ea typeface="+mn-ea"/>
                <a:cs typeface="+mn-ea"/>
                <a:sym typeface="+mn-lt"/>
              </a:rPr>
              <a:t>#</a:t>
            </a:r>
            <a:endParaRPr lang="zh-CN" altLang="en-US" sz="11500" dirty="0">
              <a:solidFill>
                <a:srgbClr val="747474"/>
              </a:solidFill>
              <a:latin typeface="Myriad Pro SemiCond" panose="020B0503030403020204" pitchFamily="34" charset="0"/>
              <a:ea typeface="+mn-ea"/>
              <a:cs typeface="+mn-ea"/>
              <a:sym typeface="+mn-lt"/>
            </a:endParaRPr>
          </a:p>
        </p:txBody>
      </p:sp>
      <p:sp>
        <p:nvSpPr>
          <p:cNvPr id="8" name="文本框 7"/>
          <p:cNvSpPr txBox="1"/>
          <p:nvPr/>
        </p:nvSpPr>
        <p:spPr>
          <a:xfrm>
            <a:off x="940871" y="820431"/>
            <a:ext cx="1476651" cy="369332"/>
          </a:xfrm>
          <a:prstGeom prst="rect">
            <a:avLst/>
          </a:prstGeom>
          <a:noFill/>
        </p:spPr>
        <p:txBody>
          <a:bodyPr wrap="square" rtlCol="0">
            <a:spAutoFit/>
          </a:bodyPr>
          <a:lstStyle/>
          <a:p>
            <a:r>
              <a:rPr lang="zh-CN" altLang="en-US" dirty="0">
                <a:solidFill>
                  <a:srgbClr val="F25022">
                    <a:alpha val="80000"/>
                  </a:srgbClr>
                </a:solidFill>
              </a:rPr>
              <a:t>可行性：</a:t>
            </a:r>
          </a:p>
        </p:txBody>
      </p:sp>
      <p:sp>
        <p:nvSpPr>
          <p:cNvPr id="9" name="菱形 8"/>
          <p:cNvSpPr/>
          <p:nvPr/>
        </p:nvSpPr>
        <p:spPr>
          <a:xfrm>
            <a:off x="1073728" y="2458386"/>
            <a:ext cx="314794" cy="314794"/>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4316978" y="2458386"/>
            <a:ext cx="314794" cy="314794"/>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a:off x="7560228" y="2458386"/>
            <a:ext cx="314794" cy="314794"/>
          </a:xfrm>
          <a:prstGeom prst="diamond">
            <a:avLst/>
          </a:prstGeom>
          <a:no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2" name="菱形 11"/>
          <p:cNvSpPr/>
          <p:nvPr/>
        </p:nvSpPr>
        <p:spPr>
          <a:xfrm>
            <a:off x="10803479" y="2458386"/>
            <a:ext cx="314794" cy="314794"/>
          </a:xfrm>
          <a:prstGeom prst="diamond">
            <a:avLst/>
          </a:prstGeom>
          <a:no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3" name="矩形: 圆角 12"/>
          <p:cNvSpPr/>
          <p:nvPr/>
        </p:nvSpPr>
        <p:spPr>
          <a:xfrm>
            <a:off x="-1242646" y="-4304030"/>
            <a:ext cx="14996746" cy="1499674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5E0675C-C97E-4EE2-A5B5-49D4FBA07F0B}"/>
              </a:ext>
            </a:extLst>
          </p:cNvPr>
          <p:cNvSpPr txBox="1"/>
          <p:nvPr/>
        </p:nvSpPr>
        <p:spPr>
          <a:xfrm>
            <a:off x="940871" y="1507580"/>
            <a:ext cx="928377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完整的</a:t>
            </a:r>
            <a:r>
              <a:rPr lang="en-US" altLang="zh-CN" dirty="0" err="1"/>
              <a:t>github</a:t>
            </a:r>
            <a:r>
              <a:rPr lang="en-US" altLang="zh-CN" dirty="0"/>
              <a:t> log</a:t>
            </a:r>
            <a:r>
              <a:rPr lang="zh-CN" altLang="en-US" dirty="0"/>
              <a:t>归档数据</a:t>
            </a:r>
            <a:endParaRPr lang="en-US" altLang="zh-CN" dirty="0"/>
          </a:p>
          <a:p>
            <a:pPr marL="285750" indent="-285750">
              <a:buFont typeface="Arial" panose="020B0604020202020204" pitchFamily="34" charset="0"/>
              <a:buChar char="•"/>
            </a:pPr>
            <a:r>
              <a:rPr lang="en-US" altLang="zh-CN" dirty="0"/>
              <a:t>Azure</a:t>
            </a:r>
            <a:r>
              <a:rPr lang="zh-CN" altLang="en-US" dirty="0"/>
              <a:t>数据分析支持</a:t>
            </a:r>
            <a:endParaRPr lang="en-US" altLang="zh-CN" dirty="0"/>
          </a:p>
          <a:p>
            <a:pPr marL="285750" indent="-285750">
              <a:buFont typeface="Arial" panose="020B0604020202020204" pitchFamily="34" charset="0"/>
              <a:buChar char="•"/>
            </a:pPr>
            <a:r>
              <a:rPr lang="en-US" altLang="zh-CN" dirty="0" err="1"/>
              <a:t>Github</a:t>
            </a:r>
            <a:r>
              <a:rPr lang="zh-CN" altLang="en-US" dirty="0"/>
              <a:t> </a:t>
            </a:r>
            <a:r>
              <a:rPr lang="en-US" altLang="zh-CN" dirty="0"/>
              <a:t>API</a:t>
            </a:r>
          </a:p>
          <a:p>
            <a:pPr marL="285750" indent="-285750">
              <a:buFont typeface="Arial" panose="020B0604020202020204" pitchFamily="34" charset="0"/>
              <a:buChar char="•"/>
            </a:pPr>
            <a:r>
              <a:rPr lang="zh-CN" altLang="en-US" dirty="0"/>
              <a:t>微软的分布式机器学习框架与开源机器学习算法</a:t>
            </a:r>
            <a:endParaRPr lang="en-US" altLang="zh-CN" dirty="0"/>
          </a:p>
        </p:txBody>
      </p:sp>
      <p:pic>
        <p:nvPicPr>
          <p:cNvPr id="4" name="图片 3">
            <a:extLst>
              <a:ext uri="{FF2B5EF4-FFF2-40B4-BE49-F238E27FC236}">
                <a16:creationId xmlns:a16="http://schemas.microsoft.com/office/drawing/2014/main" id="{151865A3-FD93-4C01-B992-FBEB7A57D78B}"/>
              </a:ext>
            </a:extLst>
          </p:cNvPr>
          <p:cNvPicPr>
            <a:picLocks noChangeAspect="1"/>
          </p:cNvPicPr>
          <p:nvPr/>
        </p:nvPicPr>
        <p:blipFill>
          <a:blip r:embed="rId4"/>
          <a:stretch>
            <a:fillRect/>
          </a:stretch>
        </p:blipFill>
        <p:spPr>
          <a:xfrm>
            <a:off x="940871" y="3322971"/>
            <a:ext cx="8935697" cy="1955114"/>
          </a:xfrm>
          <a:prstGeom prst="rect">
            <a:avLst/>
          </a:prstGeom>
        </p:spPr>
      </p:pic>
    </p:spTree>
    <p:extLst>
      <p:ext uri="{BB962C8B-B14F-4D97-AF65-F5344CB8AC3E}">
        <p14:creationId xmlns:p14="http://schemas.microsoft.com/office/powerpoint/2010/main" val="8632267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A9ED48F-D960-D34D-8C44-7005A37D69AB}"/>
              </a:ext>
            </a:extLst>
          </p:cNvPr>
          <p:cNvPicPr>
            <a:picLocks noChangeAspect="1"/>
          </p:cNvPicPr>
          <p:nvPr/>
        </p:nvPicPr>
        <p:blipFill>
          <a:blip r:embed="rId2"/>
          <a:stretch>
            <a:fillRect/>
          </a:stretch>
        </p:blipFill>
        <p:spPr>
          <a:xfrm>
            <a:off x="843896" y="0"/>
            <a:ext cx="3212757" cy="6858000"/>
          </a:xfrm>
          <a:prstGeom prst="rect">
            <a:avLst/>
          </a:prstGeom>
        </p:spPr>
      </p:pic>
      <p:pic>
        <p:nvPicPr>
          <p:cNvPr id="3" name="图片 2">
            <a:extLst>
              <a:ext uri="{FF2B5EF4-FFF2-40B4-BE49-F238E27FC236}">
                <a16:creationId xmlns:a16="http://schemas.microsoft.com/office/drawing/2014/main" id="{FDEFE698-EB34-F048-B493-26855707EE5A}"/>
              </a:ext>
            </a:extLst>
          </p:cNvPr>
          <p:cNvPicPr>
            <a:picLocks noChangeAspect="1"/>
          </p:cNvPicPr>
          <p:nvPr/>
        </p:nvPicPr>
        <p:blipFill>
          <a:blip r:embed="rId3"/>
          <a:stretch>
            <a:fillRect/>
          </a:stretch>
        </p:blipFill>
        <p:spPr>
          <a:xfrm>
            <a:off x="6504483" y="0"/>
            <a:ext cx="3434400" cy="6858000"/>
          </a:xfrm>
          <a:prstGeom prst="rect">
            <a:avLst/>
          </a:prstGeom>
        </p:spPr>
      </p:pic>
      <p:sp>
        <p:nvSpPr>
          <p:cNvPr id="4" name="矩形 3">
            <a:extLst>
              <a:ext uri="{FF2B5EF4-FFF2-40B4-BE49-F238E27FC236}">
                <a16:creationId xmlns:a16="http://schemas.microsoft.com/office/drawing/2014/main" id="{BD457EF3-C868-47F0-82DA-B9EA22437872}"/>
              </a:ext>
            </a:extLst>
          </p:cNvPr>
          <p:cNvSpPr/>
          <p:nvPr/>
        </p:nvSpPr>
        <p:spPr>
          <a:xfrm>
            <a:off x="6380195" y="3687193"/>
            <a:ext cx="1973692" cy="31071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09FFB01-08CD-4325-AA67-07B22C515440}"/>
              </a:ext>
            </a:extLst>
          </p:cNvPr>
          <p:cNvSpPr/>
          <p:nvPr/>
        </p:nvSpPr>
        <p:spPr>
          <a:xfrm>
            <a:off x="6504483" y="2868967"/>
            <a:ext cx="1973692" cy="31071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3156956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F95883-C0EF-2C4B-ADF0-034AEB1984E1}"/>
              </a:ext>
            </a:extLst>
          </p:cNvPr>
          <p:cNvPicPr>
            <a:picLocks noChangeAspect="1"/>
          </p:cNvPicPr>
          <p:nvPr/>
        </p:nvPicPr>
        <p:blipFill>
          <a:blip r:embed="rId2"/>
          <a:stretch>
            <a:fillRect/>
          </a:stretch>
        </p:blipFill>
        <p:spPr>
          <a:xfrm>
            <a:off x="759936" y="0"/>
            <a:ext cx="10885883" cy="6858000"/>
          </a:xfrm>
          <a:prstGeom prst="rect">
            <a:avLst/>
          </a:prstGeom>
        </p:spPr>
      </p:pic>
    </p:spTree>
    <p:extLst>
      <p:ext uri="{BB962C8B-B14F-4D97-AF65-F5344CB8AC3E}">
        <p14:creationId xmlns:p14="http://schemas.microsoft.com/office/powerpoint/2010/main" val="7927361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OCKET_SHAPE_SH" val="H"/>
</p:tagLst>
</file>

<file path=ppt/tags/tag10.xml><?xml version="1.0" encoding="utf-8"?>
<p:tagLst xmlns:a="http://schemas.openxmlformats.org/drawingml/2006/main" xmlns:r="http://schemas.openxmlformats.org/officeDocument/2006/relationships" xmlns:p="http://schemas.openxmlformats.org/presentationml/2006/main">
  <p:tag name="POCKET_SHAPE_SH" val="H"/>
</p:tagLst>
</file>

<file path=ppt/tags/tag11.xml><?xml version="1.0" encoding="utf-8"?>
<p:tagLst xmlns:a="http://schemas.openxmlformats.org/drawingml/2006/main" xmlns:r="http://schemas.openxmlformats.org/officeDocument/2006/relationships" xmlns:p="http://schemas.openxmlformats.org/presentationml/2006/main">
  <p:tag name="POCKET_SHAPE_SH" val="H"/>
</p:tagLst>
</file>

<file path=ppt/tags/tag2.xml><?xml version="1.0" encoding="utf-8"?>
<p:tagLst xmlns:a="http://schemas.openxmlformats.org/drawingml/2006/main" xmlns:r="http://schemas.openxmlformats.org/officeDocument/2006/relationships" xmlns:p="http://schemas.openxmlformats.org/presentationml/2006/main">
  <p:tag name="POCKET_SHAPE_SH" val="H"/>
</p:tagLst>
</file>

<file path=ppt/tags/tag3.xml><?xml version="1.0" encoding="utf-8"?>
<p:tagLst xmlns:a="http://schemas.openxmlformats.org/drawingml/2006/main" xmlns:r="http://schemas.openxmlformats.org/officeDocument/2006/relationships" xmlns:p="http://schemas.openxmlformats.org/presentationml/2006/main">
  <p:tag name="POCKET_SHAPE_SH" val="H"/>
</p:tagLst>
</file>

<file path=ppt/tags/tag4.xml><?xml version="1.0" encoding="utf-8"?>
<p:tagLst xmlns:a="http://schemas.openxmlformats.org/drawingml/2006/main" xmlns:r="http://schemas.openxmlformats.org/officeDocument/2006/relationships" xmlns:p="http://schemas.openxmlformats.org/presentationml/2006/main">
  <p:tag name="POCKET_SHAPE_SH" val="H"/>
</p:tagLst>
</file>

<file path=ppt/tags/tag5.xml><?xml version="1.0" encoding="utf-8"?>
<p:tagLst xmlns:a="http://schemas.openxmlformats.org/drawingml/2006/main" xmlns:r="http://schemas.openxmlformats.org/officeDocument/2006/relationships" xmlns:p="http://schemas.openxmlformats.org/presentationml/2006/main">
  <p:tag name="POCKET_SHAPE_SH" val="H"/>
</p:tagLst>
</file>

<file path=ppt/tags/tag6.xml><?xml version="1.0" encoding="utf-8"?>
<p:tagLst xmlns:a="http://schemas.openxmlformats.org/drawingml/2006/main" xmlns:r="http://schemas.openxmlformats.org/officeDocument/2006/relationships" xmlns:p="http://schemas.openxmlformats.org/presentationml/2006/main">
  <p:tag name="POCKET_SHAPE_SH" val="H"/>
</p:tagLst>
</file>

<file path=ppt/tags/tag7.xml><?xml version="1.0" encoding="utf-8"?>
<p:tagLst xmlns:a="http://schemas.openxmlformats.org/drawingml/2006/main" xmlns:r="http://schemas.openxmlformats.org/officeDocument/2006/relationships" xmlns:p="http://schemas.openxmlformats.org/presentationml/2006/main">
  <p:tag name="POCKET_SHAPE_SH" val="H"/>
</p:tagLst>
</file>

<file path=ppt/tags/tag8.xml><?xml version="1.0" encoding="utf-8"?>
<p:tagLst xmlns:a="http://schemas.openxmlformats.org/drawingml/2006/main" xmlns:r="http://schemas.openxmlformats.org/officeDocument/2006/relationships" xmlns:p="http://schemas.openxmlformats.org/presentationml/2006/main">
  <p:tag name="POCKET_SHAPE_SH" val="H"/>
</p:tagLst>
</file>

<file path=ppt/tags/tag9.xml><?xml version="1.0" encoding="utf-8"?>
<p:tagLst xmlns:a="http://schemas.openxmlformats.org/drawingml/2006/main" xmlns:r="http://schemas.openxmlformats.org/officeDocument/2006/relationships" xmlns:p="http://schemas.openxmlformats.org/presentationml/2006/main">
  <p:tag name="POCKET_SHAPE_SH" val="H"/>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fontScheme name="Temp">
      <a:majorFont>
        <a:latin typeface="Myriad Pro" panose="020F0302020204030204"/>
        <a:ea typeface="Noto Sans S Chinese Regular"/>
        <a:cs typeface=""/>
      </a:majorFont>
      <a:minorFont>
        <a:latin typeface="Myriad Pro" panose="020F0502020204030204"/>
        <a:ea typeface="Noto Sans S Chinese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F25022"/>
    </a:accent1>
    <a:accent2>
      <a:srgbClr val="7FBA00"/>
    </a:accent2>
    <a:accent3>
      <a:srgbClr val="01A4EF"/>
    </a:accent3>
    <a:accent4>
      <a:srgbClr val="FFB901"/>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774</TotalTime>
  <Words>667</Words>
  <Application>Microsoft Office PowerPoint</Application>
  <PresentationFormat>宽屏</PresentationFormat>
  <Paragraphs>153</Paragraphs>
  <Slides>24</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Myriad Pro</vt:lpstr>
      <vt:lpstr>Myriad Pro SemiCond</vt:lpstr>
      <vt:lpstr>SimSun-ExtB</vt:lpstr>
      <vt:lpstr>等线</vt:lpstr>
      <vt:lpstr>方正兰亭黑_GBK</vt:lpstr>
      <vt:lpstr>微软雅黑</vt:lpstr>
      <vt:lpstr>Arial</vt:lpstr>
      <vt:lpstr>Segoe UI</vt:lpstr>
      <vt:lpstr>Office 主题​​</vt:lpstr>
      <vt:lpstr>PowerPoint 演示文稿</vt:lpstr>
      <vt:lpstr>PowerPoint 演示文稿</vt:lpstr>
      <vt:lpstr>PowerPoint 演示文稿</vt:lpstr>
      <vt:lpstr>PowerPoint 演示文稿</vt:lpstr>
      <vt:lpstr>A story</vt:lpstr>
      <vt:lpstr>Background: OBJECTIVE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感受技术之美</dc:title>
  <dc:creator>Xuan Kan</dc:creator>
  <cp:lastModifiedBy>Leowner</cp:lastModifiedBy>
  <cp:revision>104</cp:revision>
  <dcterms:created xsi:type="dcterms:W3CDTF">2016-09-07T10:46:59Z</dcterms:created>
  <dcterms:modified xsi:type="dcterms:W3CDTF">2019-08-15T07:14:42Z</dcterms:modified>
</cp:coreProperties>
</file>