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735763" cy="9866313"/>
  <p:embeddedFontLst>
    <p:embeddedFont>
      <p:font typeface="맑은 고딕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14"/>
      <p:bold r:id="rId15"/>
    </p:embeddedFont>
    <p:embeddedFont>
      <p:font typeface="Nanum Gothic" panose="020B0600000101010101" charset="-127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82">
          <p15:clr>
            <a:srgbClr val="A4A3A4"/>
          </p15:clr>
        </p15:guide>
        <p15:guide id="4" orient="horz" pos="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0" y="270"/>
      </p:cViewPr>
      <p:guideLst>
        <p:guide orient="horz" pos="2160"/>
        <p:guide pos="2880"/>
        <p:guide pos="182"/>
        <p:guide orient="horz" pos="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4763" y="0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1013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1806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64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cb30431c1_0_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E6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5cb30431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5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42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861d1ffc_0_118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9861d1ff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94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94d1fce0_0_2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5c94d1fc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84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f2bc8c58_1_4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5cf2bc8c5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999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f2bc8c58_1_17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5cf2bc8c5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01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cf2bc8c58_1_60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5cf2bc8c58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71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f2bc8c58_1_73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5cf2bc8c58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15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f2bc8c58_1_84:notes"/>
          <p:cNvSpPr txBox="1">
            <a:spLocks noGrp="1"/>
          </p:cNvSpPr>
          <p:nvPr>
            <p:ph type="body" idx="1"/>
          </p:nvPr>
        </p:nvSpPr>
        <p:spPr>
          <a:xfrm>
            <a:off x="673100" y="4748213"/>
            <a:ext cx="5389500" cy="388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5cf2bc8c58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44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10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60" cy="69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855" y="122952"/>
            <a:ext cx="1208009" cy="39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929" y="-27000"/>
            <a:ext cx="9205859" cy="69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udemy.com/artificial-intelligence-az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ko-kr/s/gallery/kpop-artists" TargetMode="External"/><Relationship Id="rId3" Type="http://schemas.openxmlformats.org/officeDocument/2006/relationships/image" Target="../media/image8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tangiblevitz.com/data-storytelling" TargetMode="External"/><Relationship Id="rId5" Type="http://schemas.openxmlformats.org/officeDocument/2006/relationships/hyperlink" Target="https://public.tableau.com/profile/jay.yeo1218#!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jpg"/><Relationship Id="rId7" Type="http://schemas.openxmlformats.org/officeDocument/2006/relationships/hyperlink" Target="https://public.tableau.com/ko-kr/s/gallery/offenses-ivy-league-schools?gallery=featur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ublic.tableau.com/profile/alex.dixon" TargetMode="External"/><Relationship Id="rId5" Type="http://schemas.openxmlformats.org/officeDocument/2006/relationships/hyperlink" Target="https://public.tableau.com/profile/alex.dixon#!/vizhome/CrimeSafetyatIvyLeagueSchoolsv4/CrimeSafetyatIvyLeagueSchool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g"/><Relationship Id="rId7" Type="http://schemas.openxmlformats.org/officeDocument/2006/relationships/hyperlink" Target="https://public.tableau.com/en-us/s/gallery/history-world?gallery=featur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biztory.be/2017/03/27/ironviz-history-world/" TargetMode="External"/><Relationship Id="rId5" Type="http://schemas.openxmlformats.org/officeDocument/2006/relationships/hyperlink" Target="https://public.tableau.com/profile/timothyvermeiren#!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hyperlink" Target="https://public.tableau.com/en-us/s/gallery/history-world?gallery=featur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biztory.be/2017/03/27/ironviz-history-world/" TargetMode="External"/><Relationship Id="rId5" Type="http://schemas.openxmlformats.org/officeDocument/2006/relationships/hyperlink" Target="https://public.tableau.com/profile/timothyvermeiren#!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hyperlink" Target="https://public.tableau.com/en-us/s/gallery/history-world?gallery=featur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biztory.be/2017/03/27/ironviz-history-world/" TargetMode="External"/><Relationship Id="rId5" Type="http://schemas.openxmlformats.org/officeDocument/2006/relationships/hyperlink" Target="https://public.tableau.com/profile/timothyvermeiren#!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hyperlink" Target="https://public.tableau.com/profile/luca7027#!/vizhome/GameofThronesGraveyard/GameofThronesGraveyard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2804525" y="2789025"/>
            <a:ext cx="35349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3600" b="1">
                <a:solidFill>
                  <a:srgbClr val="2AB9C7"/>
                </a:solidFill>
              </a:rPr>
              <a:t>데이터 시각화의 사용</a:t>
            </a:r>
            <a:endParaRPr sz="3600" b="1">
              <a:solidFill>
                <a:srgbClr val="2AB9C7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3720348" y="4124727"/>
            <a:ext cx="170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solidFill>
                  <a:srgbClr val="0C0C0C"/>
                </a:solidFill>
              </a:rPr>
              <a:t>유양규(Rotunda)</a:t>
            </a:r>
            <a:endParaRPr b="1">
              <a:solidFill>
                <a:srgbClr val="0C0C0C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0C0C0C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C0C0C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6305840" y="361155"/>
            <a:ext cx="25362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한국기술교육대학교 능력개발교육원</a:t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653774" y="638150"/>
            <a:ext cx="2188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6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시각화의 사용</a:t>
            </a:r>
            <a:endParaRPr sz="16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634200" y="1281750"/>
            <a:ext cx="7845900" cy="45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ko-KR" sz="18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End of slide</a:t>
            </a:r>
            <a:endParaRPr sz="1800" b="1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300"/>
              </a:spcAft>
              <a:buSzPts val="1100"/>
              <a:buNone/>
            </a:pPr>
            <a:endParaRPr sz="1800" b="1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283" name="Google Shape;283;p34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pic>
        <p:nvPicPr>
          <p:cNvPr id="284" name="Google Shape;28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9125" y="2025525"/>
            <a:ext cx="6605751" cy="37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4"/>
          <p:cNvSpPr txBox="1"/>
          <p:nvPr/>
        </p:nvSpPr>
        <p:spPr>
          <a:xfrm>
            <a:off x="634200" y="5856450"/>
            <a:ext cx="5602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ko-KR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https://www.udemy.com/artificial-intelligence-az/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8429" y="496111"/>
            <a:ext cx="18923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/>
          <p:nvPr/>
        </p:nvSpPr>
        <p:spPr>
          <a:xfrm>
            <a:off x="969550" y="3652900"/>
            <a:ext cx="2104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500" b="1">
                <a:solidFill>
                  <a:srgbClr val="2AB9C7"/>
                </a:solidFill>
              </a:rPr>
              <a:t>데이터 시각화의 사용</a:t>
            </a:r>
            <a:endParaRPr sz="1500" b="1">
              <a:solidFill>
                <a:srgbClr val="2AB9C7"/>
              </a:solidFill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429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1376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7633" y="2763895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/>
          <p:nvPr/>
        </p:nvSpPr>
        <p:spPr>
          <a:xfrm>
            <a:off x="1102751" y="2919492"/>
            <a:ext cx="6206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3985125" y="2640650"/>
            <a:ext cx="41949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200" b="1">
                <a:solidFill>
                  <a:srgbClr val="2AB9C7"/>
                </a:solidFill>
              </a:rPr>
              <a:t>데이터 시각화의 사용</a:t>
            </a:r>
            <a:endParaRPr sz="3200" b="1">
              <a:solidFill>
                <a:srgbClr val="2AB9C7"/>
              </a:solidFill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451625" y="466725"/>
            <a:ext cx="14091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200">
                <a:solidFill>
                  <a:schemeClr val="lt1"/>
                </a:solidFill>
              </a:rPr>
              <a:t>인공지능의 사용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852363" y="2346204"/>
            <a:ext cx="1210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b="1">
                <a:solidFill>
                  <a:srgbClr val="2AB9C7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6600" b="1">
                <a:solidFill>
                  <a:srgbClr val="2AB9C7"/>
                </a:solidFill>
              </a:rPr>
              <a:t>1</a:t>
            </a:r>
            <a:endParaRPr sz="6600" b="1">
              <a:solidFill>
                <a:srgbClr val="2AB9C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6393200" y="388463"/>
            <a:ext cx="23559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lt1"/>
                </a:solidFill>
              </a:rPr>
              <a:t>데이터 시각화의 사용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6393200" y="1282033"/>
            <a:ext cx="2159400" cy="467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50" dirty="0">
                <a:solidFill>
                  <a:srgbClr val="3232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KPop 가수</a:t>
            </a:r>
            <a:endParaRPr sz="2850" dirty="0">
              <a:solidFill>
                <a:srgbClr val="32323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작성자: </a:t>
            </a:r>
            <a:r>
              <a:rPr lang="ko-KR" sz="1200" u="sng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  <a:hlinkClick r:id="rId5"/>
              </a:rPr>
              <a:t>탠저블비츠 TangibleVitz</a:t>
            </a:r>
            <a:endParaRPr sz="1200" u="sng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  <a:hlinkClick r:id="rId5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dirty="0">
                <a:solidFill>
                  <a:srgbClr val="4D4D4D"/>
                </a:solidFill>
                <a:highlight>
                  <a:srgbClr val="F4F4F4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원래에 게시: </a:t>
            </a:r>
            <a:r>
              <a:rPr lang="ko-KR" sz="1200" u="sng" dirty="0">
                <a:solidFill>
                  <a:srgbClr val="4D4D4D"/>
                </a:solidFill>
                <a:highlight>
                  <a:srgbClr val="F4F4F4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  <a:hlinkClick r:id="rId6"/>
              </a:rPr>
              <a:t>TangibleVitz</a:t>
            </a:r>
            <a:endParaRPr sz="1200" u="sng" dirty="0">
              <a:solidFill>
                <a:srgbClr val="4D4D4D"/>
              </a:solidFill>
              <a:highlight>
                <a:srgbClr val="F4F4F4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  <a:hlinkClick r:id="rId6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탠저블비츠가 K-Pop 4대 기획사 및 소속 가수를 한눈에 볼 수 있도록 K-Pop 시장을 시각화했습니다.</a:t>
            </a:r>
            <a:endParaRPr sz="12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좌측의 범례 패널에서 기획사를 클릭하여 재정 세부정보 및 소속 가수 명단을 확인합니다. 하단의 픽토그램을 클릭하면 솔로 가수 및 밴드가 하이라이트됩니다. 회색 범례를 사용하여 성별로 하이라이트합니다.</a:t>
            </a:r>
            <a:endParaRPr sz="12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168" y="1282033"/>
            <a:ext cx="5294682" cy="454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/>
        </p:nvSpPr>
        <p:spPr>
          <a:xfrm>
            <a:off x="676350" y="6025600"/>
            <a:ext cx="53715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 dirty="0">
                <a:solidFill>
                  <a:schemeClr val="hlink"/>
                </a:solidFill>
                <a:hlinkClick r:id="rId8"/>
              </a:rPr>
              <a:t>https://public.tableau.com/ko-kr/s/gallery/kpop-artists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6393200" y="388463"/>
            <a:ext cx="23559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lt1"/>
                </a:solidFill>
              </a:rPr>
              <a:t>데이터 시각화의 사용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6393200" y="1136800"/>
            <a:ext cx="2159400" cy="48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23232"/>
                </a:solidFill>
              </a:rPr>
              <a:t>아이비리그 학교 내 범죄</a:t>
            </a:r>
            <a:endParaRPr sz="2400">
              <a:solidFill>
                <a:srgbClr val="323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D4D4D"/>
                </a:solidFill>
              </a:rPr>
              <a:t>작성자: </a:t>
            </a:r>
            <a:r>
              <a:rPr lang="ko-KR" sz="1200" u="sng">
                <a:solidFill>
                  <a:srgbClr val="4D4D4D"/>
                </a:solidFill>
                <a:hlinkClick r:id="rId5"/>
              </a:rPr>
              <a:t>Alex Dixon 및 Tarannum Ansari</a:t>
            </a:r>
            <a:endParaRPr sz="1200" u="sng">
              <a:solidFill>
                <a:srgbClr val="4D4D4D"/>
              </a:solidFill>
              <a:hlinkClick r:id="rId5"/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D4D4D"/>
                </a:solidFill>
                <a:highlight>
                  <a:srgbClr val="F4F4F4"/>
                </a:highlight>
              </a:rPr>
              <a:t>원래에 게시: </a:t>
            </a:r>
            <a:r>
              <a:rPr lang="ko-KR" sz="1200" u="sng">
                <a:solidFill>
                  <a:srgbClr val="4D4D4D"/>
                </a:solidFill>
                <a:highlight>
                  <a:srgbClr val="F4F4F4"/>
                </a:highlight>
                <a:hlinkClick r:id="rId6"/>
              </a:rPr>
              <a:t>Tableau Public</a:t>
            </a:r>
            <a:endParaRPr sz="1200" u="sng">
              <a:solidFill>
                <a:srgbClr val="4D4D4D"/>
              </a:solidFill>
              <a:highlight>
                <a:srgbClr val="F4F4F4"/>
              </a:highlight>
              <a:hlinkClick r:id="rId6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4D4D4D"/>
                </a:solidFill>
              </a:rPr>
              <a:t>Alex Dixon과 Tarannum Ansari는 2001년부터 2014년까지 아이비리그 학교 캠퍼스에서 발생한 형사 범죄 및 징계 조치를 보여줍니다.</a:t>
            </a:r>
            <a:endParaRPr sz="1200">
              <a:solidFill>
                <a:srgbClr val="4D4D4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ko-KR" sz="1200">
                <a:solidFill>
                  <a:srgbClr val="4D4D4D"/>
                </a:solidFill>
              </a:rPr>
              <a:t>기간을 줄이려면 시간 필터를 사용하십시오. 발생한 특정 범죄 유형에 초점을 맞추려면 드롭다운 필터를 사용하십시오.</a:t>
            </a:r>
            <a:endParaRPr sz="12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676350" y="6025600"/>
            <a:ext cx="5765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 dirty="0">
                <a:solidFill>
                  <a:schemeClr val="hlink"/>
                </a:solidFill>
                <a:hlinkClick r:id="rId7"/>
              </a:rPr>
              <a:t>https://public.tableau.com/ko-kr/s/gallery/offenses-ivy-league-schools?gallery=featured</a:t>
            </a:r>
            <a:endParaRPr sz="1000" dirty="0"/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350" y="1136800"/>
            <a:ext cx="5642074" cy="376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6393200" y="388463"/>
            <a:ext cx="23559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lt1"/>
                </a:solidFill>
              </a:rPr>
              <a:t>데이터 시각화의 사용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39" name="Google Shape;239;p30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6393200" y="1136800"/>
            <a:ext cx="2159400" cy="48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50" dirty="0">
                <a:solidFill>
                  <a:srgbClr val="3232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세계의 역사</a:t>
            </a:r>
            <a:endParaRPr sz="2850" dirty="0">
              <a:solidFill>
                <a:srgbClr val="32323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작성자: </a:t>
            </a:r>
            <a:r>
              <a:rPr lang="ko-KR" sz="1050" u="sng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  <a:hlinkClick r:id="rId5"/>
              </a:rPr>
              <a:t>Timothy Vermeiren</a:t>
            </a:r>
            <a:endParaRPr sz="1050" u="sng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  <a:hlinkClick r:id="rId5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rgbClr val="4D4D4D"/>
                </a:solidFill>
                <a:highlight>
                  <a:srgbClr val="F4F4F4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원래에 게시: </a:t>
            </a:r>
            <a:r>
              <a:rPr lang="ko-KR" sz="1050" u="sng" dirty="0">
                <a:solidFill>
                  <a:srgbClr val="4D4D4D"/>
                </a:solidFill>
                <a:highlight>
                  <a:srgbClr val="F4F4F4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  <a:hlinkClick r:id="rId6"/>
              </a:rPr>
              <a:t>Bizstory.be</a:t>
            </a:r>
            <a:endParaRPr sz="1050" u="sng" dirty="0">
              <a:solidFill>
                <a:srgbClr val="4D4D4D"/>
              </a:solidFill>
              <a:highlight>
                <a:srgbClr val="F4F4F4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  <a:hlinkClick r:id="rId6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-KR" sz="105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Timothy Vermeiren의 비주얼라이제이션은 시간 경과에 따른 문명과 종교의 지리적 범위 변화를 보여줍니다. 이 비주얼라이제이션은 올해 첫 번째 Iron Viz 피더 컨테스트에서 인기 Twitter 상을 받았습니다.</a:t>
            </a:r>
            <a:endParaRPr sz="105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ko-KR" sz="1050" i="1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Timothy의 비주얼라이제이션에는 수행할 수 있는 작업에 대한 표시가 다양하게 포함되어 있습니다. 출처를 보려면 '?'에 마우스오버하고, 옵션이 제공될 때마다 옵션을 선택하여 차트를 필터링할 수 있습니다.</a:t>
            </a:r>
            <a:endParaRPr sz="2850" dirty="0">
              <a:solidFill>
                <a:srgbClr val="32323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676350" y="6025600"/>
            <a:ext cx="5765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 dirty="0">
                <a:solidFill>
                  <a:schemeClr val="hlink"/>
                </a:solidFill>
                <a:hlinkClick r:id="rId7"/>
              </a:rPr>
              <a:t>https://public.tableau.com/en-us/s/gallery/history-world?gallery=featured</a:t>
            </a:r>
            <a:endParaRPr sz="1000" dirty="0"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350" y="1166550"/>
            <a:ext cx="5075987" cy="4668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/>
          <p:nvPr/>
        </p:nvSpPr>
        <p:spPr>
          <a:xfrm>
            <a:off x="6393200" y="388463"/>
            <a:ext cx="23559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lt1"/>
                </a:solidFill>
              </a:rPr>
              <a:t>데이터 시각화의 사용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pic>
        <p:nvPicPr>
          <p:cNvPr id="251" name="Google Shape;25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6393200" y="1136800"/>
            <a:ext cx="2159400" cy="48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50">
                <a:solidFill>
                  <a:srgbClr val="323232"/>
                </a:solidFill>
              </a:rPr>
              <a:t>세계의 역사</a:t>
            </a:r>
            <a:endParaRPr sz="2850">
              <a:solidFill>
                <a:srgbClr val="323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4D4D4D"/>
                </a:solidFill>
              </a:rPr>
              <a:t>작성자: </a:t>
            </a:r>
            <a:r>
              <a:rPr lang="ko-KR" sz="1050" u="sng">
                <a:solidFill>
                  <a:srgbClr val="4D4D4D"/>
                </a:solidFill>
                <a:hlinkClick r:id="rId5"/>
              </a:rPr>
              <a:t>Timothy Vermeiren</a:t>
            </a:r>
            <a:endParaRPr sz="1050" u="sng">
              <a:solidFill>
                <a:srgbClr val="4D4D4D"/>
              </a:solidFill>
              <a:hlinkClick r:id="rId5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4D4D4D"/>
                </a:solidFill>
                <a:highlight>
                  <a:srgbClr val="F4F4F4"/>
                </a:highlight>
              </a:rPr>
              <a:t>원래에 게시: </a:t>
            </a:r>
            <a:r>
              <a:rPr lang="ko-KR" sz="1050" u="sng">
                <a:solidFill>
                  <a:srgbClr val="4D4D4D"/>
                </a:solidFill>
                <a:highlight>
                  <a:srgbClr val="F4F4F4"/>
                </a:highlight>
                <a:hlinkClick r:id="rId6"/>
              </a:rPr>
              <a:t>Bizstory.be</a:t>
            </a:r>
            <a:endParaRPr sz="1050" u="sng">
              <a:solidFill>
                <a:srgbClr val="4D4D4D"/>
              </a:solidFill>
              <a:highlight>
                <a:srgbClr val="F4F4F4"/>
              </a:highlight>
              <a:hlinkClick r:id="rId6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4D4D4D"/>
                </a:solidFill>
              </a:rPr>
              <a:t>Timothy Vermeiren의 비주얼라이제이션은 시간 경과에 따른 문명과 종교의 지리적 범위 변화를 보여줍니다. 이 비주얼라이제이션은 올해 첫 번째 Iron Viz 피더 컨테스트에서 인기 Twitter 상을 받았습니다.</a:t>
            </a:r>
            <a:endParaRPr sz="1050">
              <a:solidFill>
                <a:srgbClr val="4D4D4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ko-KR" sz="1050" i="1">
                <a:solidFill>
                  <a:srgbClr val="4D4D4D"/>
                </a:solidFill>
              </a:rPr>
              <a:t>Timothy의 비주얼라이제이션에는 수행할 수 있는 작업에 대한 표시가 다양하게 포함되어 있습니다. 출처를 보려면 '?'에 마우스오버하고, 옵션이 제공될 때마다 옵션을 선택하여 차트를 필터링할 수 있습니다.</a:t>
            </a:r>
            <a:endParaRPr sz="2400">
              <a:solidFill>
                <a:srgbClr val="323232"/>
              </a:solidFill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676350" y="6025600"/>
            <a:ext cx="5765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 dirty="0">
                <a:solidFill>
                  <a:schemeClr val="hlink"/>
                </a:solidFill>
                <a:hlinkClick r:id="rId7"/>
              </a:rPr>
              <a:t>https://public.tableau.com/en-us/s/gallery/history-world?gallery=featured</a:t>
            </a:r>
            <a:endParaRPr sz="1000" dirty="0"/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8">
            <a:alphaModFix/>
          </a:blip>
          <a:srcRect r="6103"/>
          <a:stretch/>
        </p:blipFill>
        <p:spPr>
          <a:xfrm>
            <a:off x="676350" y="1176775"/>
            <a:ext cx="5716849" cy="30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/>
          <p:nvPr/>
        </p:nvSpPr>
        <p:spPr>
          <a:xfrm>
            <a:off x="6393200" y="388463"/>
            <a:ext cx="23559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lt1"/>
                </a:solidFill>
              </a:rPr>
              <a:t>데이터 시각화의 사용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6393200" y="1136800"/>
            <a:ext cx="2159400" cy="48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50">
                <a:solidFill>
                  <a:srgbClr val="323232"/>
                </a:solidFill>
              </a:rPr>
              <a:t>세계의 역사</a:t>
            </a:r>
            <a:endParaRPr sz="2850">
              <a:solidFill>
                <a:srgbClr val="323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4D4D4D"/>
                </a:solidFill>
              </a:rPr>
              <a:t>작성자: </a:t>
            </a:r>
            <a:r>
              <a:rPr lang="ko-KR" sz="1050" u="sng">
                <a:solidFill>
                  <a:srgbClr val="4D4D4D"/>
                </a:solidFill>
                <a:hlinkClick r:id="rId5"/>
              </a:rPr>
              <a:t>Timothy Vermeiren</a:t>
            </a:r>
            <a:endParaRPr sz="1050" u="sng">
              <a:solidFill>
                <a:srgbClr val="4D4D4D"/>
              </a:solidFill>
              <a:hlinkClick r:id="rId5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4D4D4D"/>
                </a:solidFill>
                <a:highlight>
                  <a:srgbClr val="F4F4F4"/>
                </a:highlight>
              </a:rPr>
              <a:t>원래에 게시: </a:t>
            </a:r>
            <a:r>
              <a:rPr lang="ko-KR" sz="1050" u="sng">
                <a:solidFill>
                  <a:srgbClr val="4D4D4D"/>
                </a:solidFill>
                <a:highlight>
                  <a:srgbClr val="F4F4F4"/>
                </a:highlight>
                <a:hlinkClick r:id="rId6"/>
              </a:rPr>
              <a:t>Bizstory.be</a:t>
            </a:r>
            <a:endParaRPr sz="1050" u="sng">
              <a:solidFill>
                <a:srgbClr val="4D4D4D"/>
              </a:solidFill>
              <a:highlight>
                <a:srgbClr val="F4F4F4"/>
              </a:highlight>
              <a:hlinkClick r:id="rId6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rgbClr val="4D4D4D"/>
                </a:solidFill>
              </a:rPr>
              <a:t>Timothy Vermeiren의 비주얼라이제이션은 시간 경과에 따른 문명과 종교의 지리적 범위 변화를 보여줍니다. 이 비주얼라이제이션은 올해 첫 번째 Iron Viz 피더 컨테스트에서 인기 Twitter 상을 받았습니다.</a:t>
            </a:r>
            <a:endParaRPr sz="1050">
              <a:solidFill>
                <a:srgbClr val="4D4D4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ko-KR" sz="1050" i="1">
                <a:solidFill>
                  <a:srgbClr val="4D4D4D"/>
                </a:solidFill>
              </a:rPr>
              <a:t>Timothy의 비주얼라이제이션에는 수행할 수 있는 작업에 대한 표시가 다양하게 포함되어 있습니다. 출처를 보려면 '?'에 마우스오버하고, 옵션이 제공될 때마다 옵션을 선택하여 차트를 필터링할 수 있습니다.</a:t>
            </a:r>
            <a:endParaRPr sz="2400">
              <a:solidFill>
                <a:srgbClr val="323232"/>
              </a:solidFill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676350" y="6025600"/>
            <a:ext cx="5765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 dirty="0">
                <a:solidFill>
                  <a:schemeClr val="hlink"/>
                </a:solidFill>
                <a:hlinkClick r:id="rId7"/>
              </a:rPr>
              <a:t>https://public.tableau.com/en-us/s/gallery/history-world?gallery=featured</a:t>
            </a:r>
            <a:endParaRPr sz="1000" dirty="0"/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8">
            <a:alphaModFix/>
          </a:blip>
          <a:srcRect b="44567"/>
          <a:stretch/>
        </p:blipFill>
        <p:spPr>
          <a:xfrm>
            <a:off x="676350" y="1136800"/>
            <a:ext cx="5642075" cy="383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/>
          <p:nvPr/>
        </p:nvSpPr>
        <p:spPr>
          <a:xfrm>
            <a:off x="6393200" y="388463"/>
            <a:ext cx="23559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800" b="1">
                <a:solidFill>
                  <a:schemeClr val="lt1"/>
                </a:solidFill>
              </a:rPr>
              <a:t>데이터 시각화의 사용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sldNum" idx="12"/>
          </p:nvPr>
        </p:nvSpPr>
        <p:spPr>
          <a:xfrm>
            <a:off x="7471317" y="6423258"/>
            <a:ext cx="150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0787" y="239139"/>
            <a:ext cx="937628" cy="93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/>
          <p:nvPr/>
        </p:nvSpPr>
        <p:spPr>
          <a:xfrm>
            <a:off x="5538566" y="422028"/>
            <a:ext cx="6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3000" b="1">
                <a:solidFill>
                  <a:schemeClr val="lt1"/>
                </a:solidFill>
              </a:rPr>
              <a:t>1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6391617" y="1333387"/>
            <a:ext cx="2159400" cy="436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50" dirty="0">
                <a:solidFill>
                  <a:srgbClr val="3232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왕좌의 게임</a:t>
            </a:r>
            <a:br>
              <a:rPr lang="ko-KR" sz="2850" dirty="0">
                <a:solidFill>
                  <a:srgbClr val="32323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</a:br>
            <a:r>
              <a:rPr lang="ko-KR" sz="24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죽음 분석표</a:t>
            </a:r>
            <a:endParaRPr sz="24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작성자: Luca Urzì</a:t>
            </a:r>
            <a:endParaRPr sz="12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왕좌의 게임 8시즌 중 2,223회의 죽음을 사인별 살해자별로 분석 정리</a:t>
            </a:r>
            <a:endParaRPr sz="12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마우스오버로 죽은 캐릭터 정보뷰</a:t>
            </a:r>
            <a:endParaRPr sz="12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시즌별, 살해자별 필터기능</a:t>
            </a:r>
            <a:endParaRPr sz="12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676350" y="5879907"/>
            <a:ext cx="57654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u="sng" dirty="0">
                <a:solidFill>
                  <a:schemeClr val="hlink"/>
                </a:solidFill>
                <a:hlinkClick r:id="rId5"/>
              </a:rPr>
              <a:t>https://public.tableau.com/profile/luca7027#!/vizhome/GameofThronesGraveyard/GameofThronesGraveyard</a:t>
            </a:r>
            <a:endParaRPr sz="1000" dirty="0"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350" y="1359656"/>
            <a:ext cx="5420329" cy="407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On-screen Show (4:3)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Calibri</vt:lpstr>
      <vt:lpstr>Arial</vt:lpstr>
      <vt:lpstr>맑은 고딕</vt:lpstr>
      <vt:lpstr>Nanum Gothic</vt:lpstr>
      <vt:lpstr>Roboto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Yang Kyu Yoo</cp:lastModifiedBy>
  <cp:revision>1</cp:revision>
  <dcterms:modified xsi:type="dcterms:W3CDTF">2019-07-10T03:19:23Z</dcterms:modified>
</cp:coreProperties>
</file>