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735763" cy="9866313"/>
  <p:embeddedFontLst>
    <p:embeddedFont>
      <p:font typeface="맑은 고딕" panose="020B0503020000020004" pitchFamily="50" charset="-127"/>
      <p:regular r:id="rId45"/>
      <p:bold r:id="rId46"/>
    </p:embeddedFont>
    <p:embeddedFont>
      <p:font typeface="Calibri" panose="020F0502020204030204" pitchFamily="34" charset="0"/>
      <p:regular r:id="rId47"/>
      <p:bold r:id="rId48"/>
      <p:italic r:id="rId49"/>
      <p:boldItalic r:id="rId50"/>
    </p:embeddedFont>
    <p:embeddedFont>
      <p:font typeface="맑은 고딕" panose="020B0503020000020004" pitchFamily="50" charset="-127"/>
      <p:regular r:id="rId45"/>
      <p:bold r:id="rId46"/>
    </p:embeddedFont>
    <p:embeddedFont>
      <p:font typeface="Nanum Gothic" panose="020B0600000101010101" charset="-127"/>
      <p:regular r:id="rId51"/>
      <p:bold r:id="rId52"/>
    </p:embeddedFont>
    <p:embeddedFont>
      <p:font typeface="Roboto"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82">
          <p15:clr>
            <a:srgbClr val="A4A3A4"/>
          </p15:clr>
        </p15:guide>
        <p15:guide id="4" orient="horz" pos="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08" y="384"/>
      </p:cViewPr>
      <p:guideLst>
        <p:guide orient="horz" pos="2160"/>
        <p:guide pos="2880"/>
        <p:guide pos="182"/>
        <p:guide orient="horz" pos="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53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14763" y="0"/>
            <a:ext cx="2919412" cy="4953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748213"/>
            <a:ext cx="5389563" cy="38846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9371013"/>
            <a:ext cx="2919413" cy="4953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14763" y="9371013"/>
            <a:ext cx="2919412" cy="4953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937547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txBox="1">
            <a:spLocks noGrp="1"/>
          </p:cNvSpPr>
          <p:nvPr>
            <p:ph type="body" idx="1"/>
          </p:nvPr>
        </p:nvSpPr>
        <p:spPr>
          <a:xfrm>
            <a:off x="673100" y="4748213"/>
            <a:ext cx="5389563" cy="38846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06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c61d7bebf_1_136: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67" name="Google Shape;267;g5c61d7bebf_1_136: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22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c61d7bebf_1_150: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77" name="Google Shape;277;g5c61d7bebf_1_150: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877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cb249034d_1_0: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87" name="Google Shape;287;g5cb249034d_1_0: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81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c61d7bebf_1_161: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The dataset contains a few unknown values.</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To keep this initial tutorial simple drop those rows.</a:t>
            </a:r>
            <a:endParaRPr sz="1000">
              <a:highlight>
                <a:srgbClr val="FFFFFF"/>
              </a:highlight>
              <a:latin typeface="Arial"/>
              <a:ea typeface="Arial"/>
              <a:cs typeface="Arial"/>
              <a:sym typeface="Arial"/>
            </a:endParaRPr>
          </a:p>
        </p:txBody>
      </p:sp>
      <p:sp>
        <p:nvSpPr>
          <p:cNvPr id="297" name="Google Shape;297;g5c61d7bebf_1_161: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844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c61d7bebf_1_180: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The "Origin" column is really categorical, not numeric. So convert that to a one-hot:</a:t>
            </a:r>
            <a:endParaRPr sz="1000">
              <a:highlight>
                <a:srgbClr val="FFFFFF"/>
              </a:highlight>
              <a:latin typeface="Arial"/>
              <a:ea typeface="Arial"/>
              <a:cs typeface="Arial"/>
              <a:sym typeface="Arial"/>
            </a:endParaRPr>
          </a:p>
        </p:txBody>
      </p:sp>
      <p:sp>
        <p:nvSpPr>
          <p:cNvPr id="308" name="Google Shape;308;g5c61d7bebf_1_180: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727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c61d7bebf_1_195: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Now split the dataset into a training set and a test set. We will use the test set in the final evaluation of our model.</a:t>
            </a:r>
            <a:endParaRPr sz="1000">
              <a:highlight>
                <a:srgbClr val="FFFFFF"/>
              </a:highlight>
              <a:latin typeface="Arial"/>
              <a:ea typeface="Arial"/>
              <a:cs typeface="Arial"/>
              <a:sym typeface="Arial"/>
            </a:endParaRPr>
          </a:p>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319" name="Google Shape;319;g5c61d7bebf_1_195: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173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c61d7bebf_1_208: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Have a quick look at the joint distribution of a few pairs of columns from the training set.</a:t>
            </a:r>
            <a:endParaRPr sz="1000">
              <a:highlight>
                <a:srgbClr val="FFFFFF"/>
              </a:highlight>
              <a:latin typeface="Arial"/>
              <a:ea typeface="Arial"/>
              <a:cs typeface="Arial"/>
              <a:sym typeface="Arial"/>
            </a:endParaRPr>
          </a:p>
        </p:txBody>
      </p:sp>
      <p:sp>
        <p:nvSpPr>
          <p:cNvPr id="329" name="Google Shape;329;g5c61d7bebf_1_208: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769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b8e44daf5_0_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Have a quick look at the joint distribution of a few pairs of columns from the training set.</a:t>
            </a:r>
            <a:endParaRPr sz="1000">
              <a:highlight>
                <a:srgbClr val="FFFFFF"/>
              </a:highlight>
              <a:latin typeface="Arial"/>
              <a:ea typeface="Arial"/>
              <a:cs typeface="Arial"/>
              <a:sym typeface="Arial"/>
            </a:endParaRPr>
          </a:p>
        </p:txBody>
      </p:sp>
      <p:sp>
        <p:nvSpPr>
          <p:cNvPr id="339" name="Google Shape;339;g5b8e44daf5_0_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171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b8e44daf5_0_1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Also look at the overall statistics:</a:t>
            </a:r>
            <a:endParaRPr sz="1000">
              <a:highlight>
                <a:srgbClr val="FFFFFF"/>
              </a:highlight>
              <a:latin typeface="Arial"/>
              <a:ea typeface="Arial"/>
              <a:cs typeface="Arial"/>
              <a:sym typeface="Arial"/>
            </a:endParaRPr>
          </a:p>
        </p:txBody>
      </p:sp>
      <p:sp>
        <p:nvSpPr>
          <p:cNvPr id="349" name="Google Shape;349;g5b8e44daf5_0_1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892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b8e44daf5_0_24: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359" name="Google Shape;359;g5b8e44daf5_0_24: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35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73100" y="4748213"/>
            <a:ext cx="5389563" cy="38846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658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b8e44daf5_0_34: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Split features from labels</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Separate the target value, or "label", from the features. This label is the value that you will train the model to predict.</a:t>
            </a:r>
            <a:endParaRPr sz="1000">
              <a:highlight>
                <a:srgbClr val="FFFFFF"/>
              </a:highlight>
              <a:latin typeface="Arial"/>
              <a:ea typeface="Arial"/>
              <a:cs typeface="Arial"/>
              <a:sym typeface="Arial"/>
            </a:endParaRPr>
          </a:p>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369" name="Google Shape;369;g5b8e44daf5_0_34: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949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b8e44daf5_0_5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Normalize the data</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Look again at the train_stats block above and note how different the ranges of each feature are.</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It is good practice to normalize features that use different scales and ranges. Although the model might converge without feature normalization, it makes training more difficult, and it makes the resulting model dependent on the choice of units used in the input.</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Note: Although we intentionally generate these statistics from only the training dataset, these statistics will also be used to normalize the test dataset. We need to do that to project the test dataset into the same distribution that the model has been trained on.</a:t>
            </a:r>
            <a:endParaRPr sz="1000">
              <a:highlight>
                <a:srgbClr val="FFFFFF"/>
              </a:highlight>
              <a:latin typeface="Arial"/>
              <a:ea typeface="Arial"/>
              <a:cs typeface="Arial"/>
              <a:sym typeface="Arial"/>
            </a:endParaRPr>
          </a:p>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379" name="Google Shape;379;g5b8e44daf5_0_5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12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b8e44daf5_0_67: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This normalized data is what we will use to train the model.</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Caution: The statistics used to normalize the inputs here (mean and standard deviation) need to be applied to any other data that is fed to the model, along with the one-hot encoding that we did earlier. That includes the test set as well as live data when the model is used in production.</a:t>
            </a:r>
            <a:endParaRPr sz="1000">
              <a:highlight>
                <a:srgbClr val="FFFFFF"/>
              </a:highlight>
              <a:latin typeface="Arial"/>
              <a:ea typeface="Arial"/>
              <a:cs typeface="Arial"/>
              <a:sym typeface="Arial"/>
            </a:endParaRPr>
          </a:p>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388" name="Google Shape;388;g5b8e44daf5_0_67: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234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b8e44daf5_0_79: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This normalized data is what we will use to train the model.</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Caution: The statistics used to normalize the inputs here (mean and standard deviation) need to be applied to any other data that is fed to the model, along with the one-hot encoding that we did earlier. That includes the test set as well as live data when the model is used in production.</a:t>
            </a:r>
            <a:endParaRPr sz="1000">
              <a:highlight>
                <a:srgbClr val="FFFFFF"/>
              </a:highlight>
              <a:latin typeface="Arial"/>
              <a:ea typeface="Arial"/>
              <a:cs typeface="Arial"/>
              <a:sym typeface="Arial"/>
            </a:endParaRPr>
          </a:p>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397" name="Google Shape;397;g5b8e44daf5_0_79: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90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b8e44daf5_0_88: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Build the model</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Let's build our model. Here, we'll use a Sequential model with two densely connected hidden layers, and an output layer that returns a single, continuous value. The model building steps are wrapped in a function, build_model, since we'll create a second model, later on.</a:t>
            </a:r>
            <a:endParaRPr sz="1000">
              <a:highlight>
                <a:srgbClr val="FFFFFF"/>
              </a:highlight>
              <a:latin typeface="Arial"/>
              <a:ea typeface="Arial"/>
              <a:cs typeface="Arial"/>
              <a:sym typeface="Arial"/>
            </a:endParaRPr>
          </a:p>
        </p:txBody>
      </p:sp>
      <p:sp>
        <p:nvSpPr>
          <p:cNvPr id="407" name="Google Shape;407;g5b8e44daf5_0_88: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708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b8e44daf5_0_10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Build the model</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Let's build our model. Here, we'll use a Sequential model with two densely connected hidden layers, and an output layer that returns a single, continuous value. The model building steps are wrapped in a function, build_model, since we'll create a second model, later on.</a:t>
            </a:r>
            <a:endParaRPr sz="1000">
              <a:highlight>
                <a:srgbClr val="FFFFFF"/>
              </a:highlight>
              <a:latin typeface="Arial"/>
              <a:ea typeface="Arial"/>
              <a:cs typeface="Arial"/>
              <a:sym typeface="Arial"/>
            </a:endParaRPr>
          </a:p>
        </p:txBody>
      </p:sp>
      <p:sp>
        <p:nvSpPr>
          <p:cNvPr id="417" name="Google Shape;417;g5b8e44daf5_0_10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820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b8e44daf5_0_11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Inspect the model</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Use the .summary method to print a simple description of the model</a:t>
            </a:r>
            <a:endParaRPr sz="1000">
              <a:highlight>
                <a:srgbClr val="FFFFFF"/>
              </a:highlight>
              <a:latin typeface="Arial"/>
              <a:ea typeface="Arial"/>
              <a:cs typeface="Arial"/>
              <a:sym typeface="Arial"/>
            </a:endParaRPr>
          </a:p>
        </p:txBody>
      </p:sp>
      <p:sp>
        <p:nvSpPr>
          <p:cNvPr id="427" name="Google Shape;427;g5b8e44daf5_0_11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762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b8e44daf5_0_127: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Now try out the model. Take a batch of 10 examples from the training data and call model.predict on it.</a:t>
            </a:r>
            <a:endParaRPr sz="1000">
              <a:highlight>
                <a:srgbClr val="FFFFFF"/>
              </a:highlight>
              <a:latin typeface="Arial"/>
              <a:ea typeface="Arial"/>
              <a:cs typeface="Arial"/>
              <a:sym typeface="Arial"/>
            </a:endParaRPr>
          </a:p>
        </p:txBody>
      </p:sp>
      <p:sp>
        <p:nvSpPr>
          <p:cNvPr id="437" name="Google Shape;437;g5b8e44daf5_0_127: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4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b8e44daf5_0_139: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Now try out the model. Take a batch of 10 examples from the training data and call model.predict on it.</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It seems to be working, and it produces a result of the expected shape and type.</a:t>
            </a:r>
            <a:endParaRPr sz="1000">
              <a:highlight>
                <a:srgbClr val="FFFFFF"/>
              </a:highlight>
              <a:latin typeface="Arial"/>
              <a:ea typeface="Arial"/>
              <a:cs typeface="Arial"/>
              <a:sym typeface="Arial"/>
            </a:endParaRPr>
          </a:p>
        </p:txBody>
      </p:sp>
      <p:sp>
        <p:nvSpPr>
          <p:cNvPr id="447" name="Google Shape;447;g5b8e44daf5_0_139: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4336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5b8e44daf5_0_150: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Train the model</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Train the model for 1000 epochs, and record the training and validation accuracy in the history object.</a:t>
            </a:r>
            <a:endParaRPr sz="1000">
              <a:highlight>
                <a:srgbClr val="FFFFFF"/>
              </a:highlight>
              <a:latin typeface="Arial"/>
              <a:ea typeface="Arial"/>
              <a:cs typeface="Arial"/>
              <a:sym typeface="Arial"/>
            </a:endParaRPr>
          </a:p>
        </p:txBody>
      </p:sp>
      <p:sp>
        <p:nvSpPr>
          <p:cNvPr id="457" name="Google Shape;457;g5b8e44daf5_0_150: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83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73100" y="4748213"/>
            <a:ext cx="5389563" cy="38846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262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b8e44daf5_0_165: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Train the model</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Train the model for 1000 epochs, and record the training and validation accuracy in the history object.</a:t>
            </a:r>
            <a:endParaRPr sz="1000">
              <a:highlight>
                <a:srgbClr val="FFFFFF"/>
              </a:highlight>
              <a:latin typeface="Arial"/>
              <a:ea typeface="Arial"/>
              <a:cs typeface="Arial"/>
              <a:sym typeface="Arial"/>
            </a:endParaRPr>
          </a:p>
        </p:txBody>
      </p:sp>
      <p:sp>
        <p:nvSpPr>
          <p:cNvPr id="467" name="Google Shape;467;g5b8e44daf5_0_165: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69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b8e44daf5_0_175: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Visualize the model's training progress using the stats stored in the history object.</a:t>
            </a:r>
            <a:endParaRPr sz="1000">
              <a:highlight>
                <a:srgbClr val="FFFFFF"/>
              </a:highlight>
              <a:latin typeface="Arial"/>
              <a:ea typeface="Arial"/>
              <a:cs typeface="Arial"/>
              <a:sym typeface="Arial"/>
            </a:endParaRPr>
          </a:p>
        </p:txBody>
      </p:sp>
      <p:sp>
        <p:nvSpPr>
          <p:cNvPr id="477" name="Google Shape;477;g5b8e44daf5_0_175: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197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b8e44daf5_0_186: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Visualize the model's training progress using the stats stored in the history object.</a:t>
            </a:r>
            <a:endParaRPr sz="1000">
              <a:highlight>
                <a:srgbClr val="FFFFFF"/>
              </a:highlight>
              <a:latin typeface="Arial"/>
              <a:ea typeface="Arial"/>
              <a:cs typeface="Arial"/>
              <a:sym typeface="Arial"/>
            </a:endParaRPr>
          </a:p>
        </p:txBody>
      </p:sp>
      <p:sp>
        <p:nvSpPr>
          <p:cNvPr id="487" name="Google Shape;487;g5b8e44daf5_0_186: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970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5b8e44daf5_0_221: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This graph shows little improvement, or even degradation in the validation error after about 100 epochs. Let's update the model.fit call to automatically stop training when the validation score doesn't improve. We'll use an EarlyStopping callback that tests a training condition for every epoch. If a set amount of epochs elapses without showing improvement, then automatically stop the training.</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You can learn more about this callback here.</a:t>
            </a:r>
            <a:endParaRPr sz="1000">
              <a:highlight>
                <a:srgbClr val="FFFFFF"/>
              </a:highlight>
              <a:latin typeface="Arial"/>
              <a:ea typeface="Arial"/>
              <a:cs typeface="Arial"/>
              <a:sym typeface="Arial"/>
            </a:endParaRPr>
          </a:p>
        </p:txBody>
      </p:sp>
      <p:sp>
        <p:nvSpPr>
          <p:cNvPr id="497" name="Google Shape;497;g5b8e44daf5_0_221: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06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b8e44daf5_0_198: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This graph shows little improvement, or even degradation in the validation error after about 100 epochs. Let's update the model.fit call to automatically stop training when the validation score doesn't improve. We'll use an EarlyStopping callback that tests a training condition for every epoch. If a set amount of epochs elapses without showing improvement, then automatically stop the training.</a:t>
            </a:r>
            <a:endParaRPr sz="1000">
              <a:highlight>
                <a:srgbClr val="FFFFFF"/>
              </a:highlight>
              <a:latin typeface="Arial"/>
              <a:ea typeface="Arial"/>
              <a:cs typeface="Arial"/>
              <a:sym typeface="Arial"/>
            </a:endParaRPr>
          </a:p>
          <a:p>
            <a:pPr marL="0" lvl="0" indent="0" algn="l" rtl="0">
              <a:spcBef>
                <a:spcPts val="0"/>
              </a:spcBef>
              <a:spcAft>
                <a:spcPts val="0"/>
              </a:spcAft>
              <a:buNone/>
            </a:pPr>
            <a:r>
              <a:rPr lang="ko-KR" sz="1000">
                <a:highlight>
                  <a:srgbClr val="FFFFFF"/>
                </a:highlight>
                <a:latin typeface="Arial"/>
                <a:ea typeface="Arial"/>
                <a:cs typeface="Arial"/>
                <a:sym typeface="Arial"/>
              </a:rPr>
              <a:t>You can learn more about this callback here.</a:t>
            </a:r>
            <a:endParaRPr sz="1000">
              <a:highlight>
                <a:srgbClr val="FFFFFF"/>
              </a:highlight>
              <a:latin typeface="Arial"/>
              <a:ea typeface="Arial"/>
              <a:cs typeface="Arial"/>
              <a:sym typeface="Arial"/>
            </a:endParaRPr>
          </a:p>
        </p:txBody>
      </p:sp>
      <p:sp>
        <p:nvSpPr>
          <p:cNvPr id="508" name="Google Shape;508;g5b8e44daf5_0_198: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984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b8e44daf5_0_232: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The graph shows that on the validation set, the average error is usually around +/- 2 MPG. Is this good? We'll leave that decision up to you.</a:t>
            </a:r>
            <a:endParaRPr sz="1000">
              <a:highlight>
                <a:srgbClr val="FFFFFF"/>
              </a:highlight>
              <a:latin typeface="Arial"/>
              <a:ea typeface="Arial"/>
              <a:cs typeface="Arial"/>
              <a:sym typeface="Arial"/>
            </a:endParaRPr>
          </a:p>
        </p:txBody>
      </p:sp>
      <p:sp>
        <p:nvSpPr>
          <p:cNvPr id="518" name="Google Shape;518;g5b8e44daf5_0_232: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614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c64e127fe_0_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Let's see how well the model generalizes by using the test set, which we did not use when training the model. This tells us how well we can expect the model to predict when we use it in the real world.</a:t>
            </a:r>
            <a:endParaRPr sz="1000">
              <a:highlight>
                <a:srgbClr val="FFFFFF"/>
              </a:highlight>
              <a:latin typeface="Arial"/>
              <a:ea typeface="Arial"/>
              <a:cs typeface="Arial"/>
              <a:sym typeface="Arial"/>
            </a:endParaRPr>
          </a:p>
        </p:txBody>
      </p:sp>
      <p:sp>
        <p:nvSpPr>
          <p:cNvPr id="529" name="Google Shape;529;g5c64e127fe_0_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1310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c64e127fe_0_15: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Finally, predict MPG values using data in the testing set:</a:t>
            </a:r>
            <a:endParaRPr sz="1000">
              <a:highlight>
                <a:srgbClr val="FFFFFF"/>
              </a:highlight>
              <a:latin typeface="Arial"/>
              <a:ea typeface="Arial"/>
              <a:cs typeface="Arial"/>
              <a:sym typeface="Arial"/>
            </a:endParaRPr>
          </a:p>
        </p:txBody>
      </p:sp>
      <p:sp>
        <p:nvSpPr>
          <p:cNvPr id="539" name="Google Shape;539;g5c64e127fe_0_15: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29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c64e127fe_0_27: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It looks like our model predicts reasonably well. Let's take a look at the error distribution.</a:t>
            </a:r>
            <a:endParaRPr sz="1000">
              <a:highlight>
                <a:srgbClr val="FFFFFF"/>
              </a:highlight>
              <a:latin typeface="Arial"/>
              <a:ea typeface="Arial"/>
              <a:cs typeface="Arial"/>
              <a:sym typeface="Arial"/>
            </a:endParaRPr>
          </a:p>
        </p:txBody>
      </p:sp>
      <p:sp>
        <p:nvSpPr>
          <p:cNvPr id="549" name="Google Shape;549;g5c64e127fe_0_27: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488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c64e127fe_0_42: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sz="1000">
                <a:highlight>
                  <a:srgbClr val="FFFFFF"/>
                </a:highlight>
                <a:latin typeface="Arial"/>
                <a:ea typeface="Arial"/>
                <a:cs typeface="Arial"/>
                <a:sym typeface="Arial"/>
              </a:rPr>
              <a:t>It's not quite gaussian, but we might expect that because the number of samples is very small.</a:t>
            </a:r>
            <a:endParaRPr sz="1000">
              <a:highlight>
                <a:srgbClr val="FFFFFF"/>
              </a:highlight>
              <a:latin typeface="Arial"/>
              <a:ea typeface="Arial"/>
              <a:cs typeface="Arial"/>
              <a:sym typeface="Arial"/>
            </a:endParaRPr>
          </a:p>
        </p:txBody>
      </p:sp>
      <p:sp>
        <p:nvSpPr>
          <p:cNvPr id="559" name="Google Shape;559;g5c64e127fe_0_42: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11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cb249034d_1_10: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10" name="Google Shape;210;g5cb249034d_1_10: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618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c64e127fe_0_54: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Conclusion - This notebook introduced a few techniques to handle a regression problem.</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Mean Squared Error (MSE) is a common loss function used for regression problems (different loss functions are used for classification problems).</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Similarly, evaluation metrics used for regression differ from classification. A common regression metric is Mean Absolute Error (MAE).</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When numeric input data features have values with different ranges, each feature should be scaled independently to the same range.</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If there is not much training data, one technique is to prefer a small network with few hidden layers to avoid overfitting.</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ko-KR" sz="1000">
                <a:highlight>
                  <a:srgbClr val="FFFFFF"/>
                </a:highlight>
                <a:latin typeface="Arial"/>
                <a:ea typeface="Arial"/>
                <a:cs typeface="Arial"/>
                <a:sym typeface="Arial"/>
              </a:rPr>
              <a:t>Early stopping is a useful technique to prevent overfitting.</a:t>
            </a:r>
            <a:endParaRPr sz="10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highlight>
                <a:srgbClr val="FFFFFF"/>
              </a:highlight>
              <a:latin typeface="Arial"/>
              <a:ea typeface="Arial"/>
              <a:cs typeface="Arial"/>
              <a:sym typeface="Arial"/>
            </a:endParaRPr>
          </a:p>
          <a:p>
            <a:pPr marL="0" lvl="0" indent="0" algn="l" rtl="0">
              <a:spcBef>
                <a:spcPts val="0"/>
              </a:spcBef>
              <a:spcAft>
                <a:spcPts val="0"/>
              </a:spcAft>
              <a:buNone/>
            </a:pPr>
            <a:endParaRPr sz="1000">
              <a:highlight>
                <a:srgbClr val="FFFFFF"/>
              </a:highlight>
              <a:latin typeface="Arial"/>
              <a:ea typeface="Arial"/>
              <a:cs typeface="Arial"/>
              <a:sym typeface="Arial"/>
            </a:endParaRPr>
          </a:p>
        </p:txBody>
      </p:sp>
      <p:sp>
        <p:nvSpPr>
          <p:cNvPr id="569" name="Google Shape;569;g5c64e127fe_0_54: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2275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c8e8ac998_0_0: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solidFill>
                <a:srgbClr val="5E6066"/>
              </a:solidFill>
              <a:latin typeface="Arial"/>
              <a:ea typeface="Arial"/>
              <a:cs typeface="Arial"/>
              <a:sym typeface="Arial"/>
            </a:endParaRPr>
          </a:p>
        </p:txBody>
      </p:sp>
      <p:sp>
        <p:nvSpPr>
          <p:cNvPr id="578" name="Google Shape;578;g5c8e8ac998_0_0: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87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cb249034d_1_18: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19" name="Google Shape;219;g5cb249034d_1_18: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3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c61d7bebf_1_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28" name="Google Shape;228;g5c61d7bebf_1_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75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c61d7bebf_1_103: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37" name="Google Shape;237;g5c61d7bebf_1_103: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70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c61d7bebf_1_112: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47" name="Google Shape;247;g5c61d7bebf_1_112: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41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c61d7bebf_1_122:notes"/>
          <p:cNvSpPr txBox="1">
            <a:spLocks noGrp="1"/>
          </p:cNvSpPr>
          <p:nvPr>
            <p:ph type="body" idx="1"/>
          </p:nvPr>
        </p:nvSpPr>
        <p:spPr>
          <a:xfrm>
            <a:off x="673100" y="4748213"/>
            <a:ext cx="5389500" cy="388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257" name="Google Shape;257;g5c61d7bebf_1_122:notes"/>
          <p:cNvSpPr>
            <a:spLocks noGrp="1" noRot="1" noChangeAspect="1"/>
          </p:cNvSpPr>
          <p:nvPr>
            <p:ph type="sldImg" idx="2"/>
          </p:nvPr>
        </p:nvSpPr>
        <p:spPr>
          <a:xfrm>
            <a:off x="1147763" y="1233488"/>
            <a:ext cx="4440237"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530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sldNum" idx="12"/>
          </p:nvPr>
        </p:nvSpPr>
        <p:spPr>
          <a:xfrm>
            <a:off x="7471317" y="6423258"/>
            <a:ext cx="15049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Arial"/>
                <a:ea typeface="Arial"/>
                <a:cs typeface="Arial"/>
                <a:sym typeface="Arial"/>
              </a:defRPr>
            </a:lvl1pPr>
            <a:lvl2pPr marL="0" lvl="1" indent="0" algn="r">
              <a:spcBef>
                <a:spcPts val="0"/>
              </a:spcBef>
              <a:buNone/>
              <a:defRPr sz="1200" b="0" i="0" u="none" strike="noStrike" cap="none">
                <a:solidFill>
                  <a:srgbClr val="A5A5A5"/>
                </a:solidFill>
                <a:latin typeface="Arial"/>
                <a:ea typeface="Arial"/>
                <a:cs typeface="Arial"/>
                <a:sym typeface="Arial"/>
              </a:defRPr>
            </a:lvl2pPr>
            <a:lvl3pPr marL="0" lvl="2" indent="0" algn="r">
              <a:spcBef>
                <a:spcPts val="0"/>
              </a:spcBef>
              <a:buNone/>
              <a:defRPr sz="1200" b="0" i="0" u="none" strike="noStrike" cap="none">
                <a:solidFill>
                  <a:srgbClr val="A5A5A5"/>
                </a:solidFill>
                <a:latin typeface="Arial"/>
                <a:ea typeface="Arial"/>
                <a:cs typeface="Arial"/>
                <a:sym typeface="Arial"/>
              </a:defRPr>
            </a:lvl3pPr>
            <a:lvl4pPr marL="0" lvl="3" indent="0" algn="r">
              <a:spcBef>
                <a:spcPts val="0"/>
              </a:spcBef>
              <a:buNone/>
              <a:defRPr sz="1200" b="0" i="0" u="none" strike="noStrike" cap="none">
                <a:solidFill>
                  <a:srgbClr val="A5A5A5"/>
                </a:solidFill>
                <a:latin typeface="Arial"/>
                <a:ea typeface="Arial"/>
                <a:cs typeface="Arial"/>
                <a:sym typeface="Arial"/>
              </a:defRPr>
            </a:lvl4pPr>
            <a:lvl5pPr marL="0" lvl="4" indent="0" algn="r">
              <a:spcBef>
                <a:spcPts val="0"/>
              </a:spcBef>
              <a:buNone/>
              <a:defRPr sz="1200" b="0" i="0" u="none" strike="noStrike" cap="none">
                <a:solidFill>
                  <a:srgbClr val="A5A5A5"/>
                </a:solidFill>
                <a:latin typeface="Arial"/>
                <a:ea typeface="Arial"/>
                <a:cs typeface="Arial"/>
                <a:sym typeface="Arial"/>
              </a:defRPr>
            </a:lvl5pPr>
            <a:lvl6pPr marL="0" lvl="5" indent="0" algn="r">
              <a:spcBef>
                <a:spcPts val="0"/>
              </a:spcBef>
              <a:buNone/>
              <a:defRPr sz="1200" b="0" i="0" u="none" strike="noStrike" cap="none">
                <a:solidFill>
                  <a:srgbClr val="A5A5A5"/>
                </a:solidFill>
                <a:latin typeface="Arial"/>
                <a:ea typeface="Arial"/>
                <a:cs typeface="Arial"/>
                <a:sym typeface="Arial"/>
              </a:defRPr>
            </a:lvl6pPr>
            <a:lvl7pPr marL="0" lvl="6" indent="0" algn="r">
              <a:spcBef>
                <a:spcPts val="0"/>
              </a:spcBef>
              <a:buNone/>
              <a:defRPr sz="1200" b="0" i="0" u="none" strike="noStrike" cap="none">
                <a:solidFill>
                  <a:srgbClr val="A5A5A5"/>
                </a:solidFill>
                <a:latin typeface="Arial"/>
                <a:ea typeface="Arial"/>
                <a:cs typeface="Arial"/>
                <a:sym typeface="Arial"/>
              </a:defRPr>
            </a:lvl7pPr>
            <a:lvl8pPr marL="0" lvl="7" indent="0" algn="r">
              <a:spcBef>
                <a:spcPts val="0"/>
              </a:spcBef>
              <a:buNone/>
              <a:defRPr sz="1200" b="0" i="0" u="none" strike="noStrike" cap="none">
                <a:solidFill>
                  <a:srgbClr val="A5A5A5"/>
                </a:solidFill>
                <a:latin typeface="Arial"/>
                <a:ea typeface="Arial"/>
                <a:cs typeface="Arial"/>
                <a:sym typeface="Arial"/>
              </a:defRPr>
            </a:lvl8pPr>
            <a:lvl9pPr marL="0" lvl="8" indent="0" algn="r">
              <a:spcBef>
                <a:spcPts val="0"/>
              </a:spcBef>
              <a:buNone/>
              <a:defRPr sz="1200" b="0" i="0" u="none" strike="noStrike" cap="none">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88" name="Google Shape;88;p11"/>
          <p:cNvPicPr preferRelativeResize="0"/>
          <p:nvPr/>
        </p:nvPicPr>
        <p:blipFill rotWithShape="1">
          <a:blip r:embed="rId2">
            <a:alphaModFix/>
          </a:blip>
          <a:srcRect/>
          <a:stretch/>
        </p:blipFill>
        <p:spPr>
          <a:xfrm>
            <a:off x="-30929" y="-27000"/>
            <a:ext cx="9205859" cy="6912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95" name="Google Shape;95;p12"/>
          <p:cNvPicPr preferRelativeResize="0"/>
          <p:nvPr/>
        </p:nvPicPr>
        <p:blipFill rotWithShape="1">
          <a:blip r:embed="rId2">
            <a:alphaModFix/>
          </a:blip>
          <a:srcRect/>
          <a:stretch/>
        </p:blipFill>
        <p:spPr>
          <a:xfrm>
            <a:off x="-30929" y="-27000"/>
            <a:ext cx="9205859" cy="6912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5" name="Google Shape;105;p14"/>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rgbClr val="A5A5A5"/>
                </a:solidFill>
                <a:latin typeface="Arial"/>
                <a:ea typeface="Arial"/>
                <a:cs typeface="Arial"/>
                <a:sym typeface="Arial"/>
              </a:defRPr>
            </a:lvl1pPr>
            <a:lvl2pPr marL="0" lvl="1" indent="0" algn="r" rtl="0">
              <a:spcBef>
                <a:spcPts val="0"/>
              </a:spcBef>
              <a:buNone/>
              <a:defRPr sz="1200" b="0" i="0" u="none" strike="noStrike" cap="none">
                <a:solidFill>
                  <a:srgbClr val="A5A5A5"/>
                </a:solidFill>
                <a:latin typeface="Arial"/>
                <a:ea typeface="Arial"/>
                <a:cs typeface="Arial"/>
                <a:sym typeface="Arial"/>
              </a:defRPr>
            </a:lvl2pPr>
            <a:lvl3pPr marL="0" lvl="2" indent="0" algn="r" rtl="0">
              <a:spcBef>
                <a:spcPts val="0"/>
              </a:spcBef>
              <a:buNone/>
              <a:defRPr sz="1200" b="0" i="0" u="none" strike="noStrike" cap="none">
                <a:solidFill>
                  <a:srgbClr val="A5A5A5"/>
                </a:solidFill>
                <a:latin typeface="Arial"/>
                <a:ea typeface="Arial"/>
                <a:cs typeface="Arial"/>
                <a:sym typeface="Arial"/>
              </a:defRPr>
            </a:lvl3pPr>
            <a:lvl4pPr marL="0" lvl="3" indent="0" algn="r" rtl="0">
              <a:spcBef>
                <a:spcPts val="0"/>
              </a:spcBef>
              <a:buNone/>
              <a:defRPr sz="1200" b="0" i="0" u="none" strike="noStrike" cap="none">
                <a:solidFill>
                  <a:srgbClr val="A5A5A5"/>
                </a:solidFill>
                <a:latin typeface="Arial"/>
                <a:ea typeface="Arial"/>
                <a:cs typeface="Arial"/>
                <a:sym typeface="Arial"/>
              </a:defRPr>
            </a:lvl4pPr>
            <a:lvl5pPr marL="0" lvl="4" indent="0" algn="r" rtl="0">
              <a:spcBef>
                <a:spcPts val="0"/>
              </a:spcBef>
              <a:buNone/>
              <a:defRPr sz="1200" b="0" i="0" u="none" strike="noStrike" cap="none">
                <a:solidFill>
                  <a:srgbClr val="A5A5A5"/>
                </a:solidFill>
                <a:latin typeface="Arial"/>
                <a:ea typeface="Arial"/>
                <a:cs typeface="Arial"/>
                <a:sym typeface="Arial"/>
              </a:defRPr>
            </a:lvl5pPr>
            <a:lvl6pPr marL="0" lvl="5" indent="0" algn="r" rtl="0">
              <a:spcBef>
                <a:spcPts val="0"/>
              </a:spcBef>
              <a:buNone/>
              <a:defRPr sz="1200" b="0" i="0" u="none" strike="noStrike" cap="none">
                <a:solidFill>
                  <a:srgbClr val="A5A5A5"/>
                </a:solidFill>
                <a:latin typeface="Arial"/>
                <a:ea typeface="Arial"/>
                <a:cs typeface="Arial"/>
                <a:sym typeface="Arial"/>
              </a:defRPr>
            </a:lvl6pPr>
            <a:lvl7pPr marL="0" lvl="6" indent="0" algn="r" rtl="0">
              <a:spcBef>
                <a:spcPts val="0"/>
              </a:spcBef>
              <a:buNone/>
              <a:defRPr sz="1200" b="0" i="0" u="none" strike="noStrike" cap="none">
                <a:solidFill>
                  <a:srgbClr val="A5A5A5"/>
                </a:solidFill>
                <a:latin typeface="Arial"/>
                <a:ea typeface="Arial"/>
                <a:cs typeface="Arial"/>
                <a:sym typeface="Arial"/>
              </a:defRPr>
            </a:lvl7pPr>
            <a:lvl8pPr marL="0" lvl="7" indent="0" algn="r" rtl="0">
              <a:spcBef>
                <a:spcPts val="0"/>
              </a:spcBef>
              <a:buNone/>
              <a:defRPr sz="1200" b="0" i="0" u="none" strike="noStrike" cap="none">
                <a:solidFill>
                  <a:srgbClr val="A5A5A5"/>
                </a:solidFill>
                <a:latin typeface="Arial"/>
                <a:ea typeface="Arial"/>
                <a:cs typeface="Arial"/>
                <a:sym typeface="Arial"/>
              </a:defRPr>
            </a:lvl8pPr>
            <a:lvl9pPr marL="0" lvl="8" indent="0" algn="r" rtl="0">
              <a:spcBef>
                <a:spcPts val="0"/>
              </a:spcBef>
              <a:buNone/>
              <a:defRPr sz="1200" b="0" i="0" u="none" strike="noStrike" cap="none">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1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09" name="Google Shape;109;p1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23888" y="1709739"/>
            <a:ext cx="78867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16"/>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400"/>
              <a:buNone/>
              <a:defRPr sz="2400">
                <a:solidFill>
                  <a:schemeClr val="dk1"/>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5" name="Google Shape;115;p1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18" name="Google Shape;118;p16"/>
          <p:cNvPicPr preferRelativeResize="0"/>
          <p:nvPr/>
        </p:nvPicPr>
        <p:blipFill rotWithShape="1">
          <a:blip r:embed="rId2">
            <a:alphaModFix/>
          </a:blip>
          <a:srcRect/>
          <a:stretch/>
        </p:blipFill>
        <p:spPr>
          <a:xfrm>
            <a:off x="-30929" y="-27000"/>
            <a:ext cx="9205860" cy="6912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7"/>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2" name="Google Shape;122;p17"/>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3" name="Google Shape;123;p1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1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26" name="Google Shape;126;p17"/>
          <p:cNvPicPr preferRelativeResize="0"/>
          <p:nvPr/>
        </p:nvPicPr>
        <p:blipFill rotWithShape="1">
          <a:blip r:embed="rId2">
            <a:alphaModFix/>
          </a:blip>
          <a:srcRect/>
          <a:stretch/>
        </p:blipFill>
        <p:spPr>
          <a:xfrm>
            <a:off x="-30929" y="-27000"/>
            <a:ext cx="9205860" cy="6912001"/>
          </a:xfrm>
          <a:prstGeom prst="rect">
            <a:avLst/>
          </a:prstGeom>
          <a:noFill/>
          <a:ln>
            <a:noFill/>
          </a:ln>
        </p:spPr>
      </p:pic>
      <p:pic>
        <p:nvPicPr>
          <p:cNvPr id="127" name="Google Shape;127;p17"/>
          <p:cNvPicPr preferRelativeResize="0"/>
          <p:nvPr/>
        </p:nvPicPr>
        <p:blipFill rotWithShape="1">
          <a:blip r:embed="rId3">
            <a:alphaModFix/>
          </a:blip>
          <a:srcRect/>
          <a:stretch/>
        </p:blipFill>
        <p:spPr>
          <a:xfrm>
            <a:off x="7813855" y="122952"/>
            <a:ext cx="1208010" cy="39761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18"/>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1" name="Google Shape;131;p18"/>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2" name="Google Shape;132;p18"/>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3" name="Google Shape;133;p18"/>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4" name="Google Shape;134;p18"/>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1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37" name="Google Shape;137;p18"/>
          <p:cNvPicPr preferRelativeResize="0"/>
          <p:nvPr/>
        </p:nvPicPr>
        <p:blipFill rotWithShape="1">
          <a:blip r:embed="rId2">
            <a:alphaModFix/>
          </a:blip>
          <a:srcRect/>
          <a:stretch/>
        </p:blipFill>
        <p:spPr>
          <a:xfrm>
            <a:off x="-30929" y="-27000"/>
            <a:ext cx="9205860" cy="6912001"/>
          </a:xfrm>
          <a:prstGeom prst="rect">
            <a:avLst/>
          </a:prstGeom>
          <a:noFill/>
          <a:ln>
            <a:noFill/>
          </a:ln>
        </p:spPr>
      </p:pic>
      <p:pic>
        <p:nvPicPr>
          <p:cNvPr id="138" name="Google Shape;138;p18"/>
          <p:cNvPicPr preferRelativeResize="0"/>
          <p:nvPr/>
        </p:nvPicPr>
        <p:blipFill rotWithShape="1">
          <a:blip r:embed="rId3">
            <a:alphaModFix/>
          </a:blip>
          <a:srcRect/>
          <a:stretch/>
        </p:blipFill>
        <p:spPr>
          <a:xfrm>
            <a:off x="7813855" y="122952"/>
            <a:ext cx="1208010" cy="39761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1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1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44" name="Google Shape;144;p19"/>
          <p:cNvPicPr preferRelativeResize="0"/>
          <p:nvPr/>
        </p:nvPicPr>
        <p:blipFill rotWithShape="1">
          <a:blip r:embed="rId2">
            <a:alphaModFix/>
          </a:blip>
          <a:srcRect/>
          <a:stretch/>
        </p:blipFill>
        <p:spPr>
          <a:xfrm>
            <a:off x="-30929" y="-27000"/>
            <a:ext cx="9205860" cy="6912001"/>
          </a:xfrm>
          <a:prstGeom prst="rect">
            <a:avLst/>
          </a:prstGeom>
          <a:noFill/>
          <a:ln>
            <a:noFill/>
          </a:ln>
        </p:spPr>
      </p:pic>
      <p:pic>
        <p:nvPicPr>
          <p:cNvPr id="145" name="Google Shape;145;p19"/>
          <p:cNvPicPr preferRelativeResize="0"/>
          <p:nvPr/>
        </p:nvPicPr>
        <p:blipFill rotWithShape="1">
          <a:blip r:embed="rId3">
            <a:alphaModFix/>
          </a:blip>
          <a:srcRect/>
          <a:stretch/>
        </p:blipFill>
        <p:spPr>
          <a:xfrm>
            <a:off x="7813855" y="122952"/>
            <a:ext cx="1208010" cy="39761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46"/>
        <p:cNvGrpSpPr/>
        <p:nvPr/>
      </p:nvGrpSpPr>
      <p:grpSpPr>
        <a:xfrm>
          <a:off x="0" y="0"/>
          <a:ext cx="0" cy="0"/>
          <a:chOff x="0" y="0"/>
          <a:chExt cx="0" cy="0"/>
        </a:xfrm>
      </p:grpSpPr>
      <p:sp>
        <p:nvSpPr>
          <p:cNvPr id="147" name="Google Shape;147;p2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50" name="Google Shape;150;p20"/>
          <p:cNvPicPr preferRelativeResize="0"/>
          <p:nvPr/>
        </p:nvPicPr>
        <p:blipFill rotWithShape="1">
          <a:blip r:embed="rId2">
            <a:alphaModFix/>
          </a:blip>
          <a:srcRect/>
          <a:stretch/>
        </p:blipFill>
        <p:spPr>
          <a:xfrm>
            <a:off x="-30929" y="-27000"/>
            <a:ext cx="9205860" cy="6912001"/>
          </a:xfrm>
          <a:prstGeom prst="rect">
            <a:avLst/>
          </a:prstGeom>
          <a:noFill/>
          <a:ln>
            <a:noFill/>
          </a:ln>
        </p:spPr>
      </p:pic>
      <p:pic>
        <p:nvPicPr>
          <p:cNvPr id="151" name="Google Shape;151;p20"/>
          <p:cNvPicPr preferRelativeResize="0"/>
          <p:nvPr/>
        </p:nvPicPr>
        <p:blipFill rotWithShape="1">
          <a:blip r:embed="rId3">
            <a:alphaModFix/>
          </a:blip>
          <a:srcRect/>
          <a:stretch/>
        </p:blipFill>
        <p:spPr>
          <a:xfrm>
            <a:off x="7813855" y="122952"/>
            <a:ext cx="1208010" cy="39761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21"/>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55" name="Google Shape;155;p21"/>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56" name="Google Shape;156;p2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2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2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59" name="Google Shape;159;p21"/>
          <p:cNvPicPr preferRelativeResize="0"/>
          <p:nvPr/>
        </p:nvPicPr>
        <p:blipFill rotWithShape="1">
          <a:blip r:embed="rId2">
            <a:alphaModFix/>
          </a:blip>
          <a:srcRect/>
          <a:stretch/>
        </p:blipFill>
        <p:spPr>
          <a:xfrm>
            <a:off x="-30929" y="-27000"/>
            <a:ext cx="9205860" cy="6912001"/>
          </a:xfrm>
          <a:prstGeom prst="rect">
            <a:avLst/>
          </a:prstGeom>
          <a:noFill/>
          <a:ln>
            <a:noFill/>
          </a:ln>
        </p:spPr>
      </p:pic>
      <p:pic>
        <p:nvPicPr>
          <p:cNvPr id="160" name="Google Shape;160;p21"/>
          <p:cNvPicPr preferRelativeResize="0"/>
          <p:nvPr/>
        </p:nvPicPr>
        <p:blipFill rotWithShape="1">
          <a:blip r:embed="rId3">
            <a:alphaModFix/>
          </a:blip>
          <a:srcRect/>
          <a:stretch/>
        </p:blipFill>
        <p:spPr>
          <a:xfrm>
            <a:off x="7813855" y="122952"/>
            <a:ext cx="1208010" cy="39761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22"/>
          <p:cNvSpPr>
            <a:spLocks noGrp="1"/>
          </p:cNvSpPr>
          <p:nvPr>
            <p:ph type="pic" idx="2"/>
          </p:nvPr>
        </p:nvSpPr>
        <p:spPr>
          <a:xfrm>
            <a:off x="3887391" y="987426"/>
            <a:ext cx="46293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4" name="Google Shape;164;p22"/>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65" name="Google Shape;165;p2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6" name="Google Shape;166;p2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68" name="Google Shape;168;p22"/>
          <p:cNvPicPr preferRelativeResize="0"/>
          <p:nvPr/>
        </p:nvPicPr>
        <p:blipFill rotWithShape="1">
          <a:blip r:embed="rId2">
            <a:alphaModFix/>
          </a:blip>
          <a:srcRect/>
          <a:stretch/>
        </p:blipFill>
        <p:spPr>
          <a:xfrm>
            <a:off x="-30929" y="-27000"/>
            <a:ext cx="9205860" cy="69120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23"/>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2" name="Google Shape;172;p2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p2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75" name="Google Shape;175;p23"/>
          <p:cNvPicPr preferRelativeResize="0"/>
          <p:nvPr/>
        </p:nvPicPr>
        <p:blipFill rotWithShape="1">
          <a:blip r:embed="rId2">
            <a:alphaModFix/>
          </a:blip>
          <a:srcRect/>
          <a:stretch/>
        </p:blipFill>
        <p:spPr>
          <a:xfrm>
            <a:off x="-30929" y="-27000"/>
            <a:ext cx="9205860" cy="69120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24"/>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9" name="Google Shape;179;p2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p2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1" name="Google Shape;181;p2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182" name="Google Shape;182;p24"/>
          <p:cNvPicPr preferRelativeResize="0"/>
          <p:nvPr/>
        </p:nvPicPr>
        <p:blipFill rotWithShape="1">
          <a:blip r:embed="rId2">
            <a:alphaModFix/>
          </a:blip>
          <a:srcRect/>
          <a:stretch/>
        </p:blipFill>
        <p:spPr>
          <a:xfrm>
            <a:off x="-30929" y="-27000"/>
            <a:ext cx="9205860" cy="69120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31" name="Google Shape;31;p4"/>
          <p:cNvPicPr preferRelativeResize="0"/>
          <p:nvPr/>
        </p:nvPicPr>
        <p:blipFill rotWithShape="1">
          <a:blip r:embed="rId2">
            <a:alphaModFix/>
          </a:blip>
          <a:srcRect/>
          <a:stretch/>
        </p:blipFill>
        <p:spPr>
          <a:xfrm>
            <a:off x="-30929" y="-27000"/>
            <a:ext cx="9205859" cy="6912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39" name="Google Shape;39;p5"/>
          <p:cNvPicPr preferRelativeResize="0"/>
          <p:nvPr/>
        </p:nvPicPr>
        <p:blipFill rotWithShape="1">
          <a:blip r:embed="rId2">
            <a:alphaModFix/>
          </a:blip>
          <a:srcRect/>
          <a:stretch/>
        </p:blipFill>
        <p:spPr>
          <a:xfrm>
            <a:off x="-30929" y="-27000"/>
            <a:ext cx="9205859" cy="6912000"/>
          </a:xfrm>
          <a:prstGeom prst="rect">
            <a:avLst/>
          </a:prstGeom>
          <a:noFill/>
          <a:ln>
            <a:noFill/>
          </a:ln>
        </p:spPr>
      </p:pic>
      <p:pic>
        <p:nvPicPr>
          <p:cNvPr id="40" name="Google Shape;40;p5"/>
          <p:cNvPicPr preferRelativeResize="0"/>
          <p:nvPr/>
        </p:nvPicPr>
        <p:blipFill rotWithShape="1">
          <a:blip r:embed="rId3">
            <a:alphaModFix/>
          </a:blip>
          <a:srcRect/>
          <a:stretch/>
        </p:blipFill>
        <p:spPr>
          <a:xfrm>
            <a:off x="7813855" y="122952"/>
            <a:ext cx="1208009" cy="39761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50" name="Google Shape;50;p6"/>
          <p:cNvPicPr preferRelativeResize="0"/>
          <p:nvPr/>
        </p:nvPicPr>
        <p:blipFill rotWithShape="1">
          <a:blip r:embed="rId2">
            <a:alphaModFix/>
          </a:blip>
          <a:srcRect/>
          <a:stretch/>
        </p:blipFill>
        <p:spPr>
          <a:xfrm>
            <a:off x="-30929" y="-27000"/>
            <a:ext cx="9205859" cy="6912000"/>
          </a:xfrm>
          <a:prstGeom prst="rect">
            <a:avLst/>
          </a:prstGeom>
          <a:noFill/>
          <a:ln>
            <a:noFill/>
          </a:ln>
        </p:spPr>
      </p:pic>
      <p:pic>
        <p:nvPicPr>
          <p:cNvPr id="51" name="Google Shape;51;p6"/>
          <p:cNvPicPr preferRelativeResize="0"/>
          <p:nvPr/>
        </p:nvPicPr>
        <p:blipFill rotWithShape="1">
          <a:blip r:embed="rId3">
            <a:alphaModFix/>
          </a:blip>
          <a:srcRect/>
          <a:stretch/>
        </p:blipFill>
        <p:spPr>
          <a:xfrm>
            <a:off x="7813855" y="122952"/>
            <a:ext cx="1208009" cy="39761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57" name="Google Shape;57;p7"/>
          <p:cNvPicPr preferRelativeResize="0"/>
          <p:nvPr/>
        </p:nvPicPr>
        <p:blipFill rotWithShape="1">
          <a:blip r:embed="rId2">
            <a:alphaModFix/>
          </a:blip>
          <a:srcRect/>
          <a:stretch/>
        </p:blipFill>
        <p:spPr>
          <a:xfrm>
            <a:off x="-30929" y="-27000"/>
            <a:ext cx="9205859" cy="6912000"/>
          </a:xfrm>
          <a:prstGeom prst="rect">
            <a:avLst/>
          </a:prstGeom>
          <a:noFill/>
          <a:ln>
            <a:noFill/>
          </a:ln>
        </p:spPr>
      </p:pic>
      <p:pic>
        <p:nvPicPr>
          <p:cNvPr id="58" name="Google Shape;58;p7"/>
          <p:cNvPicPr preferRelativeResize="0"/>
          <p:nvPr/>
        </p:nvPicPr>
        <p:blipFill rotWithShape="1">
          <a:blip r:embed="rId3">
            <a:alphaModFix/>
          </a:blip>
          <a:srcRect/>
          <a:stretch/>
        </p:blipFill>
        <p:spPr>
          <a:xfrm>
            <a:off x="7813855" y="122952"/>
            <a:ext cx="1208009" cy="39761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63" name="Google Shape;63;p8"/>
          <p:cNvPicPr preferRelativeResize="0"/>
          <p:nvPr/>
        </p:nvPicPr>
        <p:blipFill rotWithShape="1">
          <a:blip r:embed="rId2">
            <a:alphaModFix/>
          </a:blip>
          <a:srcRect/>
          <a:stretch/>
        </p:blipFill>
        <p:spPr>
          <a:xfrm>
            <a:off x="-30929" y="-27000"/>
            <a:ext cx="9205859" cy="6912000"/>
          </a:xfrm>
          <a:prstGeom prst="rect">
            <a:avLst/>
          </a:prstGeom>
          <a:noFill/>
          <a:ln>
            <a:noFill/>
          </a:ln>
        </p:spPr>
      </p:pic>
      <p:pic>
        <p:nvPicPr>
          <p:cNvPr id="64" name="Google Shape;64;p8"/>
          <p:cNvPicPr preferRelativeResize="0"/>
          <p:nvPr/>
        </p:nvPicPr>
        <p:blipFill rotWithShape="1">
          <a:blip r:embed="rId3">
            <a:alphaModFix/>
          </a:blip>
          <a:srcRect/>
          <a:stretch/>
        </p:blipFill>
        <p:spPr>
          <a:xfrm>
            <a:off x="7813855" y="122952"/>
            <a:ext cx="1208009" cy="39761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72" name="Google Shape;72;p9"/>
          <p:cNvPicPr preferRelativeResize="0"/>
          <p:nvPr/>
        </p:nvPicPr>
        <p:blipFill rotWithShape="1">
          <a:blip r:embed="rId2">
            <a:alphaModFix/>
          </a:blip>
          <a:srcRect/>
          <a:stretch/>
        </p:blipFill>
        <p:spPr>
          <a:xfrm>
            <a:off x="-30929" y="-27000"/>
            <a:ext cx="9205859" cy="6912000"/>
          </a:xfrm>
          <a:prstGeom prst="rect">
            <a:avLst/>
          </a:prstGeom>
          <a:noFill/>
          <a:ln>
            <a:noFill/>
          </a:ln>
        </p:spPr>
      </p:pic>
      <p:pic>
        <p:nvPicPr>
          <p:cNvPr id="73" name="Google Shape;73;p9"/>
          <p:cNvPicPr preferRelativeResize="0"/>
          <p:nvPr/>
        </p:nvPicPr>
        <p:blipFill rotWithShape="1">
          <a:blip r:embed="rId3">
            <a:alphaModFix/>
          </a:blip>
          <a:srcRect/>
          <a:stretch/>
        </p:blipFill>
        <p:spPr>
          <a:xfrm>
            <a:off x="7813855" y="122952"/>
            <a:ext cx="1208009" cy="39761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7" name="Google Shape;77;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pic>
        <p:nvPicPr>
          <p:cNvPr id="81" name="Google Shape;81;p10"/>
          <p:cNvPicPr preferRelativeResize="0"/>
          <p:nvPr/>
        </p:nvPicPr>
        <p:blipFill rotWithShape="1">
          <a:blip r:embed="rId2">
            <a:alphaModFix/>
          </a:blip>
          <a:srcRect/>
          <a:stretch/>
        </p:blipFill>
        <p:spPr>
          <a:xfrm>
            <a:off x="-30929" y="-27000"/>
            <a:ext cx="9205859" cy="6912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8" name="Google Shape;98;p1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9" name="Google Shape;99;p1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 name="Google Shape;100;p1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1" name="Google Shape;101;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github.com/yyoo79/KTSummer2019"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hyperlink" Target="https://www.udemy.com/artificial-intelligence-az/" TargetMode="External"/><Relationship Id="rId5" Type="http://schemas.openxmlformats.org/officeDocument/2006/relationships/image" Target="../media/image4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colab.research.google.com" TargetMode="External"/><Relationship Id="rId5" Type="http://schemas.openxmlformats.org/officeDocument/2006/relationships/hyperlink" Target="https://www.google.com/"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www.tensorflow.org/guide/keras" TargetMode="External"/><Relationship Id="rId5" Type="http://schemas.openxmlformats.org/officeDocument/2006/relationships/hyperlink" Target="https://archive.ics.uci.edu/ml/datasets/auto+mpg"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s://archive.ics.uci.edu/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5"/>
          <p:cNvSpPr txBox="1"/>
          <p:nvPr/>
        </p:nvSpPr>
        <p:spPr>
          <a:xfrm>
            <a:off x="2599500" y="2370550"/>
            <a:ext cx="3945000" cy="1998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3600" b="1">
                <a:solidFill>
                  <a:srgbClr val="2AB9C7"/>
                </a:solidFill>
              </a:rPr>
              <a:t>회귀와 자동차 연비 예측하기 실습</a:t>
            </a:r>
            <a:endParaRPr sz="3600" b="1">
              <a:solidFill>
                <a:srgbClr val="2AB9C7"/>
              </a:solidFill>
            </a:endParaRPr>
          </a:p>
        </p:txBody>
      </p:sp>
      <p:sp>
        <p:nvSpPr>
          <p:cNvPr id="188" name="Google Shape;188;p25"/>
          <p:cNvSpPr txBox="1"/>
          <p:nvPr/>
        </p:nvSpPr>
        <p:spPr>
          <a:xfrm>
            <a:off x="3720348" y="4106277"/>
            <a:ext cx="1703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r>
              <a:rPr lang="ko-KR" b="1">
                <a:solidFill>
                  <a:srgbClr val="0C0C0C"/>
                </a:solidFill>
              </a:rPr>
              <a:t>유양규(Rotunda)</a:t>
            </a:r>
            <a:endParaRPr b="1">
              <a:solidFill>
                <a:srgbClr val="0C0C0C"/>
              </a:solidFill>
            </a:endParaRPr>
          </a:p>
          <a:p>
            <a:pPr marL="0" marR="0" lvl="0" indent="0" algn="ctr" rtl="0">
              <a:spcBef>
                <a:spcPts val="0"/>
              </a:spcBef>
              <a:spcAft>
                <a:spcPts val="0"/>
              </a:spcAft>
              <a:buClr>
                <a:schemeClr val="dk1"/>
              </a:buClr>
              <a:buSzPts val="1100"/>
              <a:buFont typeface="Arial"/>
              <a:buNone/>
            </a:pPr>
            <a:endParaRPr b="1">
              <a:solidFill>
                <a:srgbClr val="0C0C0C"/>
              </a:solidFill>
            </a:endParaRPr>
          </a:p>
          <a:p>
            <a:pPr marL="0" marR="0" lvl="0" indent="0" algn="ctr" rtl="0">
              <a:spcBef>
                <a:spcPts val="0"/>
              </a:spcBef>
              <a:spcAft>
                <a:spcPts val="0"/>
              </a:spcAft>
              <a:buNone/>
            </a:pPr>
            <a:endParaRPr b="1">
              <a:solidFill>
                <a:srgbClr val="0C0C0C"/>
              </a:solidFill>
            </a:endParaRPr>
          </a:p>
        </p:txBody>
      </p:sp>
      <p:sp>
        <p:nvSpPr>
          <p:cNvPr id="189" name="Google Shape;189;p25"/>
          <p:cNvSpPr/>
          <p:nvPr/>
        </p:nvSpPr>
        <p:spPr>
          <a:xfrm>
            <a:off x="6305840" y="361155"/>
            <a:ext cx="2536272"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sz="1200" b="0" i="0" u="none" strike="noStrike" cap="none">
                <a:solidFill>
                  <a:schemeClr val="lt1"/>
                </a:solidFill>
                <a:latin typeface="Nanum Gothic"/>
                <a:ea typeface="Nanum Gothic"/>
                <a:cs typeface="Nanum Gothic"/>
                <a:sym typeface="Nanum Gothic"/>
              </a:rPr>
              <a:t>한국기술교육대학교 능력개발교육원</a:t>
            </a:r>
            <a:endParaRPr/>
          </a:p>
        </p:txBody>
      </p:sp>
      <p:sp>
        <p:nvSpPr>
          <p:cNvPr id="190" name="Google Shape;190;p25"/>
          <p:cNvSpPr/>
          <p:nvPr/>
        </p:nvSpPr>
        <p:spPr>
          <a:xfrm>
            <a:off x="6786741" y="638154"/>
            <a:ext cx="2055371" cy="33855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SzPts val="1100"/>
              <a:buNone/>
            </a:pPr>
            <a:r>
              <a:rPr lang="ko-KR" sz="1600" b="1">
                <a:solidFill>
                  <a:schemeClr val="lt1"/>
                </a:solidFill>
                <a:latin typeface="Nanum Gothic"/>
                <a:ea typeface="Nanum Gothic"/>
                <a:cs typeface="Nanum Gothic"/>
                <a:sym typeface="Nanum Gothic"/>
              </a:rPr>
              <a:t>TensorFlow 4</a:t>
            </a:r>
            <a:endParaRPr sz="1600" b="1">
              <a:solidFill>
                <a:schemeClr val="lt1"/>
              </a:solidFill>
              <a:latin typeface="Nanum Gothic"/>
              <a:ea typeface="Nanum Gothic"/>
              <a:cs typeface="Nanum Gothic"/>
              <a:sym typeface="Nanum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sp>
        <p:nvSpPr>
          <p:cNvPr id="269" name="Google Shape;269;p34"/>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70" name="Google Shape;270;p34"/>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10</a:t>
            </a:fld>
            <a:endParaRPr/>
          </a:p>
        </p:txBody>
      </p:sp>
      <p:pic>
        <p:nvPicPr>
          <p:cNvPr id="271" name="Google Shape;271;p34"/>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72" name="Google Shape;272;p34"/>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73" name="Google Shape;273;p34"/>
          <p:cNvSpPr/>
          <p:nvPr/>
        </p:nvSpPr>
        <p:spPr>
          <a:xfrm>
            <a:off x="641250" y="1334250"/>
            <a:ext cx="7757700" cy="4206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데이터 구하기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먼저 데이터셋을 다운로드합니다.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274" name="Google Shape;274;p34"/>
          <p:cNvPicPr preferRelativeResize="0"/>
          <p:nvPr/>
        </p:nvPicPr>
        <p:blipFill>
          <a:blip r:embed="rId5">
            <a:alphaModFix/>
          </a:blip>
          <a:stretch>
            <a:fillRect/>
          </a:stretch>
        </p:blipFill>
        <p:spPr>
          <a:xfrm>
            <a:off x="766750" y="2786588"/>
            <a:ext cx="7610475" cy="159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35"/>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80" name="Google Shape;280;p35"/>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11</a:t>
            </a:fld>
            <a:endParaRPr/>
          </a:p>
        </p:txBody>
      </p:sp>
      <p:pic>
        <p:nvPicPr>
          <p:cNvPr id="281" name="Google Shape;281;p35"/>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82" name="Google Shape;282;p35"/>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83" name="Google Shape;283;p35"/>
          <p:cNvSpPr/>
          <p:nvPr/>
        </p:nvSpPr>
        <p:spPr>
          <a:xfrm>
            <a:off x="693138" y="1176775"/>
            <a:ext cx="7757700" cy="4206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데이터 구하기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판다스를 사용하여 데이터를 읽습니다.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284" name="Google Shape;284;p35"/>
          <p:cNvPicPr preferRelativeResize="0"/>
          <p:nvPr/>
        </p:nvPicPr>
        <p:blipFill>
          <a:blip r:embed="rId5">
            <a:alphaModFix/>
          </a:blip>
          <a:stretch>
            <a:fillRect/>
          </a:stretch>
        </p:blipFill>
        <p:spPr>
          <a:xfrm>
            <a:off x="785813" y="2444113"/>
            <a:ext cx="7572375"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36"/>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90" name="Google Shape;290;p36"/>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12</a:t>
            </a:fld>
            <a:endParaRPr/>
          </a:p>
        </p:txBody>
      </p:sp>
      <p:pic>
        <p:nvPicPr>
          <p:cNvPr id="291" name="Google Shape;291;p36"/>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92" name="Google Shape;292;p36"/>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93" name="Google Shape;293;p36"/>
          <p:cNvSpPr/>
          <p:nvPr/>
        </p:nvSpPr>
        <p:spPr>
          <a:xfrm>
            <a:off x="693138" y="1176775"/>
            <a:ext cx="7757700" cy="4206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데이터 정제하기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누락된 데이터가 있는지 확인합니다.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294" name="Google Shape;294;p36"/>
          <p:cNvPicPr preferRelativeResize="0"/>
          <p:nvPr/>
        </p:nvPicPr>
        <p:blipFill>
          <a:blip r:embed="rId5">
            <a:alphaModFix/>
          </a:blip>
          <a:stretch>
            <a:fillRect/>
          </a:stretch>
        </p:blipFill>
        <p:spPr>
          <a:xfrm>
            <a:off x="2747000" y="3252100"/>
            <a:ext cx="3650000" cy="8568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37"/>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00" name="Google Shape;300;p37"/>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13</a:t>
            </a:fld>
            <a:endParaRPr/>
          </a:p>
        </p:txBody>
      </p:sp>
      <p:pic>
        <p:nvPicPr>
          <p:cNvPr id="301" name="Google Shape;301;p37"/>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02" name="Google Shape;302;p37"/>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03" name="Google Shape;303;p37"/>
          <p:cNvSpPr/>
          <p:nvPr/>
        </p:nvSpPr>
        <p:spPr>
          <a:xfrm>
            <a:off x="693145" y="1176775"/>
            <a:ext cx="4687500" cy="4206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데이터 정제하기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데이터셋은 일부 데이터가 누락되어(unknown values) 있습니다.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문제를 간단하게 만들기 위해서 누락된 행을 삭제하겠습니다.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04" name="Google Shape;304;p37"/>
          <p:cNvPicPr preferRelativeResize="0"/>
          <p:nvPr/>
        </p:nvPicPr>
        <p:blipFill>
          <a:blip r:embed="rId5">
            <a:alphaModFix/>
          </a:blip>
          <a:stretch>
            <a:fillRect/>
          </a:stretch>
        </p:blipFill>
        <p:spPr>
          <a:xfrm>
            <a:off x="5440375" y="1503350"/>
            <a:ext cx="2841025" cy="2662700"/>
          </a:xfrm>
          <a:prstGeom prst="rect">
            <a:avLst/>
          </a:prstGeom>
          <a:noFill/>
          <a:ln>
            <a:noFill/>
          </a:ln>
        </p:spPr>
      </p:pic>
      <p:pic>
        <p:nvPicPr>
          <p:cNvPr id="305" name="Google Shape;305;p37"/>
          <p:cNvPicPr preferRelativeResize="0"/>
          <p:nvPr/>
        </p:nvPicPr>
        <p:blipFill>
          <a:blip r:embed="rId6">
            <a:alphaModFix/>
          </a:blip>
          <a:stretch>
            <a:fillRect/>
          </a:stretch>
        </p:blipFill>
        <p:spPr>
          <a:xfrm>
            <a:off x="851675" y="4308650"/>
            <a:ext cx="3272904" cy="62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38"/>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11" name="Google Shape;311;p38"/>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14</a:t>
            </a:fld>
            <a:endParaRPr/>
          </a:p>
        </p:txBody>
      </p:sp>
      <p:pic>
        <p:nvPicPr>
          <p:cNvPr id="312" name="Google Shape;312;p38"/>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13" name="Google Shape;313;p38"/>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14" name="Google Shape;314;p38"/>
          <p:cNvSpPr/>
          <p:nvPr/>
        </p:nvSpPr>
        <p:spPr>
          <a:xfrm>
            <a:off x="693150" y="1176775"/>
            <a:ext cx="4521000" cy="4491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데이터 정제하기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"Origin" 열은 수치형이 아니고 범주형이므로 원-핫 인코딩(one-hot encoding)으로 변환하겠습니다: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15" name="Google Shape;315;p38"/>
          <p:cNvPicPr preferRelativeResize="0"/>
          <p:nvPr/>
        </p:nvPicPr>
        <p:blipFill>
          <a:blip r:embed="rId5">
            <a:alphaModFix/>
          </a:blip>
          <a:stretch>
            <a:fillRect/>
          </a:stretch>
        </p:blipFill>
        <p:spPr>
          <a:xfrm>
            <a:off x="5380775" y="2054100"/>
            <a:ext cx="3042323" cy="554100"/>
          </a:xfrm>
          <a:prstGeom prst="rect">
            <a:avLst/>
          </a:prstGeom>
          <a:noFill/>
          <a:ln>
            <a:noFill/>
          </a:ln>
        </p:spPr>
      </p:pic>
      <p:pic>
        <p:nvPicPr>
          <p:cNvPr id="316" name="Google Shape;316;p38"/>
          <p:cNvPicPr preferRelativeResize="0"/>
          <p:nvPr/>
        </p:nvPicPr>
        <p:blipFill>
          <a:blip r:embed="rId6">
            <a:alphaModFix/>
          </a:blip>
          <a:stretch>
            <a:fillRect/>
          </a:stretch>
        </p:blipFill>
        <p:spPr>
          <a:xfrm>
            <a:off x="633400" y="2771438"/>
            <a:ext cx="7877175" cy="300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39"/>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22" name="Google Shape;322;p39"/>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15</a:t>
            </a:fld>
            <a:endParaRPr/>
          </a:p>
        </p:txBody>
      </p:sp>
      <p:pic>
        <p:nvPicPr>
          <p:cNvPr id="323" name="Google Shape;323;p39"/>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24" name="Google Shape;324;p39"/>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25" name="Google Shape;325;p39"/>
          <p:cNvSpPr/>
          <p:nvPr/>
        </p:nvSpPr>
        <p:spPr>
          <a:xfrm>
            <a:off x="693150" y="1176775"/>
            <a:ext cx="7722900" cy="4540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데이터셋을 훈련 세트와 테스트 세트로 분할하기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이제 데이터를 훈련 세트와 테스트 세트로 분할합니다.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테스트 세트는 모델을 최종적으로 평가할 때 사용합니다.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26" name="Google Shape;326;p39"/>
          <p:cNvPicPr preferRelativeResize="0"/>
          <p:nvPr/>
        </p:nvPicPr>
        <p:blipFill>
          <a:blip r:embed="rId5">
            <a:alphaModFix/>
          </a:blip>
          <a:stretch>
            <a:fillRect/>
          </a:stretch>
        </p:blipFill>
        <p:spPr>
          <a:xfrm>
            <a:off x="989701" y="3275538"/>
            <a:ext cx="7129800" cy="104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0"/>
        <p:cNvGrpSpPr/>
        <p:nvPr/>
      </p:nvGrpSpPr>
      <p:grpSpPr>
        <a:xfrm>
          <a:off x="0" y="0"/>
          <a:ext cx="0" cy="0"/>
          <a:chOff x="0" y="0"/>
          <a:chExt cx="0" cy="0"/>
        </a:xfrm>
      </p:grpSpPr>
      <p:sp>
        <p:nvSpPr>
          <p:cNvPr id="331" name="Google Shape;331;p40"/>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32" name="Google Shape;332;p40"/>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16</a:t>
            </a:fld>
            <a:endParaRPr/>
          </a:p>
        </p:txBody>
      </p:sp>
      <p:pic>
        <p:nvPicPr>
          <p:cNvPr id="333" name="Google Shape;333;p40"/>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34" name="Google Shape;334;p40"/>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35" name="Google Shape;335;p40"/>
          <p:cNvSpPr/>
          <p:nvPr/>
        </p:nvSpPr>
        <p:spPr>
          <a:xfrm>
            <a:off x="693150" y="1176775"/>
            <a:ext cx="7722900" cy="4540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조사하기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훈련 세트에서 몇 개의 열을 선택해 산점도(the joint distribution) 행렬을 만들어 살펴 보겠습니다.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36" name="Google Shape;336;p40"/>
          <p:cNvPicPr preferRelativeResize="0"/>
          <p:nvPr/>
        </p:nvPicPr>
        <p:blipFill>
          <a:blip r:embed="rId5">
            <a:alphaModFix/>
          </a:blip>
          <a:stretch>
            <a:fillRect/>
          </a:stretch>
        </p:blipFill>
        <p:spPr>
          <a:xfrm>
            <a:off x="904863" y="3073063"/>
            <a:ext cx="7334274" cy="55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1" name="Google Shape;341;p41"/>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42" name="Google Shape;342;p41"/>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17</a:t>
            </a:fld>
            <a:endParaRPr/>
          </a:p>
        </p:txBody>
      </p:sp>
      <p:pic>
        <p:nvPicPr>
          <p:cNvPr id="343" name="Google Shape;343;p41"/>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44" name="Google Shape;344;p41"/>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45" name="Google Shape;345;p41"/>
          <p:cNvSpPr/>
          <p:nvPr/>
        </p:nvSpPr>
        <p:spPr>
          <a:xfrm>
            <a:off x="693150" y="1176775"/>
            <a:ext cx="2456100" cy="4540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조사하기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훈련 세트에서 몇 개의 열을 선택해 산점도(the joint distribution) 행렬을 만들어 살펴 보겠습니다.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46" name="Google Shape;346;p41"/>
          <p:cNvPicPr preferRelativeResize="0"/>
          <p:nvPr/>
        </p:nvPicPr>
        <p:blipFill>
          <a:blip r:embed="rId5">
            <a:alphaModFix/>
          </a:blip>
          <a:stretch>
            <a:fillRect/>
          </a:stretch>
        </p:blipFill>
        <p:spPr>
          <a:xfrm>
            <a:off x="3416000" y="1239923"/>
            <a:ext cx="4714724" cy="4620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0"/>
        <p:cNvGrpSpPr/>
        <p:nvPr/>
      </p:nvGrpSpPr>
      <p:grpSpPr>
        <a:xfrm>
          <a:off x="0" y="0"/>
          <a:ext cx="0" cy="0"/>
          <a:chOff x="0" y="0"/>
          <a:chExt cx="0" cy="0"/>
        </a:xfrm>
      </p:grpSpPr>
      <p:sp>
        <p:nvSpPr>
          <p:cNvPr id="351" name="Google Shape;351;p42"/>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52" name="Google Shape;352;p42"/>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18</a:t>
            </a:fld>
            <a:endParaRPr/>
          </a:p>
        </p:txBody>
      </p:sp>
      <p:pic>
        <p:nvPicPr>
          <p:cNvPr id="353" name="Google Shape;353;p42"/>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54" name="Google Shape;354;p42"/>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55" name="Google Shape;355;p42"/>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조사하기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전반적인 통계도 확인해 </a:t>
            </a:r>
            <a:r>
              <a:rPr lang="ko-KR" altLang="en-US" dirty="0" smtClean="0">
                <a:solidFill>
                  <a:srgbClr val="212121"/>
                </a:solidFill>
                <a:latin typeface="맑은 고딕" panose="020B0503020000020004" pitchFamily="50" charset="-127"/>
                <a:ea typeface="맑은 고딕" panose="020B0503020000020004" pitchFamily="50" charset="-127"/>
                <a:cs typeface="Roboto"/>
                <a:sym typeface="Roboto"/>
              </a:rPr>
              <a:t>봅니다</a:t>
            </a:r>
            <a:r>
              <a:rPr lang="en-US" altLang="ko-KR" dirty="0" smtClean="0">
                <a:solidFill>
                  <a:srgbClr val="212121"/>
                </a:solidFill>
                <a:latin typeface="맑은 고딕" panose="020B0503020000020004" pitchFamily="50" charset="-127"/>
                <a:ea typeface="맑은 고딕" panose="020B0503020000020004" pitchFamily="50" charset="-127"/>
                <a:cs typeface="Roboto"/>
                <a:sym typeface="Roboto"/>
              </a:rPr>
              <a:t>.</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56" name="Google Shape;356;p42"/>
          <p:cNvPicPr preferRelativeResize="0"/>
          <p:nvPr/>
        </p:nvPicPr>
        <p:blipFill>
          <a:blip r:embed="rId5">
            <a:alphaModFix/>
          </a:blip>
          <a:stretch>
            <a:fillRect/>
          </a:stretch>
        </p:blipFill>
        <p:spPr>
          <a:xfrm>
            <a:off x="1292388" y="2872400"/>
            <a:ext cx="6601225" cy="16545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0"/>
        <p:cNvGrpSpPr/>
        <p:nvPr/>
      </p:nvGrpSpPr>
      <p:grpSpPr>
        <a:xfrm>
          <a:off x="0" y="0"/>
          <a:ext cx="0" cy="0"/>
          <a:chOff x="0" y="0"/>
          <a:chExt cx="0" cy="0"/>
        </a:xfrm>
      </p:grpSpPr>
      <p:sp>
        <p:nvSpPr>
          <p:cNvPr id="361" name="Google Shape;361;p43"/>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62" name="Google Shape;362;p43"/>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19</a:t>
            </a:fld>
            <a:endParaRPr/>
          </a:p>
        </p:txBody>
      </p:sp>
      <p:pic>
        <p:nvPicPr>
          <p:cNvPr id="363" name="Google Shape;363;p43"/>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64" name="Google Shape;364;p43"/>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65" name="Google Shape;365;p43"/>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조사하기</a:t>
            </a:r>
            <a:endParaRPr sz="16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전반적인 통계도</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 </a:t>
            </a:r>
            <a:r>
              <a:rPr lang="ko-KR" dirty="0" smtClean="0">
                <a:solidFill>
                  <a:srgbClr val="212121"/>
                </a:solidFill>
                <a:latin typeface="맑은 고딕" panose="020B0503020000020004" pitchFamily="50" charset="-127"/>
                <a:ea typeface="맑은 고딕" panose="020B0503020000020004" pitchFamily="50" charset="-127"/>
                <a:cs typeface="Roboto"/>
                <a:sym typeface="Roboto"/>
              </a:rPr>
              <a:t>확인해</a:t>
            </a:r>
            <a:r>
              <a:rPr lang="en-US" altLang="ko-KR" dirty="0" smtClean="0">
                <a:solidFill>
                  <a:srgbClr val="212121"/>
                </a:solidFill>
                <a:latin typeface="맑은 고딕" panose="020B0503020000020004" pitchFamily="50" charset="-127"/>
                <a:ea typeface="맑은 고딕" panose="020B0503020000020004" pitchFamily="50" charset="-127"/>
                <a:cs typeface="Roboto"/>
                <a:sym typeface="Roboto"/>
              </a:rPr>
              <a:t> </a:t>
            </a:r>
            <a:r>
              <a:rPr lang="ko-KR" altLang="en-US" dirty="0" smtClean="0">
                <a:solidFill>
                  <a:srgbClr val="212121"/>
                </a:solidFill>
                <a:latin typeface="맑은 고딕" panose="020B0503020000020004" pitchFamily="50" charset="-127"/>
                <a:ea typeface="맑은 고딕" panose="020B0503020000020004" pitchFamily="50" charset="-127"/>
                <a:cs typeface="Roboto"/>
                <a:sym typeface="Roboto"/>
              </a:rPr>
              <a:t>봅니다</a:t>
            </a:r>
            <a:r>
              <a:rPr lang="en-US" altLang="ko-KR" dirty="0" smtClean="0">
                <a:solidFill>
                  <a:srgbClr val="212121"/>
                </a:solidFill>
                <a:latin typeface="맑은 고딕" panose="020B0503020000020004" pitchFamily="50" charset="-127"/>
                <a:ea typeface="맑은 고딕" panose="020B0503020000020004" pitchFamily="50" charset="-127"/>
                <a:cs typeface="Roboto"/>
                <a:sym typeface="Roboto"/>
              </a:rPr>
              <a:t>.</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66" name="Google Shape;366;p43"/>
          <p:cNvPicPr preferRelativeResize="0"/>
          <p:nvPr/>
        </p:nvPicPr>
        <p:blipFill>
          <a:blip r:embed="rId5">
            <a:alphaModFix/>
          </a:blip>
          <a:stretch>
            <a:fillRect/>
          </a:stretch>
        </p:blipFill>
        <p:spPr>
          <a:xfrm>
            <a:off x="2138538" y="1892825"/>
            <a:ext cx="6354320" cy="381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pic>
        <p:nvPicPr>
          <p:cNvPr id="195" name="Google Shape;195;p26"/>
          <p:cNvPicPr preferRelativeResize="0"/>
          <p:nvPr/>
        </p:nvPicPr>
        <p:blipFill rotWithShape="1">
          <a:blip r:embed="rId4">
            <a:alphaModFix/>
          </a:blip>
          <a:srcRect/>
          <a:stretch/>
        </p:blipFill>
        <p:spPr>
          <a:xfrm>
            <a:off x="6748429" y="496111"/>
            <a:ext cx="1892300" cy="457200"/>
          </a:xfrm>
          <a:prstGeom prst="rect">
            <a:avLst/>
          </a:prstGeom>
          <a:noFill/>
          <a:ln>
            <a:noFill/>
          </a:ln>
        </p:spPr>
      </p:pic>
      <p:sp>
        <p:nvSpPr>
          <p:cNvPr id="196" name="Google Shape;196;p26"/>
          <p:cNvSpPr/>
          <p:nvPr/>
        </p:nvSpPr>
        <p:spPr>
          <a:xfrm>
            <a:off x="969550" y="3652900"/>
            <a:ext cx="2082600" cy="60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500" b="1">
                <a:solidFill>
                  <a:srgbClr val="2AB9C7"/>
                </a:solidFill>
              </a:rPr>
              <a:t>실습 - 회귀: 자동차 연비 예측하기</a:t>
            </a:r>
            <a:endParaRPr sz="1500" b="1">
              <a:solidFill>
                <a:srgbClr val="2AB9C7"/>
              </a:solidFill>
            </a:endParaRPr>
          </a:p>
        </p:txBody>
      </p:sp>
      <p:pic>
        <p:nvPicPr>
          <p:cNvPr id="197" name="Google Shape;197;p26"/>
          <p:cNvPicPr preferRelativeResize="0"/>
          <p:nvPr/>
        </p:nvPicPr>
        <p:blipFill rotWithShape="1">
          <a:blip r:embed="rId5">
            <a:alphaModFix/>
          </a:blip>
          <a:srcRect/>
          <a:stretch/>
        </p:blipFill>
        <p:spPr>
          <a:xfrm>
            <a:off x="964429" y="2763895"/>
            <a:ext cx="889000" cy="889000"/>
          </a:xfrm>
          <a:prstGeom prst="rect">
            <a:avLst/>
          </a:prstGeom>
          <a:noFill/>
          <a:ln>
            <a:noFill/>
          </a:ln>
        </p:spPr>
      </p:pic>
      <p:pic>
        <p:nvPicPr>
          <p:cNvPr id="198" name="Google Shape;198;p26"/>
          <p:cNvPicPr preferRelativeResize="0"/>
          <p:nvPr/>
        </p:nvPicPr>
        <p:blipFill rotWithShape="1">
          <a:blip r:embed="rId5">
            <a:alphaModFix/>
          </a:blip>
          <a:srcRect/>
          <a:stretch/>
        </p:blipFill>
        <p:spPr>
          <a:xfrm>
            <a:off x="6621376" y="2763895"/>
            <a:ext cx="889000" cy="889000"/>
          </a:xfrm>
          <a:prstGeom prst="rect">
            <a:avLst/>
          </a:prstGeom>
          <a:noFill/>
          <a:ln>
            <a:noFill/>
          </a:ln>
        </p:spPr>
      </p:pic>
      <p:pic>
        <p:nvPicPr>
          <p:cNvPr id="199" name="Google Shape;199;p26"/>
          <p:cNvPicPr preferRelativeResize="0"/>
          <p:nvPr/>
        </p:nvPicPr>
        <p:blipFill rotWithShape="1">
          <a:blip r:embed="rId5">
            <a:alphaModFix/>
          </a:blip>
          <a:srcRect/>
          <a:stretch/>
        </p:blipFill>
        <p:spPr>
          <a:xfrm>
            <a:off x="3737633" y="2763895"/>
            <a:ext cx="889000" cy="889000"/>
          </a:xfrm>
          <a:prstGeom prst="rect">
            <a:avLst/>
          </a:prstGeom>
          <a:noFill/>
          <a:ln>
            <a:noFill/>
          </a:ln>
        </p:spPr>
      </p:pic>
      <p:sp>
        <p:nvSpPr>
          <p:cNvPr id="200" name="Google Shape;200;p26"/>
          <p:cNvSpPr/>
          <p:nvPr/>
        </p:nvSpPr>
        <p:spPr>
          <a:xfrm>
            <a:off x="1102751" y="2919492"/>
            <a:ext cx="62068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2800" b="1">
                <a:solidFill>
                  <a:schemeClr val="lt1"/>
                </a:solidFill>
                <a:latin typeface="Arial"/>
                <a:ea typeface="Arial"/>
                <a:cs typeface="Arial"/>
                <a:sym typeface="Arial"/>
              </a:rPr>
              <a:t>01</a:t>
            </a:r>
            <a:endParaRPr sz="2800" b="1">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44"/>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72" name="Google Shape;372;p44"/>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20</a:t>
            </a:fld>
            <a:endParaRPr/>
          </a:p>
        </p:txBody>
      </p:sp>
      <p:pic>
        <p:nvPicPr>
          <p:cNvPr id="373" name="Google Shape;373;p44"/>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74" name="Google Shape;374;p44"/>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75" name="Google Shape;375;p44"/>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특성과 레이블 분리하기</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특성에서 타깃 값 또는 "레이블"을 분리합니다. 이 레이블을 예측하기 위해 모델을 훈련시킬 것입니다.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376" name="Google Shape;376;p44"/>
          <p:cNvPicPr preferRelativeResize="0"/>
          <p:nvPr/>
        </p:nvPicPr>
        <p:blipFill>
          <a:blip r:embed="rId5">
            <a:alphaModFix/>
          </a:blip>
          <a:stretch>
            <a:fillRect/>
          </a:stretch>
        </p:blipFill>
        <p:spPr>
          <a:xfrm>
            <a:off x="1116225" y="3246675"/>
            <a:ext cx="6911550" cy="127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0"/>
        <p:cNvGrpSpPr/>
        <p:nvPr/>
      </p:nvGrpSpPr>
      <p:grpSpPr>
        <a:xfrm>
          <a:off x="0" y="0"/>
          <a:ext cx="0" cy="0"/>
          <a:chOff x="0" y="0"/>
          <a:chExt cx="0" cy="0"/>
        </a:xfrm>
      </p:grpSpPr>
      <p:sp>
        <p:nvSpPr>
          <p:cNvPr id="381" name="Google Shape;381;p45"/>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82" name="Google Shape;382;p45"/>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21</a:t>
            </a:fld>
            <a:endParaRPr/>
          </a:p>
        </p:txBody>
      </p:sp>
      <p:pic>
        <p:nvPicPr>
          <p:cNvPr id="383" name="Google Shape;383;p45"/>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84" name="Google Shape;384;p45"/>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85" name="Google Shape;385;p45"/>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정규화</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위 train_stats 통계를 다시 살펴보고 각 특성의 범위가 얼마나 다른지 확인해 </a:t>
            </a:r>
            <a:r>
              <a:rPr lang="ko-KR" altLang="en-US" dirty="0" smtClean="0">
                <a:solidFill>
                  <a:srgbClr val="212121"/>
                </a:solidFill>
                <a:latin typeface="맑은 고딕" panose="020B0503020000020004" pitchFamily="50" charset="-127"/>
                <a:ea typeface="맑은 고딕" panose="020B0503020000020004" pitchFamily="50" charset="-127"/>
                <a:cs typeface="Roboto"/>
                <a:sym typeface="Roboto"/>
              </a:rPr>
              <a:t>봅니다</a:t>
            </a:r>
            <a:r>
              <a:rPr lang="en-US" altLang="ko-KR" dirty="0" smtClean="0">
                <a:solidFill>
                  <a:srgbClr val="212121"/>
                </a:solidFill>
                <a:latin typeface="맑은 고딕" panose="020B0503020000020004" pitchFamily="50" charset="-127"/>
                <a:ea typeface="맑은 고딕" panose="020B0503020000020004" pitchFamily="50" charset="-127"/>
                <a:cs typeface="Roboto"/>
                <a:sym typeface="Roboto"/>
              </a:rPr>
              <a:t>.</a:t>
            </a:r>
            <a:r>
              <a:rPr lang="ko-KR" dirty="0" smtClean="0">
                <a:solidFill>
                  <a:srgbClr val="212121"/>
                </a:solidFill>
                <a:latin typeface="맑은 고딕" panose="020B0503020000020004" pitchFamily="50" charset="-127"/>
                <a:ea typeface="맑은 고딕" panose="020B0503020000020004" pitchFamily="50" charset="-127"/>
                <a:cs typeface="Roboto"/>
                <a:sym typeface="Roboto"/>
              </a:rPr>
              <a:t>.</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특성의 스케일과 범위가 다르면 정규화(normalization)하는 것이 권장됩니다. 특성을 정규화하지 않아도 모델이 수렴할 수 있지만, 훈련시키기 어렵고 입력 단위에 의존적인 모델이 만들어집니다.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노트: 의도적으로 훈련 세트만 사용하여 통계치를 생성했습니다. 이 통계는 테스트 세트를 정규화할 때에도 사용됩니다. 이는 테스트 세트를 모델이 훈련에 사용했던 것과 동일한 분포로 투영(project)하기 </a:t>
            </a:r>
            <a:r>
              <a:rPr lang="ko-KR" dirty="0" smtClean="0">
                <a:solidFill>
                  <a:srgbClr val="212121"/>
                </a:solidFill>
                <a:latin typeface="맑은 고딕" panose="020B0503020000020004" pitchFamily="50" charset="-127"/>
                <a:ea typeface="맑은 고딕" panose="020B0503020000020004" pitchFamily="50" charset="-127"/>
                <a:cs typeface="Roboto"/>
                <a:sym typeface="Roboto"/>
              </a:rPr>
              <a:t>위해서</a:t>
            </a:r>
            <a:r>
              <a:rPr lang="en-US" altLang="ko-KR" dirty="0" smtClean="0">
                <a:solidFill>
                  <a:srgbClr val="212121"/>
                </a:solidFill>
                <a:latin typeface="맑은 고딕" panose="020B0503020000020004" pitchFamily="50" charset="-127"/>
                <a:ea typeface="맑은 고딕" panose="020B0503020000020004" pitchFamily="50" charset="-127"/>
                <a:cs typeface="Roboto"/>
                <a:sym typeface="Roboto"/>
              </a:rPr>
              <a:t> </a:t>
            </a:r>
            <a:r>
              <a:rPr lang="ko-KR" dirty="0" smtClean="0">
                <a:solidFill>
                  <a:srgbClr val="212121"/>
                </a:solidFill>
                <a:latin typeface="맑은 고딕" panose="020B0503020000020004" pitchFamily="50" charset="-127"/>
                <a:ea typeface="맑은 고딕" panose="020B0503020000020004" pitchFamily="50" charset="-127"/>
                <a:cs typeface="Roboto"/>
                <a:sym typeface="Roboto"/>
              </a:rPr>
              <a:t>입니다</a:t>
            </a:r>
            <a:r>
              <a:rPr lang="ko-KR" dirty="0">
                <a:solidFill>
                  <a:srgbClr val="212121"/>
                </a:solidFill>
                <a:latin typeface="맑은 고딕" panose="020B0503020000020004" pitchFamily="50" charset="-127"/>
                <a:ea typeface="맑은 고딕" panose="020B0503020000020004" pitchFamily="50" charset="-127"/>
                <a:cs typeface="Roboto"/>
                <a:sym typeface="Roboto"/>
              </a:rPr>
              <a:t>.</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46"/>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391" name="Google Shape;391;p46"/>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22</a:t>
            </a:fld>
            <a:endParaRPr/>
          </a:p>
        </p:txBody>
      </p:sp>
      <p:pic>
        <p:nvPicPr>
          <p:cNvPr id="392" name="Google Shape;392;p46"/>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393" name="Google Shape;393;p46"/>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394" name="Google Shape;394;p46"/>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정규화</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정규화된 데이터를 사용하여 모델을 훈련합니다.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주의: 여기에서 입력 데이터를 정규화하기 위해 사용한 통계치(평균과 표준편차)는 원-핫 인코딩과 마찬가지로 모델에 주입되는 모든 데이터에 적용되어야 합니다. 여기에는 테스트 세트는 물론 모델이 실전에 투입되어 얻은 라이브 데이터도 포함됩니다.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8"/>
        <p:cNvGrpSpPr/>
        <p:nvPr/>
      </p:nvGrpSpPr>
      <p:grpSpPr>
        <a:xfrm>
          <a:off x="0" y="0"/>
          <a:ext cx="0" cy="0"/>
          <a:chOff x="0" y="0"/>
          <a:chExt cx="0" cy="0"/>
        </a:xfrm>
      </p:grpSpPr>
      <p:sp>
        <p:nvSpPr>
          <p:cNvPr id="399" name="Google Shape;399;p47"/>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00" name="Google Shape;400;p47"/>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23</a:t>
            </a:fld>
            <a:endParaRPr/>
          </a:p>
        </p:txBody>
      </p:sp>
      <p:pic>
        <p:nvPicPr>
          <p:cNvPr id="401" name="Google Shape;401;p47"/>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02" name="Google Shape;402;p47"/>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03" name="Google Shape;403;p47"/>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데이터 정규화</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정규화된 데이터를 사용하여 모델을 훈련합니다.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주의: 여기에서 입력 데이터를 정규화하기 위해 사용한 통계치(평균과 표준편차)는 원-핫 인코딩과 마찬가지로 모델에 주입되는 모든 데이터에 적용되어야 합니다. 여기에는 테스트 세트는 물론 모델이 실전에 투입되어 얻은 라이브 데이터도 포함됩니다.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04" name="Google Shape;404;p47"/>
          <p:cNvPicPr preferRelativeResize="0"/>
          <p:nvPr/>
        </p:nvPicPr>
        <p:blipFill>
          <a:blip r:embed="rId5">
            <a:alphaModFix/>
          </a:blip>
          <a:stretch>
            <a:fillRect/>
          </a:stretch>
        </p:blipFill>
        <p:spPr>
          <a:xfrm>
            <a:off x="997363" y="3796875"/>
            <a:ext cx="7149274" cy="137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8"/>
        <p:cNvGrpSpPr/>
        <p:nvPr/>
      </p:nvGrpSpPr>
      <p:grpSpPr>
        <a:xfrm>
          <a:off x="0" y="0"/>
          <a:ext cx="0" cy="0"/>
          <a:chOff x="0" y="0"/>
          <a:chExt cx="0" cy="0"/>
        </a:xfrm>
      </p:grpSpPr>
      <p:sp>
        <p:nvSpPr>
          <p:cNvPr id="409" name="Google Shape;409;p48"/>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10" name="Google Shape;410;p48"/>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24</a:t>
            </a:fld>
            <a:endParaRPr/>
          </a:p>
        </p:txBody>
      </p:sp>
      <p:pic>
        <p:nvPicPr>
          <p:cNvPr id="411" name="Google Shape;411;p48"/>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12" name="Google Shape;412;p48"/>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13" name="Google Shape;413;p48"/>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만들기</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모델을 구성해 보죠. 여기에서는 두 개의 완전 연결(densely connected) 은닉층으로 Sequential 모델을 만들겠습니다. 출력 층은 하나의 연속적인 값을 반환합니다. 나중에 두 번째 모델을 만들기 쉽도록 build_model 함수로 모델 구성 단계를 감싸겠습니다.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14" name="Google Shape;414;p48"/>
          <p:cNvPicPr preferRelativeResize="0"/>
          <p:nvPr/>
        </p:nvPicPr>
        <p:blipFill>
          <a:blip r:embed="rId5">
            <a:alphaModFix/>
          </a:blip>
          <a:stretch>
            <a:fillRect/>
          </a:stretch>
        </p:blipFill>
        <p:spPr>
          <a:xfrm>
            <a:off x="1049700" y="3428988"/>
            <a:ext cx="7086600" cy="2238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8"/>
        <p:cNvGrpSpPr/>
        <p:nvPr/>
      </p:nvGrpSpPr>
      <p:grpSpPr>
        <a:xfrm>
          <a:off x="0" y="0"/>
          <a:ext cx="0" cy="0"/>
          <a:chOff x="0" y="0"/>
          <a:chExt cx="0" cy="0"/>
        </a:xfrm>
      </p:grpSpPr>
      <p:sp>
        <p:nvSpPr>
          <p:cNvPr id="419" name="Google Shape;419;p49"/>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20" name="Google Shape;420;p49"/>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25</a:t>
            </a:fld>
            <a:endParaRPr/>
          </a:p>
        </p:txBody>
      </p:sp>
      <p:pic>
        <p:nvPicPr>
          <p:cNvPr id="421" name="Google Shape;421;p49"/>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22" name="Google Shape;422;p49"/>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23" name="Google Shape;423;p49"/>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만들기</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모델을 구성해 보죠. 여기에서는 두 개의 완전 연결(densely connected) 은닉층으로 Sequential 모델을 만들겠습니다. 출력 층은 하나의 연속적인 값을 반환합니다. 나중에 두 번째 모델을 만들기 쉽도록 build_model 함수로 모델 구성 단계를 감싸겠습니다.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24" name="Google Shape;424;p49"/>
          <p:cNvPicPr preferRelativeResize="0"/>
          <p:nvPr/>
        </p:nvPicPr>
        <p:blipFill>
          <a:blip r:embed="rId5">
            <a:alphaModFix/>
          </a:blip>
          <a:stretch>
            <a:fillRect/>
          </a:stretch>
        </p:blipFill>
        <p:spPr>
          <a:xfrm>
            <a:off x="746488" y="3490575"/>
            <a:ext cx="7693026" cy="196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Google Shape;429;p50"/>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30" name="Google Shape;430;p50"/>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26</a:t>
            </a:fld>
            <a:endParaRPr/>
          </a:p>
        </p:txBody>
      </p:sp>
      <p:pic>
        <p:nvPicPr>
          <p:cNvPr id="431" name="Google Shape;431;p50"/>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32" name="Google Shape;432;p50"/>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33" name="Google Shape;433;p50"/>
          <p:cNvSpPr/>
          <p:nvPr/>
        </p:nvSpPr>
        <p:spPr>
          <a:xfrm>
            <a:off x="693150" y="1176775"/>
            <a:ext cx="77997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확인</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.summary 메서드를 사용해 모델에 대한 간단한 정보를 출력합니다.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34" name="Google Shape;434;p50"/>
          <p:cNvPicPr preferRelativeResize="0"/>
          <p:nvPr/>
        </p:nvPicPr>
        <p:blipFill>
          <a:blip r:embed="rId5">
            <a:alphaModFix/>
          </a:blip>
          <a:stretch>
            <a:fillRect/>
          </a:stretch>
        </p:blipFill>
        <p:spPr>
          <a:xfrm>
            <a:off x="1908600" y="2166125"/>
            <a:ext cx="6584249" cy="3715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8"/>
        <p:cNvGrpSpPr/>
        <p:nvPr/>
      </p:nvGrpSpPr>
      <p:grpSpPr>
        <a:xfrm>
          <a:off x="0" y="0"/>
          <a:ext cx="0" cy="0"/>
          <a:chOff x="0" y="0"/>
          <a:chExt cx="0" cy="0"/>
        </a:xfrm>
      </p:grpSpPr>
      <p:sp>
        <p:nvSpPr>
          <p:cNvPr id="439" name="Google Shape;439;p51"/>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40" name="Google Shape;440;p51"/>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27</a:t>
            </a:fld>
            <a:endParaRPr/>
          </a:p>
        </p:txBody>
      </p:sp>
      <p:pic>
        <p:nvPicPr>
          <p:cNvPr id="441" name="Google Shape;441;p51"/>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42" name="Google Shape;442;p51"/>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43" name="Google Shape;443;p51"/>
          <p:cNvSpPr/>
          <p:nvPr/>
        </p:nvSpPr>
        <p:spPr>
          <a:xfrm>
            <a:off x="693150" y="1176775"/>
            <a:ext cx="24711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확인</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모델을 한번 실행해 보죠. 훈련 세트에서 10 샘플을 하나의 배치로 만들어 model.predict 메서드를 호출해 보겠습니다.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44" name="Google Shape;444;p51"/>
          <p:cNvPicPr preferRelativeResize="0"/>
          <p:nvPr/>
        </p:nvPicPr>
        <p:blipFill>
          <a:blip r:embed="rId5">
            <a:alphaModFix/>
          </a:blip>
          <a:stretch>
            <a:fillRect/>
          </a:stretch>
        </p:blipFill>
        <p:spPr>
          <a:xfrm>
            <a:off x="3292853" y="1921950"/>
            <a:ext cx="5200000" cy="3555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8"/>
        <p:cNvGrpSpPr/>
        <p:nvPr/>
      </p:nvGrpSpPr>
      <p:grpSpPr>
        <a:xfrm>
          <a:off x="0" y="0"/>
          <a:ext cx="0" cy="0"/>
          <a:chOff x="0" y="0"/>
          <a:chExt cx="0" cy="0"/>
        </a:xfrm>
      </p:grpSpPr>
      <p:sp>
        <p:nvSpPr>
          <p:cNvPr id="449" name="Google Shape;449;p52"/>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50" name="Google Shape;450;p52"/>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28</a:t>
            </a:fld>
            <a:endParaRPr/>
          </a:p>
        </p:txBody>
      </p:sp>
      <p:pic>
        <p:nvPicPr>
          <p:cNvPr id="451" name="Google Shape;451;p52"/>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52" name="Google Shape;452;p52"/>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53" name="Google Shape;453;p52"/>
          <p:cNvSpPr/>
          <p:nvPr/>
        </p:nvSpPr>
        <p:spPr>
          <a:xfrm>
            <a:off x="693150" y="1176775"/>
            <a:ext cx="24711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확인</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모델을 한번 실행해 보죠. 훈련 세트에서 10 샘플을 하나의 배치로 만들어 model.predict 메서드를 호출해 보겠습니다.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r>
              <a:rPr lang="ko-KR" b="1" dirty="0">
                <a:solidFill>
                  <a:srgbClr val="0000FF"/>
                </a:solidFill>
                <a:latin typeface="맑은 고딕" panose="020B0503020000020004" pitchFamily="50" charset="-127"/>
                <a:ea typeface="맑은 고딕" panose="020B0503020000020004" pitchFamily="50" charset="-127"/>
                <a:cs typeface="Roboto"/>
                <a:sym typeface="Roboto"/>
              </a:rPr>
              <a:t>제대로 작동하는 것 같네요. 결괏값의 크기와 타입이 기대했던 대로입니다.</a:t>
            </a:r>
            <a:endParaRPr b="1" dirty="0">
              <a:solidFill>
                <a:srgbClr val="0000FF"/>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54" name="Google Shape;454;p52"/>
          <p:cNvPicPr preferRelativeResize="0"/>
          <p:nvPr/>
        </p:nvPicPr>
        <p:blipFill>
          <a:blip r:embed="rId5">
            <a:alphaModFix/>
          </a:blip>
          <a:stretch>
            <a:fillRect/>
          </a:stretch>
        </p:blipFill>
        <p:spPr>
          <a:xfrm>
            <a:off x="3292853" y="1921950"/>
            <a:ext cx="5200000" cy="3555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8"/>
        <p:cNvGrpSpPr/>
        <p:nvPr/>
      </p:nvGrpSpPr>
      <p:grpSpPr>
        <a:xfrm>
          <a:off x="0" y="0"/>
          <a:ext cx="0" cy="0"/>
          <a:chOff x="0" y="0"/>
          <a:chExt cx="0" cy="0"/>
        </a:xfrm>
      </p:grpSpPr>
      <p:sp>
        <p:nvSpPr>
          <p:cNvPr id="459" name="Google Shape;459;p53"/>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60" name="Google Shape;460;p53"/>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29</a:t>
            </a:fld>
            <a:endParaRPr/>
          </a:p>
        </p:txBody>
      </p:sp>
      <p:pic>
        <p:nvPicPr>
          <p:cNvPr id="461" name="Google Shape;461;p53"/>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62" name="Google Shape;462;p53"/>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63" name="Google Shape;463;p53"/>
          <p:cNvSpPr/>
          <p:nvPr/>
        </p:nvSpPr>
        <p:spPr>
          <a:xfrm>
            <a:off x="693150" y="1176775"/>
            <a:ext cx="77040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모델을 1,000번의 에포크(epoch) 동안 훈련합니다. 훈련 정확도와 검증 정확도는 history 객체에 기록됩니다.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64" name="Google Shape;464;p53"/>
          <p:cNvPicPr preferRelativeResize="0"/>
          <p:nvPr/>
        </p:nvPicPr>
        <p:blipFill>
          <a:blip r:embed="rId5">
            <a:alphaModFix/>
          </a:blip>
          <a:stretch>
            <a:fillRect/>
          </a:stretch>
        </p:blipFill>
        <p:spPr>
          <a:xfrm>
            <a:off x="1029913" y="3083428"/>
            <a:ext cx="7084176" cy="24522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27"/>
          <p:cNvSpPr/>
          <p:nvPr/>
        </p:nvSpPr>
        <p:spPr>
          <a:xfrm>
            <a:off x="3974500" y="2413800"/>
            <a:ext cx="4280100" cy="1040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200" b="1">
                <a:solidFill>
                  <a:srgbClr val="2AB9C7"/>
                </a:solidFill>
              </a:rPr>
              <a:t>실습 - 회귀: 자동차 연비 예측하기</a:t>
            </a:r>
            <a:endParaRPr sz="3200" b="1">
              <a:solidFill>
                <a:srgbClr val="2AB9C7"/>
              </a:solidFill>
              <a:latin typeface="Arial"/>
              <a:ea typeface="Arial"/>
              <a:cs typeface="Arial"/>
              <a:sym typeface="Arial"/>
            </a:endParaRPr>
          </a:p>
        </p:txBody>
      </p:sp>
      <p:sp>
        <p:nvSpPr>
          <p:cNvPr id="206" name="Google Shape;206;p27"/>
          <p:cNvSpPr/>
          <p:nvPr/>
        </p:nvSpPr>
        <p:spPr>
          <a:xfrm>
            <a:off x="451625" y="466725"/>
            <a:ext cx="1409100" cy="525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ko-KR" sz="1200">
                <a:solidFill>
                  <a:schemeClr val="lt1"/>
                </a:solidFill>
              </a:rPr>
              <a:t>TensorFlow 4</a:t>
            </a:r>
            <a:endParaRPr sz="1200">
              <a:solidFill>
                <a:schemeClr val="lt1"/>
              </a:solidFill>
            </a:endParaRPr>
          </a:p>
          <a:p>
            <a:pPr marL="0" marR="0" lvl="0" indent="0" algn="l" rtl="0">
              <a:lnSpc>
                <a:spcPct val="115000"/>
              </a:lnSpc>
              <a:spcBef>
                <a:spcPts val="0"/>
              </a:spcBef>
              <a:spcAft>
                <a:spcPts val="0"/>
              </a:spcAft>
              <a:buSzPts val="1100"/>
              <a:buNone/>
            </a:pPr>
            <a:r>
              <a:rPr lang="ko-KR" sz="1200">
                <a:solidFill>
                  <a:schemeClr val="lt1"/>
                </a:solidFill>
              </a:rPr>
              <a:t>텐서플로우 4</a:t>
            </a:r>
            <a:endParaRPr sz="1200">
              <a:solidFill>
                <a:schemeClr val="lt1"/>
              </a:solidFill>
            </a:endParaRPr>
          </a:p>
        </p:txBody>
      </p:sp>
      <p:sp>
        <p:nvSpPr>
          <p:cNvPr id="207" name="Google Shape;207;p27"/>
          <p:cNvSpPr/>
          <p:nvPr/>
        </p:nvSpPr>
        <p:spPr>
          <a:xfrm>
            <a:off x="2852363" y="2346204"/>
            <a:ext cx="1210588"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6600" b="1">
                <a:solidFill>
                  <a:srgbClr val="2AB9C7"/>
                </a:solidFill>
                <a:latin typeface="Arial"/>
                <a:ea typeface="Arial"/>
                <a:cs typeface="Arial"/>
                <a:sym typeface="Arial"/>
              </a:rPr>
              <a:t>0</a:t>
            </a:r>
            <a:r>
              <a:rPr lang="ko-KR" sz="6600" b="1">
                <a:solidFill>
                  <a:srgbClr val="2AB9C7"/>
                </a:solidFill>
              </a:rPr>
              <a:t>1</a:t>
            </a:r>
            <a:endParaRPr sz="6600" b="1">
              <a:solidFill>
                <a:srgbClr val="2AB9C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8"/>
        <p:cNvGrpSpPr/>
        <p:nvPr/>
      </p:nvGrpSpPr>
      <p:grpSpPr>
        <a:xfrm>
          <a:off x="0" y="0"/>
          <a:ext cx="0" cy="0"/>
          <a:chOff x="0" y="0"/>
          <a:chExt cx="0" cy="0"/>
        </a:xfrm>
      </p:grpSpPr>
      <p:sp>
        <p:nvSpPr>
          <p:cNvPr id="469" name="Google Shape;469;p54"/>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70" name="Google Shape;470;p54"/>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30</a:t>
            </a:fld>
            <a:endParaRPr/>
          </a:p>
        </p:txBody>
      </p:sp>
      <p:pic>
        <p:nvPicPr>
          <p:cNvPr id="471" name="Google Shape;471;p54"/>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72" name="Google Shape;472;p54"/>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73" name="Google Shape;473;p54"/>
          <p:cNvSpPr/>
          <p:nvPr/>
        </p:nvSpPr>
        <p:spPr>
          <a:xfrm>
            <a:off x="693150" y="1176775"/>
            <a:ext cx="1609200" cy="4704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5000"/>
              </a:lnSpc>
              <a:spcBef>
                <a:spcPts val="1800"/>
              </a:spcBef>
              <a:spcAft>
                <a:spcPts val="0"/>
              </a:spcAft>
              <a:buSzPts val="1100"/>
              <a:buNone/>
            </a:pP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모델을 1,000번의 에포크(epoch) 동안 훈련합니다. 훈련 정확도와 검증 정확도는 history 객체에 기록됩니다.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74" name="Google Shape;474;p54"/>
          <p:cNvPicPr preferRelativeResize="0"/>
          <p:nvPr/>
        </p:nvPicPr>
        <p:blipFill>
          <a:blip r:embed="rId5">
            <a:alphaModFix/>
          </a:blip>
          <a:stretch>
            <a:fillRect/>
          </a:stretch>
        </p:blipFill>
        <p:spPr>
          <a:xfrm>
            <a:off x="2413700" y="1755450"/>
            <a:ext cx="6204924" cy="3780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8"/>
        <p:cNvGrpSpPr/>
        <p:nvPr/>
      </p:nvGrpSpPr>
      <p:grpSpPr>
        <a:xfrm>
          <a:off x="0" y="0"/>
          <a:ext cx="0" cy="0"/>
          <a:chOff x="0" y="0"/>
          <a:chExt cx="0" cy="0"/>
        </a:xfrm>
      </p:grpSpPr>
      <p:sp>
        <p:nvSpPr>
          <p:cNvPr id="479" name="Google Shape;479;p55"/>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80" name="Google Shape;480;p55"/>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31</a:t>
            </a:fld>
            <a:endParaRPr/>
          </a:p>
        </p:txBody>
      </p:sp>
      <p:pic>
        <p:nvPicPr>
          <p:cNvPr id="481" name="Google Shape;481;p55"/>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82" name="Google Shape;482;p55"/>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83" name="Google Shape;483;p55"/>
          <p:cNvSpPr/>
          <p:nvPr/>
        </p:nvSpPr>
        <p:spPr>
          <a:xfrm>
            <a:off x="693150" y="1176775"/>
            <a:ext cx="7728600" cy="1445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history 객체에 저장된 통계치를 사용해 모델의 훈련 과정을 시각화해 보죠.</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84" name="Google Shape;484;p55"/>
          <p:cNvPicPr preferRelativeResize="0"/>
          <p:nvPr/>
        </p:nvPicPr>
        <p:blipFill>
          <a:blip r:embed="rId5">
            <a:alphaModFix/>
          </a:blip>
          <a:stretch>
            <a:fillRect/>
          </a:stretch>
        </p:blipFill>
        <p:spPr>
          <a:xfrm>
            <a:off x="539788" y="2970875"/>
            <a:ext cx="8035325" cy="2236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8"/>
        <p:cNvGrpSpPr/>
        <p:nvPr/>
      </p:nvGrpSpPr>
      <p:grpSpPr>
        <a:xfrm>
          <a:off x="0" y="0"/>
          <a:ext cx="0" cy="0"/>
          <a:chOff x="0" y="0"/>
          <a:chExt cx="0" cy="0"/>
        </a:xfrm>
      </p:grpSpPr>
      <p:sp>
        <p:nvSpPr>
          <p:cNvPr id="489" name="Google Shape;489;p56"/>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490" name="Google Shape;490;p56"/>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32</a:t>
            </a:fld>
            <a:endParaRPr/>
          </a:p>
        </p:txBody>
      </p:sp>
      <p:pic>
        <p:nvPicPr>
          <p:cNvPr id="491" name="Google Shape;491;p56"/>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492" name="Google Shape;492;p56"/>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493" name="Google Shape;493;p56"/>
          <p:cNvSpPr/>
          <p:nvPr/>
        </p:nvSpPr>
        <p:spPr>
          <a:xfrm>
            <a:off x="693150" y="1176775"/>
            <a:ext cx="2212500" cy="436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history 객체에 저장된 통계치를 사용해 모델의 훈련 과정을 시각화해 보죠.</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494" name="Google Shape;494;p56"/>
          <p:cNvPicPr preferRelativeResize="0"/>
          <p:nvPr/>
        </p:nvPicPr>
        <p:blipFill>
          <a:blip r:embed="rId5">
            <a:alphaModFix/>
          </a:blip>
          <a:stretch>
            <a:fillRect/>
          </a:stretch>
        </p:blipFill>
        <p:spPr>
          <a:xfrm>
            <a:off x="3030725" y="1280475"/>
            <a:ext cx="5429150" cy="4608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8"/>
        <p:cNvGrpSpPr/>
        <p:nvPr/>
      </p:nvGrpSpPr>
      <p:grpSpPr>
        <a:xfrm>
          <a:off x="0" y="0"/>
          <a:ext cx="0" cy="0"/>
          <a:chOff x="0" y="0"/>
          <a:chExt cx="0" cy="0"/>
        </a:xfrm>
      </p:grpSpPr>
      <p:sp>
        <p:nvSpPr>
          <p:cNvPr id="499" name="Google Shape;499;p57"/>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00" name="Google Shape;500;p57"/>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33</a:t>
            </a:fld>
            <a:endParaRPr/>
          </a:p>
        </p:txBody>
      </p:sp>
      <p:pic>
        <p:nvPicPr>
          <p:cNvPr id="501" name="Google Shape;501;p57"/>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02" name="Google Shape;502;p57"/>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03" name="Google Shape;503;p57"/>
          <p:cNvSpPr/>
          <p:nvPr/>
        </p:nvSpPr>
        <p:spPr>
          <a:xfrm>
            <a:off x="693150" y="1176775"/>
            <a:ext cx="7790100" cy="1898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그래프를 보면 수 백번 에포크를 진행한 이후에는 모델이 거의 향상되지 않는 것 같습니다. model.fit 메서드를 수정하여 검증 점수가 향상되지 않으면 자동으로 훈련을 멈추도록 만들어 보죠. </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04" name="Google Shape;504;p57"/>
          <p:cNvPicPr preferRelativeResize="0"/>
          <p:nvPr/>
        </p:nvPicPr>
        <p:blipFill>
          <a:blip r:embed="rId5">
            <a:alphaModFix/>
          </a:blip>
          <a:stretch>
            <a:fillRect/>
          </a:stretch>
        </p:blipFill>
        <p:spPr>
          <a:xfrm>
            <a:off x="423075" y="3074900"/>
            <a:ext cx="4148925" cy="2825836"/>
          </a:xfrm>
          <a:prstGeom prst="rect">
            <a:avLst/>
          </a:prstGeom>
          <a:noFill/>
          <a:ln>
            <a:noFill/>
          </a:ln>
        </p:spPr>
      </p:pic>
      <p:pic>
        <p:nvPicPr>
          <p:cNvPr id="505" name="Google Shape;505;p57"/>
          <p:cNvPicPr preferRelativeResize="0"/>
          <p:nvPr/>
        </p:nvPicPr>
        <p:blipFill>
          <a:blip r:embed="rId6">
            <a:alphaModFix/>
          </a:blip>
          <a:stretch>
            <a:fillRect/>
          </a:stretch>
        </p:blipFill>
        <p:spPr>
          <a:xfrm>
            <a:off x="4572000" y="3108787"/>
            <a:ext cx="4148925" cy="2758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9"/>
        <p:cNvGrpSpPr/>
        <p:nvPr/>
      </p:nvGrpSpPr>
      <p:grpSpPr>
        <a:xfrm>
          <a:off x="0" y="0"/>
          <a:ext cx="0" cy="0"/>
          <a:chOff x="0" y="0"/>
          <a:chExt cx="0" cy="0"/>
        </a:xfrm>
      </p:grpSpPr>
      <p:sp>
        <p:nvSpPr>
          <p:cNvPr id="510" name="Google Shape;510;p58"/>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11" name="Google Shape;511;p58"/>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34</a:t>
            </a:fld>
            <a:endParaRPr/>
          </a:p>
        </p:txBody>
      </p:sp>
      <p:pic>
        <p:nvPicPr>
          <p:cNvPr id="512" name="Google Shape;512;p58"/>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13" name="Google Shape;513;p58"/>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14" name="Google Shape;514;p58"/>
          <p:cNvSpPr/>
          <p:nvPr/>
        </p:nvSpPr>
        <p:spPr>
          <a:xfrm>
            <a:off x="693150" y="1176775"/>
            <a:ext cx="7790100" cy="2061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model.fit 메서드를 수정하여 검증 점수가 향상되지 않으면 자동으로 훈련을 멈추도록 만들어 보죠. 에포크마다 훈련 상태를 점검하기 위해 EarlyStopping 콜백(callback)을 사용하겠습니다. 지정된 에포크 횟수 동안 성능 향상이 없으면 자동으로 훈련이 멈춥니다.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15" name="Google Shape;515;p58"/>
          <p:cNvPicPr preferRelativeResize="0"/>
          <p:nvPr/>
        </p:nvPicPr>
        <p:blipFill>
          <a:blip r:embed="rId5">
            <a:alphaModFix/>
          </a:blip>
          <a:stretch>
            <a:fillRect/>
          </a:stretch>
        </p:blipFill>
        <p:spPr>
          <a:xfrm>
            <a:off x="788075" y="3438725"/>
            <a:ext cx="7600249" cy="17612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9"/>
        <p:cNvGrpSpPr/>
        <p:nvPr/>
      </p:nvGrpSpPr>
      <p:grpSpPr>
        <a:xfrm>
          <a:off x="0" y="0"/>
          <a:ext cx="0" cy="0"/>
          <a:chOff x="0" y="0"/>
          <a:chExt cx="0" cy="0"/>
        </a:xfrm>
      </p:grpSpPr>
      <p:sp>
        <p:nvSpPr>
          <p:cNvPr id="520" name="Google Shape;520;p59"/>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21" name="Google Shape;521;p59"/>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35</a:t>
            </a:fld>
            <a:endParaRPr/>
          </a:p>
        </p:txBody>
      </p:sp>
      <p:pic>
        <p:nvPicPr>
          <p:cNvPr id="522" name="Google Shape;522;p59"/>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23" name="Google Shape;523;p59"/>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24" name="Google Shape;524;p59"/>
          <p:cNvSpPr/>
          <p:nvPr/>
        </p:nvSpPr>
        <p:spPr>
          <a:xfrm>
            <a:off x="693150" y="1176775"/>
            <a:ext cx="7790100" cy="1648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plot_history(history)의 결과 </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그래프를 보면 검증 세트의 평균 오차가 약 +/- 2 MPG입니다. 좋은 결과인가요? 이에 대한 평가는 여러분에게 맡기겠습니다.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25" name="Google Shape;525;p59"/>
          <p:cNvPicPr preferRelativeResize="0"/>
          <p:nvPr/>
        </p:nvPicPr>
        <p:blipFill>
          <a:blip r:embed="rId5">
            <a:alphaModFix/>
          </a:blip>
          <a:stretch>
            <a:fillRect/>
          </a:stretch>
        </p:blipFill>
        <p:spPr>
          <a:xfrm>
            <a:off x="537650" y="2993049"/>
            <a:ext cx="3921455" cy="2718450"/>
          </a:xfrm>
          <a:prstGeom prst="rect">
            <a:avLst/>
          </a:prstGeom>
          <a:noFill/>
          <a:ln>
            <a:noFill/>
          </a:ln>
        </p:spPr>
      </p:pic>
      <p:pic>
        <p:nvPicPr>
          <p:cNvPr id="526" name="Google Shape;526;p59"/>
          <p:cNvPicPr preferRelativeResize="0"/>
          <p:nvPr/>
        </p:nvPicPr>
        <p:blipFill>
          <a:blip r:embed="rId6">
            <a:alphaModFix/>
          </a:blip>
          <a:stretch>
            <a:fillRect/>
          </a:stretch>
        </p:blipFill>
        <p:spPr>
          <a:xfrm>
            <a:off x="4572000" y="2993050"/>
            <a:ext cx="4034350" cy="27184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0"/>
        <p:cNvGrpSpPr/>
        <p:nvPr/>
      </p:nvGrpSpPr>
      <p:grpSpPr>
        <a:xfrm>
          <a:off x="0" y="0"/>
          <a:ext cx="0" cy="0"/>
          <a:chOff x="0" y="0"/>
          <a:chExt cx="0" cy="0"/>
        </a:xfrm>
      </p:grpSpPr>
      <p:sp>
        <p:nvSpPr>
          <p:cNvPr id="531" name="Google Shape;531;p60"/>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32" name="Google Shape;532;p60"/>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36</a:t>
            </a:fld>
            <a:endParaRPr/>
          </a:p>
        </p:txBody>
      </p:sp>
      <p:pic>
        <p:nvPicPr>
          <p:cNvPr id="533" name="Google Shape;533;p60"/>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34" name="Google Shape;534;p60"/>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35" name="Google Shape;535;p60"/>
          <p:cNvSpPr/>
          <p:nvPr/>
        </p:nvSpPr>
        <p:spPr>
          <a:xfrm>
            <a:off x="693150" y="1176775"/>
            <a:ext cx="7790100" cy="1818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모델 - </a:t>
            </a:r>
            <a:r>
              <a:rPr lang="ko-KR" sz="1600" b="1" dirty="0">
                <a:solidFill>
                  <a:srgbClr val="212121"/>
                </a:solidFill>
                <a:latin typeface="맑은 고딕" panose="020B0503020000020004" pitchFamily="50" charset="-127"/>
                <a:ea typeface="맑은 고딕" panose="020B0503020000020004" pitchFamily="50" charset="-127"/>
                <a:cs typeface="Roboto"/>
                <a:sym typeface="Roboto"/>
              </a:rPr>
              <a:t>모델 훈련</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모델을 훈련할 때 사용하지 않았던 테스트 세트에서 모델의 성능을 확인해 보죠. 이를 통해 모델이 실전에 투입되었을 때 모델의 성능을 짐작할 수 있습니다: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36" name="Google Shape;536;p60"/>
          <p:cNvPicPr preferRelativeResize="0"/>
          <p:nvPr/>
        </p:nvPicPr>
        <p:blipFill>
          <a:blip r:embed="rId5">
            <a:alphaModFix/>
          </a:blip>
          <a:stretch>
            <a:fillRect/>
          </a:stretch>
        </p:blipFill>
        <p:spPr>
          <a:xfrm>
            <a:off x="771875" y="3309750"/>
            <a:ext cx="7600249" cy="14750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0"/>
        <p:cNvGrpSpPr/>
        <p:nvPr/>
      </p:nvGrpSpPr>
      <p:grpSpPr>
        <a:xfrm>
          <a:off x="0" y="0"/>
          <a:ext cx="0" cy="0"/>
          <a:chOff x="0" y="0"/>
          <a:chExt cx="0" cy="0"/>
        </a:xfrm>
      </p:grpSpPr>
      <p:sp>
        <p:nvSpPr>
          <p:cNvPr id="541" name="Google Shape;541;p61"/>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42" name="Google Shape;542;p61"/>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37</a:t>
            </a:fld>
            <a:endParaRPr/>
          </a:p>
        </p:txBody>
      </p:sp>
      <p:pic>
        <p:nvPicPr>
          <p:cNvPr id="543" name="Google Shape;543;p61"/>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44" name="Google Shape;544;p61"/>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45" name="Google Shape;545;p61"/>
          <p:cNvSpPr/>
          <p:nvPr/>
        </p:nvSpPr>
        <p:spPr>
          <a:xfrm>
            <a:off x="693150" y="1176775"/>
            <a:ext cx="7790100" cy="1818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예측</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마지막으로 테스트 세트에 있는 샘플을 사용해 MPG 값을 예측해 보겠습니다: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46" name="Google Shape;546;p61"/>
          <p:cNvPicPr preferRelativeResize="0"/>
          <p:nvPr/>
        </p:nvPicPr>
        <p:blipFill>
          <a:blip r:embed="rId5">
            <a:alphaModFix/>
          </a:blip>
          <a:stretch>
            <a:fillRect/>
          </a:stretch>
        </p:blipFill>
        <p:spPr>
          <a:xfrm>
            <a:off x="1269550" y="2895700"/>
            <a:ext cx="6604900" cy="2259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0"/>
        <p:cNvGrpSpPr/>
        <p:nvPr/>
      </p:nvGrpSpPr>
      <p:grpSpPr>
        <a:xfrm>
          <a:off x="0" y="0"/>
          <a:ext cx="0" cy="0"/>
          <a:chOff x="0" y="0"/>
          <a:chExt cx="0" cy="0"/>
        </a:xfrm>
      </p:grpSpPr>
      <p:sp>
        <p:nvSpPr>
          <p:cNvPr id="551" name="Google Shape;551;p62"/>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52" name="Google Shape;552;p62"/>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38</a:t>
            </a:fld>
            <a:endParaRPr/>
          </a:p>
        </p:txBody>
      </p:sp>
      <p:pic>
        <p:nvPicPr>
          <p:cNvPr id="553" name="Google Shape;553;p62"/>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54" name="Google Shape;554;p62"/>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55" name="Google Shape;555;p62"/>
          <p:cNvSpPr/>
          <p:nvPr/>
        </p:nvSpPr>
        <p:spPr>
          <a:xfrm>
            <a:off x="693150" y="1176775"/>
            <a:ext cx="2461500" cy="4481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예측</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모델이 꽤 잘 예측한 것 같습니다. 오차의 분포를 살펴 </a:t>
            </a:r>
            <a:r>
              <a:rPr lang="ko-KR" altLang="en-US" dirty="0" smtClean="0">
                <a:solidFill>
                  <a:srgbClr val="212121"/>
                </a:solidFill>
                <a:latin typeface="맑은 고딕" panose="020B0503020000020004" pitchFamily="50" charset="-127"/>
                <a:ea typeface="맑은 고딕" panose="020B0503020000020004" pitchFamily="50" charset="-127"/>
                <a:cs typeface="Roboto"/>
                <a:sym typeface="Roboto"/>
              </a:rPr>
              <a:t>봅니다</a:t>
            </a:r>
            <a:r>
              <a:rPr lang="ko-KR" dirty="0" smtClean="0">
                <a:solidFill>
                  <a:srgbClr val="212121"/>
                </a:solidFill>
                <a:latin typeface="맑은 고딕" panose="020B0503020000020004" pitchFamily="50" charset="-127"/>
                <a:ea typeface="맑은 고딕" panose="020B0503020000020004" pitchFamily="50" charset="-127"/>
                <a:cs typeface="Roboto"/>
                <a:sym typeface="Roboto"/>
              </a:rPr>
              <a:t>.</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56" name="Google Shape;556;p62"/>
          <p:cNvPicPr preferRelativeResize="0"/>
          <p:nvPr/>
        </p:nvPicPr>
        <p:blipFill>
          <a:blip r:embed="rId5">
            <a:alphaModFix/>
          </a:blip>
          <a:stretch>
            <a:fillRect/>
          </a:stretch>
        </p:blipFill>
        <p:spPr>
          <a:xfrm>
            <a:off x="3379225" y="1558400"/>
            <a:ext cx="4940750" cy="409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0"/>
        <p:cNvGrpSpPr/>
        <p:nvPr/>
      </p:nvGrpSpPr>
      <p:grpSpPr>
        <a:xfrm>
          <a:off x="0" y="0"/>
          <a:ext cx="0" cy="0"/>
          <a:chOff x="0" y="0"/>
          <a:chExt cx="0" cy="0"/>
        </a:xfrm>
      </p:grpSpPr>
      <p:sp>
        <p:nvSpPr>
          <p:cNvPr id="561" name="Google Shape;561;p63"/>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62" name="Google Shape;562;p63"/>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39</a:t>
            </a:fld>
            <a:endParaRPr/>
          </a:p>
        </p:txBody>
      </p:sp>
      <p:pic>
        <p:nvPicPr>
          <p:cNvPr id="563" name="Google Shape;563;p63"/>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64" name="Google Shape;564;p63"/>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65" name="Google Shape;565;p63"/>
          <p:cNvSpPr/>
          <p:nvPr/>
        </p:nvSpPr>
        <p:spPr>
          <a:xfrm>
            <a:off x="693150" y="1176775"/>
            <a:ext cx="2907300" cy="4572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예측</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가우시안 분포가 아니지만 아마도 훈련 샘플의 수가 매우 작기 때문일 것입니다.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566" name="Google Shape;566;p63"/>
          <p:cNvPicPr preferRelativeResize="0"/>
          <p:nvPr/>
        </p:nvPicPr>
        <p:blipFill>
          <a:blip r:embed="rId5">
            <a:alphaModFix/>
          </a:blip>
          <a:stretch>
            <a:fillRect/>
          </a:stretch>
        </p:blipFill>
        <p:spPr>
          <a:xfrm>
            <a:off x="3845263" y="1894688"/>
            <a:ext cx="4333875" cy="360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28"/>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실습(Exercise):</a:t>
            </a:r>
            <a:endParaRPr sz="1800" b="1">
              <a:solidFill>
                <a:schemeClr val="lt1"/>
              </a:solidFill>
            </a:endParaRPr>
          </a:p>
          <a:p>
            <a:pPr marL="0" marR="0" lvl="0" indent="0" algn="ctr" rtl="0">
              <a:spcBef>
                <a:spcPts val="0"/>
              </a:spcBef>
              <a:spcAft>
                <a:spcPts val="0"/>
              </a:spcAft>
              <a:buSzPts val="1100"/>
              <a:buNone/>
            </a:pPr>
            <a:r>
              <a:rPr lang="ko-KR" sz="1800" b="1">
                <a:solidFill>
                  <a:schemeClr val="lt1"/>
                </a:solidFill>
              </a:rPr>
              <a:t>패션 MNIST</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13" name="Google Shape;213;p28"/>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a:t>
            </a:fld>
            <a:endParaRPr/>
          </a:p>
        </p:txBody>
      </p:sp>
      <p:pic>
        <p:nvPicPr>
          <p:cNvPr id="214" name="Google Shape;214;p28"/>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15" name="Google Shape;215;p28"/>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6</a:t>
            </a:r>
            <a:endParaRPr sz="3000" b="1">
              <a:solidFill>
                <a:schemeClr val="lt1"/>
              </a:solidFill>
              <a:latin typeface="Arial"/>
              <a:ea typeface="Arial"/>
              <a:cs typeface="Arial"/>
              <a:sym typeface="Arial"/>
            </a:endParaRPr>
          </a:p>
        </p:txBody>
      </p:sp>
      <p:sp>
        <p:nvSpPr>
          <p:cNvPr id="216" name="Google Shape;216;p28"/>
          <p:cNvSpPr/>
          <p:nvPr/>
        </p:nvSpPr>
        <p:spPr>
          <a:xfrm>
            <a:off x="641250" y="1334250"/>
            <a:ext cx="7861500" cy="4189500"/>
          </a:xfrm>
          <a:prstGeom prst="rect">
            <a:avLst/>
          </a:prstGeom>
          <a:noFill/>
          <a:ln>
            <a:noFill/>
          </a:ln>
        </p:spPr>
        <p:txBody>
          <a:bodyPr spcFirstLastPara="1" wrap="square" lIns="91425" tIns="45700" rIns="91425" bIns="45700" anchor="t" anchorCtr="0">
            <a:noAutofit/>
          </a:bodyPr>
          <a:lstStyle/>
          <a:p>
            <a:pPr marL="0" lvl="0" indent="0" algn="l" rtl="0">
              <a:lnSpc>
                <a:spcPct val="114000"/>
              </a:lnSpc>
              <a:spcBef>
                <a:spcPts val="900"/>
              </a:spcBef>
              <a:spcAft>
                <a:spcPts val="0"/>
              </a:spcAft>
              <a:buClr>
                <a:schemeClr val="dk1"/>
              </a:buClr>
              <a:buSzPts val="1100"/>
              <a:buFont typeface="Arial"/>
              <a:buNone/>
            </a:pPr>
            <a:r>
              <a:rPr lang="ko-KR" sz="1800" b="1" dirty="0">
                <a:solidFill>
                  <a:srgbClr val="212121"/>
                </a:solidFill>
                <a:latin typeface="맑은 고딕" panose="020B0503020000020004" pitchFamily="50" charset="-127"/>
                <a:ea typeface="맑은 고딕" panose="020B0503020000020004" pitchFamily="50" charset="-127"/>
                <a:cs typeface="Roboto"/>
                <a:sym typeface="Roboto"/>
              </a:rPr>
              <a:t>파일 다운로드 받기</a:t>
            </a:r>
            <a:endParaRPr sz="18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Clr>
                <a:schemeClr val="dk1"/>
              </a:buClr>
              <a:buFont typeface="Arial"/>
              <a:buNone/>
            </a:pP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u="sng" dirty="0">
                <a:solidFill>
                  <a:schemeClr val="hlink"/>
                </a:solidFill>
                <a:latin typeface="Nanum Gothic"/>
                <a:ea typeface="Nanum Gothic"/>
                <a:cs typeface="Nanum Gothic"/>
                <a:sym typeface="Nanum Gothic"/>
                <a:hlinkClick r:id="rId5"/>
              </a:rPr>
              <a:t>https://github.com/yyoo79/KTSummer2019</a:t>
            </a:r>
            <a:r>
              <a:rPr lang="ko-KR" dirty="0">
                <a:solidFill>
                  <a:srgbClr val="3F3F3F"/>
                </a:solidFill>
                <a:latin typeface="Nanum Gothic"/>
                <a:ea typeface="Nanum Gothic"/>
                <a:cs typeface="Nanum Gothic"/>
                <a:sym typeface="Nanum Gothic"/>
              </a:rPr>
              <a:t>로  이동</a:t>
            </a: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b="1" dirty="0">
                <a:solidFill>
                  <a:srgbClr val="3F3F3F"/>
                </a:solidFill>
                <a:latin typeface="Nanum Gothic"/>
                <a:ea typeface="Nanum Gothic"/>
                <a:cs typeface="Nanum Gothic"/>
                <a:sym typeface="Nanum Gothic"/>
              </a:rPr>
              <a:t>Module TF 4 회귀_ 자동차 연비 예측하기 exercise.ipynb</a:t>
            </a:r>
            <a:r>
              <a:rPr lang="ko-KR" dirty="0">
                <a:solidFill>
                  <a:srgbClr val="3F3F3F"/>
                </a:solidFill>
                <a:latin typeface="Nanum Gothic"/>
                <a:ea typeface="Nanum Gothic"/>
                <a:cs typeface="Nanum Gothic"/>
                <a:sym typeface="Nanum Gothic"/>
              </a:rPr>
              <a:t> 에 마우스 오른쪽 클릭을 하고 ‘save link as’를 선택해서 파일을 다운로드</a:t>
            </a:r>
            <a:endParaRPr dirty="0">
              <a:solidFill>
                <a:srgbClr val="3F3F3F"/>
              </a:solidFill>
              <a:latin typeface="Nanum Gothic"/>
              <a:ea typeface="Nanum Gothic"/>
              <a:cs typeface="Nanum Gothic"/>
              <a:sym typeface="Nanum Gothic"/>
            </a:endParaRPr>
          </a:p>
          <a:p>
            <a:pPr marL="0" marR="0" lvl="0" indent="0" algn="l" rtl="0">
              <a:lnSpc>
                <a:spcPct val="150000"/>
              </a:lnSpc>
              <a:spcBef>
                <a:spcPts val="0"/>
              </a:spcBef>
              <a:spcAft>
                <a:spcPts val="0"/>
              </a:spcAft>
              <a:buNone/>
            </a:pP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0"/>
        <p:cNvGrpSpPr/>
        <p:nvPr/>
      </p:nvGrpSpPr>
      <p:grpSpPr>
        <a:xfrm>
          <a:off x="0" y="0"/>
          <a:ext cx="0" cy="0"/>
          <a:chOff x="0" y="0"/>
          <a:chExt cx="0" cy="0"/>
        </a:xfrm>
      </p:grpSpPr>
      <p:sp>
        <p:nvSpPr>
          <p:cNvPr id="571" name="Google Shape;571;p64"/>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572" name="Google Shape;572;p64"/>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40</a:t>
            </a:fld>
            <a:endParaRPr/>
          </a:p>
        </p:txBody>
      </p:sp>
      <p:pic>
        <p:nvPicPr>
          <p:cNvPr id="573" name="Google Shape;573;p64"/>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574" name="Google Shape;574;p64"/>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575" name="Google Shape;575;p64"/>
          <p:cNvSpPr/>
          <p:nvPr/>
        </p:nvSpPr>
        <p:spPr>
          <a:xfrm>
            <a:off x="693150" y="1176775"/>
            <a:ext cx="7685100" cy="4572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결론</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노트북은 회귀 문제를 위한 기법을 소개합니다.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457200" lvl="0" indent="-317500" algn="l" rtl="0">
              <a:lnSpc>
                <a:spcPct val="150000"/>
              </a:lnSpc>
              <a:spcBef>
                <a:spcPts val="0"/>
              </a:spcBef>
              <a:spcAft>
                <a:spcPts val="0"/>
              </a:spcAft>
              <a:buClr>
                <a:srgbClr val="212121"/>
              </a:buClr>
              <a:buSzPts val="1400"/>
              <a:buFont typeface="Roboto"/>
              <a:buChar char="●"/>
            </a:pPr>
            <a:r>
              <a:rPr lang="ko-KR" b="1" dirty="0">
                <a:solidFill>
                  <a:srgbClr val="212121"/>
                </a:solidFill>
                <a:latin typeface="맑은 고딕" panose="020B0503020000020004" pitchFamily="50" charset="-127"/>
                <a:ea typeface="맑은 고딕" panose="020B0503020000020004" pitchFamily="50" charset="-127"/>
                <a:cs typeface="Roboto"/>
                <a:sym typeface="Roboto"/>
              </a:rPr>
              <a:t>평균 제곱 오차(MSE)</a:t>
            </a:r>
            <a:r>
              <a:rPr lang="ko-KR" dirty="0">
                <a:solidFill>
                  <a:srgbClr val="212121"/>
                </a:solidFill>
                <a:latin typeface="맑은 고딕" panose="020B0503020000020004" pitchFamily="50" charset="-127"/>
                <a:ea typeface="맑은 고딕" panose="020B0503020000020004" pitchFamily="50" charset="-127"/>
                <a:cs typeface="Roboto"/>
                <a:sym typeface="Roboto"/>
              </a:rPr>
              <a:t>는 회귀 문제에서 자주 사용하는 손실 함수입니다(분류 문제에서 사용하는 손실 함수와 다릅니다).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457200" lvl="0" indent="-317500" algn="l" rtl="0">
              <a:lnSpc>
                <a:spcPct val="150000"/>
              </a:lnSpc>
              <a:spcBef>
                <a:spcPts val="0"/>
              </a:spcBef>
              <a:spcAft>
                <a:spcPts val="0"/>
              </a:spcAft>
              <a:buClr>
                <a:srgbClr val="212121"/>
              </a:buClr>
              <a:buSzPts val="1400"/>
              <a:buFont typeface="Roboto"/>
              <a:buChar char="●"/>
            </a:pPr>
            <a:r>
              <a:rPr lang="ko-KR" dirty="0">
                <a:solidFill>
                  <a:srgbClr val="212121"/>
                </a:solidFill>
                <a:latin typeface="맑은 고딕" panose="020B0503020000020004" pitchFamily="50" charset="-127"/>
                <a:ea typeface="맑은 고딕" panose="020B0503020000020004" pitchFamily="50" charset="-127"/>
                <a:cs typeface="Roboto"/>
                <a:sym typeface="Roboto"/>
              </a:rPr>
              <a:t>비슷하게 회귀에서 사용되는 평가 지표도 분류와 다릅니다. 많이 사용하는 회귀 지표는 </a:t>
            </a:r>
            <a:r>
              <a:rPr lang="ko-KR" b="1" dirty="0">
                <a:solidFill>
                  <a:srgbClr val="212121"/>
                </a:solidFill>
                <a:latin typeface="맑은 고딕" panose="020B0503020000020004" pitchFamily="50" charset="-127"/>
                <a:ea typeface="맑은 고딕" panose="020B0503020000020004" pitchFamily="50" charset="-127"/>
                <a:cs typeface="Roboto"/>
                <a:sym typeface="Roboto"/>
              </a:rPr>
              <a:t>평균 절댓값 오차(MAE)</a:t>
            </a:r>
            <a:r>
              <a:rPr lang="ko-KR" dirty="0">
                <a:solidFill>
                  <a:srgbClr val="212121"/>
                </a:solidFill>
                <a:latin typeface="맑은 고딕" panose="020B0503020000020004" pitchFamily="50" charset="-127"/>
                <a:ea typeface="맑은 고딕" panose="020B0503020000020004" pitchFamily="50" charset="-127"/>
                <a:cs typeface="Roboto"/>
                <a:sym typeface="Roboto"/>
              </a:rPr>
              <a:t>입니다.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457200" lvl="0" indent="-317500" algn="l" rtl="0">
              <a:lnSpc>
                <a:spcPct val="150000"/>
              </a:lnSpc>
              <a:spcBef>
                <a:spcPts val="0"/>
              </a:spcBef>
              <a:spcAft>
                <a:spcPts val="0"/>
              </a:spcAft>
              <a:buClr>
                <a:srgbClr val="212121"/>
              </a:buClr>
              <a:buSzPts val="1400"/>
              <a:buFont typeface="Roboto"/>
              <a:buChar char="●"/>
            </a:pPr>
            <a:r>
              <a:rPr lang="ko-KR" dirty="0">
                <a:solidFill>
                  <a:srgbClr val="212121"/>
                </a:solidFill>
                <a:latin typeface="맑은 고딕" panose="020B0503020000020004" pitchFamily="50" charset="-127"/>
                <a:ea typeface="맑은 고딕" panose="020B0503020000020004" pitchFamily="50" charset="-127"/>
                <a:cs typeface="Roboto"/>
                <a:sym typeface="Roboto"/>
              </a:rPr>
              <a:t>수치 입력 데이터의 특성이 여러 가지 범위를 가질 때 동일한 범위가 되도록 각 특성의 스케일을 독립적으로 조정해야 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457200" lvl="0" indent="-317500" algn="l" rtl="0">
              <a:lnSpc>
                <a:spcPct val="150000"/>
              </a:lnSpc>
              <a:spcBef>
                <a:spcPts val="0"/>
              </a:spcBef>
              <a:spcAft>
                <a:spcPts val="0"/>
              </a:spcAft>
              <a:buClr>
                <a:srgbClr val="212121"/>
              </a:buClr>
              <a:buSzPts val="1400"/>
              <a:buFont typeface="Roboto"/>
              <a:buChar char="●"/>
            </a:pPr>
            <a:r>
              <a:rPr lang="ko-KR" dirty="0">
                <a:solidFill>
                  <a:srgbClr val="212121"/>
                </a:solidFill>
                <a:latin typeface="맑은 고딕" panose="020B0503020000020004" pitchFamily="50" charset="-127"/>
                <a:ea typeface="맑은 고딕" panose="020B0503020000020004" pitchFamily="50" charset="-127"/>
                <a:cs typeface="Roboto"/>
                <a:sym typeface="Roboto"/>
              </a:rPr>
              <a:t>훈련 데이터가 많지 않다면 과대적합을 피하기 위해 은닉층의 개수가 적은 소규모 네트워크를 선택하는 방법이 좋습니다.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457200" lvl="0" indent="-317500" algn="l" rtl="0">
              <a:lnSpc>
                <a:spcPct val="150000"/>
              </a:lnSpc>
              <a:spcBef>
                <a:spcPts val="0"/>
              </a:spcBef>
              <a:spcAft>
                <a:spcPts val="0"/>
              </a:spcAft>
              <a:buClr>
                <a:srgbClr val="212121"/>
              </a:buClr>
              <a:buSzPts val="1400"/>
              <a:buFont typeface="Roboto"/>
              <a:buChar char="●"/>
            </a:pPr>
            <a:r>
              <a:rPr lang="ko-KR" b="1" dirty="0">
                <a:solidFill>
                  <a:srgbClr val="212121"/>
                </a:solidFill>
                <a:latin typeface="맑은 고딕" panose="020B0503020000020004" pitchFamily="50" charset="-127"/>
                <a:ea typeface="맑은 고딕" panose="020B0503020000020004" pitchFamily="50" charset="-127"/>
                <a:cs typeface="Roboto"/>
                <a:sym typeface="Roboto"/>
              </a:rPr>
              <a:t>조기 종료(Early stopping)</a:t>
            </a:r>
            <a:r>
              <a:rPr lang="ko-KR" dirty="0">
                <a:solidFill>
                  <a:srgbClr val="212121"/>
                </a:solidFill>
                <a:latin typeface="맑은 고딕" panose="020B0503020000020004" pitchFamily="50" charset="-127"/>
                <a:ea typeface="맑은 고딕" panose="020B0503020000020004" pitchFamily="50" charset="-127"/>
                <a:cs typeface="Roboto"/>
                <a:sym typeface="Roboto"/>
              </a:rPr>
              <a:t>은 과대적합을 방지하기 위한 좋은 방법입니다.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0"/>
              </a:spcBef>
              <a:spcAft>
                <a:spcPts val="0"/>
              </a:spcAft>
              <a:buSzPts val="1100"/>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9"/>
        <p:cNvGrpSpPr/>
        <p:nvPr/>
      </p:nvGrpSpPr>
      <p:grpSpPr>
        <a:xfrm>
          <a:off x="0" y="0"/>
          <a:ext cx="0" cy="0"/>
          <a:chOff x="0" y="0"/>
          <a:chExt cx="0" cy="0"/>
        </a:xfrm>
      </p:grpSpPr>
      <p:sp>
        <p:nvSpPr>
          <p:cNvPr id="580" name="Google Shape;580;p65"/>
          <p:cNvSpPr/>
          <p:nvPr/>
        </p:nvSpPr>
        <p:spPr>
          <a:xfrm>
            <a:off x="634200" y="1281750"/>
            <a:ext cx="7845900" cy="4574700"/>
          </a:xfrm>
          <a:prstGeom prst="rect">
            <a:avLst/>
          </a:prstGeom>
          <a:noFill/>
          <a:ln>
            <a:noFill/>
          </a:ln>
        </p:spPr>
        <p:txBody>
          <a:bodyPr spcFirstLastPara="1" wrap="square" lIns="91425" tIns="45700" rIns="91425" bIns="45700" anchor="t" anchorCtr="0">
            <a:noAutofit/>
          </a:bodyPr>
          <a:lstStyle/>
          <a:p>
            <a:pPr marL="0" lvl="0" indent="0" algn="ctr" rtl="0">
              <a:lnSpc>
                <a:spcPct val="114000"/>
              </a:lnSpc>
              <a:spcBef>
                <a:spcPts val="1000"/>
              </a:spcBef>
              <a:spcAft>
                <a:spcPts val="0"/>
              </a:spcAft>
              <a:buSzPts val="1100"/>
              <a:buNone/>
            </a:pPr>
            <a:r>
              <a:rPr lang="ko-KR" sz="1800" b="1" dirty="0">
                <a:solidFill>
                  <a:srgbClr val="212121"/>
                </a:solidFill>
                <a:latin typeface="맑은 고딕" panose="020B0503020000020004" pitchFamily="50" charset="-127"/>
                <a:ea typeface="맑은 고딕" panose="020B0503020000020004" pitchFamily="50" charset="-127"/>
                <a:cs typeface="Roboto"/>
                <a:sym typeface="Roboto"/>
              </a:rPr>
              <a:t>End of slide</a:t>
            </a:r>
            <a:endParaRPr sz="18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4000"/>
              </a:lnSpc>
              <a:spcBef>
                <a:spcPts val="1000"/>
              </a:spcBef>
              <a:spcAft>
                <a:spcPts val="0"/>
              </a:spcAft>
              <a:buSzPts val="1100"/>
              <a:buNone/>
            </a:pPr>
            <a:endParaRPr sz="18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14000"/>
              </a:lnSpc>
              <a:spcBef>
                <a:spcPts val="1000"/>
              </a:spcBef>
              <a:spcAft>
                <a:spcPts val="300"/>
              </a:spcAft>
              <a:buSzPts val="1100"/>
              <a:buNone/>
            </a:pPr>
            <a:endParaRPr sz="1800" b="1" dirty="0">
              <a:solidFill>
                <a:srgbClr val="212121"/>
              </a:solidFill>
              <a:latin typeface="맑은 고딕" panose="020B0503020000020004" pitchFamily="50" charset="-127"/>
              <a:ea typeface="맑은 고딕" panose="020B0503020000020004" pitchFamily="50" charset="-127"/>
              <a:cs typeface="Roboto"/>
              <a:sym typeface="Roboto"/>
            </a:endParaRPr>
          </a:p>
        </p:txBody>
      </p:sp>
      <p:sp>
        <p:nvSpPr>
          <p:cNvPr id="581" name="Google Shape;581;p65"/>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41</a:t>
            </a:fld>
            <a:endParaRPr/>
          </a:p>
        </p:txBody>
      </p:sp>
      <p:pic>
        <p:nvPicPr>
          <p:cNvPr id="582" name="Google Shape;582;p65"/>
          <p:cNvPicPr preferRelativeResize="0"/>
          <p:nvPr/>
        </p:nvPicPr>
        <p:blipFill rotWithShape="1">
          <a:blip r:embed="rId4">
            <a:alphaModFix/>
          </a:blip>
          <a:srcRect/>
          <a:stretch/>
        </p:blipFill>
        <p:spPr>
          <a:xfrm>
            <a:off x="5380787" y="239139"/>
            <a:ext cx="937628" cy="937628"/>
          </a:xfrm>
          <a:prstGeom prst="rect">
            <a:avLst/>
          </a:prstGeom>
          <a:noFill/>
          <a:ln>
            <a:noFill/>
          </a:ln>
        </p:spPr>
      </p:pic>
      <p:pic>
        <p:nvPicPr>
          <p:cNvPr id="583" name="Google Shape;583;p65"/>
          <p:cNvPicPr preferRelativeResize="0"/>
          <p:nvPr/>
        </p:nvPicPr>
        <p:blipFill>
          <a:blip r:embed="rId5">
            <a:alphaModFix/>
          </a:blip>
          <a:stretch>
            <a:fillRect/>
          </a:stretch>
        </p:blipFill>
        <p:spPr>
          <a:xfrm>
            <a:off x="1269125" y="2025525"/>
            <a:ext cx="6605751" cy="3716825"/>
          </a:xfrm>
          <a:prstGeom prst="rect">
            <a:avLst/>
          </a:prstGeom>
          <a:noFill/>
          <a:ln>
            <a:noFill/>
          </a:ln>
        </p:spPr>
      </p:pic>
      <p:sp>
        <p:nvSpPr>
          <p:cNvPr id="584" name="Google Shape;584;p65"/>
          <p:cNvSpPr txBox="1"/>
          <p:nvPr/>
        </p:nvSpPr>
        <p:spPr>
          <a:xfrm>
            <a:off x="634200" y="5856450"/>
            <a:ext cx="56022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KR" sz="900">
                <a:latin typeface="Calibri"/>
                <a:ea typeface="Calibri"/>
                <a:cs typeface="Calibri"/>
                <a:sym typeface="Calibri"/>
              </a:rPr>
              <a:t>source: </a:t>
            </a:r>
            <a:r>
              <a:rPr lang="ko-KR" sz="900" u="sng">
                <a:solidFill>
                  <a:schemeClr val="hlink"/>
                </a:solidFill>
                <a:latin typeface="Calibri"/>
                <a:ea typeface="Calibri"/>
                <a:cs typeface="Calibri"/>
                <a:sym typeface="Calibri"/>
                <a:hlinkClick r:id="rId6"/>
              </a:rPr>
              <a:t>https://www.udemy.com/artificial-intelligence-az/</a:t>
            </a:r>
            <a:endParaRPr sz="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29"/>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실습(Exercise):</a:t>
            </a:r>
            <a:endParaRPr sz="1800" b="1">
              <a:solidFill>
                <a:schemeClr val="lt1"/>
              </a:solidFill>
            </a:endParaRPr>
          </a:p>
          <a:p>
            <a:pPr marL="0" marR="0" lvl="0" indent="0" algn="ctr" rtl="0">
              <a:spcBef>
                <a:spcPts val="0"/>
              </a:spcBef>
              <a:spcAft>
                <a:spcPts val="0"/>
              </a:spcAft>
              <a:buSzPts val="1100"/>
              <a:buNone/>
            </a:pPr>
            <a:r>
              <a:rPr lang="ko-KR" sz="1800" b="1">
                <a:solidFill>
                  <a:schemeClr val="lt1"/>
                </a:solidFill>
              </a:rPr>
              <a:t>패션 MNIST</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22" name="Google Shape;222;p29"/>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5</a:t>
            </a:fld>
            <a:endParaRPr/>
          </a:p>
        </p:txBody>
      </p:sp>
      <p:pic>
        <p:nvPicPr>
          <p:cNvPr id="223" name="Google Shape;223;p29"/>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24" name="Google Shape;224;p29"/>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6</a:t>
            </a:r>
            <a:endParaRPr sz="3000" b="1">
              <a:solidFill>
                <a:schemeClr val="lt1"/>
              </a:solidFill>
              <a:latin typeface="Arial"/>
              <a:ea typeface="Arial"/>
              <a:cs typeface="Arial"/>
              <a:sym typeface="Arial"/>
            </a:endParaRPr>
          </a:p>
        </p:txBody>
      </p:sp>
      <p:sp>
        <p:nvSpPr>
          <p:cNvPr id="225" name="Google Shape;225;p29"/>
          <p:cNvSpPr/>
          <p:nvPr/>
        </p:nvSpPr>
        <p:spPr>
          <a:xfrm>
            <a:off x="641250" y="1334250"/>
            <a:ext cx="7861500" cy="4189500"/>
          </a:xfrm>
          <a:prstGeom prst="rect">
            <a:avLst/>
          </a:prstGeom>
          <a:noFill/>
          <a:ln>
            <a:noFill/>
          </a:ln>
        </p:spPr>
        <p:txBody>
          <a:bodyPr spcFirstLastPara="1" wrap="square" lIns="91425" tIns="45700" rIns="91425" bIns="45700" anchor="t" anchorCtr="0">
            <a:noAutofit/>
          </a:bodyPr>
          <a:lstStyle/>
          <a:p>
            <a:pPr marL="0" lvl="0" indent="0" algn="l" rtl="0">
              <a:lnSpc>
                <a:spcPct val="114000"/>
              </a:lnSpc>
              <a:spcBef>
                <a:spcPts val="900"/>
              </a:spcBef>
              <a:spcAft>
                <a:spcPts val="0"/>
              </a:spcAft>
              <a:buClr>
                <a:schemeClr val="dk1"/>
              </a:buClr>
              <a:buSzPts val="1100"/>
              <a:buFont typeface="Arial"/>
              <a:buNone/>
            </a:pPr>
            <a:r>
              <a:rPr lang="ko-KR" sz="1800" b="1" dirty="0">
                <a:solidFill>
                  <a:srgbClr val="212121"/>
                </a:solidFill>
                <a:latin typeface="맑은 고딕" panose="020B0503020000020004" pitchFamily="50" charset="-127"/>
                <a:ea typeface="맑은 고딕" panose="020B0503020000020004" pitchFamily="50" charset="-127"/>
                <a:cs typeface="Roboto"/>
                <a:sym typeface="Roboto"/>
              </a:rPr>
              <a:t>파일 코렙에서 열기</a:t>
            </a:r>
            <a:endParaRPr sz="18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300"/>
              </a:spcBef>
              <a:spcAft>
                <a:spcPts val="0"/>
              </a:spcAft>
              <a:buClr>
                <a:schemeClr val="dk1"/>
              </a:buClr>
              <a:buFont typeface="Arial"/>
              <a:buNone/>
            </a:pP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u="sng" dirty="0">
                <a:solidFill>
                  <a:schemeClr val="hlink"/>
                </a:solidFill>
                <a:latin typeface="Nanum Gothic"/>
                <a:ea typeface="Nanum Gothic"/>
                <a:cs typeface="Nanum Gothic"/>
                <a:sym typeface="Nanum Gothic"/>
                <a:hlinkClick r:id="rId5"/>
              </a:rPr>
              <a:t>https://www.google.com/</a:t>
            </a:r>
            <a:r>
              <a:rPr lang="ko-KR" dirty="0">
                <a:solidFill>
                  <a:srgbClr val="3F3F3F"/>
                </a:solidFill>
                <a:latin typeface="Nanum Gothic"/>
                <a:ea typeface="Nanum Gothic"/>
                <a:cs typeface="Nanum Gothic"/>
                <a:sym typeface="Nanum Gothic"/>
              </a:rPr>
              <a:t> 에서 구글계정으로 로긴</a:t>
            </a: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u="sng" dirty="0">
                <a:solidFill>
                  <a:schemeClr val="hlink"/>
                </a:solidFill>
                <a:latin typeface="Nanum Gothic"/>
                <a:ea typeface="Nanum Gothic"/>
                <a:cs typeface="Nanum Gothic"/>
                <a:sym typeface="Nanum Gothic"/>
                <a:hlinkClick r:id="rId6"/>
              </a:rPr>
              <a:t>http://colab.research.google.com</a:t>
            </a:r>
            <a:r>
              <a:rPr lang="ko-KR" dirty="0">
                <a:solidFill>
                  <a:srgbClr val="3F3F3F"/>
                </a:solidFill>
                <a:latin typeface="Nanum Gothic"/>
                <a:ea typeface="Nanum Gothic"/>
                <a:cs typeface="Nanum Gothic"/>
                <a:sym typeface="Nanum Gothic"/>
              </a:rPr>
              <a:t> 로 이동</a:t>
            </a: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dirty="0">
                <a:solidFill>
                  <a:srgbClr val="3F3F3F"/>
                </a:solidFill>
                <a:latin typeface="Nanum Gothic"/>
                <a:ea typeface="Nanum Gothic"/>
                <a:cs typeface="Nanum Gothic"/>
                <a:sym typeface="Nanum Gothic"/>
              </a:rPr>
              <a:t>Upload tab을 클릭</a:t>
            </a: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dirty="0">
                <a:solidFill>
                  <a:srgbClr val="3F3F3F"/>
                </a:solidFill>
                <a:latin typeface="Nanum Gothic"/>
                <a:ea typeface="Nanum Gothic"/>
                <a:cs typeface="Nanum Gothic"/>
                <a:sym typeface="Nanum Gothic"/>
              </a:rPr>
              <a:t>파일 - </a:t>
            </a:r>
            <a:r>
              <a:rPr lang="ko-KR" sz="1700" dirty="0">
                <a:solidFill>
                  <a:schemeClr val="dk1"/>
                </a:solidFill>
              </a:rPr>
              <a:t>Module TF 4 회귀_ 자동차 연비 예측하기 exercise.ipynb</a:t>
            </a:r>
            <a:r>
              <a:rPr lang="ko-KR" dirty="0">
                <a:solidFill>
                  <a:srgbClr val="3F3F3F"/>
                </a:solidFill>
                <a:latin typeface="Nanum Gothic"/>
                <a:ea typeface="Nanum Gothic"/>
                <a:cs typeface="Nanum Gothic"/>
                <a:sym typeface="Nanum Gothic"/>
              </a:rPr>
              <a:t> 을 선택</a:t>
            </a:r>
            <a:endParaRPr dirty="0">
              <a:solidFill>
                <a:srgbClr val="3F3F3F"/>
              </a:solidFill>
              <a:latin typeface="Nanum Gothic"/>
              <a:ea typeface="Nanum Gothic"/>
              <a:cs typeface="Nanum Gothic"/>
              <a:sym typeface="Nanum Gothic"/>
            </a:endParaRPr>
          </a:p>
          <a:p>
            <a:pPr marL="457200" lvl="0" indent="-317500" algn="l" rtl="0">
              <a:lnSpc>
                <a:spcPct val="150000"/>
              </a:lnSpc>
              <a:spcBef>
                <a:spcPts val="0"/>
              </a:spcBef>
              <a:spcAft>
                <a:spcPts val="0"/>
              </a:spcAft>
              <a:buClr>
                <a:srgbClr val="3F3F3F"/>
              </a:buClr>
              <a:buSzPts val="1400"/>
              <a:buFont typeface="Nanum Gothic"/>
              <a:buAutoNum type="arabicPeriod"/>
            </a:pPr>
            <a:r>
              <a:rPr lang="ko-KR" dirty="0">
                <a:solidFill>
                  <a:srgbClr val="3F3F3F"/>
                </a:solidFill>
                <a:latin typeface="Nanum Gothic"/>
                <a:ea typeface="Nanum Gothic"/>
                <a:cs typeface="Nanum Gothic"/>
                <a:sym typeface="Nanum Gothic"/>
              </a:rPr>
              <a:t>파일이름을 바꾸고 자신의 Google Drive로 저장해 놓습니다.</a:t>
            </a:r>
            <a:endParaRPr dirty="0">
              <a:solidFill>
                <a:srgbClr val="3F3F3F"/>
              </a:solidFill>
              <a:latin typeface="Nanum Gothic"/>
              <a:ea typeface="Nanum Gothic"/>
              <a:cs typeface="Nanum Gothic"/>
              <a:sym typeface="Nanum Gothic"/>
            </a:endParaRPr>
          </a:p>
          <a:p>
            <a:pPr marL="457200" lvl="0" indent="0" algn="l" rtl="0">
              <a:lnSpc>
                <a:spcPct val="150000"/>
              </a:lnSpc>
              <a:spcBef>
                <a:spcPts val="0"/>
              </a:spcBef>
              <a:spcAft>
                <a:spcPts val="0"/>
              </a:spcAft>
              <a:buClr>
                <a:schemeClr val="dk1"/>
              </a:buClr>
              <a:buSzPts val="1100"/>
              <a:buFont typeface="Arial"/>
              <a:buNone/>
            </a:pPr>
            <a:endParaRPr dirty="0">
              <a:solidFill>
                <a:srgbClr val="3F3F3F"/>
              </a:solidFill>
              <a:latin typeface="Nanum Gothic"/>
              <a:ea typeface="Nanum Gothic"/>
              <a:cs typeface="Nanum Gothic"/>
              <a:sym typeface="Nanum Gothic"/>
            </a:endParaRPr>
          </a:p>
          <a:p>
            <a:pPr marL="0" marR="0" lvl="0" indent="0" algn="l" rtl="0">
              <a:lnSpc>
                <a:spcPct val="150000"/>
              </a:lnSpc>
              <a:spcBef>
                <a:spcPts val="0"/>
              </a:spcBef>
              <a:spcAft>
                <a:spcPts val="0"/>
              </a:spcAft>
              <a:buNone/>
            </a:pP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
        <p:cNvGrpSpPr/>
        <p:nvPr/>
      </p:nvGrpSpPr>
      <p:grpSpPr>
        <a:xfrm>
          <a:off x="0" y="0"/>
          <a:ext cx="0" cy="0"/>
          <a:chOff x="0" y="0"/>
          <a:chExt cx="0" cy="0"/>
        </a:xfrm>
      </p:grpSpPr>
      <p:sp>
        <p:nvSpPr>
          <p:cNvPr id="230" name="Google Shape;230;p30"/>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Clr>
                <a:schemeClr val="dk1"/>
              </a:buClr>
              <a:buSzPts val="1100"/>
              <a:buFont typeface="Arial"/>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31" name="Google Shape;231;p30"/>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6</a:t>
            </a:fld>
            <a:endParaRPr/>
          </a:p>
        </p:txBody>
      </p:sp>
      <p:pic>
        <p:nvPicPr>
          <p:cNvPr id="232" name="Google Shape;232;p30"/>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33" name="Google Shape;233;p30"/>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34" name="Google Shape;234;p30"/>
          <p:cNvSpPr/>
          <p:nvPr/>
        </p:nvSpPr>
        <p:spPr>
          <a:xfrm>
            <a:off x="641250" y="1334250"/>
            <a:ext cx="7861500" cy="4189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회귀: 자동차 연비 예측하기 (basic)</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endParaRPr dirty="0">
              <a:solidFill>
                <a:srgbClr val="3F3F3F"/>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r>
              <a:rPr lang="ko-KR" i="1" dirty="0">
                <a:solidFill>
                  <a:srgbClr val="212121"/>
                </a:solidFill>
                <a:latin typeface="맑은 고딕" panose="020B0503020000020004" pitchFamily="50" charset="-127"/>
                <a:ea typeface="맑은 고딕" panose="020B0503020000020004" pitchFamily="50" charset="-127"/>
                <a:cs typeface="Roboto"/>
                <a:sym typeface="Roboto"/>
              </a:rPr>
              <a:t>회귀</a:t>
            </a:r>
            <a:r>
              <a:rPr lang="ko-KR" dirty="0">
                <a:solidFill>
                  <a:srgbClr val="212121"/>
                </a:solidFill>
                <a:latin typeface="맑은 고딕" panose="020B0503020000020004" pitchFamily="50" charset="-127"/>
                <a:ea typeface="맑은 고딕" panose="020B0503020000020004" pitchFamily="50" charset="-127"/>
                <a:cs typeface="Roboto"/>
                <a:sym typeface="Roboto"/>
              </a:rPr>
              <a:t>(regression)는 가격이나 확률 같이 연속된 출력 값을 예측하는 것이 목적입니다. 이와는 달리 </a:t>
            </a:r>
            <a:r>
              <a:rPr lang="ko-KR" i="1" dirty="0">
                <a:solidFill>
                  <a:srgbClr val="212121"/>
                </a:solidFill>
                <a:latin typeface="맑은 고딕" panose="020B0503020000020004" pitchFamily="50" charset="-127"/>
                <a:ea typeface="맑은 고딕" panose="020B0503020000020004" pitchFamily="50" charset="-127"/>
                <a:cs typeface="Roboto"/>
                <a:sym typeface="Roboto"/>
              </a:rPr>
              <a:t>분류</a:t>
            </a:r>
            <a:r>
              <a:rPr lang="ko-KR" dirty="0">
                <a:solidFill>
                  <a:srgbClr val="212121"/>
                </a:solidFill>
                <a:latin typeface="맑은 고딕" panose="020B0503020000020004" pitchFamily="50" charset="-127"/>
                <a:ea typeface="맑은 고딕" panose="020B0503020000020004" pitchFamily="50" charset="-127"/>
                <a:cs typeface="Roboto"/>
                <a:sym typeface="Roboto"/>
              </a:rPr>
              <a:t>(classification)는 여러개의 클래스 중 하나의 클래스를 선택하는 것이 목적입니다 (예를 들어, 사진에 사과 또는 오렌지가 포함되어 있을 때 어떤 과일인지 인식하는 것).</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노트북은 </a:t>
            </a:r>
            <a:r>
              <a:rPr lang="ko-KR" u="sng" dirty="0">
                <a:solidFill>
                  <a:schemeClr val="hlink"/>
                </a:solidFill>
                <a:latin typeface="맑은 고딕" panose="020B0503020000020004" pitchFamily="50" charset="-127"/>
                <a:ea typeface="맑은 고딕" panose="020B0503020000020004" pitchFamily="50" charset="-127"/>
                <a:cs typeface="Roboto"/>
                <a:sym typeface="Roboto"/>
                <a:hlinkClick r:id="rId5"/>
              </a:rPr>
              <a:t>Auto MPG</a:t>
            </a:r>
            <a:r>
              <a:rPr lang="ko-KR" dirty="0">
                <a:solidFill>
                  <a:srgbClr val="212121"/>
                </a:solidFill>
                <a:latin typeface="맑은 고딕" panose="020B0503020000020004" pitchFamily="50" charset="-127"/>
                <a:ea typeface="맑은 고딕" panose="020B0503020000020004" pitchFamily="50" charset="-127"/>
                <a:cs typeface="Roboto"/>
                <a:sym typeface="Roboto"/>
              </a:rPr>
              <a:t> 데이터셋을 사용하여 1970년대 후반과 1980년대 초반의 자동차 연비를 예측하는 모델을 만듭니다. 이 기간에 출시된 자동차 정보를 모델에 제공하겠습니다. 이 정보에는 실린더 수, 배기량, 마력(horsepower), 공차 중량 같은 속성이 포함됩니다.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예제는 tf.keras API를 사용합니다.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자세한 내용은 </a:t>
            </a:r>
            <a:r>
              <a:rPr lang="ko-KR" u="sng" dirty="0">
                <a:solidFill>
                  <a:schemeClr val="hlink"/>
                </a:solidFill>
                <a:latin typeface="맑은 고딕" panose="020B0503020000020004" pitchFamily="50" charset="-127"/>
                <a:ea typeface="맑은 고딕" panose="020B0503020000020004" pitchFamily="50" charset="-127"/>
                <a:cs typeface="Roboto"/>
                <a:sym typeface="Roboto"/>
                <a:hlinkClick r:id="rId6"/>
              </a:rPr>
              <a:t>케라스 가이드</a:t>
            </a:r>
            <a:r>
              <a:rPr lang="ko-KR" dirty="0">
                <a:solidFill>
                  <a:srgbClr val="212121"/>
                </a:solidFill>
                <a:latin typeface="맑은 고딕" panose="020B0503020000020004" pitchFamily="50" charset="-127"/>
                <a:ea typeface="맑은 고딕" panose="020B0503020000020004" pitchFamily="50" charset="-127"/>
                <a:cs typeface="Roboto"/>
                <a:sym typeface="Roboto"/>
              </a:rPr>
              <a:t>를 참고하세요.</a:t>
            </a: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endParaRPr dirty="0">
              <a:solidFill>
                <a:srgbClr val="3F3F3F"/>
              </a:solidFill>
              <a:latin typeface="맑은 고딕" panose="020B0503020000020004" pitchFamily="50" charset="-127"/>
              <a:ea typeface="맑은 고딕" panose="020B0503020000020004" pitchFamily="50" charset="-127"/>
              <a:cs typeface="Roboto"/>
              <a:sym typeface="Roboto"/>
            </a:endParaRPr>
          </a:p>
          <a:p>
            <a:pPr marL="0" lvl="0" indent="0" algn="l" rtl="0">
              <a:lnSpc>
                <a:spcPct val="150000"/>
              </a:lnSpc>
              <a:spcBef>
                <a:spcPts val="500"/>
              </a:spcBef>
              <a:spcAft>
                <a:spcPts val="0"/>
              </a:spcAft>
              <a:buClr>
                <a:schemeClr val="dk1"/>
              </a:buClr>
              <a:buSzPts val="1100"/>
              <a:buFont typeface="Arial"/>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500"/>
              </a:spcBef>
              <a:spcAft>
                <a:spcPts val="0"/>
              </a:spcAft>
              <a:buNone/>
            </a:pPr>
            <a:endParaRPr sz="1600" dirty="0">
              <a:solidFill>
                <a:srgbClr val="3F3F3F"/>
              </a:solidFill>
              <a:latin typeface="Nanum Gothic"/>
              <a:ea typeface="Nanum Gothic"/>
              <a:cs typeface="Nanum Gothic"/>
              <a:sym typeface="Nanum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1"/>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40" name="Google Shape;240;p31"/>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7</a:t>
            </a:fld>
            <a:endParaRPr/>
          </a:p>
        </p:txBody>
      </p:sp>
      <p:pic>
        <p:nvPicPr>
          <p:cNvPr id="241" name="Google Shape;241;p31"/>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42" name="Google Shape;242;p31"/>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43" name="Google Shape;243;p31"/>
          <p:cNvSpPr/>
          <p:nvPr/>
        </p:nvSpPr>
        <p:spPr>
          <a:xfrm>
            <a:off x="641250" y="1334250"/>
            <a:ext cx="7861500" cy="4189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회귀: 자동차 연비 예측하기 (basic)</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seaborn 패키지 설치</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244" name="Google Shape;244;p31"/>
          <p:cNvPicPr preferRelativeResize="0"/>
          <p:nvPr/>
        </p:nvPicPr>
        <p:blipFill>
          <a:blip r:embed="rId5">
            <a:alphaModFix/>
          </a:blip>
          <a:stretch>
            <a:fillRect/>
          </a:stretch>
        </p:blipFill>
        <p:spPr>
          <a:xfrm>
            <a:off x="571500" y="2763713"/>
            <a:ext cx="8001000"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Google Shape;249;p32"/>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50" name="Google Shape;250;p32"/>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8</a:t>
            </a:fld>
            <a:endParaRPr/>
          </a:p>
        </p:txBody>
      </p:sp>
      <p:pic>
        <p:nvPicPr>
          <p:cNvPr id="251" name="Google Shape;251;p32"/>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52" name="Google Shape;252;p32"/>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53" name="Google Shape;253;p32"/>
          <p:cNvSpPr/>
          <p:nvPr/>
        </p:nvSpPr>
        <p:spPr>
          <a:xfrm>
            <a:off x="641250" y="1334250"/>
            <a:ext cx="7861500" cy="4189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회귀: 자동차 연비 예측하기 (basic)</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기본및 필요한 패키지 설치 - matplotlib, pandas, seaborn, tf, keras</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254" name="Google Shape;254;p32"/>
          <p:cNvPicPr preferRelativeResize="0"/>
          <p:nvPr/>
        </p:nvPicPr>
        <p:blipFill>
          <a:blip r:embed="rId5">
            <a:alphaModFix/>
          </a:blip>
          <a:stretch>
            <a:fillRect/>
          </a:stretch>
        </p:blipFill>
        <p:spPr>
          <a:xfrm>
            <a:off x="852475" y="2793625"/>
            <a:ext cx="7439025" cy="24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Google Shape;259;p33"/>
          <p:cNvSpPr/>
          <p:nvPr/>
        </p:nvSpPr>
        <p:spPr>
          <a:xfrm>
            <a:off x="6425450" y="351525"/>
            <a:ext cx="2355900" cy="62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ko-KR" sz="1800" b="1">
                <a:solidFill>
                  <a:schemeClr val="lt1"/>
                </a:solidFill>
              </a:rPr>
              <a:t>실습 - 회귀: 자동차 연비 예측하기</a:t>
            </a:r>
            <a:endParaRPr sz="1800" b="1">
              <a:solidFill>
                <a:schemeClr val="lt1"/>
              </a:solidFill>
            </a:endParaRPr>
          </a:p>
          <a:p>
            <a:pPr marL="0" marR="0" lvl="0" indent="0" algn="ctr" rtl="0">
              <a:spcBef>
                <a:spcPts val="0"/>
              </a:spcBef>
              <a:spcAft>
                <a:spcPts val="0"/>
              </a:spcAft>
              <a:buSzPts val="1100"/>
              <a:buNone/>
            </a:pPr>
            <a:endParaRPr sz="1800" b="1">
              <a:solidFill>
                <a:schemeClr val="lt1"/>
              </a:solidFill>
            </a:endParaRPr>
          </a:p>
          <a:p>
            <a:pPr marL="0" marR="0" lvl="0" indent="0" algn="ctr" rtl="0">
              <a:spcBef>
                <a:spcPts val="0"/>
              </a:spcBef>
              <a:spcAft>
                <a:spcPts val="0"/>
              </a:spcAft>
              <a:buNone/>
            </a:pPr>
            <a:endParaRPr sz="1800" b="1">
              <a:solidFill>
                <a:schemeClr val="lt1"/>
              </a:solidFill>
            </a:endParaRPr>
          </a:p>
        </p:txBody>
      </p:sp>
      <p:sp>
        <p:nvSpPr>
          <p:cNvPr id="260" name="Google Shape;260;p33"/>
          <p:cNvSpPr txBox="1">
            <a:spLocks noGrp="1"/>
          </p:cNvSpPr>
          <p:nvPr>
            <p:ph type="sldNum" idx="12"/>
          </p:nvPr>
        </p:nvSpPr>
        <p:spPr>
          <a:xfrm>
            <a:off x="7471317" y="6423258"/>
            <a:ext cx="150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9</a:t>
            </a:fld>
            <a:endParaRPr/>
          </a:p>
        </p:txBody>
      </p:sp>
      <p:pic>
        <p:nvPicPr>
          <p:cNvPr id="261" name="Google Shape;261;p33"/>
          <p:cNvPicPr preferRelativeResize="0"/>
          <p:nvPr/>
        </p:nvPicPr>
        <p:blipFill rotWithShape="1">
          <a:blip r:embed="rId4">
            <a:alphaModFix/>
          </a:blip>
          <a:srcRect/>
          <a:stretch/>
        </p:blipFill>
        <p:spPr>
          <a:xfrm>
            <a:off x="5380787" y="239139"/>
            <a:ext cx="937628" cy="937628"/>
          </a:xfrm>
          <a:prstGeom prst="rect">
            <a:avLst/>
          </a:prstGeom>
          <a:noFill/>
          <a:ln>
            <a:noFill/>
          </a:ln>
        </p:spPr>
      </p:pic>
      <p:sp>
        <p:nvSpPr>
          <p:cNvPr id="262" name="Google Shape;262;p33"/>
          <p:cNvSpPr/>
          <p:nvPr/>
        </p:nvSpPr>
        <p:spPr>
          <a:xfrm>
            <a:off x="5538566" y="422028"/>
            <a:ext cx="6546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3000" b="1">
                <a:solidFill>
                  <a:schemeClr val="lt1"/>
                </a:solidFill>
                <a:latin typeface="Arial"/>
                <a:ea typeface="Arial"/>
                <a:cs typeface="Arial"/>
                <a:sym typeface="Arial"/>
              </a:rPr>
              <a:t>0</a:t>
            </a:r>
            <a:r>
              <a:rPr lang="ko-KR" sz="3000" b="1">
                <a:solidFill>
                  <a:schemeClr val="lt1"/>
                </a:solidFill>
              </a:rPr>
              <a:t>1</a:t>
            </a:r>
            <a:endParaRPr sz="3000" b="1">
              <a:solidFill>
                <a:schemeClr val="lt1"/>
              </a:solidFill>
              <a:latin typeface="Arial"/>
              <a:ea typeface="Arial"/>
              <a:cs typeface="Arial"/>
              <a:sym typeface="Arial"/>
            </a:endParaRPr>
          </a:p>
        </p:txBody>
      </p:sp>
      <p:sp>
        <p:nvSpPr>
          <p:cNvPr id="263" name="Google Shape;263;p33"/>
          <p:cNvSpPr/>
          <p:nvPr/>
        </p:nvSpPr>
        <p:spPr>
          <a:xfrm>
            <a:off x="641250" y="1334250"/>
            <a:ext cx="2087700" cy="4189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ko-KR" sz="1700" b="1" dirty="0">
                <a:solidFill>
                  <a:srgbClr val="212121"/>
                </a:solidFill>
                <a:latin typeface="맑은 고딕" panose="020B0503020000020004" pitchFamily="50" charset="-127"/>
                <a:ea typeface="맑은 고딕" panose="020B0503020000020004" pitchFamily="50" charset="-127"/>
                <a:cs typeface="Roboto"/>
                <a:sym typeface="Roboto"/>
              </a:rPr>
              <a:t>Auto MPG 데이터셋</a:t>
            </a:r>
            <a:endParaRPr sz="1700" b="1"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300"/>
              </a:spcBef>
              <a:spcAft>
                <a:spcPts val="0"/>
              </a:spcAft>
              <a:buNone/>
            </a:pPr>
            <a:endParaRPr dirty="0">
              <a:solidFill>
                <a:srgbClr val="21212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50000"/>
              </a:lnSpc>
              <a:spcBef>
                <a:spcPts val="0"/>
              </a:spcBef>
              <a:spcAft>
                <a:spcPts val="0"/>
              </a:spcAft>
              <a:buNone/>
            </a:pPr>
            <a:r>
              <a:rPr lang="ko-KR" dirty="0">
                <a:solidFill>
                  <a:srgbClr val="212121"/>
                </a:solidFill>
                <a:latin typeface="맑은 고딕" panose="020B0503020000020004" pitchFamily="50" charset="-127"/>
                <a:ea typeface="맑은 고딕" panose="020B0503020000020004" pitchFamily="50" charset="-127"/>
                <a:cs typeface="Roboto"/>
                <a:sym typeface="Roboto"/>
              </a:rPr>
              <a:t>이 데이터셋은 </a:t>
            </a:r>
            <a:r>
              <a:rPr lang="ko-KR" u="sng" dirty="0">
                <a:solidFill>
                  <a:schemeClr val="hlink"/>
                </a:solidFill>
                <a:highlight>
                  <a:srgbClr val="FFFFFF"/>
                </a:highlight>
                <a:latin typeface="맑은 고딕" panose="020B0503020000020004" pitchFamily="50" charset="-127"/>
                <a:ea typeface="맑은 고딕" panose="020B0503020000020004" pitchFamily="50" charset="-127"/>
                <a:cs typeface="Roboto"/>
                <a:sym typeface="Roboto"/>
                <a:hlinkClick r:id="rId5"/>
              </a:rPr>
              <a:t>UCI 머신 러닝 저장소</a:t>
            </a:r>
            <a:r>
              <a:rPr lang="ko-KR" dirty="0">
                <a:solidFill>
                  <a:srgbClr val="212121"/>
                </a:solidFill>
                <a:latin typeface="맑은 고딕" panose="020B0503020000020004" pitchFamily="50" charset="-127"/>
                <a:ea typeface="맑은 고딕" panose="020B0503020000020004" pitchFamily="50" charset="-127"/>
                <a:cs typeface="Roboto"/>
                <a:sym typeface="Roboto"/>
              </a:rPr>
              <a:t>에서 다운로드할 수 있습니다.</a:t>
            </a:r>
            <a:endParaRPr dirty="0">
              <a:solidFill>
                <a:srgbClr val="212121"/>
              </a:solidFill>
              <a:latin typeface="맑은 고딕" panose="020B0503020000020004" pitchFamily="50" charset="-127"/>
              <a:ea typeface="맑은 고딕" panose="020B0503020000020004" pitchFamily="50" charset="-127"/>
              <a:cs typeface="Roboto"/>
              <a:sym typeface="Roboto"/>
            </a:endParaRPr>
          </a:p>
        </p:txBody>
      </p:sp>
      <p:pic>
        <p:nvPicPr>
          <p:cNvPr id="264" name="Google Shape;264;p33"/>
          <p:cNvPicPr preferRelativeResize="0"/>
          <p:nvPr/>
        </p:nvPicPr>
        <p:blipFill>
          <a:blip r:embed="rId6">
            <a:alphaModFix/>
          </a:blip>
          <a:stretch>
            <a:fillRect/>
          </a:stretch>
        </p:blipFill>
        <p:spPr>
          <a:xfrm>
            <a:off x="2893750" y="1578976"/>
            <a:ext cx="5511450" cy="4084025"/>
          </a:xfrm>
          <a:prstGeom prst="rect">
            <a:avLst/>
          </a:prstGeom>
          <a:noFill/>
          <a:ln>
            <a:noFill/>
          </a:ln>
        </p:spPr>
      </p:pic>
    </p:spTree>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2491</Words>
  <Application>Microsoft Office PowerPoint</Application>
  <PresentationFormat>On-screen Show (4:3)</PresentationFormat>
  <Paragraphs>314</Paragraphs>
  <Slides>41</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맑은 고딕</vt:lpstr>
      <vt:lpstr>Calibri</vt:lpstr>
      <vt:lpstr>Arial</vt:lpstr>
      <vt:lpstr>맑은 고딕</vt:lpstr>
      <vt:lpstr>Nanum Gothic</vt:lpstr>
      <vt:lpstr>Roboto</vt:lpstr>
      <vt:lpstr>Office 테마</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Yang Kyu Yoo</cp:lastModifiedBy>
  <cp:revision>1</cp:revision>
  <dcterms:modified xsi:type="dcterms:W3CDTF">2019-07-10T03:53:18Z</dcterms:modified>
</cp:coreProperties>
</file>