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735763" cy="9866313"/>
  <p:embeddedFontLs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Lato" panose="020B0604020202020204" charset="0"/>
      <p:regular r:id="rId60"/>
      <p:bold r:id="rId61"/>
      <p:italic r:id="rId62"/>
      <p:boldItalic r:id="rId63"/>
    </p:embeddedFont>
    <p:embeddedFont>
      <p:font typeface="맑은 고딕" panose="020B0503020000020004" pitchFamily="50" charset="-127"/>
      <p:regular r:id="rId58"/>
      <p:bold r:id="rId59"/>
    </p:embeddedFont>
    <p:embeddedFont>
      <p:font typeface="Nanum Gothic" panose="020B0600000101010101" charset="-127"/>
      <p:regular r:id="rId64"/>
      <p:bold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Roboto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82">
          <p15:clr>
            <a:srgbClr val="A4A3A4"/>
          </p15:clr>
        </p15:guide>
        <p15:guide id="4" orient="horz" pos="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6" autoAdjust="0"/>
  </p:normalViewPr>
  <p:slideViewPr>
    <p:cSldViewPr snapToGrid="0">
      <p:cViewPr varScale="1">
        <p:scale>
          <a:sx n="101" d="100"/>
          <a:sy n="101" d="100"/>
        </p:scale>
        <p:origin x="108" y="330"/>
      </p:cViewPr>
      <p:guideLst>
        <p:guide orient="horz" pos="2160"/>
        <p:guide pos="2880"/>
        <p:guide pos="182"/>
        <p:guide orient="horz" pos="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6151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2/lessons/68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2/lessons/68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python-numpy-tutorial/#numpy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python-numpy-tutorial/#numpy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python-numpy-tutorial/#numpy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python-numpy-tutorial/#nump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python-numpy-tutorial/#numpy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1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1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1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1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73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af89be664_0_3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그냥 나누기는 print(6 // 4) = 1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5af89be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8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af89be664_0_3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af89be6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50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af952f53f_1_2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af952f53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42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af89be664_0_2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5af89be66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9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af89be664_0_4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af89be6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24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7ca05fc0_0_1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https://programmers.co.kr/learn/courses/2/lessons/68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5c7ca05f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289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7ca05fc0_0_3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https://programmers.co.kr/learn/courses/2/lessons/68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5c7ca05f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57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af89be664_0_5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af89be66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20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af89be664_0_6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5af89be66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454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af89be664_0_7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5af89be66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39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f952f53f_0_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af952f5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71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af89be664_0_8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af89be6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35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af89be664_0_9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5af89be66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23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af89be664_0_10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af89be6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71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c8e729ad2_0_14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5c8e729ad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282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e729ad2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Numnds for Numerical Python, is the core library for scientific computing in Python.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Provides a high-performance multidimensional array object, and tools for working with these arrays.py sta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The most wisely used library in any machine learning python Tensorflow project.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5c8e729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591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e729ad2_0_14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source=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http://aikorea.org/cs231n/python-numpy-tutorial/#numpy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5c8e729ad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822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8e729ad2_0_15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source=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http://aikorea.org/cs231n/python-numpy-tutorial/#numpy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5c8e729ad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18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c8e729ad2_0_19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source=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http://aikorea.org/cs231n/python-numpy-tutorial/#numpy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5c8e729ad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502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c8e729ad2_0_18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source=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http://aikorea.org/cs231n/python-numpy-tutorial/#numpy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5c8e729ad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000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c8e729ad2_0_20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source= 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http://aikorea.org/cs231n/python-numpy-tutorial/#numpy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5c8e729ad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15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f952f53f_0_2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af952f53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17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c8e729ad2_0_23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5c8e729ad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248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c8e729ad2_0_21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5c8e729ad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374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c8e729ad2_0_2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5c8e729a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624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c8e729ad2_0_3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5c8e729ad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743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c8e729ad2_0_25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5c8e729ad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196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c8e729ad2_0_26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5c8e729ad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952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c8e729ad2_0_27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5c8e729ad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731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c8e729ad2_0_29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5c8e729ad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131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c8e729ad2_0_30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5c8e729ad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876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c8e729ad2_0_32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5c8e729ad2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1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930f920a_0_1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중간지점에 마우스를 가지고 가면 CODE와 TEXT의 옵션이 나타납니다.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새로운 코드박스를 만들수 있습니다.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Ctrl+Enter의 short-cut으로 실행할 수 있습니다.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c930f92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261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c8e729ad2_0_34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5c8e729ad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553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c8ab0ca29_1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5c8ab0ca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23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c8ab0ca29_1_1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c8ab0ca2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385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c8ab0ca29_1_1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5c8ab0ca2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0472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c8ab0ca29_1_2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Answer = [‘1’,’1’]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5c8ab0ca2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080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c8ab0ca29_1_4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5c8ab0ca2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950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d4966f074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</a:t>
            </a: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https://doorbw.tistory.com/171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5d4966f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162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d4966f074_0_4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</a:t>
            </a: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https://doorbw.tistory.com/171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5d4966f0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1228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d4966f074_0_3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</a:t>
            </a: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https://doorbw.tistory.com/171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5d4966f07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7840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d4966f074_0_2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</a:t>
            </a: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https://doorbw.tistory.com/171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5d4966f0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10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930f920a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중간지점에 마우스를 가지고 가면 CODE와 TEXT의 옵션이 나타납니다.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새로운 코드박스를 만들수 있습니다.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Ctrl+Enter의 short-cut으로 실행할 수 있습니다.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c930f92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894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ba2722c40_0_10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Talk - 인공지능(머신러닝, 딥러닝)관련 (최근) 가장 재미있게 본 영화, 쇼, 드라마, 책, 이야기?</a:t>
            </a:r>
            <a:endParaRPr sz="11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Wall-E 지구 환경 / 인공지능 / 픽사팀 - toy story, a bug’s life, monster’s inc, fiding nemo, 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5ba2722c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99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f89be664_0_1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source: datacamp.com</a:t>
            </a:r>
            <a:endParaRPr/>
          </a:p>
        </p:txBody>
      </p:sp>
      <p:sp>
        <p:nvSpPr>
          <p:cNvPr id="237" name="Google Shape;237;g5af89be6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8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af89be664_0_12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af89be66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96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af89be664_0_15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5af89be66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7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af89be664_0_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한줄이상의 라인을 comment하고 싶을때는 ‘’’ 3 single quotations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혹시 나중에 필요해서 지우기 애매할때 multi comment를 사용합니다.</a:t>
            </a:r>
            <a:endParaRPr/>
          </a:p>
        </p:txBody>
      </p:sp>
      <p:sp>
        <p:nvSpPr>
          <p:cNvPr id="270" name="Google Shape;270;g5af89be6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08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grammers.co.kr/learn/courses/2/lessons/68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grammers.co.kr/learn/courses/2/lessons/68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ikorea.org/cs231n/python-numpy-tutorial/#numpy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ikorea.org/cs231n/python-numpy-tutorial/#numpy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hyperlink" Target="http://aikorea.org/cs231n/python-numpy-tutorial/#numpy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65600" y="2647225"/>
            <a:ext cx="34128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2AB9C7"/>
                </a:solidFill>
              </a:rPr>
              <a:t>파이썬 소개와 기초실습</a:t>
            </a:r>
            <a:endParaRPr sz="3600" b="1" i="0" u="none" strike="noStrike" cap="none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720348" y="4206277"/>
            <a:ext cx="170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C0C0C"/>
                </a:solidFill>
              </a:rPr>
              <a:t>유양규(Rotunda)</a:t>
            </a:r>
            <a:endParaRPr b="1">
              <a:solidFill>
                <a:srgbClr val="0C0C0C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305840" y="361155"/>
            <a:ext cx="25362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한국기술교육대학교 능력개발교육원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76625" y="638150"/>
            <a:ext cx="296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파이썬 소개와 기초실습</a:t>
            </a:r>
            <a:endParaRPr sz="16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mod(modulo)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- 나누기에서 나머지 구하기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9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mod(modulo)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- 나누기에서 나머지 구하기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55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제곱 **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3 ** 2 = 9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10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프린트안에서 계산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20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변수(variable)</a:t>
            </a:r>
            <a:endParaRPr sz="14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52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676375" y="860125"/>
            <a:ext cx="411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정수와 실수</a:t>
            </a:r>
            <a:endParaRPr sz="17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pic>
        <p:nvPicPr>
          <p:cNvPr id="341" name="Google Shape;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756750" y="1494575"/>
            <a:ext cx="75864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b="1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정수</a:t>
            </a:r>
            <a:endParaRPr sz="1500" b="1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영어로 integer, 줄여서 파이썬에서는 int라고 표현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정수끼리 더하거나 곱하거나 빼면 정수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정수끼리 나누면 실수가 나올 수 있으나, 나눗샘의 몫만을 구하려면 //연산자를 이용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63747"/>
                </a:solidFill>
                <a:highlight>
                  <a:srgbClr val="E9ECF3"/>
                </a:highlight>
                <a:latin typeface="Consolas"/>
                <a:ea typeface="Consolas"/>
                <a:cs typeface="Consolas"/>
                <a:sym typeface="Consolas"/>
              </a:rPr>
              <a:t>a = 5//3 </a:t>
            </a:r>
            <a:endParaRPr sz="1200" dirty="0">
              <a:solidFill>
                <a:srgbClr val="263747"/>
              </a:solidFill>
              <a:highlight>
                <a:srgbClr val="E9EC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실수를 정수로 바꾸려면 int를 이용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37485D"/>
                </a:solidFill>
                <a:highlight>
                  <a:srgbClr val="F7F7FB"/>
                </a:highlight>
                <a:latin typeface="Consolas"/>
                <a:ea typeface="Consolas"/>
                <a:cs typeface="Consolas"/>
                <a:sym typeface="Consolas"/>
              </a:rPr>
              <a:t>a=int(5.4)</a:t>
            </a: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라고 하면 a는 5를 값으로 가지게 된다.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4572000" y="5499600"/>
            <a:ext cx="40425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https://programmers.co.kr/learn/courses/2/lessons/68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676375" y="860125"/>
            <a:ext cx="411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정수와 실수</a:t>
            </a:r>
            <a:endParaRPr sz="17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756750" y="1494575"/>
            <a:ext cx="75864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500" b="1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실수</a:t>
            </a:r>
            <a:endParaRPr sz="1500" b="1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b="1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부동소수점(</a:t>
            </a: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floating point</a:t>
            </a:r>
            <a:r>
              <a:rPr lang="ko-KR" sz="1200" b="1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이라는 표현법을 이용해 소수점을 표시할 수 있는 숫자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어느정도의 계산 정확도는 가지지만, 계산에 있어서 완벽한 정확성은 가지지 않는다.</a:t>
            </a:r>
            <a:b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-KR" sz="1200" dirty="0">
                <a:solidFill>
                  <a:srgbClr val="263747"/>
                </a:solidFill>
                <a:highlight>
                  <a:srgbClr val="E9ECF3"/>
                </a:highlight>
                <a:latin typeface="Consolas"/>
                <a:ea typeface="Consolas"/>
                <a:cs typeface="Consolas"/>
                <a:sym typeface="Consolas"/>
              </a:rPr>
              <a:t>0.1+0.1+0.1 == 0.3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정수를 실수로 바꾸려면 float를 사용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37485D"/>
                </a:solidFill>
                <a:highlight>
                  <a:srgbClr val="F7F7FB"/>
                </a:highlight>
                <a:latin typeface="Consolas"/>
                <a:ea typeface="Consolas"/>
                <a:cs typeface="Consolas"/>
                <a:sym typeface="Consolas"/>
              </a:rPr>
              <a:t>a=float(5)</a:t>
            </a: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라고 하면 a는 5.0을 값으로 가지게 된다.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4572000" y="5499600"/>
            <a:ext cx="40425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https://programmers.co.kr/learn/courses/2/lessons/68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pic>
        <p:nvPicPr>
          <p:cNvPr id="362" name="Google Shape;36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실수(float)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65" name="Google Shape;36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092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문자열(string)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9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Python에서 string은 ‘ 혹은 “ 사용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15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3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8429" y="496111"/>
            <a:ext cx="18923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969550" y="3652900"/>
            <a:ext cx="17154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파이썬(Python)</a:t>
            </a:r>
            <a:endParaRPr sz="15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기초 Exercise 1</a:t>
            </a:r>
            <a:endParaRPr sz="1500" b="1">
              <a:solidFill>
                <a:srgbClr val="2AB9C7"/>
              </a:solidFill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737625" y="3652900"/>
            <a:ext cx="1801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500" b="1">
                <a:solidFill>
                  <a:srgbClr val="2AB9C7"/>
                </a:solidFill>
              </a:rPr>
              <a:t>파이썬(Python)</a:t>
            </a:r>
            <a:endParaRPr sz="15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500" b="1">
                <a:solidFill>
                  <a:srgbClr val="2AB9C7"/>
                </a:solidFill>
              </a:rPr>
              <a:t>기초 Exercise 2</a:t>
            </a:r>
            <a:endParaRPr sz="1500" b="1">
              <a:solidFill>
                <a:srgbClr val="2AB9C7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621375" y="3652900"/>
            <a:ext cx="171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파이썬(Python)</a:t>
            </a:r>
            <a:endParaRPr sz="15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기초 Exercise 3</a:t>
            </a:r>
            <a:endParaRPr sz="1500" b="1">
              <a:solidFill>
                <a:srgbClr val="2AB9C7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429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1376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7633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1102751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3871791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755534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boolean(불리언)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98" name="Google Shape;39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00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True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False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09" name="Google Shape;40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9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pic>
        <p:nvPicPr>
          <p:cNvPr id="417" name="Google Shape;41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자료형(type)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boolean(불리언)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15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6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/>
          <p:nvPr/>
        </p:nvSpPr>
        <p:spPr>
          <a:xfrm>
            <a:off x="4162225" y="2607800"/>
            <a:ext cx="4416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2AB9C7"/>
                </a:solidFill>
              </a:rPr>
              <a:t>Numpy</a:t>
            </a:r>
            <a:endParaRPr sz="32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7"/>
          <p:cNvSpPr/>
          <p:nvPr/>
        </p:nvSpPr>
        <p:spPr>
          <a:xfrm>
            <a:off x="451626" y="466725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TensorFlow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7"/>
          <p:cNvSpPr/>
          <p:nvPr/>
        </p:nvSpPr>
        <p:spPr>
          <a:xfrm>
            <a:off x="451617" y="741250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</a:rPr>
              <a:t>Python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6600" b="1">
                <a:solidFill>
                  <a:srgbClr val="2AB9C7"/>
                </a:solidFill>
              </a:rPr>
              <a:t>2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pic>
        <p:nvPicPr>
          <p:cNvPr id="436" name="Google Shape;43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676350" y="1594625"/>
            <a:ext cx="7861500" cy="4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Numpy</a:t>
            </a: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Numpy는 </a:t>
            </a: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Numerical Python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의 약자로 Python의 과학 컴퓨팅을위한 핵심 라이브러리입니다.</a:t>
            </a:r>
            <a:endParaRPr sz="1500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고성능 다차원 배열 객체(high-performance multidimensional array object)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 및 이러한 배열 작업을위한 도구를 제공합니다.</a:t>
            </a:r>
            <a:endParaRPr sz="1500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25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머신러닝 Python Tensorflow 프로젝트를 배우는 모든 시스템에서 </a:t>
            </a: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가장 현명하게 사용되는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 라이브러리입니다.</a:t>
            </a:r>
            <a:endParaRPr sz="15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dirty="0">
                <a:solidFill>
                  <a:schemeClr val="dk1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ko-KR" sz="1800" dirty="0">
                <a:solidFill>
                  <a:srgbClr val="555555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ko-KR" sz="1800" dirty="0">
                <a:solidFill>
                  <a:schemeClr val="dk1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 b="1" dirty="0">
                <a:solidFill>
                  <a:schemeClr val="dk1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-KR" sz="1800" dirty="0">
                <a:solidFill>
                  <a:schemeClr val="dk1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sz="1800" dirty="0">
              <a:solidFill>
                <a:schemeClr val="dk1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pic>
        <p:nvPicPr>
          <p:cNvPr id="445" name="Google Shape;44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676350" y="1594625"/>
            <a:ext cx="78615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</a:t>
            </a: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Numpy 배열은 동일한 </a:t>
            </a: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자료형(data type)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을 가지는 값들이 격자판 형태로 있는 것입니다. 각각의 값들은 </a:t>
            </a: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튜플(tuple)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(이때 튜플(tuple)은 양의 정수만을 요소값으로 갖습니다) 형태로 </a:t>
            </a: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색인(index) 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됩니다. </a:t>
            </a:r>
            <a:endParaRPr sz="1500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Lato"/>
              <a:buChar char="●"/>
            </a:pP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rank는 배열이 몇 차원인지를 의미합니다;</a:t>
            </a:r>
            <a:endParaRPr sz="1500" b="1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Lato"/>
              <a:buChar char="●"/>
            </a:pPr>
            <a:r>
              <a:rPr lang="ko-KR" sz="1500" b="1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shape는 는 각 차원의 크기를 알려주는 정수들이 모인 튜플입니다.</a:t>
            </a:r>
            <a:endParaRPr sz="1500" b="1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파이썬의 리스트를 중첩해 Numpy 배열을 초기화 할 수 있고, 대괄호를 통해 각 요소에 접근할 수 있습니다:</a:t>
            </a:r>
            <a:endParaRPr sz="1500" dirty="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67635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pic>
        <p:nvPicPr>
          <p:cNvPr id="455" name="Google Shape;45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676350" y="1594625"/>
            <a:ext cx="78615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아래 코드를 실행합니다. (실행전에 출력값을 예상합니다.)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788" y="2931125"/>
            <a:ext cx="2948425" cy="28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6"/>
              </a:rPr>
              <a:t>http://aikorea.org/cs231n/python-numpy-tutorial/#numpy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pic>
        <p:nvPicPr>
          <p:cNvPr id="466" name="Google Shape;466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1"/>
          <p:cNvSpPr/>
          <p:nvPr/>
        </p:nvSpPr>
        <p:spPr>
          <a:xfrm>
            <a:off x="676350" y="1594625"/>
            <a:ext cx="78615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출력값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51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470" name="Google Shape;47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888" y="2931125"/>
            <a:ext cx="6350224" cy="24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pic>
        <p:nvPicPr>
          <p:cNvPr id="477" name="Google Shape;477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2"/>
          <p:cNvSpPr/>
          <p:nvPr/>
        </p:nvSpPr>
        <p:spPr>
          <a:xfrm>
            <a:off x="676350" y="1594625"/>
            <a:ext cx="78615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아래 코드를 실행합니다. (실행전에 출력값을 예상합니다.)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0" name="Google Shape;48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625" y="3631662"/>
            <a:ext cx="3778745" cy="10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2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6"/>
              </a:rPr>
              <a:t>http://aikorea.org/cs231n/python-numpy-tutorial/#numpy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87" name="Google Shape;487;p5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pic>
        <p:nvPicPr>
          <p:cNvPr id="488" name="Google Shape;48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676350" y="1594625"/>
            <a:ext cx="78615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Output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492" name="Google Shape;49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38" y="3549625"/>
            <a:ext cx="6623325" cy="109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3985125" y="2381300"/>
            <a:ext cx="45822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2AB9C7"/>
                </a:solidFill>
              </a:rPr>
              <a:t>파이썬(Python)</a:t>
            </a:r>
            <a:endParaRPr sz="32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2AB9C7"/>
                </a:solidFill>
              </a:rPr>
              <a:t>기초</a:t>
            </a:r>
            <a:endParaRPr sz="32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AB9C7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451626" y="466725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TensorFlow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51617" y="741250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</a:rPr>
              <a:t>Python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498" name="Google Shape;498;p5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pic>
        <p:nvPicPr>
          <p:cNvPr id="499" name="Google Shape;49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4"/>
          <p:cNvSpPr/>
          <p:nvPr/>
        </p:nvSpPr>
        <p:spPr>
          <a:xfrm>
            <a:off x="676350" y="1594625"/>
            <a:ext cx="42351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리스트의 중첩이 아니더라도 Numpy는 배열을 만들기 위한 다양한 함수를 제공합니다.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아래 코드를 실행합니다. (실행전에 출력값을 예상합니다.)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54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450" y="1373125"/>
            <a:ext cx="2054093" cy="380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1450" y="5180475"/>
            <a:ext cx="2228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10" name="Google Shape;510;p5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5"/>
          <p:cNvSpPr/>
          <p:nvPr/>
        </p:nvSpPr>
        <p:spPr>
          <a:xfrm>
            <a:off x="676350" y="1594625"/>
            <a:ext cx="18717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Output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15" name="Google Shape;51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7275" y="1594625"/>
            <a:ext cx="5867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21" name="Google Shape;521;p5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6"/>
          <p:cNvSpPr/>
          <p:nvPr/>
        </p:nvSpPr>
        <p:spPr>
          <a:xfrm>
            <a:off x="676350" y="1594625"/>
            <a:ext cx="78615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Numpy - Exercise</a:t>
            </a: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아래 코드를 실행합니다. </a:t>
            </a:r>
            <a:r>
              <a:rPr lang="ko-KR" sz="1500" dirty="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(실행전에 출력값을 예상합니다.)</a:t>
            </a:r>
            <a:endParaRPr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5" name="Google Shape;525;p56"/>
          <p:cNvSpPr txBox="1">
            <a:spLocks noGrp="1"/>
          </p:cNvSpPr>
          <p:nvPr>
            <p:ph type="body" idx="1"/>
          </p:nvPr>
        </p:nvSpPr>
        <p:spPr>
          <a:xfrm>
            <a:off x="676350" y="2720033"/>
            <a:ext cx="3998400" cy="30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데이터 타입 예제</a:t>
            </a:r>
            <a:endParaRPr sz="18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ko-KR" sz="900">
                <a:solidFill>
                  <a:srgbClr val="555555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Let numpy choose the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Let numpy choose the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 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 dtype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int64)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Force a particular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 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00" i="1">
              <a:solidFill>
                <a:srgbClr val="999988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EEEE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1143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50" i="1">
              <a:solidFill>
                <a:srgbClr val="999988"/>
              </a:solidFill>
              <a:highlight>
                <a:srgbClr val="EEEE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body" idx="1"/>
          </p:nvPr>
        </p:nvSpPr>
        <p:spPr>
          <a:xfrm>
            <a:off x="4674750" y="2805376"/>
            <a:ext cx="3842400" cy="292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배열 수학 예제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ko-KR" sz="1000">
                <a:solidFill>
                  <a:srgbClr val="555555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]], dtype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float64)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]], dtype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float64)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add(x, y))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32" name="Google Shape;532;p5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pic>
        <p:nvPicPr>
          <p:cNvPr id="533" name="Google Shape;533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7"/>
          <p:cNvSpPr/>
          <p:nvPr/>
        </p:nvSpPr>
        <p:spPr>
          <a:xfrm>
            <a:off x="676350" y="1594625"/>
            <a:ext cx="78615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Numpy</a:t>
            </a: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6" name="Google Shape;536;p57"/>
          <p:cNvSpPr txBox="1">
            <a:spLocks noGrp="1"/>
          </p:cNvSpPr>
          <p:nvPr>
            <p:ph type="body" idx="1"/>
          </p:nvPr>
        </p:nvSpPr>
        <p:spPr>
          <a:xfrm>
            <a:off x="676350" y="2634683"/>
            <a:ext cx="3998400" cy="30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데이터 타입 예제</a:t>
            </a:r>
            <a:endParaRPr sz="18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ko-KR" sz="900">
                <a:solidFill>
                  <a:srgbClr val="555555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Let numpy choose the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</a:t>
            </a:r>
            <a:r>
              <a:rPr lang="ko-KR" sz="1000" b="1" i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Prints "int64"</a:t>
            </a:r>
            <a:endParaRPr sz="1000" b="1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Let numpy choose the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    </a:t>
            </a:r>
            <a:r>
              <a:rPr lang="ko-KR" sz="1000" b="1" i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Prints "float64"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sz="9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 dtype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int64)   </a:t>
            </a:r>
            <a:r>
              <a:rPr lang="ko-KR" sz="900" i="1">
                <a:solidFill>
                  <a:srgbClr val="999988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Force a particular datatype</a:t>
            </a:r>
            <a:endParaRPr sz="9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ko-KR" sz="9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9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dtype)             </a:t>
            </a:r>
            <a:r>
              <a:rPr lang="ko-KR" sz="1000" b="1" i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Prints "int64"</a:t>
            </a:r>
            <a:endParaRPr sz="900" i="1">
              <a:solidFill>
                <a:srgbClr val="999988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EEEE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1143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50" i="1">
              <a:solidFill>
                <a:srgbClr val="999988"/>
              </a:solidFill>
              <a:highlight>
                <a:srgbClr val="EEEE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7"/>
          <p:cNvSpPr txBox="1">
            <a:spLocks noGrp="1"/>
          </p:cNvSpPr>
          <p:nvPr>
            <p:ph type="body" idx="1"/>
          </p:nvPr>
        </p:nvSpPr>
        <p:spPr>
          <a:xfrm>
            <a:off x="4674750" y="2720026"/>
            <a:ext cx="3842400" cy="292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배열 수학 예제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ko-KR" sz="1000">
                <a:solidFill>
                  <a:srgbClr val="555555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]], dtype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float64)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array([[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-KR" sz="1000">
                <a:solidFill>
                  <a:srgbClr val="009999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]], dtype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float64)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1">
                <a:solidFill>
                  <a:srgbClr val="FF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Elementwise sum; both produce the array</a:t>
            </a:r>
            <a:endParaRPr sz="1100" b="1">
              <a:solidFill>
                <a:srgbClr val="FF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1">
                <a:solidFill>
                  <a:srgbClr val="FF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[[ 6.0  8.0]</a:t>
            </a:r>
            <a:endParaRPr sz="1100" b="1">
              <a:solidFill>
                <a:srgbClr val="FF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1">
                <a:solidFill>
                  <a:srgbClr val="FF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#  [10.0 12.0]]</a:t>
            </a:r>
            <a:endParaRPr sz="1100" b="1">
              <a:solidFill>
                <a:srgbClr val="FF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(np</a:t>
            </a:r>
            <a:r>
              <a:rPr lang="ko-KR" sz="1000" b="1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-KR" sz="1000">
                <a:solidFill>
                  <a:srgbClr val="000000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add(x, y))</a:t>
            </a:r>
            <a:endParaRPr sz="1000">
              <a:solidFill>
                <a:srgbClr val="000000"/>
              </a:solidFill>
              <a:highlight>
                <a:srgbClr val="EEEE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43" name="Google Shape;543;p5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pic>
        <p:nvPicPr>
          <p:cNvPr id="544" name="Google Shape;54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8"/>
          <p:cNvSpPr/>
          <p:nvPr/>
        </p:nvSpPr>
        <p:spPr>
          <a:xfrm>
            <a:off x="676350" y="1594625"/>
            <a:ext cx="7773000" cy="3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Numpy는 배열을 인덱싱하는 몇 가지 방법을 제공합니다.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슬라이싱(slice): 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파이썬 리스트와 유사하게, Numpy 배열도 슬라이싱이 가능합니다. 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Numpy 배열은 다차원인 경우가 많기에, 각 차원별로 어떻게 슬라이스할건지 명확히 해야 합니다: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53" name="Google Shape;553;p5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pic>
        <p:nvPicPr>
          <p:cNvPr id="554" name="Google Shape;55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9"/>
          <p:cNvSpPr/>
          <p:nvPr/>
        </p:nvSpPr>
        <p:spPr>
          <a:xfrm>
            <a:off x="676350" y="1594625"/>
            <a:ext cx="7773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아래 코드를 실행합니다. (실행전에 출력값을 예상합니다.)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59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58" name="Google Shape;558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350" y="2655725"/>
            <a:ext cx="5043203" cy="18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9175" y="2679925"/>
            <a:ext cx="2134650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9175" y="3488175"/>
            <a:ext cx="1814200" cy="1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66" name="Google Shape;566;p6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676350" y="1594625"/>
            <a:ext cx="77730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0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71" name="Google Shape;57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200" y="2185450"/>
            <a:ext cx="5943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2213" y="2640775"/>
            <a:ext cx="5619576" cy="32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78" name="Google Shape;578;p6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pic>
        <p:nvPicPr>
          <p:cNvPr id="579" name="Google Shape;579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676350" y="1594625"/>
            <a:ext cx="77730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정수를 이용한 인덱싱과 슬라이싱을 혼합하여 사용할 수 있습니다. 하지만 이렇게 할 경우, 기존의 배열보다 낮은 rank의 배열이 얻어집니다.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83" name="Google Shape;58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1288" y="2947025"/>
            <a:ext cx="5343137" cy="26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589" name="Google Shape;589;p6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pic>
        <p:nvPicPr>
          <p:cNvPr id="590" name="Google Shape;590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676350" y="1594625"/>
            <a:ext cx="77730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아래 코드를 실행합니다. (실행전에 출력값을 예상합니다.)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594" name="Google Shape;594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337" y="2498775"/>
            <a:ext cx="5343137" cy="26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3175" y="2498775"/>
            <a:ext cx="22002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175" y="3270824"/>
            <a:ext cx="253638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8600" y="4033374"/>
            <a:ext cx="21907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603" name="Google Shape;603;p6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pic>
        <p:nvPicPr>
          <p:cNvPr id="604" name="Google Shape;60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3"/>
          <p:cNvSpPr/>
          <p:nvPr/>
        </p:nvSpPr>
        <p:spPr>
          <a:xfrm>
            <a:off x="676350" y="1594625"/>
            <a:ext cx="1889700" cy="4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Output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63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608" name="Google Shape;60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2576" y="1514436"/>
            <a:ext cx="5889324" cy="43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76375" y="860125"/>
            <a:ext cx="411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Python 기초 Exercise</a:t>
            </a:r>
            <a:endParaRPr sz="17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756750" y="1494575"/>
            <a:ext cx="75864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b="1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실습 준비</a:t>
            </a:r>
            <a:endParaRPr sz="1500" b="1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u="sng" dirty="0">
                <a:solidFill>
                  <a:schemeClr val="hlin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  <a:hlinkClick r:id="rId5"/>
              </a:rPr>
              <a:t>https://colab.research.google.com/</a:t>
            </a: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로 이동합니다.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구글 계정으로 로긴합니다.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File(파일) &gt;&gt; New Python 3 notebook을 선택합니다.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Python basic exercise.ipynb 로 파일이름을 번경합니다.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시작하기전에 Save를 해봅니다. File &gt;&gt; Save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Font typeface="Roboto"/>
              <a:buAutoNum type="arabicPeriod"/>
            </a:pPr>
            <a:r>
              <a:rPr lang="ko-KR" sz="1200" dirty="0">
                <a:solidFill>
                  <a:srgbClr val="263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File &gt;&gt; Locate in Drive로 저장되 있는 경로를 확인합니다. (보통 My Drive &gt; Colab Notebooks로 저장됩니다.)</a:t>
            </a:r>
            <a:endParaRPr sz="1200" dirty="0">
              <a:solidFill>
                <a:srgbClr val="263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"/>
          <p:cNvSpPr/>
          <p:nvPr/>
        </p:nvSpPr>
        <p:spPr>
          <a:xfrm>
            <a:off x="6425450" y="351525"/>
            <a:ext cx="23601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614" name="Google Shape;614;p6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pic>
        <p:nvPicPr>
          <p:cNvPr id="615" name="Google Shape;61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4"/>
          <p:cNvSpPr/>
          <p:nvPr/>
        </p:nvSpPr>
        <p:spPr>
          <a:xfrm>
            <a:off x="676350" y="1594625"/>
            <a:ext cx="2136300" cy="3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배열 인덱싱 - Exercise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22222"/>
                </a:solidFill>
                <a:highlight>
                  <a:srgbClr val="F8F9FA"/>
                </a:highlight>
                <a:latin typeface="Lato"/>
                <a:ea typeface="Lato"/>
                <a:cs typeface="Lato"/>
                <a:sym typeface="Lato"/>
              </a:rPr>
              <a:t>Output</a:t>
            </a: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222222"/>
              </a:solidFill>
              <a:highlight>
                <a:srgbClr val="F8F9FA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64"/>
          <p:cNvSpPr txBox="1"/>
          <p:nvPr/>
        </p:nvSpPr>
        <p:spPr>
          <a:xfrm>
            <a:off x="821800" y="5873500"/>
            <a:ext cx="486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source=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http://aikorea.org/cs231n/python-numpy-tutorial/#numpy</a:t>
            </a:r>
            <a:endParaRPr sz="1000"/>
          </a:p>
        </p:txBody>
      </p:sp>
      <p:pic>
        <p:nvPicPr>
          <p:cNvPr id="619" name="Google Shape;619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724" y="1990237"/>
            <a:ext cx="5803524" cy="300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  <p:pic>
        <p:nvPicPr>
          <p:cNvPr id="626" name="Google Shape;626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6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5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numpy array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2차원 배열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29" name="Google Shape;62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80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5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pic>
        <p:nvPicPr>
          <p:cNvPr id="637" name="Google Shape;63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6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numpy array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2차원 배열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40" name="Google Shape;64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1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6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  <p:pic>
        <p:nvPicPr>
          <p:cNvPr id="648" name="Google Shape;648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7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numpy array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2차원 배열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51" name="Google Shape;65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7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7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pic>
        <p:nvPicPr>
          <p:cNvPr id="659" name="Google Shape;65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8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numpy array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2차원 배열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62" name="Google Shape;66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012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8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  <p:pic>
        <p:nvPicPr>
          <p:cNvPr id="670" name="Google Shape;670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9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numpy array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2차원 배열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73" name="Google Shape;67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92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9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  <p:pic>
        <p:nvPicPr>
          <p:cNvPr id="681" name="Google Shape;681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0"/>
          <p:cNvSpPr/>
          <p:nvPr/>
        </p:nvSpPr>
        <p:spPr>
          <a:xfrm>
            <a:off x="676375" y="1446300"/>
            <a:ext cx="77049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Exercise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변수 2개를 각각 (2,3) shape으로 1,2,3,4,5,6 와 10,11,12,13,14,15으로 만들어 봅시다.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각 변수의 shape를 출력합니다.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덧셈, 뺄셈, 곱셈, 나눗셈을 합니다. (나눗셈은 값을 예상해 보세요)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84" name="Google Shape;684;p70"/>
          <p:cNvSpPr/>
          <p:nvPr/>
        </p:nvSpPr>
        <p:spPr>
          <a:xfrm>
            <a:off x="676375" y="860125"/>
            <a:ext cx="29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 Exercise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47</a:t>
            </a:fld>
            <a:endParaRPr/>
          </a:p>
        </p:txBody>
      </p:sp>
      <p:pic>
        <p:nvPicPr>
          <p:cNvPr id="691" name="Google Shape;69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1"/>
          <p:cNvSpPr/>
          <p:nvPr/>
        </p:nvSpPr>
        <p:spPr>
          <a:xfrm>
            <a:off x="676375" y="1289825"/>
            <a:ext cx="3949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Exercise</a:t>
            </a:r>
            <a:endParaRPr sz="1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변수 2개를 각각 (2,3) shape으로 1,2,3,4,5,6 와 10,11,12,13,14,15으로 만들어 봅시다.</a:t>
            </a: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각 변수의 shape를 출력합니다. 덧셈, 뺄셈, 곱셈, 나눗셈을 합니다. (</a:t>
            </a:r>
            <a:r>
              <a:rPr lang="ko-KR" sz="1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나눗셈은 float 값으로 출력이 됩니다</a:t>
            </a:r>
            <a:r>
              <a:rPr lang="ko-KR" sz="12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.)</a:t>
            </a: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94" name="Google Shape;694;p71"/>
          <p:cNvSpPr/>
          <p:nvPr/>
        </p:nvSpPr>
        <p:spPr>
          <a:xfrm>
            <a:off x="676375" y="860125"/>
            <a:ext cx="29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 Exercise</a:t>
            </a:r>
            <a:endParaRPr sz="1700" b="1">
              <a:solidFill>
                <a:srgbClr val="7F7F7F"/>
              </a:solidFill>
            </a:endParaRPr>
          </a:p>
        </p:txBody>
      </p:sp>
      <p:pic>
        <p:nvPicPr>
          <p:cNvPr id="695" name="Google Shape;69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975" y="2949201"/>
            <a:ext cx="2514500" cy="283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7497" y="1359656"/>
            <a:ext cx="3472127" cy="4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48</a:t>
            </a:fld>
            <a:endParaRPr/>
          </a:p>
        </p:txBody>
      </p:sp>
      <p:pic>
        <p:nvPicPr>
          <p:cNvPr id="703" name="Google Shape;703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2"/>
          <p:cNvSpPr/>
          <p:nvPr/>
        </p:nvSpPr>
        <p:spPr>
          <a:xfrm>
            <a:off x="676375" y="1446300"/>
            <a:ext cx="77049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Exercise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arr1 변수에 random 숫자(float) 2차원 5x3 array를 만들어 봅시다.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만들어진 arr1을 절대값으로 계산해 봅시다.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6" name="Google Shape;706;p72"/>
          <p:cNvSpPr/>
          <p:nvPr/>
        </p:nvSpPr>
        <p:spPr>
          <a:xfrm>
            <a:off x="676375" y="860125"/>
            <a:ext cx="29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 Exercise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Numpy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49</a:t>
            </a:fld>
            <a:endParaRPr/>
          </a:p>
        </p:txBody>
      </p:sp>
      <p:pic>
        <p:nvPicPr>
          <p:cNvPr id="713" name="Google Shape;713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4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3"/>
          <p:cNvSpPr/>
          <p:nvPr/>
        </p:nvSpPr>
        <p:spPr>
          <a:xfrm>
            <a:off x="676375" y="1446300"/>
            <a:ext cx="770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Exercise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arr1 변수에 random 숫자(float) 2차원 5x3 array를 만들어 봅시다.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만들어진 arr1을 절대값으로 계산해 봅시다.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6" name="Google Shape;716;p73"/>
          <p:cNvSpPr/>
          <p:nvPr/>
        </p:nvSpPr>
        <p:spPr>
          <a:xfrm>
            <a:off x="676375" y="860125"/>
            <a:ext cx="29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 Exercise</a:t>
            </a:r>
            <a:endParaRPr sz="1700" b="1">
              <a:solidFill>
                <a:srgbClr val="7F7F7F"/>
              </a:solidFill>
            </a:endParaRPr>
          </a:p>
        </p:txBody>
      </p:sp>
      <p:pic>
        <p:nvPicPr>
          <p:cNvPr id="717" name="Google Shape;71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700" y="2617288"/>
            <a:ext cx="35242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프린트하기 = print()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72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5380775" y="5359263"/>
            <a:ext cx="26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datacamp.com</a:t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4"/>
          <p:cNvSpPr/>
          <p:nvPr/>
        </p:nvSpPr>
        <p:spPr>
          <a:xfrm>
            <a:off x="634200" y="1281750"/>
            <a:ext cx="3480600" cy="4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300"/>
              </a:spcAft>
              <a:buSzPts val="1100"/>
              <a:buNone/>
            </a:pPr>
            <a:r>
              <a:rPr lang="ko-KR" sz="18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End of slide</a:t>
            </a:r>
            <a:endParaRPr sz="1800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23" name="Google Shape;723;p7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50</a:t>
            </a:fld>
            <a:endParaRPr/>
          </a:p>
        </p:txBody>
      </p:sp>
      <p:pic>
        <p:nvPicPr>
          <p:cNvPr id="724" name="Google Shape;724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1287850"/>
            <a:ext cx="31242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프린트하기 = print()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60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>
            <a:off x="676375" y="860125"/>
            <a:ext cx="848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더하기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175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calculation operator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빼기</a:t>
            </a:r>
            <a:endParaRPr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105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Python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5136050" y="2276675"/>
            <a:ext cx="31650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코멘트(comment)</a:t>
            </a:r>
            <a:endParaRPr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주석넣기</a:t>
            </a:r>
            <a:endParaRPr sz="14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950" y="759463"/>
            <a:ext cx="3001729" cy="5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676375" y="860125"/>
            <a:ext cx="848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파이썬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실습</a:t>
            </a:r>
            <a:endParaRPr sz="17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Microsoft Office PowerPoint</Application>
  <PresentationFormat>On-screen Show (4:3)</PresentationFormat>
  <Paragraphs>444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Raleway</vt:lpstr>
      <vt:lpstr>맑은 고딕</vt:lpstr>
      <vt:lpstr>Lato</vt:lpstr>
      <vt:lpstr>Arial</vt:lpstr>
      <vt:lpstr>맑은 고딕</vt:lpstr>
      <vt:lpstr>Nanum Gothic</vt:lpstr>
      <vt:lpstr>Consolas</vt:lpstr>
      <vt:lpstr>Roboto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Kyu Yoo</cp:lastModifiedBy>
  <cp:revision>1</cp:revision>
  <dcterms:modified xsi:type="dcterms:W3CDTF">2019-07-10T03:21:23Z</dcterms:modified>
</cp:coreProperties>
</file>