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  <p:sldMasterId id="2147483671" r:id="rId2"/>
  </p:sldMasterIdLst>
  <p:notesMasterIdLst>
    <p:notesMasterId r:id="rId49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</p:sldIdLst>
  <p:sldSz cx="9144000" cy="6858000" type="screen4x3"/>
  <p:notesSz cx="6735763" cy="9866313"/>
  <p:embeddedFontLst>
    <p:embeddedFont>
      <p:font typeface="맑은 고딕" panose="020B0503020000020004" pitchFamily="50" charset="-127"/>
      <p:regular r:id="rId50"/>
      <p:bold r:id="rId51"/>
    </p:embeddedFont>
    <p:embeddedFont>
      <p:font typeface="맑은 고딕" panose="020B0503020000020004" pitchFamily="50" charset="-127"/>
      <p:regular r:id="rId50"/>
      <p:bold r:id="rId51"/>
    </p:embeddedFont>
    <p:embeddedFont>
      <p:font typeface="Nanum Gothic" panose="020B0600000101010101" charset="-127"/>
      <p:regular r:id="rId52"/>
      <p:bold r:id="rId53"/>
    </p:embeddedFont>
    <p:embeddedFont>
      <p:font typeface="Roboto" panose="020B0604020202020204" charset="0"/>
      <p:regular r:id="rId54"/>
      <p:bold r:id="rId55"/>
      <p:italic r:id="rId56"/>
      <p:boldItalic r:id="rId5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pos="182">
          <p15:clr>
            <a:srgbClr val="A4A3A4"/>
          </p15:clr>
        </p15:guide>
        <p15:guide id="4" orient="horz" pos="38">
          <p15:clr>
            <a:srgbClr val="A4A3A4"/>
          </p15:clr>
        </p15:guide>
        <p15:guide id="5" pos="575">
          <p15:clr>
            <a:srgbClr val="9AA0A6"/>
          </p15:clr>
        </p15:guide>
        <p15:guide id="6" pos="5185">
          <p15:clr>
            <a:srgbClr val="9AA0A6"/>
          </p15:clr>
        </p15:guide>
        <p15:guide id="7" orient="horz" pos="3693">
          <p15:clr>
            <a:srgbClr val="9AA0A6"/>
          </p15:clr>
        </p15:guide>
        <p15:guide id="8" orient="horz" pos="1101">
          <p15:clr>
            <a:srgbClr val="9AA0A6"/>
          </p15:clr>
        </p15:guide>
        <p15:guide id="9" pos="3685">
          <p15:clr>
            <a:srgbClr val="9AA0A6"/>
          </p15:clr>
        </p15:guide>
        <p15:guide id="10" orient="horz" pos="861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108" y="384"/>
      </p:cViewPr>
      <p:guideLst>
        <p:guide orient="horz" pos="2160"/>
        <p:guide pos="2880"/>
        <p:guide pos="182"/>
        <p:guide orient="horz" pos="38"/>
        <p:guide pos="575"/>
        <p:guide pos="5185"/>
        <p:guide orient="horz" pos="3693"/>
        <p:guide orient="horz" pos="1101"/>
        <p:guide pos="3685"/>
        <p:guide orient="horz" pos="8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font" Target="fonts/font1.fntdata"/><Relationship Id="rId55" Type="http://schemas.openxmlformats.org/officeDocument/2006/relationships/font" Target="fonts/font6.fntdata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font" Target="fonts/font4.fntdata"/><Relationship Id="rId58" Type="http://schemas.openxmlformats.org/officeDocument/2006/relationships/presProps" Target="presProps.xml"/><Relationship Id="rId5" Type="http://schemas.openxmlformats.org/officeDocument/2006/relationships/slide" Target="slides/slide3.xml"/><Relationship Id="rId61" Type="http://schemas.openxmlformats.org/officeDocument/2006/relationships/tableStyles" Target="tableStyle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font" Target="fonts/font7.fntdata"/><Relationship Id="rId8" Type="http://schemas.openxmlformats.org/officeDocument/2006/relationships/slide" Target="slides/slide6.xml"/><Relationship Id="rId51" Type="http://schemas.openxmlformats.org/officeDocument/2006/relationships/font" Target="fonts/font2.fntdata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notesMaster" Target="notesMasters/notesMaster1.xml"/><Relationship Id="rId57" Type="http://schemas.openxmlformats.org/officeDocument/2006/relationships/font" Target="fonts/font8.fntdata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font" Target="fonts/font3.fntdata"/><Relationship Id="rId6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19413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14763" y="0"/>
            <a:ext cx="2919412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7763" y="1233488"/>
            <a:ext cx="4440237" cy="3328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73100" y="4748213"/>
            <a:ext cx="5389563" cy="3884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371013"/>
            <a:ext cx="2919413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14763" y="9371013"/>
            <a:ext cx="2919412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35645183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:notes"/>
          <p:cNvSpPr txBox="1">
            <a:spLocks noGrp="1"/>
          </p:cNvSpPr>
          <p:nvPr>
            <p:ph type="body" idx="1"/>
          </p:nvPr>
        </p:nvSpPr>
        <p:spPr>
          <a:xfrm>
            <a:off x="673100" y="4748213"/>
            <a:ext cx="5389563" cy="38846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7763" y="1233488"/>
            <a:ext cx="4440237" cy="3328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959813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5ba4a6d69a_2_1267:notes"/>
          <p:cNvSpPr txBox="1">
            <a:spLocks noGrp="1"/>
          </p:cNvSpPr>
          <p:nvPr>
            <p:ph type="body" idx="1"/>
          </p:nvPr>
        </p:nvSpPr>
        <p:spPr>
          <a:xfrm>
            <a:off x="673100" y="4748213"/>
            <a:ext cx="5389500" cy="3884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latin typeface="Arial"/>
                <a:ea typeface="Arial"/>
                <a:cs typeface="Arial"/>
                <a:sym typeface="Arial"/>
              </a:rPr>
              <a:t>note</a:t>
            </a:r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g5ba4a6d69a_2_12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7763" y="1233488"/>
            <a:ext cx="4440237" cy="3328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816688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5ba4a6d69a_2_1282:notes"/>
          <p:cNvSpPr txBox="1">
            <a:spLocks noGrp="1"/>
          </p:cNvSpPr>
          <p:nvPr>
            <p:ph type="body" idx="1"/>
          </p:nvPr>
        </p:nvSpPr>
        <p:spPr>
          <a:xfrm>
            <a:off x="673100" y="4748213"/>
            <a:ext cx="5389500" cy="3884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latin typeface="Arial"/>
                <a:ea typeface="Arial"/>
                <a:cs typeface="Arial"/>
                <a:sym typeface="Arial"/>
              </a:rPr>
              <a:t>note</a:t>
            </a:r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g5ba4a6d69a_2_12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7763" y="1233488"/>
            <a:ext cx="4440237" cy="3328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012904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5ba4a6d69a_2_1293:notes"/>
          <p:cNvSpPr txBox="1">
            <a:spLocks noGrp="1"/>
          </p:cNvSpPr>
          <p:nvPr>
            <p:ph type="body" idx="1"/>
          </p:nvPr>
        </p:nvSpPr>
        <p:spPr>
          <a:xfrm>
            <a:off x="673100" y="4748213"/>
            <a:ext cx="5389500" cy="3884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latin typeface="Arial"/>
                <a:ea typeface="Arial"/>
                <a:cs typeface="Arial"/>
                <a:sym typeface="Arial"/>
              </a:rPr>
              <a:t>note</a:t>
            </a:r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g5ba4a6d69a_2_12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7763" y="1233488"/>
            <a:ext cx="4440237" cy="3328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650401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5ba4a6d69a_2_1304:notes"/>
          <p:cNvSpPr txBox="1">
            <a:spLocks noGrp="1"/>
          </p:cNvSpPr>
          <p:nvPr>
            <p:ph type="body" idx="1"/>
          </p:nvPr>
        </p:nvSpPr>
        <p:spPr>
          <a:xfrm>
            <a:off x="673100" y="4748213"/>
            <a:ext cx="5389500" cy="3884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latin typeface="Arial"/>
                <a:ea typeface="Arial"/>
                <a:cs typeface="Arial"/>
                <a:sym typeface="Arial"/>
              </a:rPr>
              <a:t>note</a:t>
            </a:r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g5ba4a6d69a_2_13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7763" y="1233488"/>
            <a:ext cx="4440237" cy="3328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619849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5ba4a6d69a_2_1315:notes"/>
          <p:cNvSpPr txBox="1">
            <a:spLocks noGrp="1"/>
          </p:cNvSpPr>
          <p:nvPr>
            <p:ph type="body" idx="1"/>
          </p:nvPr>
        </p:nvSpPr>
        <p:spPr>
          <a:xfrm>
            <a:off x="673100" y="4748213"/>
            <a:ext cx="5389500" cy="3884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latin typeface="Arial"/>
                <a:ea typeface="Arial"/>
                <a:cs typeface="Arial"/>
                <a:sym typeface="Arial"/>
              </a:rPr>
              <a:t>note</a:t>
            </a:r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g5ba4a6d69a_2_13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7763" y="1233488"/>
            <a:ext cx="4440237" cy="3328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318866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5ba4a6d69a_2_1329:notes"/>
          <p:cNvSpPr txBox="1">
            <a:spLocks noGrp="1"/>
          </p:cNvSpPr>
          <p:nvPr>
            <p:ph type="body" idx="1"/>
          </p:nvPr>
        </p:nvSpPr>
        <p:spPr>
          <a:xfrm>
            <a:off x="673100" y="4748213"/>
            <a:ext cx="5389500" cy="3884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latin typeface="Arial"/>
                <a:ea typeface="Arial"/>
                <a:cs typeface="Arial"/>
                <a:sym typeface="Arial"/>
              </a:rPr>
              <a:t>note</a:t>
            </a:r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g5ba4a6d69a_2_13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7763" y="1233488"/>
            <a:ext cx="4440237" cy="3328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987333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5ba4a6d69a_2_1339:notes"/>
          <p:cNvSpPr txBox="1">
            <a:spLocks noGrp="1"/>
          </p:cNvSpPr>
          <p:nvPr>
            <p:ph type="body" idx="1"/>
          </p:nvPr>
        </p:nvSpPr>
        <p:spPr>
          <a:xfrm>
            <a:off x="673100" y="4748213"/>
            <a:ext cx="5389500" cy="3884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latin typeface="Arial"/>
                <a:ea typeface="Arial"/>
                <a:cs typeface="Arial"/>
                <a:sym typeface="Arial"/>
              </a:rPr>
              <a:t>note</a:t>
            </a:r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g5ba4a6d69a_2_13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7763" y="1233488"/>
            <a:ext cx="4440237" cy="3328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401637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5ba4a6d69a_2_1369:notes"/>
          <p:cNvSpPr txBox="1">
            <a:spLocks noGrp="1"/>
          </p:cNvSpPr>
          <p:nvPr>
            <p:ph type="body" idx="1"/>
          </p:nvPr>
        </p:nvSpPr>
        <p:spPr>
          <a:xfrm>
            <a:off x="673100" y="4748213"/>
            <a:ext cx="5389500" cy="3884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latin typeface="Arial"/>
                <a:ea typeface="Arial"/>
                <a:cs typeface="Arial"/>
                <a:sym typeface="Arial"/>
              </a:rPr>
              <a:t>note</a:t>
            </a:r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g5ba4a6d69a_2_1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7763" y="1233488"/>
            <a:ext cx="4440237" cy="3328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614084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5ba4a6d69a_2_1379:notes"/>
          <p:cNvSpPr txBox="1">
            <a:spLocks noGrp="1"/>
          </p:cNvSpPr>
          <p:nvPr>
            <p:ph type="body" idx="1"/>
          </p:nvPr>
        </p:nvSpPr>
        <p:spPr>
          <a:xfrm>
            <a:off x="673100" y="4748213"/>
            <a:ext cx="5389500" cy="3884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latin typeface="Arial"/>
                <a:ea typeface="Arial"/>
                <a:cs typeface="Arial"/>
                <a:sym typeface="Arial"/>
              </a:rPr>
              <a:t>note</a:t>
            </a:r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Google Shape;407;g5ba4a6d69a_2_13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7763" y="1233488"/>
            <a:ext cx="4440237" cy="3328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334728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5ba4a6d69a_2_1389:notes"/>
          <p:cNvSpPr txBox="1">
            <a:spLocks noGrp="1"/>
          </p:cNvSpPr>
          <p:nvPr>
            <p:ph type="body" idx="1"/>
          </p:nvPr>
        </p:nvSpPr>
        <p:spPr>
          <a:xfrm>
            <a:off x="673100" y="4748213"/>
            <a:ext cx="5389500" cy="3884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latin typeface="Arial"/>
                <a:ea typeface="Arial"/>
                <a:cs typeface="Arial"/>
                <a:sym typeface="Arial"/>
              </a:rPr>
              <a:t>note</a:t>
            </a:r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g5ba4a6d69a_2_13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7763" y="1233488"/>
            <a:ext cx="4440237" cy="3328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46082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5b919de422_0_105:notes"/>
          <p:cNvSpPr txBox="1">
            <a:spLocks noGrp="1"/>
          </p:cNvSpPr>
          <p:nvPr>
            <p:ph type="body" idx="1"/>
          </p:nvPr>
        </p:nvSpPr>
        <p:spPr>
          <a:xfrm>
            <a:off x="673100" y="4748213"/>
            <a:ext cx="5389500" cy="3884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g5b919de422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7763" y="1233488"/>
            <a:ext cx="4440237" cy="3328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5340190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5ba4a6d69a_2_1399:notes"/>
          <p:cNvSpPr txBox="1">
            <a:spLocks noGrp="1"/>
          </p:cNvSpPr>
          <p:nvPr>
            <p:ph type="body" idx="1"/>
          </p:nvPr>
        </p:nvSpPr>
        <p:spPr>
          <a:xfrm>
            <a:off x="673100" y="4748213"/>
            <a:ext cx="5389500" cy="3884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latin typeface="Arial"/>
                <a:ea typeface="Arial"/>
                <a:cs typeface="Arial"/>
                <a:sym typeface="Arial"/>
              </a:rPr>
              <a:t>note</a:t>
            </a:r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g5ba4a6d69a_2_13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7763" y="1233488"/>
            <a:ext cx="4440237" cy="3328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413575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5ba4a6d69a_2_1409:notes"/>
          <p:cNvSpPr txBox="1">
            <a:spLocks noGrp="1"/>
          </p:cNvSpPr>
          <p:nvPr>
            <p:ph type="body" idx="1"/>
          </p:nvPr>
        </p:nvSpPr>
        <p:spPr>
          <a:xfrm>
            <a:off x="673100" y="4748213"/>
            <a:ext cx="5389500" cy="3884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latin typeface="Arial"/>
                <a:ea typeface="Arial"/>
                <a:cs typeface="Arial"/>
                <a:sym typeface="Arial"/>
              </a:rPr>
              <a:t>note</a:t>
            </a:r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Google Shape;445;g5ba4a6d69a_2_14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7763" y="1233488"/>
            <a:ext cx="4440237" cy="3328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1417245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5ba4a6d69a_2_1419:notes"/>
          <p:cNvSpPr txBox="1">
            <a:spLocks noGrp="1"/>
          </p:cNvSpPr>
          <p:nvPr>
            <p:ph type="body" idx="1"/>
          </p:nvPr>
        </p:nvSpPr>
        <p:spPr>
          <a:xfrm>
            <a:off x="673100" y="4748213"/>
            <a:ext cx="5389500" cy="3884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latin typeface="Arial"/>
                <a:ea typeface="Arial"/>
                <a:cs typeface="Arial"/>
                <a:sym typeface="Arial"/>
              </a:rPr>
              <a:t>note</a:t>
            </a:r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9" name="Google Shape;459;g5ba4a6d69a_2_14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7763" y="1233488"/>
            <a:ext cx="4440237" cy="3328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3025553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5ba4a6d69a_2_1449:notes"/>
          <p:cNvSpPr txBox="1">
            <a:spLocks noGrp="1"/>
          </p:cNvSpPr>
          <p:nvPr>
            <p:ph type="body" idx="1"/>
          </p:nvPr>
        </p:nvSpPr>
        <p:spPr>
          <a:xfrm>
            <a:off x="673100" y="4748213"/>
            <a:ext cx="5389500" cy="3884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latin typeface="Arial"/>
                <a:ea typeface="Arial"/>
                <a:cs typeface="Arial"/>
                <a:sym typeface="Arial"/>
              </a:rPr>
              <a:t>note</a:t>
            </a:r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3" name="Google Shape;473;g5ba4a6d69a_2_14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7763" y="1233488"/>
            <a:ext cx="4440237" cy="3328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9540606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5ba4a6d69a_2_1459:notes"/>
          <p:cNvSpPr txBox="1">
            <a:spLocks noGrp="1"/>
          </p:cNvSpPr>
          <p:nvPr>
            <p:ph type="body" idx="1"/>
          </p:nvPr>
        </p:nvSpPr>
        <p:spPr>
          <a:xfrm>
            <a:off x="673100" y="4748213"/>
            <a:ext cx="5389500" cy="3884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latin typeface="Arial"/>
                <a:ea typeface="Arial"/>
                <a:cs typeface="Arial"/>
                <a:sym typeface="Arial"/>
              </a:rPr>
              <a:t>note</a:t>
            </a:r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7" name="Google Shape;487;g5ba4a6d69a_2_14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7763" y="1233488"/>
            <a:ext cx="4440237" cy="3328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3062056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5ba4a6d69a_2_1469:notes"/>
          <p:cNvSpPr txBox="1">
            <a:spLocks noGrp="1"/>
          </p:cNvSpPr>
          <p:nvPr>
            <p:ph type="body" idx="1"/>
          </p:nvPr>
        </p:nvSpPr>
        <p:spPr>
          <a:xfrm>
            <a:off x="673100" y="4748213"/>
            <a:ext cx="5389500" cy="3884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latin typeface="Arial"/>
                <a:ea typeface="Arial"/>
                <a:cs typeface="Arial"/>
                <a:sym typeface="Arial"/>
              </a:rPr>
              <a:t>note</a:t>
            </a:r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1" name="Google Shape;501;g5ba4a6d69a_2_14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7763" y="1233488"/>
            <a:ext cx="4440237" cy="3328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4500206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5ba4a6d69a_2_1479:notes"/>
          <p:cNvSpPr txBox="1">
            <a:spLocks noGrp="1"/>
          </p:cNvSpPr>
          <p:nvPr>
            <p:ph type="body" idx="1"/>
          </p:nvPr>
        </p:nvSpPr>
        <p:spPr>
          <a:xfrm>
            <a:off x="673100" y="4748213"/>
            <a:ext cx="5389500" cy="3884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latin typeface="Arial"/>
                <a:ea typeface="Arial"/>
                <a:cs typeface="Arial"/>
                <a:sym typeface="Arial"/>
              </a:rPr>
              <a:t>note</a:t>
            </a:r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5" name="Google Shape;515;g5ba4a6d69a_2_14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7763" y="1233488"/>
            <a:ext cx="4440237" cy="3328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0207008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5ba4a6d69a_2_1489:notes"/>
          <p:cNvSpPr txBox="1">
            <a:spLocks noGrp="1"/>
          </p:cNvSpPr>
          <p:nvPr>
            <p:ph type="body" idx="1"/>
          </p:nvPr>
        </p:nvSpPr>
        <p:spPr>
          <a:xfrm>
            <a:off x="673100" y="4748213"/>
            <a:ext cx="5389500" cy="3884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latin typeface="Arial"/>
                <a:ea typeface="Arial"/>
                <a:cs typeface="Arial"/>
                <a:sym typeface="Arial"/>
              </a:rPr>
              <a:t>note</a:t>
            </a:r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9" name="Google Shape;529;g5ba4a6d69a_2_14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7763" y="1233488"/>
            <a:ext cx="4440237" cy="3328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1793230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5ba4a6d69a_2_1499:notes"/>
          <p:cNvSpPr txBox="1">
            <a:spLocks noGrp="1"/>
          </p:cNvSpPr>
          <p:nvPr>
            <p:ph type="body" idx="1"/>
          </p:nvPr>
        </p:nvSpPr>
        <p:spPr>
          <a:xfrm>
            <a:off x="673100" y="4748213"/>
            <a:ext cx="5389500" cy="3884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latin typeface="Arial"/>
                <a:ea typeface="Arial"/>
                <a:cs typeface="Arial"/>
                <a:sym typeface="Arial"/>
              </a:rPr>
              <a:t>note</a:t>
            </a:r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3" name="Google Shape;543;g5ba4a6d69a_2_14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7763" y="1233488"/>
            <a:ext cx="4440237" cy="3328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2462082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5ba4a6d69a_2_1509:notes"/>
          <p:cNvSpPr txBox="1">
            <a:spLocks noGrp="1"/>
          </p:cNvSpPr>
          <p:nvPr>
            <p:ph type="body" idx="1"/>
          </p:nvPr>
        </p:nvSpPr>
        <p:spPr>
          <a:xfrm>
            <a:off x="673100" y="4748213"/>
            <a:ext cx="5389500" cy="3884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latin typeface="Arial"/>
                <a:ea typeface="Arial"/>
                <a:cs typeface="Arial"/>
                <a:sym typeface="Arial"/>
              </a:rPr>
              <a:t>note</a:t>
            </a:r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7" name="Google Shape;557;g5ba4a6d69a_2_15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7763" y="1233488"/>
            <a:ext cx="4440237" cy="3328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205543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95e44b6ff_1_210:notes"/>
          <p:cNvSpPr txBox="1">
            <a:spLocks noGrp="1"/>
          </p:cNvSpPr>
          <p:nvPr>
            <p:ph type="body" idx="1"/>
          </p:nvPr>
        </p:nvSpPr>
        <p:spPr>
          <a:xfrm>
            <a:off x="673100" y="4748213"/>
            <a:ext cx="5389500" cy="3884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latin typeface="Arial"/>
                <a:ea typeface="Arial"/>
                <a:cs typeface="Arial"/>
                <a:sym typeface="Arial"/>
              </a:rPr>
              <a:t>note</a:t>
            </a:r>
            <a:endParaRPr/>
          </a:p>
        </p:txBody>
      </p:sp>
      <p:sp>
        <p:nvSpPr>
          <p:cNvPr id="205" name="Google Shape;205;g595e44b6ff_1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7763" y="1233488"/>
            <a:ext cx="4440237" cy="3328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780098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5ba4a6d69a_2_1519:notes"/>
          <p:cNvSpPr txBox="1">
            <a:spLocks noGrp="1"/>
          </p:cNvSpPr>
          <p:nvPr>
            <p:ph type="body" idx="1"/>
          </p:nvPr>
        </p:nvSpPr>
        <p:spPr>
          <a:xfrm>
            <a:off x="673100" y="4748213"/>
            <a:ext cx="5389500" cy="3884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latin typeface="Arial"/>
                <a:ea typeface="Arial"/>
                <a:cs typeface="Arial"/>
                <a:sym typeface="Arial"/>
              </a:rPr>
              <a:t>note</a:t>
            </a:r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0" name="Google Shape;570;g5ba4a6d69a_2_15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7763" y="1233488"/>
            <a:ext cx="4440237" cy="3328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2483417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g5ba4a6d69a_2_1529:notes"/>
          <p:cNvSpPr txBox="1">
            <a:spLocks noGrp="1"/>
          </p:cNvSpPr>
          <p:nvPr>
            <p:ph type="body" idx="1"/>
          </p:nvPr>
        </p:nvSpPr>
        <p:spPr>
          <a:xfrm>
            <a:off x="673100" y="4748213"/>
            <a:ext cx="5389500" cy="3884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latin typeface="Arial"/>
                <a:ea typeface="Arial"/>
                <a:cs typeface="Arial"/>
                <a:sym typeface="Arial"/>
              </a:rPr>
              <a:t>note</a:t>
            </a:r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4" name="Google Shape;584;g5ba4a6d69a_2_15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7763" y="1233488"/>
            <a:ext cx="4440237" cy="3328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0926975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5ba4a6d69a_2_1539:notes"/>
          <p:cNvSpPr txBox="1">
            <a:spLocks noGrp="1"/>
          </p:cNvSpPr>
          <p:nvPr>
            <p:ph type="body" idx="1"/>
          </p:nvPr>
        </p:nvSpPr>
        <p:spPr>
          <a:xfrm>
            <a:off x="673100" y="4748213"/>
            <a:ext cx="5389500" cy="3884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latin typeface="Arial"/>
                <a:ea typeface="Arial"/>
                <a:cs typeface="Arial"/>
                <a:sym typeface="Arial"/>
              </a:rPr>
              <a:t>note</a:t>
            </a:r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8" name="Google Shape;598;g5ba4a6d69a_2_15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7763" y="1233488"/>
            <a:ext cx="4440237" cy="3328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4196947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g5ba4a6d69a_2_1651:notes"/>
          <p:cNvSpPr txBox="1">
            <a:spLocks noGrp="1"/>
          </p:cNvSpPr>
          <p:nvPr>
            <p:ph type="body" idx="1"/>
          </p:nvPr>
        </p:nvSpPr>
        <p:spPr>
          <a:xfrm>
            <a:off x="673100" y="4748213"/>
            <a:ext cx="5389500" cy="3884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latin typeface="Arial"/>
                <a:ea typeface="Arial"/>
                <a:cs typeface="Arial"/>
                <a:sym typeface="Arial"/>
              </a:rPr>
              <a:t>note</a:t>
            </a:r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2" name="Google Shape;612;g5ba4a6d69a_2_16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7763" y="1233488"/>
            <a:ext cx="4440237" cy="3328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8007683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g5ba4a6d69a_2_1681:notes"/>
          <p:cNvSpPr txBox="1">
            <a:spLocks noGrp="1"/>
          </p:cNvSpPr>
          <p:nvPr>
            <p:ph type="body" idx="1"/>
          </p:nvPr>
        </p:nvSpPr>
        <p:spPr>
          <a:xfrm>
            <a:off x="673100" y="4748213"/>
            <a:ext cx="5389500" cy="3884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latin typeface="Arial"/>
                <a:ea typeface="Arial"/>
                <a:cs typeface="Arial"/>
                <a:sym typeface="Arial"/>
              </a:rPr>
              <a:t>note</a:t>
            </a:r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5" name="Google Shape;625;g5ba4a6d69a_2_16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7763" y="1233488"/>
            <a:ext cx="4440237" cy="3328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3412860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g5ba4a6d69a_2_1691:notes"/>
          <p:cNvSpPr txBox="1">
            <a:spLocks noGrp="1"/>
          </p:cNvSpPr>
          <p:nvPr>
            <p:ph type="body" idx="1"/>
          </p:nvPr>
        </p:nvSpPr>
        <p:spPr>
          <a:xfrm>
            <a:off x="673100" y="4748213"/>
            <a:ext cx="5389500" cy="3884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latin typeface="Arial"/>
                <a:ea typeface="Arial"/>
                <a:cs typeface="Arial"/>
                <a:sym typeface="Arial"/>
              </a:rPr>
              <a:t>note</a:t>
            </a:r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8" name="Google Shape;638;g5ba4a6d69a_2_16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7763" y="1233488"/>
            <a:ext cx="4440237" cy="3328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4709776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g5ba4a6d69a_2_1701:notes"/>
          <p:cNvSpPr txBox="1">
            <a:spLocks noGrp="1"/>
          </p:cNvSpPr>
          <p:nvPr>
            <p:ph type="body" idx="1"/>
          </p:nvPr>
        </p:nvSpPr>
        <p:spPr>
          <a:xfrm>
            <a:off x="673100" y="4748213"/>
            <a:ext cx="5389500" cy="3884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latin typeface="Arial"/>
                <a:ea typeface="Arial"/>
                <a:cs typeface="Arial"/>
                <a:sym typeface="Arial"/>
              </a:rPr>
              <a:t>note</a:t>
            </a:r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1" name="Google Shape;651;g5ba4a6d69a_2_17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7763" y="1233488"/>
            <a:ext cx="4440237" cy="3328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3082762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5ba4a6d69a_2_1711:notes"/>
          <p:cNvSpPr txBox="1">
            <a:spLocks noGrp="1"/>
          </p:cNvSpPr>
          <p:nvPr>
            <p:ph type="body" idx="1"/>
          </p:nvPr>
        </p:nvSpPr>
        <p:spPr>
          <a:xfrm>
            <a:off x="673100" y="4748213"/>
            <a:ext cx="5389500" cy="3884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latin typeface="Arial"/>
                <a:ea typeface="Arial"/>
                <a:cs typeface="Arial"/>
                <a:sym typeface="Arial"/>
              </a:rPr>
              <a:t>note</a:t>
            </a:r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4" name="Google Shape;664;g5ba4a6d69a_2_17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7763" y="1233488"/>
            <a:ext cx="4440237" cy="3328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2835847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g5ba4a6d69a_2_1721:notes"/>
          <p:cNvSpPr txBox="1">
            <a:spLocks noGrp="1"/>
          </p:cNvSpPr>
          <p:nvPr>
            <p:ph type="body" idx="1"/>
          </p:nvPr>
        </p:nvSpPr>
        <p:spPr>
          <a:xfrm>
            <a:off x="673100" y="4748213"/>
            <a:ext cx="5389500" cy="3884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latin typeface="Arial"/>
                <a:ea typeface="Arial"/>
                <a:cs typeface="Arial"/>
                <a:sym typeface="Arial"/>
              </a:rPr>
              <a:t>note</a:t>
            </a:r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7" name="Google Shape;677;g5ba4a6d69a_2_17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7763" y="1233488"/>
            <a:ext cx="4440237" cy="3328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5864132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g5ba4a6d69a_2_1740:notes"/>
          <p:cNvSpPr txBox="1">
            <a:spLocks noGrp="1"/>
          </p:cNvSpPr>
          <p:nvPr>
            <p:ph type="body" idx="1"/>
          </p:nvPr>
        </p:nvSpPr>
        <p:spPr>
          <a:xfrm>
            <a:off x="673100" y="4748213"/>
            <a:ext cx="5389500" cy="3884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latin typeface="Arial"/>
                <a:ea typeface="Arial"/>
                <a:cs typeface="Arial"/>
                <a:sym typeface="Arial"/>
              </a:rPr>
              <a:t>note</a:t>
            </a:r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0" name="Google Shape;690;g5ba4a6d69a_2_17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7763" y="1233488"/>
            <a:ext cx="4440237" cy="3328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048896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c90323e53_2_0:notes"/>
          <p:cNvSpPr txBox="1">
            <a:spLocks noGrp="1"/>
          </p:cNvSpPr>
          <p:nvPr>
            <p:ph type="body" idx="1"/>
          </p:nvPr>
        </p:nvSpPr>
        <p:spPr>
          <a:xfrm>
            <a:off x="673100" y="4748213"/>
            <a:ext cx="5389500" cy="3884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latin typeface="Arial"/>
                <a:ea typeface="Arial"/>
                <a:cs typeface="Arial"/>
                <a:sym typeface="Arial"/>
              </a:rPr>
              <a:t>note</a:t>
            </a:r>
            <a:endParaRPr/>
          </a:p>
        </p:txBody>
      </p:sp>
      <p:sp>
        <p:nvSpPr>
          <p:cNvPr id="212" name="Google Shape;212;g5c90323e53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7763" y="1233488"/>
            <a:ext cx="4440237" cy="3328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6586217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g5ba4a6d69a_2_1750:notes"/>
          <p:cNvSpPr txBox="1">
            <a:spLocks noGrp="1"/>
          </p:cNvSpPr>
          <p:nvPr>
            <p:ph type="body" idx="1"/>
          </p:nvPr>
        </p:nvSpPr>
        <p:spPr>
          <a:xfrm>
            <a:off x="673100" y="4748213"/>
            <a:ext cx="5389500" cy="3884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latin typeface="Arial"/>
                <a:ea typeface="Arial"/>
                <a:cs typeface="Arial"/>
                <a:sym typeface="Arial"/>
              </a:rPr>
              <a:t>note</a:t>
            </a:r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3" name="Google Shape;703;g5ba4a6d69a_2_17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7763" y="1233488"/>
            <a:ext cx="4440237" cy="3328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7307140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g5ba4a6d69a_2_1760:notes"/>
          <p:cNvSpPr txBox="1">
            <a:spLocks noGrp="1"/>
          </p:cNvSpPr>
          <p:nvPr>
            <p:ph type="body" idx="1"/>
          </p:nvPr>
        </p:nvSpPr>
        <p:spPr>
          <a:xfrm>
            <a:off x="673100" y="4748213"/>
            <a:ext cx="5389500" cy="3884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latin typeface="Arial"/>
                <a:ea typeface="Arial"/>
                <a:cs typeface="Arial"/>
                <a:sym typeface="Arial"/>
              </a:rPr>
              <a:t>note</a:t>
            </a:r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6" name="Google Shape;716;g5ba4a6d69a_2_17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7763" y="1233488"/>
            <a:ext cx="4440237" cy="3328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073386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g5ba4a6d69a_2_1770:notes"/>
          <p:cNvSpPr txBox="1">
            <a:spLocks noGrp="1"/>
          </p:cNvSpPr>
          <p:nvPr>
            <p:ph type="body" idx="1"/>
          </p:nvPr>
        </p:nvSpPr>
        <p:spPr>
          <a:xfrm>
            <a:off x="673100" y="4748213"/>
            <a:ext cx="5389500" cy="3884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latin typeface="Arial"/>
                <a:ea typeface="Arial"/>
                <a:cs typeface="Arial"/>
                <a:sym typeface="Arial"/>
              </a:rPr>
              <a:t>note</a:t>
            </a:r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9" name="Google Shape;729;g5ba4a6d69a_2_17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7763" y="1233488"/>
            <a:ext cx="4440237" cy="3328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8036453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g5ba4a6d69a_2_1780:notes"/>
          <p:cNvSpPr txBox="1">
            <a:spLocks noGrp="1"/>
          </p:cNvSpPr>
          <p:nvPr>
            <p:ph type="body" idx="1"/>
          </p:nvPr>
        </p:nvSpPr>
        <p:spPr>
          <a:xfrm>
            <a:off x="673100" y="4748213"/>
            <a:ext cx="5389500" cy="3884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latin typeface="Arial"/>
                <a:ea typeface="Arial"/>
                <a:cs typeface="Arial"/>
                <a:sym typeface="Arial"/>
              </a:rPr>
              <a:t>note</a:t>
            </a:r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2" name="Google Shape;742;g5ba4a6d69a_2_17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7763" y="1233488"/>
            <a:ext cx="4440237" cy="3328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4869045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g5bb4ae060e_0_0:notes"/>
          <p:cNvSpPr txBox="1">
            <a:spLocks noGrp="1"/>
          </p:cNvSpPr>
          <p:nvPr>
            <p:ph type="body" idx="1"/>
          </p:nvPr>
        </p:nvSpPr>
        <p:spPr>
          <a:xfrm>
            <a:off x="673100" y="4748213"/>
            <a:ext cx="5389500" cy="3884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latin typeface="Arial"/>
                <a:ea typeface="Arial"/>
                <a:cs typeface="Arial"/>
                <a:sym typeface="Arial"/>
              </a:rPr>
              <a:t>10분</a:t>
            </a:r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7" name="Google Shape;757;g5bb4ae060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7763" y="1233488"/>
            <a:ext cx="4440237" cy="3328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2552196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g5bb4ae060e_0_10:notes"/>
          <p:cNvSpPr txBox="1">
            <a:spLocks noGrp="1"/>
          </p:cNvSpPr>
          <p:nvPr>
            <p:ph type="body" idx="1"/>
          </p:nvPr>
        </p:nvSpPr>
        <p:spPr>
          <a:xfrm>
            <a:off x="673100" y="4748213"/>
            <a:ext cx="5389500" cy="3884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latin typeface="Arial"/>
                <a:ea typeface="Arial"/>
                <a:cs typeface="Arial"/>
                <a:sym typeface="Arial"/>
              </a:rPr>
              <a:t>10분</a:t>
            </a:r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8" name="Google Shape;768;g5bb4ae060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7763" y="1233488"/>
            <a:ext cx="4440237" cy="3328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8671773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g5bb4db3830_0_0:notes"/>
          <p:cNvSpPr txBox="1">
            <a:spLocks noGrp="1"/>
          </p:cNvSpPr>
          <p:nvPr>
            <p:ph type="body" idx="1"/>
          </p:nvPr>
        </p:nvSpPr>
        <p:spPr>
          <a:xfrm>
            <a:off x="673100" y="4748213"/>
            <a:ext cx="5389500" cy="3884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5E6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0" name="Google Shape;780;g5bb4db383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7763" y="1233488"/>
            <a:ext cx="4440237" cy="3328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719771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5ba4a6d69a_2_965:notes"/>
          <p:cNvSpPr txBox="1">
            <a:spLocks noGrp="1"/>
          </p:cNvSpPr>
          <p:nvPr>
            <p:ph type="body" idx="1"/>
          </p:nvPr>
        </p:nvSpPr>
        <p:spPr>
          <a:xfrm>
            <a:off x="673100" y="4748213"/>
            <a:ext cx="5389500" cy="3884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latin typeface="Arial"/>
                <a:ea typeface="Arial"/>
                <a:cs typeface="Arial"/>
                <a:sym typeface="Arial"/>
              </a:rPr>
              <a:t>note</a:t>
            </a:r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g5ba4a6d69a_2_9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7763" y="1233488"/>
            <a:ext cx="4440237" cy="3328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9073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5ba4a6d69a_2_1213:notes"/>
          <p:cNvSpPr txBox="1">
            <a:spLocks noGrp="1"/>
          </p:cNvSpPr>
          <p:nvPr>
            <p:ph type="body" idx="1"/>
          </p:nvPr>
        </p:nvSpPr>
        <p:spPr>
          <a:xfrm>
            <a:off x="673100" y="4748213"/>
            <a:ext cx="5389500" cy="3884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latin typeface="Arial"/>
                <a:ea typeface="Arial"/>
                <a:cs typeface="Arial"/>
                <a:sym typeface="Arial"/>
              </a:rPr>
              <a:t>note</a:t>
            </a:r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g5ba4a6d69a_2_1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7763" y="1233488"/>
            <a:ext cx="4440237" cy="3328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620368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5ba4a6d69a_2_1237:notes"/>
          <p:cNvSpPr txBox="1">
            <a:spLocks noGrp="1"/>
          </p:cNvSpPr>
          <p:nvPr>
            <p:ph type="body" idx="1"/>
          </p:nvPr>
        </p:nvSpPr>
        <p:spPr>
          <a:xfrm>
            <a:off x="673100" y="4748213"/>
            <a:ext cx="5389500" cy="3884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latin typeface="Arial"/>
                <a:ea typeface="Arial"/>
                <a:cs typeface="Arial"/>
                <a:sym typeface="Arial"/>
              </a:rPr>
              <a:t>note</a:t>
            </a:r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g5ba4a6d69a_2_12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7763" y="1233488"/>
            <a:ext cx="4440237" cy="3328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432999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5ba4a6d69a_2_1247:notes"/>
          <p:cNvSpPr txBox="1">
            <a:spLocks noGrp="1"/>
          </p:cNvSpPr>
          <p:nvPr>
            <p:ph type="body" idx="1"/>
          </p:nvPr>
        </p:nvSpPr>
        <p:spPr>
          <a:xfrm>
            <a:off x="673100" y="4748213"/>
            <a:ext cx="5389500" cy="3884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latin typeface="Arial"/>
                <a:ea typeface="Arial"/>
                <a:cs typeface="Arial"/>
                <a:sym typeface="Arial"/>
              </a:rPr>
              <a:t>note</a:t>
            </a:r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g5ba4a6d69a_2_12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7763" y="1233488"/>
            <a:ext cx="4440237" cy="3328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036563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5ba4a6d69a_2_1257:notes"/>
          <p:cNvSpPr txBox="1">
            <a:spLocks noGrp="1"/>
          </p:cNvSpPr>
          <p:nvPr>
            <p:ph type="body" idx="1"/>
          </p:nvPr>
        </p:nvSpPr>
        <p:spPr>
          <a:xfrm>
            <a:off x="673100" y="4748213"/>
            <a:ext cx="5389500" cy="3884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latin typeface="Arial"/>
                <a:ea typeface="Arial"/>
                <a:cs typeface="Arial"/>
                <a:sym typeface="Arial"/>
              </a:rPr>
              <a:t>note</a:t>
            </a:r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g5ba4a6d69a_2_1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7763" y="1233488"/>
            <a:ext cx="4440237" cy="3328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113002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7471317" y="6423258"/>
            <a:ext cx="15049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1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1"/>
          <p:cNvSpPr txBox="1">
            <a:spLocks noGrp="1"/>
          </p:cNvSpPr>
          <p:nvPr>
            <p:ph type="body" idx="1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1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pic>
        <p:nvPicPr>
          <p:cNvPr id="88" name="Google Shape;88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0929" y="-27000"/>
            <a:ext cx="9205859" cy="691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 txBox="1">
            <a:spLocks noGrp="1"/>
          </p:cNvSpPr>
          <p:nvPr>
            <p:ph type="title"/>
          </p:nvPr>
        </p:nvSpPr>
        <p:spPr>
          <a:xfrm rot="5400000">
            <a:off x="4623593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2"/>
          <p:cNvSpPr txBox="1">
            <a:spLocks noGrp="1"/>
          </p:cNvSpPr>
          <p:nvPr>
            <p:ph type="body" idx="1"/>
          </p:nvPr>
        </p:nvSpPr>
        <p:spPr>
          <a:xfrm rot="5400000">
            <a:off x="623093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2" name="Google Shape;92;p12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2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pic>
        <p:nvPicPr>
          <p:cNvPr id="95" name="Google Shape;95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0929" y="-27000"/>
            <a:ext cx="9205859" cy="691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4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4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5" name="Google Shape;105;p14"/>
          <p:cNvSpPr txBox="1">
            <a:spLocks noGrp="1"/>
          </p:cNvSpPr>
          <p:nvPr>
            <p:ph type="sldNum" idx="12"/>
          </p:nvPr>
        </p:nvSpPr>
        <p:spPr>
          <a:xfrm>
            <a:off x="7471317" y="6423258"/>
            <a:ext cx="150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5"/>
          <p:cNvSpPr txBox="1">
            <a:spLocks noGrp="1"/>
          </p:cNvSpPr>
          <p:nvPr>
            <p:ph type="ctrTitle"/>
          </p:nvPr>
        </p:nvSpPr>
        <p:spPr>
          <a:xfrm>
            <a:off x="685800" y="1122363"/>
            <a:ext cx="77724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5"/>
          <p:cNvSpPr txBox="1"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09" name="Google Shape;109;p1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5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1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 txBox="1">
            <a:spLocks noGrp="1"/>
          </p:cNvSpPr>
          <p:nvPr>
            <p:ph type="title"/>
          </p:nvPr>
        </p:nvSpPr>
        <p:spPr>
          <a:xfrm>
            <a:off x="623888" y="1709739"/>
            <a:ext cx="78867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6"/>
          <p:cNvSpPr txBox="1">
            <a:spLocks noGrp="1"/>
          </p:cNvSpPr>
          <p:nvPr>
            <p:ph type="body" idx="1"/>
          </p:nvPr>
        </p:nvSpPr>
        <p:spPr>
          <a:xfrm>
            <a:off x="623888" y="4589464"/>
            <a:ext cx="78867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5" name="Google Shape;115;p1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6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pic>
        <p:nvPicPr>
          <p:cNvPr id="118" name="Google Shape;118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0929" y="-27000"/>
            <a:ext cx="9205860" cy="6912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17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17"/>
          <p:cNvSpPr txBox="1">
            <a:spLocks noGrp="1"/>
          </p:cNvSpPr>
          <p:nvPr>
            <p:ph type="body" idx="2"/>
          </p:nvPr>
        </p:nvSpPr>
        <p:spPr>
          <a:xfrm>
            <a:off x="4629150" y="1825625"/>
            <a:ext cx="38862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3" name="Google Shape;123;p1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1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pic>
        <p:nvPicPr>
          <p:cNvPr id="126" name="Google Shape;126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0929" y="-27000"/>
            <a:ext cx="9205860" cy="6912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13855" y="122952"/>
            <a:ext cx="1208010" cy="3976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"/>
          <p:cNvSpPr txBox="1">
            <a:spLocks noGrp="1"/>
          </p:cNvSpPr>
          <p:nvPr>
            <p:ph type="title"/>
          </p:nvPr>
        </p:nvSpPr>
        <p:spPr>
          <a:xfrm>
            <a:off x="629841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18"/>
          <p:cNvSpPr txBox="1">
            <a:spLocks noGrp="1"/>
          </p:cNvSpPr>
          <p:nvPr>
            <p:ph type="body" idx="1"/>
          </p:nvPr>
        </p:nvSpPr>
        <p:spPr>
          <a:xfrm>
            <a:off x="629842" y="1681163"/>
            <a:ext cx="38682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31" name="Google Shape;131;p18"/>
          <p:cNvSpPr txBox="1">
            <a:spLocks noGrp="1"/>
          </p:cNvSpPr>
          <p:nvPr>
            <p:ph type="body" idx="2"/>
          </p:nvPr>
        </p:nvSpPr>
        <p:spPr>
          <a:xfrm>
            <a:off x="629842" y="2505075"/>
            <a:ext cx="38682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2" name="Google Shape;132;p18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4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33" name="Google Shape;133;p18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4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4" name="Google Shape;134;p18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18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1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pic>
        <p:nvPicPr>
          <p:cNvPr id="137" name="Google Shape;137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0929" y="-27000"/>
            <a:ext cx="9205860" cy="6912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13855" y="122952"/>
            <a:ext cx="1208010" cy="3976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9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19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19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19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pic>
        <p:nvPicPr>
          <p:cNvPr id="144" name="Google Shape;144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0929" y="-27000"/>
            <a:ext cx="9205860" cy="6912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13855" y="122952"/>
            <a:ext cx="1208010" cy="3976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0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20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2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pic>
        <p:nvPicPr>
          <p:cNvPr id="150" name="Google Shape;150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0929" y="-27000"/>
            <a:ext cx="9205860" cy="6912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13855" y="122952"/>
            <a:ext cx="1208010" cy="3976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1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3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21"/>
          <p:cNvSpPr txBox="1">
            <a:spLocks noGrp="1"/>
          </p:cNvSpPr>
          <p:nvPr>
            <p:ph type="body" idx="1"/>
          </p:nvPr>
        </p:nvSpPr>
        <p:spPr>
          <a:xfrm>
            <a:off x="3887391" y="987426"/>
            <a:ext cx="46293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55" name="Google Shape;155;p21"/>
          <p:cNvSpPr txBox="1">
            <a:spLocks noGrp="1"/>
          </p:cNvSpPr>
          <p:nvPr>
            <p:ph type="body" idx="2"/>
          </p:nvPr>
        </p:nvSpPr>
        <p:spPr>
          <a:xfrm>
            <a:off x="629841" y="2057400"/>
            <a:ext cx="29493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56" name="Google Shape;156;p2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2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2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pic>
        <p:nvPicPr>
          <p:cNvPr id="159" name="Google Shape;159;p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0929" y="-27000"/>
            <a:ext cx="9205860" cy="6912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13855" y="122952"/>
            <a:ext cx="1208010" cy="3976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2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3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22"/>
          <p:cNvSpPr>
            <a:spLocks noGrp="1"/>
          </p:cNvSpPr>
          <p:nvPr>
            <p:ph type="pic" idx="2"/>
          </p:nvPr>
        </p:nvSpPr>
        <p:spPr>
          <a:xfrm>
            <a:off x="3887391" y="987426"/>
            <a:ext cx="46293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4" name="Google Shape;164;p22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3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65" name="Google Shape;165;p22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22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2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pic>
        <p:nvPicPr>
          <p:cNvPr id="168" name="Google Shape;168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0929" y="-27000"/>
            <a:ext cx="9205860" cy="6912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3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23"/>
          <p:cNvSpPr txBox="1">
            <a:spLocks noGrp="1"/>
          </p:cNvSpPr>
          <p:nvPr>
            <p:ph type="body" idx="1"/>
          </p:nvPr>
        </p:nvSpPr>
        <p:spPr>
          <a:xfrm rot="5400000">
            <a:off x="2396400" y="57875"/>
            <a:ext cx="4351200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2" name="Google Shape;172;p23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23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2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pic>
        <p:nvPicPr>
          <p:cNvPr id="175" name="Google Shape;175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0929" y="-27000"/>
            <a:ext cx="9205860" cy="6912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4"/>
          <p:cNvSpPr txBox="1">
            <a:spLocks noGrp="1"/>
          </p:cNvSpPr>
          <p:nvPr>
            <p:ph type="title"/>
          </p:nvPr>
        </p:nvSpPr>
        <p:spPr>
          <a:xfrm rot="5400000">
            <a:off x="4623600" y="2285275"/>
            <a:ext cx="5811900" cy="19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24"/>
          <p:cNvSpPr txBox="1">
            <a:spLocks noGrp="1"/>
          </p:cNvSpPr>
          <p:nvPr>
            <p:ph type="body" idx="1"/>
          </p:nvPr>
        </p:nvSpPr>
        <p:spPr>
          <a:xfrm rot="5400000">
            <a:off x="623025" y="370675"/>
            <a:ext cx="5811900" cy="58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9" name="Google Shape;179;p24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24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2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pic>
        <p:nvPicPr>
          <p:cNvPr id="182" name="Google Shape;182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0929" y="-27000"/>
            <a:ext cx="9205860" cy="6912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pic>
        <p:nvPicPr>
          <p:cNvPr id="31" name="Google Shape;31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0929" y="-27000"/>
            <a:ext cx="9205859" cy="691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pic>
        <p:nvPicPr>
          <p:cNvPr id="39" name="Google Shape;39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0929" y="-27000"/>
            <a:ext cx="9205859" cy="691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Google Shape;40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13855" y="122952"/>
            <a:ext cx="1208009" cy="3976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pic>
        <p:nvPicPr>
          <p:cNvPr id="50" name="Google Shape;50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0929" y="-27000"/>
            <a:ext cx="9205859" cy="691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" name="Google Shape;51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13855" y="122952"/>
            <a:ext cx="1208009" cy="3976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7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pic>
        <p:nvPicPr>
          <p:cNvPr id="57" name="Google Shape;57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0929" y="-27000"/>
            <a:ext cx="9205859" cy="691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13855" y="122952"/>
            <a:ext cx="1208009" cy="3976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8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8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pic>
        <p:nvPicPr>
          <p:cNvPr id="63" name="Google Shape;63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0929" y="-27000"/>
            <a:ext cx="9205859" cy="691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13855" y="122952"/>
            <a:ext cx="1208009" cy="3976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body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9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9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pic>
        <p:nvPicPr>
          <p:cNvPr id="72" name="Google Shape;72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0929" y="-27000"/>
            <a:ext cx="9205859" cy="691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13855" y="122952"/>
            <a:ext cx="1208009" cy="3976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0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0"/>
          <p:cNvSpPr>
            <a:spLocks noGrp="1"/>
          </p:cNvSpPr>
          <p:nvPr>
            <p:ph type="pic" idx="2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0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pic>
        <p:nvPicPr>
          <p:cNvPr id="81" name="Google Shape;81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0929" y="-27000"/>
            <a:ext cx="9205859" cy="691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3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0" name="Google Shape;100;p13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1" name="Google Shape;101;p1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4.jp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5.jp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6.jp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7.jp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8.jp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9.jpg"/><Relationship Id="rId5" Type="http://schemas.openxmlformats.org/officeDocument/2006/relationships/hyperlink" Target="https://www.tableau.com/learn/training" TargetMode="Externa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0.jp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1.jpg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2.jpg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3.jp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4.jpg"/><Relationship Id="rId5" Type="http://schemas.openxmlformats.org/officeDocument/2006/relationships/hyperlink" Target="https://www.tableau.com/learn/training" TargetMode="External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5.jpg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6.jpg"/><Relationship Id="rId4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7.jpg"/><Relationship Id="rId4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8.jpg"/><Relationship Id="rId4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9.jpg"/><Relationship Id="rId4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0.jpg"/><Relationship Id="rId4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1.jpg"/><Relationship Id="rId5" Type="http://schemas.openxmlformats.org/officeDocument/2006/relationships/hyperlink" Target="https://www.tableau.com/learn/training" TargetMode="External"/><Relationship Id="rId4" Type="http://schemas.openxmlformats.org/officeDocument/2006/relationships/image" Target="../media/image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2.jpg"/><Relationship Id="rId4" Type="http://schemas.openxmlformats.org/officeDocument/2006/relationships/image" Target="../media/image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3.jp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4.jpg"/><Relationship Id="rId4" Type="http://schemas.openxmlformats.org/officeDocument/2006/relationships/image" Target="../media/image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5.jpg"/><Relationship Id="rId4" Type="http://schemas.openxmlformats.org/officeDocument/2006/relationships/image" Target="../media/image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6.jpg"/><Relationship Id="rId4" Type="http://schemas.openxmlformats.org/officeDocument/2006/relationships/image" Target="../media/image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7.jpg"/><Relationship Id="rId5" Type="http://schemas.openxmlformats.org/officeDocument/2006/relationships/hyperlink" Target="https://www.tableau.com/learn/training" TargetMode="External"/><Relationship Id="rId4" Type="http://schemas.openxmlformats.org/officeDocument/2006/relationships/image" Target="../media/image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8.jpg"/><Relationship Id="rId4" Type="http://schemas.openxmlformats.org/officeDocument/2006/relationships/image" Target="../media/image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9.jpg"/><Relationship Id="rId4" Type="http://schemas.openxmlformats.org/officeDocument/2006/relationships/image" Target="../media/image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0.jpg"/><Relationship Id="rId4" Type="http://schemas.openxmlformats.org/officeDocument/2006/relationships/image" Target="../media/image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1.jpg"/><Relationship Id="rId4" Type="http://schemas.openxmlformats.org/officeDocument/2006/relationships/image" Target="../media/image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2.jpg"/><Relationship Id="rId4" Type="http://schemas.openxmlformats.org/officeDocument/2006/relationships/image" Target="../media/image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3.jp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4.jpg"/><Relationship Id="rId5" Type="http://schemas.openxmlformats.org/officeDocument/2006/relationships/hyperlink" Target="https://www.tableau.com/learn/training" TargetMode="External"/><Relationship Id="rId4" Type="http://schemas.openxmlformats.org/officeDocument/2006/relationships/image" Target="../media/image6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5.jpg"/><Relationship Id="rId4" Type="http://schemas.openxmlformats.org/officeDocument/2006/relationships/image" Target="../media/image6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6.jpg"/><Relationship Id="rId4" Type="http://schemas.openxmlformats.org/officeDocument/2006/relationships/image" Target="../media/image6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7.jpg"/><Relationship Id="rId4" Type="http://schemas.openxmlformats.org/officeDocument/2006/relationships/image" Target="../media/image6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github.com/yyoo79/KTSummer2019/raw/master/Visits_by_Month_data.xlsx" TargetMode="External"/><Relationship Id="rId5" Type="http://schemas.openxmlformats.org/officeDocument/2006/relationships/hyperlink" Target="https://github.com/yyoo79/KTSummer2019/raw/master/NationalParks.xlsx" TargetMode="External"/><Relationship Id="rId4" Type="http://schemas.openxmlformats.org/officeDocument/2006/relationships/image" Target="../media/image6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8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9.jp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jp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1.jp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2.jp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jpg"/><Relationship Id="rId5" Type="http://schemas.openxmlformats.org/officeDocument/2006/relationships/hyperlink" Target="https://www.tableau.com/learn/training" TargetMode="Externa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5"/>
          <p:cNvSpPr txBox="1"/>
          <p:nvPr/>
        </p:nvSpPr>
        <p:spPr>
          <a:xfrm>
            <a:off x="2804525" y="2789030"/>
            <a:ext cx="3534900" cy="11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600" b="1">
                <a:solidFill>
                  <a:srgbClr val="2AB9C7"/>
                </a:solidFill>
              </a:rPr>
              <a:t> Tableau 실습 3</a:t>
            </a:r>
            <a:endParaRPr sz="3600" b="1" i="0" u="none" strike="noStrike" cap="none">
              <a:solidFill>
                <a:srgbClr val="2AB9C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25"/>
          <p:cNvSpPr txBox="1"/>
          <p:nvPr/>
        </p:nvSpPr>
        <p:spPr>
          <a:xfrm>
            <a:off x="3720348" y="4017227"/>
            <a:ext cx="170330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>
                <a:solidFill>
                  <a:srgbClr val="0C0C0C"/>
                </a:solidFill>
              </a:rPr>
              <a:t>유양규(Rotunda)</a:t>
            </a:r>
            <a:endParaRPr sz="1400" b="1" i="0" u="none" strike="noStrike" cap="none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25"/>
          <p:cNvSpPr/>
          <p:nvPr/>
        </p:nvSpPr>
        <p:spPr>
          <a:xfrm>
            <a:off x="6305840" y="361155"/>
            <a:ext cx="253627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0" i="0" u="none" strike="noStrike" cap="none">
                <a:solidFill>
                  <a:schemeClr val="lt1"/>
                </a:solidFill>
                <a:latin typeface="Nanum Gothic"/>
                <a:ea typeface="Nanum Gothic"/>
                <a:cs typeface="Nanum Gothic"/>
                <a:sym typeface="Nanum Gothic"/>
              </a:rPr>
              <a:t>한국기술교육대학교 능력개발교육원</a:t>
            </a:r>
            <a:endParaRPr/>
          </a:p>
        </p:txBody>
      </p:sp>
      <p:sp>
        <p:nvSpPr>
          <p:cNvPr id="190" name="Google Shape;190;p25"/>
          <p:cNvSpPr/>
          <p:nvPr/>
        </p:nvSpPr>
        <p:spPr>
          <a:xfrm>
            <a:off x="6829825" y="638150"/>
            <a:ext cx="20121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solidFill>
                  <a:schemeClr val="lt1"/>
                </a:solidFill>
                <a:latin typeface="Nanum Gothic"/>
                <a:ea typeface="Nanum Gothic"/>
                <a:cs typeface="Nanum Gothic"/>
                <a:sym typeface="Nanum Gothic"/>
              </a:rPr>
              <a:t>태블로 실습3</a:t>
            </a:r>
            <a:endParaRPr sz="1600" b="1" i="0" u="none" strike="noStrike" cap="none">
              <a:solidFill>
                <a:schemeClr val="lt1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4"/>
          <p:cNvSpPr txBox="1">
            <a:spLocks noGrp="1"/>
          </p:cNvSpPr>
          <p:nvPr>
            <p:ph type="sldNum" idx="12"/>
          </p:nvPr>
        </p:nvSpPr>
        <p:spPr>
          <a:xfrm>
            <a:off x="7471317" y="6423258"/>
            <a:ext cx="150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10</a:t>
            </a:fld>
            <a:endParaRPr/>
          </a:p>
        </p:txBody>
      </p:sp>
      <p:pic>
        <p:nvPicPr>
          <p:cNvPr id="298" name="Google Shape;298;p3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80787" y="239139"/>
            <a:ext cx="937628" cy="937628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34"/>
          <p:cNvSpPr/>
          <p:nvPr/>
        </p:nvSpPr>
        <p:spPr>
          <a:xfrm>
            <a:off x="5538566" y="422028"/>
            <a:ext cx="654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sz="30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0" name="Google Shape;300;p34"/>
          <p:cNvCxnSpPr/>
          <p:nvPr/>
        </p:nvCxnSpPr>
        <p:spPr>
          <a:xfrm>
            <a:off x="9911700" y="931300"/>
            <a:ext cx="987000" cy="987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2" name="Google Shape;302;p34"/>
          <p:cNvSpPr txBox="1"/>
          <p:nvPr/>
        </p:nvSpPr>
        <p:spPr>
          <a:xfrm>
            <a:off x="733000" y="1040563"/>
            <a:ext cx="70245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>
                <a:solidFill>
                  <a:srgbClr val="1F447D"/>
                </a:solidFill>
              </a:rPr>
              <a:t> </a:t>
            </a:r>
            <a:endParaRPr b="1">
              <a:solidFill>
                <a:srgbClr val="1C4587"/>
              </a:solidFill>
            </a:endParaRPr>
          </a:p>
        </p:txBody>
      </p:sp>
      <p:sp>
        <p:nvSpPr>
          <p:cNvPr id="303" name="Google Shape;303;p34"/>
          <p:cNvSpPr/>
          <p:nvPr/>
        </p:nvSpPr>
        <p:spPr>
          <a:xfrm>
            <a:off x="6379415" y="481676"/>
            <a:ext cx="2355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sz="1800" b="1">
                <a:solidFill>
                  <a:schemeClr val="lt1"/>
                </a:solidFill>
              </a:rPr>
              <a:t>Tableau 대시보드</a:t>
            </a:r>
            <a:endParaRPr sz="1800" b="1">
              <a:solidFill>
                <a:schemeClr val="lt1"/>
              </a:solidFill>
            </a:endParaRPr>
          </a:p>
        </p:txBody>
      </p:sp>
      <p:pic>
        <p:nvPicPr>
          <p:cNvPr id="304" name="Google Shape;304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13238" y="1747063"/>
            <a:ext cx="7317533" cy="4116112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34"/>
          <p:cNvSpPr/>
          <p:nvPr/>
        </p:nvSpPr>
        <p:spPr>
          <a:xfrm>
            <a:off x="5849600" y="1747075"/>
            <a:ext cx="2381100" cy="1681800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모든 시트는 여기 왼쪽에 있습니다. </a:t>
            </a:r>
            <a:endParaRPr sz="1200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마우스오버하면 미리 보기가 나타납니다.</a:t>
            </a:r>
            <a:endParaRPr sz="1200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Roboto"/>
              <a:sym typeface="Roboto"/>
            </a:endParaRPr>
          </a:p>
        </p:txBody>
      </p:sp>
      <p:sp>
        <p:nvSpPr>
          <p:cNvPr id="306" name="Google Shape;306;p34"/>
          <p:cNvSpPr/>
          <p:nvPr/>
        </p:nvSpPr>
        <p:spPr>
          <a:xfrm>
            <a:off x="913250" y="3052375"/>
            <a:ext cx="1207500" cy="891900"/>
          </a:xfrm>
          <a:prstGeom prst="rect">
            <a:avLst/>
          </a:prstGeom>
          <a:noFill/>
          <a:ln w="2857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5"/>
          <p:cNvSpPr txBox="1">
            <a:spLocks noGrp="1"/>
          </p:cNvSpPr>
          <p:nvPr>
            <p:ph type="sldNum" idx="12"/>
          </p:nvPr>
        </p:nvSpPr>
        <p:spPr>
          <a:xfrm>
            <a:off x="7471317" y="6423258"/>
            <a:ext cx="150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11</a:t>
            </a:fld>
            <a:endParaRPr/>
          </a:p>
        </p:txBody>
      </p:sp>
      <p:pic>
        <p:nvPicPr>
          <p:cNvPr id="312" name="Google Shape;312;p3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80787" y="239139"/>
            <a:ext cx="937628" cy="937628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35"/>
          <p:cNvSpPr/>
          <p:nvPr/>
        </p:nvSpPr>
        <p:spPr>
          <a:xfrm>
            <a:off x="5538566" y="422028"/>
            <a:ext cx="654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sz="30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4" name="Google Shape;314;p35"/>
          <p:cNvCxnSpPr/>
          <p:nvPr/>
        </p:nvCxnSpPr>
        <p:spPr>
          <a:xfrm>
            <a:off x="9911700" y="931300"/>
            <a:ext cx="987000" cy="987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6" name="Google Shape;316;p35"/>
          <p:cNvSpPr txBox="1"/>
          <p:nvPr/>
        </p:nvSpPr>
        <p:spPr>
          <a:xfrm>
            <a:off x="733000" y="1040563"/>
            <a:ext cx="70245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>
                <a:solidFill>
                  <a:srgbClr val="1F447D"/>
                </a:solidFill>
              </a:rPr>
              <a:t> </a:t>
            </a:r>
            <a:endParaRPr b="1">
              <a:solidFill>
                <a:srgbClr val="1C4587"/>
              </a:solidFill>
            </a:endParaRPr>
          </a:p>
        </p:txBody>
      </p:sp>
      <p:sp>
        <p:nvSpPr>
          <p:cNvPr id="317" name="Google Shape;317;p35"/>
          <p:cNvSpPr/>
          <p:nvPr/>
        </p:nvSpPr>
        <p:spPr>
          <a:xfrm>
            <a:off x="6379415" y="481676"/>
            <a:ext cx="2355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sz="1800" b="1">
                <a:solidFill>
                  <a:schemeClr val="lt1"/>
                </a:solidFill>
              </a:rPr>
              <a:t>Tableau 대시보드</a:t>
            </a:r>
            <a:endParaRPr sz="1800" b="1">
              <a:solidFill>
                <a:schemeClr val="lt1"/>
              </a:solidFill>
            </a:endParaRPr>
          </a:p>
        </p:txBody>
      </p:sp>
      <p:pic>
        <p:nvPicPr>
          <p:cNvPr id="318" name="Google Shape;318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13238" y="1747063"/>
            <a:ext cx="7317533" cy="4116112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p35"/>
          <p:cNvSpPr/>
          <p:nvPr/>
        </p:nvSpPr>
        <p:spPr>
          <a:xfrm>
            <a:off x="5849600" y="1747075"/>
            <a:ext cx="2381100" cy="1681800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Global Sales and Profit 뷰를 센터로 드래그 합니다. </a:t>
            </a:r>
            <a:endParaRPr sz="1200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Roboto"/>
              <a:sym typeface="Roboto"/>
            </a:endParaRPr>
          </a:p>
        </p:txBody>
      </p:sp>
      <p:cxnSp>
        <p:nvCxnSpPr>
          <p:cNvPr id="320" name="Google Shape;320;p35"/>
          <p:cNvCxnSpPr/>
          <p:nvPr/>
        </p:nvCxnSpPr>
        <p:spPr>
          <a:xfrm>
            <a:off x="1912700" y="3577650"/>
            <a:ext cx="1060500" cy="237900"/>
          </a:xfrm>
          <a:prstGeom prst="straightConnector1">
            <a:avLst/>
          </a:prstGeom>
          <a:noFill/>
          <a:ln w="28575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6"/>
          <p:cNvSpPr txBox="1">
            <a:spLocks noGrp="1"/>
          </p:cNvSpPr>
          <p:nvPr>
            <p:ph type="sldNum" idx="12"/>
          </p:nvPr>
        </p:nvSpPr>
        <p:spPr>
          <a:xfrm>
            <a:off x="7471317" y="6423258"/>
            <a:ext cx="150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12</a:t>
            </a:fld>
            <a:endParaRPr/>
          </a:p>
        </p:txBody>
      </p:sp>
      <p:pic>
        <p:nvPicPr>
          <p:cNvPr id="326" name="Google Shape;326;p3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80787" y="239139"/>
            <a:ext cx="937628" cy="937628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36"/>
          <p:cNvSpPr/>
          <p:nvPr/>
        </p:nvSpPr>
        <p:spPr>
          <a:xfrm>
            <a:off x="5538566" y="422028"/>
            <a:ext cx="654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sz="30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8" name="Google Shape;328;p36"/>
          <p:cNvCxnSpPr/>
          <p:nvPr/>
        </p:nvCxnSpPr>
        <p:spPr>
          <a:xfrm>
            <a:off x="9911700" y="931300"/>
            <a:ext cx="987000" cy="987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30" name="Google Shape;330;p36"/>
          <p:cNvSpPr txBox="1"/>
          <p:nvPr/>
        </p:nvSpPr>
        <p:spPr>
          <a:xfrm>
            <a:off x="733000" y="1040563"/>
            <a:ext cx="70245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>
                <a:solidFill>
                  <a:srgbClr val="1F447D"/>
                </a:solidFill>
              </a:rPr>
              <a:t> </a:t>
            </a:r>
            <a:endParaRPr b="1">
              <a:solidFill>
                <a:srgbClr val="1C4587"/>
              </a:solidFill>
            </a:endParaRPr>
          </a:p>
        </p:txBody>
      </p:sp>
      <p:sp>
        <p:nvSpPr>
          <p:cNvPr id="331" name="Google Shape;331;p36"/>
          <p:cNvSpPr/>
          <p:nvPr/>
        </p:nvSpPr>
        <p:spPr>
          <a:xfrm>
            <a:off x="6379415" y="481676"/>
            <a:ext cx="2355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sz="1800" b="1">
                <a:solidFill>
                  <a:schemeClr val="lt1"/>
                </a:solidFill>
              </a:rPr>
              <a:t>Tableau 대시보드</a:t>
            </a:r>
            <a:endParaRPr sz="1800" b="1">
              <a:solidFill>
                <a:schemeClr val="lt1"/>
              </a:solidFill>
            </a:endParaRPr>
          </a:p>
        </p:txBody>
      </p:sp>
      <p:pic>
        <p:nvPicPr>
          <p:cNvPr id="332" name="Google Shape;332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13238" y="1747063"/>
            <a:ext cx="7317533" cy="41161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7"/>
          <p:cNvSpPr txBox="1">
            <a:spLocks noGrp="1"/>
          </p:cNvSpPr>
          <p:nvPr>
            <p:ph type="sldNum" idx="12"/>
          </p:nvPr>
        </p:nvSpPr>
        <p:spPr>
          <a:xfrm>
            <a:off x="7471317" y="6423258"/>
            <a:ext cx="150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13</a:t>
            </a:fld>
            <a:endParaRPr/>
          </a:p>
        </p:txBody>
      </p:sp>
      <p:pic>
        <p:nvPicPr>
          <p:cNvPr id="338" name="Google Shape;338;p3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80787" y="239139"/>
            <a:ext cx="937628" cy="937628"/>
          </a:xfrm>
          <a:prstGeom prst="rect">
            <a:avLst/>
          </a:prstGeom>
          <a:noFill/>
          <a:ln>
            <a:noFill/>
          </a:ln>
        </p:spPr>
      </p:pic>
      <p:sp>
        <p:nvSpPr>
          <p:cNvPr id="339" name="Google Shape;339;p37"/>
          <p:cNvSpPr/>
          <p:nvPr/>
        </p:nvSpPr>
        <p:spPr>
          <a:xfrm>
            <a:off x="5538566" y="422028"/>
            <a:ext cx="654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sz="30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40" name="Google Shape;340;p37"/>
          <p:cNvCxnSpPr/>
          <p:nvPr/>
        </p:nvCxnSpPr>
        <p:spPr>
          <a:xfrm>
            <a:off x="9911700" y="931300"/>
            <a:ext cx="987000" cy="987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2" name="Google Shape;342;p37"/>
          <p:cNvSpPr txBox="1"/>
          <p:nvPr/>
        </p:nvSpPr>
        <p:spPr>
          <a:xfrm>
            <a:off x="733000" y="1040563"/>
            <a:ext cx="70245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>
                <a:solidFill>
                  <a:srgbClr val="1F447D"/>
                </a:solidFill>
              </a:rPr>
              <a:t> </a:t>
            </a:r>
            <a:endParaRPr b="1">
              <a:solidFill>
                <a:srgbClr val="1C4587"/>
              </a:solidFill>
            </a:endParaRPr>
          </a:p>
        </p:txBody>
      </p:sp>
      <p:sp>
        <p:nvSpPr>
          <p:cNvPr id="343" name="Google Shape;343;p37"/>
          <p:cNvSpPr/>
          <p:nvPr/>
        </p:nvSpPr>
        <p:spPr>
          <a:xfrm>
            <a:off x="6379415" y="481676"/>
            <a:ext cx="2355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sz="1800" b="1">
                <a:solidFill>
                  <a:schemeClr val="lt1"/>
                </a:solidFill>
              </a:rPr>
              <a:t>Tableau 대시보드</a:t>
            </a:r>
            <a:endParaRPr sz="1800" b="1">
              <a:solidFill>
                <a:schemeClr val="lt1"/>
              </a:solidFill>
            </a:endParaRPr>
          </a:p>
        </p:txBody>
      </p:sp>
      <p:pic>
        <p:nvPicPr>
          <p:cNvPr id="344" name="Google Shape;344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13238" y="1747063"/>
            <a:ext cx="7317533" cy="4116112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37"/>
          <p:cNvSpPr/>
          <p:nvPr/>
        </p:nvSpPr>
        <p:spPr>
          <a:xfrm>
            <a:off x="5849600" y="1747075"/>
            <a:ext cx="2381100" cy="1681800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Global Sales and Profit 뷰를 센터로 드래그 합니다. </a:t>
            </a:r>
            <a:endParaRPr sz="1200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8"/>
          <p:cNvSpPr txBox="1">
            <a:spLocks noGrp="1"/>
          </p:cNvSpPr>
          <p:nvPr>
            <p:ph type="sldNum" idx="12"/>
          </p:nvPr>
        </p:nvSpPr>
        <p:spPr>
          <a:xfrm>
            <a:off x="7471317" y="6423258"/>
            <a:ext cx="150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14</a:t>
            </a:fld>
            <a:endParaRPr/>
          </a:p>
        </p:txBody>
      </p:sp>
      <p:pic>
        <p:nvPicPr>
          <p:cNvPr id="351" name="Google Shape;351;p3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80787" y="239139"/>
            <a:ext cx="937628" cy="937628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p38"/>
          <p:cNvSpPr/>
          <p:nvPr/>
        </p:nvSpPr>
        <p:spPr>
          <a:xfrm>
            <a:off x="5538566" y="422028"/>
            <a:ext cx="654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sz="30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53" name="Google Shape;353;p38"/>
          <p:cNvCxnSpPr/>
          <p:nvPr/>
        </p:nvCxnSpPr>
        <p:spPr>
          <a:xfrm>
            <a:off x="9911700" y="931300"/>
            <a:ext cx="987000" cy="987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55" name="Google Shape;355;p38"/>
          <p:cNvSpPr txBox="1"/>
          <p:nvPr/>
        </p:nvSpPr>
        <p:spPr>
          <a:xfrm>
            <a:off x="733000" y="1040563"/>
            <a:ext cx="70245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>
                <a:solidFill>
                  <a:srgbClr val="1F447D"/>
                </a:solidFill>
              </a:rPr>
              <a:t> </a:t>
            </a:r>
            <a:endParaRPr b="1">
              <a:solidFill>
                <a:srgbClr val="1C4587"/>
              </a:solidFill>
            </a:endParaRPr>
          </a:p>
        </p:txBody>
      </p:sp>
      <p:sp>
        <p:nvSpPr>
          <p:cNvPr id="356" name="Google Shape;356;p38"/>
          <p:cNvSpPr/>
          <p:nvPr/>
        </p:nvSpPr>
        <p:spPr>
          <a:xfrm>
            <a:off x="6379415" y="481676"/>
            <a:ext cx="2355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sz="1800" b="1">
                <a:solidFill>
                  <a:schemeClr val="lt1"/>
                </a:solidFill>
              </a:rPr>
              <a:t>Tableau 대시보드</a:t>
            </a:r>
            <a:endParaRPr sz="1800" b="1">
              <a:solidFill>
                <a:schemeClr val="lt1"/>
              </a:solidFill>
            </a:endParaRPr>
          </a:p>
        </p:txBody>
      </p:sp>
      <p:pic>
        <p:nvPicPr>
          <p:cNvPr id="357" name="Google Shape;357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13238" y="1747063"/>
            <a:ext cx="7317533" cy="4116112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p38"/>
          <p:cNvSpPr/>
          <p:nvPr/>
        </p:nvSpPr>
        <p:spPr>
          <a:xfrm>
            <a:off x="5849600" y="1747075"/>
            <a:ext cx="2381100" cy="1681800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Global Sales and Profit 뷰를 센터로 드래그 합니다. </a:t>
            </a:r>
            <a:endParaRPr sz="1200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9"/>
          <p:cNvSpPr txBox="1">
            <a:spLocks noGrp="1"/>
          </p:cNvSpPr>
          <p:nvPr>
            <p:ph type="sldNum" idx="12"/>
          </p:nvPr>
        </p:nvSpPr>
        <p:spPr>
          <a:xfrm>
            <a:off x="7471317" y="6423258"/>
            <a:ext cx="150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15</a:t>
            </a:fld>
            <a:endParaRPr/>
          </a:p>
        </p:txBody>
      </p:sp>
      <p:pic>
        <p:nvPicPr>
          <p:cNvPr id="364" name="Google Shape;364;p3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80787" y="239139"/>
            <a:ext cx="937628" cy="937628"/>
          </a:xfrm>
          <a:prstGeom prst="rect">
            <a:avLst/>
          </a:prstGeom>
          <a:noFill/>
          <a:ln>
            <a:noFill/>
          </a:ln>
        </p:spPr>
      </p:pic>
      <p:sp>
        <p:nvSpPr>
          <p:cNvPr id="365" name="Google Shape;365;p39"/>
          <p:cNvSpPr/>
          <p:nvPr/>
        </p:nvSpPr>
        <p:spPr>
          <a:xfrm>
            <a:off x="5538566" y="422028"/>
            <a:ext cx="654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sz="30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66" name="Google Shape;366;p39"/>
          <p:cNvCxnSpPr/>
          <p:nvPr/>
        </p:nvCxnSpPr>
        <p:spPr>
          <a:xfrm>
            <a:off x="9911700" y="931300"/>
            <a:ext cx="987000" cy="987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7" name="Google Shape;367;p39"/>
          <p:cNvSpPr txBox="1"/>
          <p:nvPr/>
        </p:nvSpPr>
        <p:spPr>
          <a:xfrm>
            <a:off x="733000" y="6015575"/>
            <a:ext cx="5165100" cy="3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/>
              <a:t>source: </a:t>
            </a:r>
            <a:r>
              <a:rPr lang="ko-KR" sz="1000" u="sng">
                <a:solidFill>
                  <a:schemeClr val="hlink"/>
                </a:solidFill>
                <a:hlinkClick r:id="rId5"/>
              </a:rPr>
              <a:t>https://www.tableau.com/learn/training</a:t>
            </a:r>
            <a:endParaRPr sz="1000"/>
          </a:p>
        </p:txBody>
      </p:sp>
      <p:sp>
        <p:nvSpPr>
          <p:cNvPr id="368" name="Google Shape;368;p39"/>
          <p:cNvSpPr txBox="1"/>
          <p:nvPr/>
        </p:nvSpPr>
        <p:spPr>
          <a:xfrm>
            <a:off x="733000" y="1040563"/>
            <a:ext cx="70245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>
                <a:solidFill>
                  <a:srgbClr val="1F447D"/>
                </a:solidFill>
              </a:rPr>
              <a:t> </a:t>
            </a:r>
            <a:endParaRPr b="1">
              <a:solidFill>
                <a:srgbClr val="1C4587"/>
              </a:solidFill>
            </a:endParaRPr>
          </a:p>
        </p:txBody>
      </p:sp>
      <p:sp>
        <p:nvSpPr>
          <p:cNvPr id="369" name="Google Shape;369;p39"/>
          <p:cNvSpPr/>
          <p:nvPr/>
        </p:nvSpPr>
        <p:spPr>
          <a:xfrm>
            <a:off x="6379415" y="481676"/>
            <a:ext cx="2355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sz="1800" b="1">
                <a:solidFill>
                  <a:schemeClr val="lt1"/>
                </a:solidFill>
              </a:rPr>
              <a:t>Tableau 대시보드</a:t>
            </a:r>
            <a:endParaRPr sz="1800" b="1">
              <a:solidFill>
                <a:schemeClr val="lt1"/>
              </a:solidFill>
            </a:endParaRPr>
          </a:p>
        </p:txBody>
      </p:sp>
      <p:pic>
        <p:nvPicPr>
          <p:cNvPr id="370" name="Google Shape;370;p3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13238" y="1747063"/>
            <a:ext cx="7317533" cy="4116112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Google Shape;371;p39"/>
          <p:cNvSpPr/>
          <p:nvPr/>
        </p:nvSpPr>
        <p:spPr>
          <a:xfrm>
            <a:off x="5849600" y="1747075"/>
            <a:ext cx="2381100" cy="1681800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Sales by Sub Category (하위 범주별 매출)과 Customer Breakdown (고객 세분화)를 지도 하단에 배치합니다.</a:t>
            </a:r>
            <a:endParaRPr sz="1200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Roboto"/>
              <a:sym typeface="Roboto"/>
            </a:endParaRPr>
          </a:p>
        </p:txBody>
      </p:sp>
      <p:cxnSp>
        <p:nvCxnSpPr>
          <p:cNvPr id="372" name="Google Shape;372;p39"/>
          <p:cNvCxnSpPr/>
          <p:nvPr/>
        </p:nvCxnSpPr>
        <p:spPr>
          <a:xfrm>
            <a:off x="1853250" y="3696575"/>
            <a:ext cx="683700" cy="475800"/>
          </a:xfrm>
          <a:prstGeom prst="straightConnector1">
            <a:avLst/>
          </a:prstGeom>
          <a:noFill/>
          <a:ln w="28575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73" name="Google Shape;373;p39"/>
          <p:cNvCxnSpPr/>
          <p:nvPr/>
        </p:nvCxnSpPr>
        <p:spPr>
          <a:xfrm>
            <a:off x="1724400" y="3835325"/>
            <a:ext cx="2289300" cy="376500"/>
          </a:xfrm>
          <a:prstGeom prst="straightConnector1">
            <a:avLst/>
          </a:prstGeom>
          <a:noFill/>
          <a:ln w="28575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74" name="Google Shape;374;p39"/>
          <p:cNvSpPr/>
          <p:nvPr/>
        </p:nvSpPr>
        <p:spPr>
          <a:xfrm>
            <a:off x="921675" y="5245675"/>
            <a:ext cx="386400" cy="386400"/>
          </a:xfrm>
          <a:prstGeom prst="ellipse">
            <a:avLst/>
          </a:prstGeom>
          <a:noFill/>
          <a:ln w="2857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40"/>
          <p:cNvSpPr txBox="1">
            <a:spLocks noGrp="1"/>
          </p:cNvSpPr>
          <p:nvPr>
            <p:ph type="sldNum" idx="12"/>
          </p:nvPr>
        </p:nvSpPr>
        <p:spPr>
          <a:xfrm>
            <a:off x="7471317" y="6423258"/>
            <a:ext cx="150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16</a:t>
            </a:fld>
            <a:endParaRPr/>
          </a:p>
        </p:txBody>
      </p:sp>
      <p:pic>
        <p:nvPicPr>
          <p:cNvPr id="380" name="Google Shape;380;p4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80787" y="239139"/>
            <a:ext cx="937628" cy="937628"/>
          </a:xfrm>
          <a:prstGeom prst="rect">
            <a:avLst/>
          </a:prstGeom>
          <a:noFill/>
          <a:ln>
            <a:noFill/>
          </a:ln>
        </p:spPr>
      </p:pic>
      <p:sp>
        <p:nvSpPr>
          <p:cNvPr id="381" name="Google Shape;381;p40"/>
          <p:cNvSpPr/>
          <p:nvPr/>
        </p:nvSpPr>
        <p:spPr>
          <a:xfrm>
            <a:off x="5538566" y="422028"/>
            <a:ext cx="654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sz="30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2" name="Google Shape;382;p40"/>
          <p:cNvCxnSpPr/>
          <p:nvPr/>
        </p:nvCxnSpPr>
        <p:spPr>
          <a:xfrm>
            <a:off x="9911700" y="931300"/>
            <a:ext cx="987000" cy="987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4" name="Google Shape;384;p40"/>
          <p:cNvSpPr txBox="1"/>
          <p:nvPr/>
        </p:nvSpPr>
        <p:spPr>
          <a:xfrm>
            <a:off x="733000" y="1040563"/>
            <a:ext cx="70245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>
                <a:solidFill>
                  <a:srgbClr val="1F447D"/>
                </a:solidFill>
              </a:rPr>
              <a:t> </a:t>
            </a:r>
            <a:endParaRPr b="1">
              <a:solidFill>
                <a:srgbClr val="1C4587"/>
              </a:solidFill>
            </a:endParaRPr>
          </a:p>
        </p:txBody>
      </p:sp>
      <p:sp>
        <p:nvSpPr>
          <p:cNvPr id="385" name="Google Shape;385;p40"/>
          <p:cNvSpPr/>
          <p:nvPr/>
        </p:nvSpPr>
        <p:spPr>
          <a:xfrm>
            <a:off x="6379415" y="481676"/>
            <a:ext cx="2355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sz="1800" b="1">
                <a:solidFill>
                  <a:schemeClr val="lt1"/>
                </a:solidFill>
              </a:rPr>
              <a:t>Tableau 대시보드</a:t>
            </a:r>
            <a:endParaRPr sz="1800" b="1">
              <a:solidFill>
                <a:schemeClr val="lt1"/>
              </a:solidFill>
            </a:endParaRPr>
          </a:p>
        </p:txBody>
      </p:sp>
      <p:pic>
        <p:nvPicPr>
          <p:cNvPr id="386" name="Google Shape;386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13238" y="1747063"/>
            <a:ext cx="7317533" cy="4116112"/>
          </a:xfrm>
          <a:prstGeom prst="rect">
            <a:avLst/>
          </a:prstGeom>
          <a:noFill/>
          <a:ln>
            <a:noFill/>
          </a:ln>
        </p:spPr>
      </p:pic>
      <p:sp>
        <p:nvSpPr>
          <p:cNvPr id="387" name="Google Shape;387;p40"/>
          <p:cNvSpPr/>
          <p:nvPr/>
        </p:nvSpPr>
        <p:spPr>
          <a:xfrm>
            <a:off x="913250" y="3429000"/>
            <a:ext cx="2381100" cy="2434200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대화형 필터의 경우 여러 카테고리를 클릭하면 선택한 내용이 반영되도록 맵이 변경됩니다.</a:t>
            </a:r>
            <a:endParaRPr sz="1200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대시보드에 있는 모든 비주얼라이제이션을 변경하려면 어떻게 해야 하나요?</a:t>
            </a:r>
            <a:endParaRPr sz="1200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Roboto"/>
              <a:sym typeface="Roboto"/>
            </a:endParaRPr>
          </a:p>
        </p:txBody>
      </p:sp>
      <p:cxnSp>
        <p:nvCxnSpPr>
          <p:cNvPr id="388" name="Google Shape;388;p40"/>
          <p:cNvCxnSpPr/>
          <p:nvPr/>
        </p:nvCxnSpPr>
        <p:spPr>
          <a:xfrm>
            <a:off x="5292150" y="2665900"/>
            <a:ext cx="456000" cy="0"/>
          </a:xfrm>
          <a:prstGeom prst="straightConnector1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89" name="Google Shape;389;p40"/>
          <p:cNvCxnSpPr/>
          <p:nvPr/>
        </p:nvCxnSpPr>
        <p:spPr>
          <a:xfrm>
            <a:off x="5292150" y="2771831"/>
            <a:ext cx="456000" cy="0"/>
          </a:xfrm>
          <a:prstGeom prst="straightConnector1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90" name="Google Shape;390;p40"/>
          <p:cNvCxnSpPr/>
          <p:nvPr/>
        </p:nvCxnSpPr>
        <p:spPr>
          <a:xfrm>
            <a:off x="5292150" y="2884590"/>
            <a:ext cx="456000" cy="0"/>
          </a:xfrm>
          <a:prstGeom prst="straightConnector1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91" name="Google Shape;391;p40"/>
          <p:cNvCxnSpPr/>
          <p:nvPr/>
        </p:nvCxnSpPr>
        <p:spPr>
          <a:xfrm>
            <a:off x="5292150" y="2980610"/>
            <a:ext cx="456000" cy="0"/>
          </a:xfrm>
          <a:prstGeom prst="straightConnector1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41"/>
          <p:cNvSpPr txBox="1">
            <a:spLocks noGrp="1"/>
          </p:cNvSpPr>
          <p:nvPr>
            <p:ph type="sldNum" idx="12"/>
          </p:nvPr>
        </p:nvSpPr>
        <p:spPr>
          <a:xfrm>
            <a:off x="7471317" y="6423258"/>
            <a:ext cx="150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17</a:t>
            </a:fld>
            <a:endParaRPr/>
          </a:p>
        </p:txBody>
      </p:sp>
      <p:pic>
        <p:nvPicPr>
          <p:cNvPr id="397" name="Google Shape;397;p4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80787" y="239139"/>
            <a:ext cx="937628" cy="937628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Google Shape;398;p41"/>
          <p:cNvSpPr/>
          <p:nvPr/>
        </p:nvSpPr>
        <p:spPr>
          <a:xfrm>
            <a:off x="5538566" y="422028"/>
            <a:ext cx="654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sz="30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99" name="Google Shape;399;p41"/>
          <p:cNvCxnSpPr/>
          <p:nvPr/>
        </p:nvCxnSpPr>
        <p:spPr>
          <a:xfrm>
            <a:off x="9911700" y="931300"/>
            <a:ext cx="987000" cy="987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1" name="Google Shape;401;p41"/>
          <p:cNvSpPr txBox="1"/>
          <p:nvPr/>
        </p:nvSpPr>
        <p:spPr>
          <a:xfrm>
            <a:off x="733000" y="1040563"/>
            <a:ext cx="70245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>
                <a:solidFill>
                  <a:srgbClr val="1F447D"/>
                </a:solidFill>
              </a:rPr>
              <a:t> </a:t>
            </a:r>
            <a:endParaRPr b="1">
              <a:solidFill>
                <a:srgbClr val="1C4587"/>
              </a:solidFill>
            </a:endParaRPr>
          </a:p>
        </p:txBody>
      </p:sp>
      <p:sp>
        <p:nvSpPr>
          <p:cNvPr id="402" name="Google Shape;402;p41"/>
          <p:cNvSpPr/>
          <p:nvPr/>
        </p:nvSpPr>
        <p:spPr>
          <a:xfrm>
            <a:off x="6379415" y="481676"/>
            <a:ext cx="2355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sz="1800" b="1">
                <a:solidFill>
                  <a:schemeClr val="lt1"/>
                </a:solidFill>
              </a:rPr>
              <a:t>Tableau 대시보드</a:t>
            </a:r>
            <a:endParaRPr sz="1800" b="1">
              <a:solidFill>
                <a:schemeClr val="lt1"/>
              </a:solidFill>
            </a:endParaRPr>
          </a:p>
        </p:txBody>
      </p:sp>
      <p:pic>
        <p:nvPicPr>
          <p:cNvPr id="403" name="Google Shape;403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13238" y="1747063"/>
            <a:ext cx="7317533" cy="4116112"/>
          </a:xfrm>
          <a:prstGeom prst="rect">
            <a:avLst/>
          </a:prstGeom>
          <a:noFill/>
          <a:ln>
            <a:noFill/>
          </a:ln>
        </p:spPr>
      </p:pic>
      <p:sp>
        <p:nvSpPr>
          <p:cNvPr id="404" name="Google Shape;404;p41"/>
          <p:cNvSpPr/>
          <p:nvPr/>
        </p:nvSpPr>
        <p:spPr>
          <a:xfrm>
            <a:off x="913250" y="3429000"/>
            <a:ext cx="2381100" cy="2434200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드롭다운 메뉴를 선택하고 Apply to WorkSheet 아래 All Using This Data Source를 선택하여 데이터 원본을 사용하는 모든 항목에 적용 할 수 있습니다. </a:t>
            </a:r>
            <a:endParaRPr sz="1200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이제 모든 시트가 업데이트됩니다.</a:t>
            </a:r>
            <a:endParaRPr sz="1200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42"/>
          <p:cNvSpPr txBox="1">
            <a:spLocks noGrp="1"/>
          </p:cNvSpPr>
          <p:nvPr>
            <p:ph type="sldNum" idx="12"/>
          </p:nvPr>
        </p:nvSpPr>
        <p:spPr>
          <a:xfrm>
            <a:off x="7471317" y="6423258"/>
            <a:ext cx="150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18</a:t>
            </a:fld>
            <a:endParaRPr/>
          </a:p>
        </p:txBody>
      </p:sp>
      <p:pic>
        <p:nvPicPr>
          <p:cNvPr id="410" name="Google Shape;410;p4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80787" y="239139"/>
            <a:ext cx="937628" cy="937628"/>
          </a:xfrm>
          <a:prstGeom prst="rect">
            <a:avLst/>
          </a:prstGeom>
          <a:noFill/>
          <a:ln>
            <a:noFill/>
          </a:ln>
        </p:spPr>
      </p:pic>
      <p:sp>
        <p:nvSpPr>
          <p:cNvPr id="411" name="Google Shape;411;p42"/>
          <p:cNvSpPr/>
          <p:nvPr/>
        </p:nvSpPr>
        <p:spPr>
          <a:xfrm>
            <a:off x="5538566" y="422028"/>
            <a:ext cx="654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sz="30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12" name="Google Shape;412;p42"/>
          <p:cNvCxnSpPr/>
          <p:nvPr/>
        </p:nvCxnSpPr>
        <p:spPr>
          <a:xfrm>
            <a:off x="9911700" y="931300"/>
            <a:ext cx="987000" cy="987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4" name="Google Shape;414;p42"/>
          <p:cNvSpPr txBox="1"/>
          <p:nvPr/>
        </p:nvSpPr>
        <p:spPr>
          <a:xfrm>
            <a:off x="733000" y="1040563"/>
            <a:ext cx="70245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>
                <a:solidFill>
                  <a:srgbClr val="1F447D"/>
                </a:solidFill>
              </a:rPr>
              <a:t> </a:t>
            </a:r>
            <a:endParaRPr b="1">
              <a:solidFill>
                <a:srgbClr val="1C4587"/>
              </a:solidFill>
            </a:endParaRPr>
          </a:p>
        </p:txBody>
      </p:sp>
      <p:sp>
        <p:nvSpPr>
          <p:cNvPr id="415" name="Google Shape;415;p42"/>
          <p:cNvSpPr/>
          <p:nvPr/>
        </p:nvSpPr>
        <p:spPr>
          <a:xfrm>
            <a:off x="6379415" y="481676"/>
            <a:ext cx="2355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sz="1800" b="1">
                <a:solidFill>
                  <a:schemeClr val="lt1"/>
                </a:solidFill>
              </a:rPr>
              <a:t>Tableau 대시보드</a:t>
            </a:r>
            <a:endParaRPr sz="1800" b="1">
              <a:solidFill>
                <a:schemeClr val="lt1"/>
              </a:solidFill>
            </a:endParaRPr>
          </a:p>
        </p:txBody>
      </p:sp>
      <p:pic>
        <p:nvPicPr>
          <p:cNvPr id="416" name="Google Shape;416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13238" y="1747063"/>
            <a:ext cx="7317533" cy="41161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43"/>
          <p:cNvSpPr txBox="1">
            <a:spLocks noGrp="1"/>
          </p:cNvSpPr>
          <p:nvPr>
            <p:ph type="sldNum" idx="12"/>
          </p:nvPr>
        </p:nvSpPr>
        <p:spPr>
          <a:xfrm>
            <a:off x="7471317" y="6423258"/>
            <a:ext cx="150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19</a:t>
            </a:fld>
            <a:endParaRPr/>
          </a:p>
        </p:txBody>
      </p:sp>
      <p:pic>
        <p:nvPicPr>
          <p:cNvPr id="422" name="Google Shape;422;p4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80787" y="239139"/>
            <a:ext cx="937628" cy="937628"/>
          </a:xfrm>
          <a:prstGeom prst="rect">
            <a:avLst/>
          </a:prstGeom>
          <a:noFill/>
          <a:ln>
            <a:noFill/>
          </a:ln>
        </p:spPr>
      </p:pic>
      <p:sp>
        <p:nvSpPr>
          <p:cNvPr id="423" name="Google Shape;423;p43"/>
          <p:cNvSpPr/>
          <p:nvPr/>
        </p:nvSpPr>
        <p:spPr>
          <a:xfrm>
            <a:off x="5538566" y="422028"/>
            <a:ext cx="654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sz="30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24" name="Google Shape;424;p43"/>
          <p:cNvCxnSpPr/>
          <p:nvPr/>
        </p:nvCxnSpPr>
        <p:spPr>
          <a:xfrm>
            <a:off x="9911700" y="931300"/>
            <a:ext cx="987000" cy="987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26" name="Google Shape;426;p43"/>
          <p:cNvSpPr txBox="1"/>
          <p:nvPr/>
        </p:nvSpPr>
        <p:spPr>
          <a:xfrm>
            <a:off x="733000" y="1040563"/>
            <a:ext cx="70245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>
                <a:solidFill>
                  <a:srgbClr val="1F447D"/>
                </a:solidFill>
              </a:rPr>
              <a:t> </a:t>
            </a:r>
            <a:endParaRPr b="1">
              <a:solidFill>
                <a:srgbClr val="1C4587"/>
              </a:solidFill>
            </a:endParaRPr>
          </a:p>
        </p:txBody>
      </p:sp>
      <p:sp>
        <p:nvSpPr>
          <p:cNvPr id="427" name="Google Shape;427;p43"/>
          <p:cNvSpPr/>
          <p:nvPr/>
        </p:nvSpPr>
        <p:spPr>
          <a:xfrm>
            <a:off x="6379415" y="481676"/>
            <a:ext cx="2355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sz="1800" b="1">
                <a:solidFill>
                  <a:schemeClr val="lt1"/>
                </a:solidFill>
              </a:rPr>
              <a:t>Tableau 대시보드</a:t>
            </a:r>
            <a:endParaRPr sz="1800" b="1">
              <a:solidFill>
                <a:schemeClr val="lt1"/>
              </a:solidFill>
            </a:endParaRPr>
          </a:p>
        </p:txBody>
      </p:sp>
      <p:pic>
        <p:nvPicPr>
          <p:cNvPr id="428" name="Google Shape;428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13238" y="1747063"/>
            <a:ext cx="7317533" cy="4116112"/>
          </a:xfrm>
          <a:prstGeom prst="rect">
            <a:avLst/>
          </a:prstGeom>
          <a:noFill/>
          <a:ln>
            <a:noFill/>
          </a:ln>
        </p:spPr>
      </p:pic>
      <p:sp>
        <p:nvSpPr>
          <p:cNvPr id="429" name="Google Shape;429;p43"/>
          <p:cNvSpPr/>
          <p:nvPr/>
        </p:nvSpPr>
        <p:spPr>
          <a:xfrm>
            <a:off x="5849600" y="3954250"/>
            <a:ext cx="2381100" cy="1908900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맵에서 세부 정보를 보려면 어떻게 해야 합니까? 예를 들어, 텍사스 맵에 낮은 수익 마크가 있고 마크의 원인을 알아보려고 할 경우,</a:t>
            </a:r>
            <a:endParaRPr sz="1200" dirty="0">
              <a:latin typeface="맑은 고딕" panose="020B0503020000020004" pitchFamily="50" charset="-127"/>
              <a:ea typeface="맑은 고딕" panose="020B0503020000020004" pitchFamily="50" charset="-127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맵에서 텍사스를 선택합니다.</a:t>
            </a:r>
            <a:endParaRPr sz="1200" dirty="0">
              <a:latin typeface="맑은 고딕" panose="020B0503020000020004" pitchFamily="50" charset="-127"/>
              <a:ea typeface="맑은 고딕" panose="020B0503020000020004" pitchFamily="50" charset="-127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Google Shape;195;p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48429" y="496111"/>
            <a:ext cx="1892301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6"/>
          <p:cNvSpPr/>
          <p:nvPr/>
        </p:nvSpPr>
        <p:spPr>
          <a:xfrm>
            <a:off x="969550" y="3652900"/>
            <a:ext cx="2019000" cy="6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00" b="1">
                <a:solidFill>
                  <a:srgbClr val="2AB9C7"/>
                </a:solidFill>
              </a:rPr>
              <a:t>Tableau 대시보드</a:t>
            </a:r>
            <a:endParaRPr sz="1500" b="1">
              <a:solidFill>
                <a:srgbClr val="2AB9C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7" name="Google Shape;197;p2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64429" y="2763895"/>
            <a:ext cx="889000" cy="88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621376" y="2763895"/>
            <a:ext cx="889000" cy="88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737633" y="2763895"/>
            <a:ext cx="889000" cy="889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6"/>
          <p:cNvSpPr/>
          <p:nvPr/>
        </p:nvSpPr>
        <p:spPr>
          <a:xfrm>
            <a:off x="1139784" y="2949217"/>
            <a:ext cx="6207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sz="2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26"/>
          <p:cNvSpPr/>
          <p:nvPr/>
        </p:nvSpPr>
        <p:spPr>
          <a:xfrm>
            <a:off x="3900403" y="2949223"/>
            <a:ext cx="6207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ko-KR" sz="2800" b="1">
                <a:solidFill>
                  <a:schemeClr val="lt1"/>
                </a:solidFill>
              </a:rPr>
              <a:t>2</a:t>
            </a:r>
            <a:endParaRPr sz="2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26"/>
          <p:cNvSpPr/>
          <p:nvPr/>
        </p:nvSpPr>
        <p:spPr>
          <a:xfrm>
            <a:off x="3795463" y="3652900"/>
            <a:ext cx="2019000" cy="6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00" b="1">
                <a:solidFill>
                  <a:srgbClr val="2AB9C7"/>
                </a:solidFill>
              </a:rPr>
              <a:t>Tableau 스토리</a:t>
            </a:r>
            <a:endParaRPr sz="1500" b="1">
              <a:solidFill>
                <a:srgbClr val="2AB9C7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44"/>
          <p:cNvSpPr txBox="1">
            <a:spLocks noGrp="1"/>
          </p:cNvSpPr>
          <p:nvPr>
            <p:ph type="sldNum" idx="12"/>
          </p:nvPr>
        </p:nvSpPr>
        <p:spPr>
          <a:xfrm>
            <a:off x="7471317" y="6423258"/>
            <a:ext cx="150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20</a:t>
            </a:fld>
            <a:endParaRPr/>
          </a:p>
        </p:txBody>
      </p:sp>
      <p:pic>
        <p:nvPicPr>
          <p:cNvPr id="435" name="Google Shape;435;p4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80787" y="239139"/>
            <a:ext cx="937628" cy="937628"/>
          </a:xfrm>
          <a:prstGeom prst="rect">
            <a:avLst/>
          </a:prstGeom>
          <a:noFill/>
          <a:ln>
            <a:noFill/>
          </a:ln>
        </p:spPr>
      </p:pic>
      <p:sp>
        <p:nvSpPr>
          <p:cNvPr id="436" name="Google Shape;436;p44"/>
          <p:cNvSpPr/>
          <p:nvPr/>
        </p:nvSpPr>
        <p:spPr>
          <a:xfrm>
            <a:off x="5538566" y="422028"/>
            <a:ext cx="654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sz="30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37" name="Google Shape;437;p44"/>
          <p:cNvCxnSpPr/>
          <p:nvPr/>
        </p:nvCxnSpPr>
        <p:spPr>
          <a:xfrm>
            <a:off x="9911700" y="931300"/>
            <a:ext cx="987000" cy="987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38" name="Google Shape;438;p44"/>
          <p:cNvSpPr txBox="1"/>
          <p:nvPr/>
        </p:nvSpPr>
        <p:spPr>
          <a:xfrm>
            <a:off x="733000" y="6015575"/>
            <a:ext cx="5165100" cy="3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/>
              <a:t>source: </a:t>
            </a:r>
            <a:r>
              <a:rPr lang="ko-KR" sz="1000" u="sng">
                <a:solidFill>
                  <a:schemeClr val="hlink"/>
                </a:solidFill>
                <a:hlinkClick r:id="rId5"/>
              </a:rPr>
              <a:t>https://www.tableau.com/learn/training</a:t>
            </a:r>
            <a:endParaRPr sz="1000"/>
          </a:p>
        </p:txBody>
      </p:sp>
      <p:sp>
        <p:nvSpPr>
          <p:cNvPr id="439" name="Google Shape;439;p44"/>
          <p:cNvSpPr txBox="1"/>
          <p:nvPr/>
        </p:nvSpPr>
        <p:spPr>
          <a:xfrm>
            <a:off x="733000" y="1040563"/>
            <a:ext cx="70245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>
                <a:solidFill>
                  <a:srgbClr val="1F447D"/>
                </a:solidFill>
              </a:rPr>
              <a:t> </a:t>
            </a:r>
            <a:endParaRPr b="1">
              <a:solidFill>
                <a:srgbClr val="1C4587"/>
              </a:solidFill>
            </a:endParaRPr>
          </a:p>
        </p:txBody>
      </p:sp>
      <p:sp>
        <p:nvSpPr>
          <p:cNvPr id="440" name="Google Shape;440;p44"/>
          <p:cNvSpPr/>
          <p:nvPr/>
        </p:nvSpPr>
        <p:spPr>
          <a:xfrm>
            <a:off x="6379415" y="481676"/>
            <a:ext cx="2355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sz="1800" b="1">
                <a:solidFill>
                  <a:schemeClr val="lt1"/>
                </a:solidFill>
              </a:rPr>
              <a:t>Tableau 대시보드</a:t>
            </a:r>
            <a:endParaRPr sz="1800" b="1">
              <a:solidFill>
                <a:schemeClr val="lt1"/>
              </a:solidFill>
            </a:endParaRPr>
          </a:p>
        </p:txBody>
      </p:sp>
      <p:pic>
        <p:nvPicPr>
          <p:cNvPr id="441" name="Google Shape;441;p4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13238" y="1747063"/>
            <a:ext cx="7317533" cy="4116112"/>
          </a:xfrm>
          <a:prstGeom prst="rect">
            <a:avLst/>
          </a:prstGeom>
          <a:noFill/>
          <a:ln>
            <a:noFill/>
          </a:ln>
        </p:spPr>
      </p:pic>
      <p:sp>
        <p:nvSpPr>
          <p:cNvPr id="442" name="Google Shape;442;p44"/>
          <p:cNvSpPr/>
          <p:nvPr/>
        </p:nvSpPr>
        <p:spPr>
          <a:xfrm>
            <a:off x="5849600" y="3954250"/>
            <a:ext cx="2381100" cy="1908900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맵에서 세부 정보를 보려면 어떻게 해야 합니까? 예를 들어, 텍사스 맵에 낮은 수익 마크가 있고 마크의 원인을 알아보려고 할 경우,</a:t>
            </a:r>
            <a:endParaRPr sz="1200" dirty="0">
              <a:latin typeface="맑은 고딕" panose="020B0503020000020004" pitchFamily="50" charset="-127"/>
              <a:ea typeface="맑은 고딕" panose="020B0503020000020004" pitchFamily="50" charset="-127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맵에서 텍사스를 선택합니다.</a:t>
            </a:r>
            <a:endParaRPr sz="1200" dirty="0">
              <a:latin typeface="맑은 고딕" panose="020B0503020000020004" pitchFamily="50" charset="-127"/>
              <a:ea typeface="맑은 고딕" panose="020B0503020000020004" pitchFamily="50" charset="-127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45"/>
          <p:cNvSpPr txBox="1">
            <a:spLocks noGrp="1"/>
          </p:cNvSpPr>
          <p:nvPr>
            <p:ph type="sldNum" idx="12"/>
          </p:nvPr>
        </p:nvSpPr>
        <p:spPr>
          <a:xfrm>
            <a:off x="7471317" y="6423258"/>
            <a:ext cx="150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21</a:t>
            </a:fld>
            <a:endParaRPr/>
          </a:p>
        </p:txBody>
      </p:sp>
      <p:pic>
        <p:nvPicPr>
          <p:cNvPr id="448" name="Google Shape;448;p4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80787" y="239139"/>
            <a:ext cx="937628" cy="937628"/>
          </a:xfrm>
          <a:prstGeom prst="rect">
            <a:avLst/>
          </a:prstGeom>
          <a:noFill/>
          <a:ln>
            <a:noFill/>
          </a:ln>
        </p:spPr>
      </p:pic>
      <p:sp>
        <p:nvSpPr>
          <p:cNvPr id="449" name="Google Shape;449;p45"/>
          <p:cNvSpPr/>
          <p:nvPr/>
        </p:nvSpPr>
        <p:spPr>
          <a:xfrm>
            <a:off x="5538566" y="422028"/>
            <a:ext cx="654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sz="30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50" name="Google Shape;450;p45"/>
          <p:cNvCxnSpPr/>
          <p:nvPr/>
        </p:nvCxnSpPr>
        <p:spPr>
          <a:xfrm>
            <a:off x="9911700" y="931300"/>
            <a:ext cx="987000" cy="987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52" name="Google Shape;452;p45"/>
          <p:cNvSpPr txBox="1"/>
          <p:nvPr/>
        </p:nvSpPr>
        <p:spPr>
          <a:xfrm>
            <a:off x="733000" y="1040563"/>
            <a:ext cx="70245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>
                <a:solidFill>
                  <a:srgbClr val="1F447D"/>
                </a:solidFill>
              </a:rPr>
              <a:t> </a:t>
            </a:r>
            <a:endParaRPr b="1">
              <a:solidFill>
                <a:srgbClr val="1C4587"/>
              </a:solidFill>
            </a:endParaRPr>
          </a:p>
        </p:txBody>
      </p:sp>
      <p:sp>
        <p:nvSpPr>
          <p:cNvPr id="453" name="Google Shape;453;p45"/>
          <p:cNvSpPr/>
          <p:nvPr/>
        </p:nvSpPr>
        <p:spPr>
          <a:xfrm>
            <a:off x="6379415" y="481676"/>
            <a:ext cx="2355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sz="1800" b="1">
                <a:solidFill>
                  <a:schemeClr val="lt1"/>
                </a:solidFill>
              </a:rPr>
              <a:t>Tableau 대시보드</a:t>
            </a:r>
            <a:endParaRPr sz="1800" b="1">
              <a:solidFill>
                <a:schemeClr val="lt1"/>
              </a:solidFill>
            </a:endParaRPr>
          </a:p>
        </p:txBody>
      </p:sp>
      <p:pic>
        <p:nvPicPr>
          <p:cNvPr id="454" name="Google Shape;454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13238" y="1747063"/>
            <a:ext cx="7317533" cy="4116112"/>
          </a:xfrm>
          <a:prstGeom prst="rect">
            <a:avLst/>
          </a:prstGeom>
          <a:noFill/>
          <a:ln>
            <a:noFill/>
          </a:ln>
        </p:spPr>
      </p:pic>
      <p:sp>
        <p:nvSpPr>
          <p:cNvPr id="455" name="Google Shape;455;p45"/>
          <p:cNvSpPr/>
          <p:nvPr/>
        </p:nvSpPr>
        <p:spPr>
          <a:xfrm>
            <a:off x="5324958" y="2302308"/>
            <a:ext cx="432900" cy="432900"/>
          </a:xfrm>
          <a:prstGeom prst="ellipse">
            <a:avLst/>
          </a:prstGeom>
          <a:noFill/>
          <a:ln w="2857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456;p45"/>
          <p:cNvSpPr/>
          <p:nvPr/>
        </p:nvSpPr>
        <p:spPr>
          <a:xfrm>
            <a:off x="5849600" y="3954250"/>
            <a:ext cx="2381100" cy="1908900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필터 아이콘을 클릭하여 전체 맵을 시각적 필터로 바꿀 수 있습니다. 해당 마크의 정보를 표시하기 위해 막대 차트와 분산형 차트가 업데이트됩니다.</a:t>
            </a:r>
            <a:endParaRPr sz="1200" dirty="0">
              <a:latin typeface="맑은 고딕" panose="020B0503020000020004" pitchFamily="50" charset="-127"/>
              <a:ea typeface="맑은 고딕" panose="020B0503020000020004" pitchFamily="50" charset="-127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46"/>
          <p:cNvSpPr txBox="1">
            <a:spLocks noGrp="1"/>
          </p:cNvSpPr>
          <p:nvPr>
            <p:ph type="sldNum" idx="12"/>
          </p:nvPr>
        </p:nvSpPr>
        <p:spPr>
          <a:xfrm>
            <a:off x="7471317" y="6423258"/>
            <a:ext cx="150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22</a:t>
            </a:fld>
            <a:endParaRPr/>
          </a:p>
        </p:txBody>
      </p:sp>
      <p:pic>
        <p:nvPicPr>
          <p:cNvPr id="462" name="Google Shape;462;p4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80787" y="239139"/>
            <a:ext cx="937628" cy="937628"/>
          </a:xfrm>
          <a:prstGeom prst="rect">
            <a:avLst/>
          </a:prstGeom>
          <a:noFill/>
          <a:ln>
            <a:noFill/>
          </a:ln>
        </p:spPr>
      </p:pic>
      <p:sp>
        <p:nvSpPr>
          <p:cNvPr id="463" name="Google Shape;463;p46"/>
          <p:cNvSpPr/>
          <p:nvPr/>
        </p:nvSpPr>
        <p:spPr>
          <a:xfrm>
            <a:off x="5538566" y="422028"/>
            <a:ext cx="654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sz="30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64" name="Google Shape;464;p46"/>
          <p:cNvCxnSpPr/>
          <p:nvPr/>
        </p:nvCxnSpPr>
        <p:spPr>
          <a:xfrm>
            <a:off x="9911700" y="931300"/>
            <a:ext cx="987000" cy="987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66" name="Google Shape;466;p46"/>
          <p:cNvSpPr txBox="1"/>
          <p:nvPr/>
        </p:nvSpPr>
        <p:spPr>
          <a:xfrm>
            <a:off x="733000" y="1040563"/>
            <a:ext cx="70245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>
                <a:solidFill>
                  <a:srgbClr val="1F447D"/>
                </a:solidFill>
              </a:rPr>
              <a:t> </a:t>
            </a:r>
            <a:endParaRPr b="1">
              <a:solidFill>
                <a:srgbClr val="1C4587"/>
              </a:solidFill>
            </a:endParaRPr>
          </a:p>
        </p:txBody>
      </p:sp>
      <p:sp>
        <p:nvSpPr>
          <p:cNvPr id="467" name="Google Shape;467;p46"/>
          <p:cNvSpPr/>
          <p:nvPr/>
        </p:nvSpPr>
        <p:spPr>
          <a:xfrm>
            <a:off x="6379415" y="481676"/>
            <a:ext cx="2355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sz="1800" b="1">
                <a:solidFill>
                  <a:schemeClr val="lt1"/>
                </a:solidFill>
              </a:rPr>
              <a:t>Tableau 대시보드</a:t>
            </a:r>
            <a:endParaRPr sz="1800" b="1">
              <a:solidFill>
                <a:schemeClr val="lt1"/>
              </a:solidFill>
            </a:endParaRPr>
          </a:p>
        </p:txBody>
      </p:sp>
      <p:pic>
        <p:nvPicPr>
          <p:cNvPr id="468" name="Google Shape;468;p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13238" y="1747063"/>
            <a:ext cx="7317533" cy="4116112"/>
          </a:xfrm>
          <a:prstGeom prst="rect">
            <a:avLst/>
          </a:prstGeom>
          <a:noFill/>
          <a:ln>
            <a:noFill/>
          </a:ln>
        </p:spPr>
      </p:pic>
      <p:sp>
        <p:nvSpPr>
          <p:cNvPr id="469" name="Google Shape;469;p46"/>
          <p:cNvSpPr/>
          <p:nvPr/>
        </p:nvSpPr>
        <p:spPr>
          <a:xfrm>
            <a:off x="5849600" y="3954250"/>
            <a:ext cx="2381100" cy="1908900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필터 아이콘을 클릭하여 전체 맵을 시각적 필터로 바꿀 수 있습니다. 해당 마크의 정보를 표시하기 위해 막대 차트와 분산형 차트가 업데이트됩니다.</a:t>
            </a:r>
            <a:endParaRPr sz="1200" dirty="0">
              <a:latin typeface="맑은 고딕" panose="020B0503020000020004" pitchFamily="50" charset="-127"/>
              <a:ea typeface="맑은 고딕" panose="020B0503020000020004" pitchFamily="50" charset="-127"/>
              <a:cs typeface="Roboto"/>
              <a:sym typeface="Roboto"/>
            </a:endParaRPr>
          </a:p>
        </p:txBody>
      </p:sp>
      <p:sp>
        <p:nvSpPr>
          <p:cNvPr id="470" name="Google Shape;470;p46"/>
          <p:cNvSpPr/>
          <p:nvPr/>
        </p:nvSpPr>
        <p:spPr>
          <a:xfrm>
            <a:off x="5324958" y="2302308"/>
            <a:ext cx="432900" cy="432900"/>
          </a:xfrm>
          <a:prstGeom prst="ellipse">
            <a:avLst/>
          </a:prstGeom>
          <a:noFill/>
          <a:ln w="2857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47"/>
          <p:cNvSpPr txBox="1">
            <a:spLocks noGrp="1"/>
          </p:cNvSpPr>
          <p:nvPr>
            <p:ph type="sldNum" idx="12"/>
          </p:nvPr>
        </p:nvSpPr>
        <p:spPr>
          <a:xfrm>
            <a:off x="7471317" y="6423258"/>
            <a:ext cx="150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23</a:t>
            </a:fld>
            <a:endParaRPr/>
          </a:p>
        </p:txBody>
      </p:sp>
      <p:pic>
        <p:nvPicPr>
          <p:cNvPr id="476" name="Google Shape;476;p4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80787" y="239139"/>
            <a:ext cx="937628" cy="937628"/>
          </a:xfrm>
          <a:prstGeom prst="rect">
            <a:avLst/>
          </a:prstGeom>
          <a:noFill/>
          <a:ln>
            <a:noFill/>
          </a:ln>
        </p:spPr>
      </p:pic>
      <p:sp>
        <p:nvSpPr>
          <p:cNvPr id="477" name="Google Shape;477;p47"/>
          <p:cNvSpPr/>
          <p:nvPr/>
        </p:nvSpPr>
        <p:spPr>
          <a:xfrm>
            <a:off x="5538566" y="422028"/>
            <a:ext cx="654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sz="30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8" name="Google Shape;478;p47"/>
          <p:cNvCxnSpPr/>
          <p:nvPr/>
        </p:nvCxnSpPr>
        <p:spPr>
          <a:xfrm>
            <a:off x="9911700" y="931300"/>
            <a:ext cx="987000" cy="987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0" name="Google Shape;480;p47"/>
          <p:cNvSpPr txBox="1"/>
          <p:nvPr/>
        </p:nvSpPr>
        <p:spPr>
          <a:xfrm>
            <a:off x="733000" y="1040563"/>
            <a:ext cx="70245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>
                <a:solidFill>
                  <a:srgbClr val="1F447D"/>
                </a:solidFill>
              </a:rPr>
              <a:t> </a:t>
            </a:r>
            <a:endParaRPr b="1">
              <a:solidFill>
                <a:srgbClr val="1C4587"/>
              </a:solidFill>
            </a:endParaRPr>
          </a:p>
        </p:txBody>
      </p:sp>
      <p:sp>
        <p:nvSpPr>
          <p:cNvPr id="481" name="Google Shape;481;p47"/>
          <p:cNvSpPr/>
          <p:nvPr/>
        </p:nvSpPr>
        <p:spPr>
          <a:xfrm>
            <a:off x="6379415" y="481676"/>
            <a:ext cx="2355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sz="1800" b="1">
                <a:solidFill>
                  <a:schemeClr val="lt1"/>
                </a:solidFill>
              </a:rPr>
              <a:t>Tableau 대시보드</a:t>
            </a:r>
            <a:endParaRPr sz="1800" b="1">
              <a:solidFill>
                <a:schemeClr val="lt1"/>
              </a:solidFill>
            </a:endParaRPr>
          </a:p>
        </p:txBody>
      </p:sp>
      <p:pic>
        <p:nvPicPr>
          <p:cNvPr id="482" name="Google Shape;482;p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13238" y="1747063"/>
            <a:ext cx="7317533" cy="4116112"/>
          </a:xfrm>
          <a:prstGeom prst="rect">
            <a:avLst/>
          </a:prstGeom>
          <a:noFill/>
          <a:ln>
            <a:noFill/>
          </a:ln>
        </p:spPr>
      </p:pic>
      <p:sp>
        <p:nvSpPr>
          <p:cNvPr id="483" name="Google Shape;483;p47"/>
          <p:cNvSpPr/>
          <p:nvPr/>
        </p:nvSpPr>
        <p:spPr>
          <a:xfrm>
            <a:off x="6147525" y="5424075"/>
            <a:ext cx="416100" cy="416100"/>
          </a:xfrm>
          <a:prstGeom prst="ellipse">
            <a:avLst/>
          </a:prstGeom>
          <a:noFill/>
          <a:ln w="2857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47"/>
          <p:cNvSpPr/>
          <p:nvPr/>
        </p:nvSpPr>
        <p:spPr>
          <a:xfrm>
            <a:off x="5849600" y="1750850"/>
            <a:ext cx="2381100" cy="2969400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이러한 수익성 문제의 발견 경로를 잠재 고객에게 설명해주려면 어떻게 해야 하나요? </a:t>
            </a:r>
            <a:endParaRPr sz="1200" dirty="0">
              <a:latin typeface="맑은 고딕" panose="020B0503020000020004" pitchFamily="50" charset="-127"/>
              <a:ea typeface="맑은 고딕" panose="020B0503020000020004" pitchFamily="50" charset="-127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맑은 고딕" panose="020B0503020000020004" pitchFamily="50" charset="-127"/>
              <a:ea typeface="맑은 고딕" panose="020B0503020000020004" pitchFamily="50" charset="-127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Tableau는 일련의 특정 뷰를 결합하는 Story Points라는 기능을 제공하며 이 기능은 잠재 고객에게 분석을 설명할 때 유용하게 사용할 수 있습니다.</a:t>
            </a:r>
            <a:endParaRPr sz="1200" dirty="0">
              <a:latin typeface="맑은 고딕" panose="020B0503020000020004" pitchFamily="50" charset="-127"/>
              <a:ea typeface="맑은 고딕" panose="020B0503020000020004" pitchFamily="50" charset="-127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48"/>
          <p:cNvSpPr txBox="1">
            <a:spLocks noGrp="1"/>
          </p:cNvSpPr>
          <p:nvPr>
            <p:ph type="sldNum" idx="12"/>
          </p:nvPr>
        </p:nvSpPr>
        <p:spPr>
          <a:xfrm>
            <a:off x="7471317" y="6423258"/>
            <a:ext cx="150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24</a:t>
            </a:fld>
            <a:endParaRPr/>
          </a:p>
        </p:txBody>
      </p:sp>
      <p:pic>
        <p:nvPicPr>
          <p:cNvPr id="490" name="Google Shape;490;p4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80787" y="239139"/>
            <a:ext cx="937628" cy="937628"/>
          </a:xfrm>
          <a:prstGeom prst="rect">
            <a:avLst/>
          </a:prstGeom>
          <a:noFill/>
          <a:ln>
            <a:noFill/>
          </a:ln>
        </p:spPr>
      </p:pic>
      <p:sp>
        <p:nvSpPr>
          <p:cNvPr id="491" name="Google Shape;491;p48"/>
          <p:cNvSpPr/>
          <p:nvPr/>
        </p:nvSpPr>
        <p:spPr>
          <a:xfrm>
            <a:off x="5538566" y="422028"/>
            <a:ext cx="654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sz="30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92" name="Google Shape;492;p48"/>
          <p:cNvCxnSpPr/>
          <p:nvPr/>
        </p:nvCxnSpPr>
        <p:spPr>
          <a:xfrm>
            <a:off x="9911700" y="931300"/>
            <a:ext cx="987000" cy="987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94" name="Google Shape;494;p48"/>
          <p:cNvSpPr txBox="1"/>
          <p:nvPr/>
        </p:nvSpPr>
        <p:spPr>
          <a:xfrm>
            <a:off x="733000" y="1040563"/>
            <a:ext cx="70245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>
                <a:solidFill>
                  <a:srgbClr val="1F447D"/>
                </a:solidFill>
              </a:rPr>
              <a:t> </a:t>
            </a:r>
            <a:endParaRPr b="1">
              <a:solidFill>
                <a:srgbClr val="1C4587"/>
              </a:solidFill>
            </a:endParaRPr>
          </a:p>
        </p:txBody>
      </p:sp>
      <p:sp>
        <p:nvSpPr>
          <p:cNvPr id="495" name="Google Shape;495;p48"/>
          <p:cNvSpPr/>
          <p:nvPr/>
        </p:nvSpPr>
        <p:spPr>
          <a:xfrm>
            <a:off x="6379415" y="481676"/>
            <a:ext cx="2355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sz="1800" b="1">
                <a:solidFill>
                  <a:schemeClr val="lt1"/>
                </a:solidFill>
              </a:rPr>
              <a:t>Tableau 스토리</a:t>
            </a:r>
            <a:endParaRPr sz="1800" b="1">
              <a:solidFill>
                <a:schemeClr val="lt1"/>
              </a:solidFill>
            </a:endParaRPr>
          </a:p>
        </p:txBody>
      </p:sp>
      <p:pic>
        <p:nvPicPr>
          <p:cNvPr id="496" name="Google Shape;496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13238" y="1747063"/>
            <a:ext cx="7317533" cy="4116112"/>
          </a:xfrm>
          <a:prstGeom prst="rect">
            <a:avLst/>
          </a:prstGeom>
          <a:noFill/>
          <a:ln>
            <a:noFill/>
          </a:ln>
        </p:spPr>
      </p:pic>
      <p:sp>
        <p:nvSpPr>
          <p:cNvPr id="497" name="Google Shape;497;p48"/>
          <p:cNvSpPr/>
          <p:nvPr/>
        </p:nvSpPr>
        <p:spPr>
          <a:xfrm>
            <a:off x="5849600" y="3765950"/>
            <a:ext cx="2381100" cy="2097300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스토리 크기가 자동으로 조정되게 만들어 보겠습니다. </a:t>
            </a:r>
            <a:endParaRPr sz="1200" dirty="0">
              <a:latin typeface="맑은 고딕" panose="020B0503020000020004" pitchFamily="50" charset="-127"/>
              <a:ea typeface="맑은 고딕" panose="020B0503020000020004" pitchFamily="50" charset="-127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맑은 고딕" panose="020B0503020000020004" pitchFamily="50" charset="-127"/>
              <a:ea typeface="맑은 고딕" panose="020B0503020000020004" pitchFamily="50" charset="-127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대시보드와 마찬가지로 이전에 만든 모든 비주얼라이제이션을 가져올 수 있습니다</a:t>
            </a:r>
            <a:endParaRPr sz="1200" dirty="0">
              <a:latin typeface="맑은 고딕" panose="020B0503020000020004" pitchFamily="50" charset="-127"/>
              <a:ea typeface="맑은 고딕" panose="020B0503020000020004" pitchFamily="50" charset="-127"/>
              <a:cs typeface="Roboto"/>
              <a:sym typeface="Roboto"/>
            </a:endParaRPr>
          </a:p>
        </p:txBody>
      </p:sp>
      <p:sp>
        <p:nvSpPr>
          <p:cNvPr id="498" name="Google Shape;498;p48"/>
          <p:cNvSpPr/>
          <p:nvPr/>
        </p:nvSpPr>
        <p:spPr>
          <a:xfrm>
            <a:off x="1020775" y="4509225"/>
            <a:ext cx="1070400" cy="937500"/>
          </a:xfrm>
          <a:prstGeom prst="rect">
            <a:avLst/>
          </a:prstGeom>
          <a:noFill/>
          <a:ln w="2857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49"/>
          <p:cNvSpPr txBox="1">
            <a:spLocks noGrp="1"/>
          </p:cNvSpPr>
          <p:nvPr>
            <p:ph type="sldNum" idx="12"/>
          </p:nvPr>
        </p:nvSpPr>
        <p:spPr>
          <a:xfrm>
            <a:off x="7471317" y="6423258"/>
            <a:ext cx="150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25</a:t>
            </a:fld>
            <a:endParaRPr/>
          </a:p>
        </p:txBody>
      </p:sp>
      <p:pic>
        <p:nvPicPr>
          <p:cNvPr id="504" name="Google Shape;504;p4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80787" y="239139"/>
            <a:ext cx="937628" cy="937628"/>
          </a:xfrm>
          <a:prstGeom prst="rect">
            <a:avLst/>
          </a:prstGeom>
          <a:noFill/>
          <a:ln>
            <a:noFill/>
          </a:ln>
        </p:spPr>
      </p:pic>
      <p:sp>
        <p:nvSpPr>
          <p:cNvPr id="505" name="Google Shape;505;p49"/>
          <p:cNvSpPr/>
          <p:nvPr/>
        </p:nvSpPr>
        <p:spPr>
          <a:xfrm>
            <a:off x="5538566" y="422028"/>
            <a:ext cx="654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sz="30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06" name="Google Shape;506;p49"/>
          <p:cNvCxnSpPr/>
          <p:nvPr/>
        </p:nvCxnSpPr>
        <p:spPr>
          <a:xfrm>
            <a:off x="9911700" y="931300"/>
            <a:ext cx="987000" cy="987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8" name="Google Shape;508;p49"/>
          <p:cNvSpPr txBox="1"/>
          <p:nvPr/>
        </p:nvSpPr>
        <p:spPr>
          <a:xfrm>
            <a:off x="733000" y="1040563"/>
            <a:ext cx="70245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>
                <a:solidFill>
                  <a:srgbClr val="1F447D"/>
                </a:solidFill>
              </a:rPr>
              <a:t> </a:t>
            </a:r>
            <a:endParaRPr b="1">
              <a:solidFill>
                <a:srgbClr val="1C4587"/>
              </a:solidFill>
            </a:endParaRPr>
          </a:p>
        </p:txBody>
      </p:sp>
      <p:sp>
        <p:nvSpPr>
          <p:cNvPr id="509" name="Google Shape;509;p49"/>
          <p:cNvSpPr/>
          <p:nvPr/>
        </p:nvSpPr>
        <p:spPr>
          <a:xfrm>
            <a:off x="6379415" y="481676"/>
            <a:ext cx="2355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sz="1800" b="1">
                <a:solidFill>
                  <a:schemeClr val="lt1"/>
                </a:solidFill>
              </a:rPr>
              <a:t>Tableau 대시보드</a:t>
            </a:r>
            <a:endParaRPr sz="1800" b="1">
              <a:solidFill>
                <a:schemeClr val="lt1"/>
              </a:solidFill>
            </a:endParaRPr>
          </a:p>
        </p:txBody>
      </p:sp>
      <p:pic>
        <p:nvPicPr>
          <p:cNvPr id="510" name="Google Shape;510;p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13238" y="1747063"/>
            <a:ext cx="7317533" cy="411611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11" name="Google Shape;511;p49"/>
          <p:cNvCxnSpPr/>
          <p:nvPr/>
        </p:nvCxnSpPr>
        <p:spPr>
          <a:xfrm>
            <a:off x="1853250" y="2755100"/>
            <a:ext cx="941400" cy="783000"/>
          </a:xfrm>
          <a:prstGeom prst="straightConnector1">
            <a:avLst/>
          </a:prstGeom>
          <a:noFill/>
          <a:ln w="28575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12" name="Google Shape;512;p49"/>
          <p:cNvSpPr/>
          <p:nvPr/>
        </p:nvSpPr>
        <p:spPr>
          <a:xfrm>
            <a:off x="5849600" y="4628150"/>
            <a:ext cx="2381100" cy="1235100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Global Sales and Profit (매출 및 수익)을 드레그 앤 드롭으로 가져옵니다.</a:t>
            </a:r>
            <a:endParaRPr sz="1200" dirty="0">
              <a:latin typeface="맑은 고딕" panose="020B0503020000020004" pitchFamily="50" charset="-127"/>
              <a:ea typeface="맑은 고딕" panose="020B0503020000020004" pitchFamily="50" charset="-127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50"/>
          <p:cNvSpPr txBox="1">
            <a:spLocks noGrp="1"/>
          </p:cNvSpPr>
          <p:nvPr>
            <p:ph type="sldNum" idx="12"/>
          </p:nvPr>
        </p:nvSpPr>
        <p:spPr>
          <a:xfrm>
            <a:off x="7471317" y="6423258"/>
            <a:ext cx="150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26</a:t>
            </a:fld>
            <a:endParaRPr/>
          </a:p>
        </p:txBody>
      </p:sp>
      <p:pic>
        <p:nvPicPr>
          <p:cNvPr id="518" name="Google Shape;518;p5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80787" y="239139"/>
            <a:ext cx="937628" cy="937628"/>
          </a:xfrm>
          <a:prstGeom prst="rect">
            <a:avLst/>
          </a:prstGeom>
          <a:noFill/>
          <a:ln>
            <a:noFill/>
          </a:ln>
        </p:spPr>
      </p:pic>
      <p:sp>
        <p:nvSpPr>
          <p:cNvPr id="519" name="Google Shape;519;p50"/>
          <p:cNvSpPr/>
          <p:nvPr/>
        </p:nvSpPr>
        <p:spPr>
          <a:xfrm>
            <a:off x="5538566" y="422028"/>
            <a:ext cx="654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sz="30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20" name="Google Shape;520;p50"/>
          <p:cNvCxnSpPr/>
          <p:nvPr/>
        </p:nvCxnSpPr>
        <p:spPr>
          <a:xfrm>
            <a:off x="9911700" y="931300"/>
            <a:ext cx="987000" cy="987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22" name="Google Shape;522;p50"/>
          <p:cNvSpPr txBox="1"/>
          <p:nvPr/>
        </p:nvSpPr>
        <p:spPr>
          <a:xfrm>
            <a:off x="733000" y="1040563"/>
            <a:ext cx="70245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>
                <a:solidFill>
                  <a:srgbClr val="1F447D"/>
                </a:solidFill>
              </a:rPr>
              <a:t> </a:t>
            </a:r>
            <a:endParaRPr b="1">
              <a:solidFill>
                <a:srgbClr val="1C4587"/>
              </a:solidFill>
            </a:endParaRPr>
          </a:p>
        </p:txBody>
      </p:sp>
      <p:sp>
        <p:nvSpPr>
          <p:cNvPr id="523" name="Google Shape;523;p50"/>
          <p:cNvSpPr/>
          <p:nvPr/>
        </p:nvSpPr>
        <p:spPr>
          <a:xfrm>
            <a:off x="6379415" y="481676"/>
            <a:ext cx="2355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sz="1800" b="1">
                <a:solidFill>
                  <a:schemeClr val="lt1"/>
                </a:solidFill>
              </a:rPr>
              <a:t>Tableau 대시보드</a:t>
            </a:r>
            <a:endParaRPr sz="1800" b="1">
              <a:solidFill>
                <a:schemeClr val="lt1"/>
              </a:solidFill>
            </a:endParaRPr>
          </a:p>
        </p:txBody>
      </p:sp>
      <p:pic>
        <p:nvPicPr>
          <p:cNvPr id="524" name="Google Shape;524;p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13238" y="1747063"/>
            <a:ext cx="7317533" cy="4116112"/>
          </a:xfrm>
          <a:prstGeom prst="rect">
            <a:avLst/>
          </a:prstGeom>
          <a:noFill/>
          <a:ln>
            <a:noFill/>
          </a:ln>
        </p:spPr>
      </p:pic>
      <p:sp>
        <p:nvSpPr>
          <p:cNvPr id="525" name="Google Shape;525;p50"/>
          <p:cNvSpPr/>
          <p:nvPr/>
        </p:nvSpPr>
        <p:spPr>
          <a:xfrm>
            <a:off x="5849600" y="4816450"/>
            <a:ext cx="2381100" cy="1046700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포인트의 이름을 '전반적으로 수익이 좋음'으로 지정합니다.</a:t>
            </a:r>
            <a:endParaRPr sz="1200" dirty="0">
              <a:latin typeface="맑은 고딕" panose="020B0503020000020004" pitchFamily="50" charset="-127"/>
              <a:ea typeface="맑은 고딕" panose="020B0503020000020004" pitchFamily="50" charset="-127"/>
              <a:cs typeface="Roboto"/>
              <a:sym typeface="Roboto"/>
            </a:endParaRPr>
          </a:p>
        </p:txBody>
      </p:sp>
      <p:sp>
        <p:nvSpPr>
          <p:cNvPr id="526" name="Google Shape;526;p50"/>
          <p:cNvSpPr/>
          <p:nvPr/>
        </p:nvSpPr>
        <p:spPr>
          <a:xfrm>
            <a:off x="4142550" y="2467700"/>
            <a:ext cx="1050600" cy="644100"/>
          </a:xfrm>
          <a:prstGeom prst="rect">
            <a:avLst/>
          </a:prstGeom>
          <a:noFill/>
          <a:ln w="2857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51"/>
          <p:cNvSpPr txBox="1">
            <a:spLocks noGrp="1"/>
          </p:cNvSpPr>
          <p:nvPr>
            <p:ph type="sldNum" idx="12"/>
          </p:nvPr>
        </p:nvSpPr>
        <p:spPr>
          <a:xfrm>
            <a:off x="7471317" y="6423258"/>
            <a:ext cx="150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27</a:t>
            </a:fld>
            <a:endParaRPr/>
          </a:p>
        </p:txBody>
      </p:sp>
      <p:pic>
        <p:nvPicPr>
          <p:cNvPr id="532" name="Google Shape;532;p5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80787" y="239139"/>
            <a:ext cx="937628" cy="937628"/>
          </a:xfrm>
          <a:prstGeom prst="rect">
            <a:avLst/>
          </a:prstGeom>
          <a:noFill/>
          <a:ln>
            <a:noFill/>
          </a:ln>
        </p:spPr>
      </p:pic>
      <p:sp>
        <p:nvSpPr>
          <p:cNvPr id="533" name="Google Shape;533;p51"/>
          <p:cNvSpPr/>
          <p:nvPr/>
        </p:nvSpPr>
        <p:spPr>
          <a:xfrm>
            <a:off x="5538566" y="422028"/>
            <a:ext cx="654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sz="30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34" name="Google Shape;534;p51"/>
          <p:cNvCxnSpPr/>
          <p:nvPr/>
        </p:nvCxnSpPr>
        <p:spPr>
          <a:xfrm>
            <a:off x="9911700" y="931300"/>
            <a:ext cx="987000" cy="987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35" name="Google Shape;535;p51"/>
          <p:cNvSpPr txBox="1"/>
          <p:nvPr/>
        </p:nvSpPr>
        <p:spPr>
          <a:xfrm>
            <a:off x="733000" y="6015575"/>
            <a:ext cx="5165100" cy="3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/>
              <a:t>source: </a:t>
            </a:r>
            <a:r>
              <a:rPr lang="ko-KR" sz="1000" u="sng">
                <a:solidFill>
                  <a:schemeClr val="hlink"/>
                </a:solidFill>
                <a:hlinkClick r:id="rId5"/>
              </a:rPr>
              <a:t>https://www.tableau.com/learn/training</a:t>
            </a:r>
            <a:endParaRPr sz="1000"/>
          </a:p>
        </p:txBody>
      </p:sp>
      <p:sp>
        <p:nvSpPr>
          <p:cNvPr id="536" name="Google Shape;536;p51"/>
          <p:cNvSpPr txBox="1"/>
          <p:nvPr/>
        </p:nvSpPr>
        <p:spPr>
          <a:xfrm>
            <a:off x="733000" y="1040563"/>
            <a:ext cx="70245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>
                <a:solidFill>
                  <a:srgbClr val="1F447D"/>
                </a:solidFill>
              </a:rPr>
              <a:t> </a:t>
            </a:r>
            <a:endParaRPr b="1">
              <a:solidFill>
                <a:srgbClr val="1C4587"/>
              </a:solidFill>
            </a:endParaRPr>
          </a:p>
        </p:txBody>
      </p:sp>
      <p:sp>
        <p:nvSpPr>
          <p:cNvPr id="537" name="Google Shape;537;p51"/>
          <p:cNvSpPr/>
          <p:nvPr/>
        </p:nvSpPr>
        <p:spPr>
          <a:xfrm>
            <a:off x="6379415" y="481676"/>
            <a:ext cx="2355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sz="1800" b="1">
                <a:solidFill>
                  <a:schemeClr val="lt1"/>
                </a:solidFill>
              </a:rPr>
              <a:t>Tableau 대시보드</a:t>
            </a:r>
            <a:endParaRPr sz="1800" b="1">
              <a:solidFill>
                <a:schemeClr val="lt1"/>
              </a:solidFill>
            </a:endParaRPr>
          </a:p>
        </p:txBody>
      </p:sp>
      <p:pic>
        <p:nvPicPr>
          <p:cNvPr id="538" name="Google Shape;538;p5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13238" y="1747063"/>
            <a:ext cx="7317533" cy="4116112"/>
          </a:xfrm>
          <a:prstGeom prst="rect">
            <a:avLst/>
          </a:prstGeom>
          <a:noFill/>
          <a:ln>
            <a:noFill/>
          </a:ln>
        </p:spPr>
      </p:pic>
      <p:sp>
        <p:nvSpPr>
          <p:cNvPr id="539" name="Google Shape;539;p51"/>
          <p:cNvSpPr/>
          <p:nvPr/>
        </p:nvSpPr>
        <p:spPr>
          <a:xfrm>
            <a:off x="5849600" y="4439850"/>
            <a:ext cx="2381100" cy="1423500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간편하게 추가 콘텐츠를 추가할 수 있습니다. </a:t>
            </a:r>
            <a:endParaRPr sz="1200" dirty="0">
              <a:latin typeface="맑은 고딕" panose="020B0503020000020004" pitchFamily="50" charset="-127"/>
              <a:ea typeface="맑은 고딕" panose="020B0503020000020004" pitchFamily="50" charset="-127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맑은 고딕" panose="020B0503020000020004" pitchFamily="50" charset="-127"/>
              <a:ea typeface="맑은 고딕" panose="020B0503020000020004" pitchFamily="50" charset="-127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대시보드를 가져옵니다.</a:t>
            </a:r>
            <a:endParaRPr sz="1200" dirty="0">
              <a:latin typeface="맑은 고딕" panose="020B0503020000020004" pitchFamily="50" charset="-127"/>
              <a:ea typeface="맑은 고딕" panose="020B0503020000020004" pitchFamily="50" charset="-127"/>
              <a:cs typeface="Roboto"/>
              <a:sym typeface="Roboto"/>
            </a:endParaRPr>
          </a:p>
        </p:txBody>
      </p:sp>
      <p:cxnSp>
        <p:nvCxnSpPr>
          <p:cNvPr id="540" name="Google Shape;540;p51"/>
          <p:cNvCxnSpPr/>
          <p:nvPr/>
        </p:nvCxnSpPr>
        <p:spPr>
          <a:xfrm rot="10800000" flipH="1">
            <a:off x="1952350" y="2913550"/>
            <a:ext cx="3429000" cy="188400"/>
          </a:xfrm>
          <a:prstGeom prst="straightConnector1">
            <a:avLst/>
          </a:prstGeom>
          <a:noFill/>
          <a:ln w="28575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52"/>
          <p:cNvSpPr txBox="1">
            <a:spLocks noGrp="1"/>
          </p:cNvSpPr>
          <p:nvPr>
            <p:ph type="sldNum" idx="12"/>
          </p:nvPr>
        </p:nvSpPr>
        <p:spPr>
          <a:xfrm>
            <a:off x="7471317" y="6423258"/>
            <a:ext cx="150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28</a:t>
            </a:fld>
            <a:endParaRPr/>
          </a:p>
        </p:txBody>
      </p:sp>
      <p:pic>
        <p:nvPicPr>
          <p:cNvPr id="546" name="Google Shape;546;p5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80787" y="239139"/>
            <a:ext cx="937628" cy="937628"/>
          </a:xfrm>
          <a:prstGeom prst="rect">
            <a:avLst/>
          </a:prstGeom>
          <a:noFill/>
          <a:ln>
            <a:noFill/>
          </a:ln>
        </p:spPr>
      </p:pic>
      <p:sp>
        <p:nvSpPr>
          <p:cNvPr id="547" name="Google Shape;547;p52"/>
          <p:cNvSpPr/>
          <p:nvPr/>
        </p:nvSpPr>
        <p:spPr>
          <a:xfrm>
            <a:off x="5538566" y="422028"/>
            <a:ext cx="654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sz="30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48" name="Google Shape;548;p52"/>
          <p:cNvCxnSpPr/>
          <p:nvPr/>
        </p:nvCxnSpPr>
        <p:spPr>
          <a:xfrm>
            <a:off x="9911700" y="931300"/>
            <a:ext cx="987000" cy="987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50" name="Google Shape;550;p52"/>
          <p:cNvSpPr txBox="1"/>
          <p:nvPr/>
        </p:nvSpPr>
        <p:spPr>
          <a:xfrm>
            <a:off x="733000" y="1040563"/>
            <a:ext cx="70245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>
                <a:solidFill>
                  <a:srgbClr val="1F447D"/>
                </a:solidFill>
              </a:rPr>
              <a:t> </a:t>
            </a:r>
            <a:endParaRPr b="1">
              <a:solidFill>
                <a:srgbClr val="1C4587"/>
              </a:solidFill>
            </a:endParaRPr>
          </a:p>
        </p:txBody>
      </p:sp>
      <p:sp>
        <p:nvSpPr>
          <p:cNvPr id="551" name="Google Shape;551;p52"/>
          <p:cNvSpPr/>
          <p:nvPr/>
        </p:nvSpPr>
        <p:spPr>
          <a:xfrm>
            <a:off x="6379415" y="481676"/>
            <a:ext cx="2355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sz="1800" b="1">
                <a:solidFill>
                  <a:schemeClr val="lt1"/>
                </a:solidFill>
              </a:rPr>
              <a:t>Tableau 대시보드</a:t>
            </a:r>
            <a:endParaRPr sz="1800" b="1">
              <a:solidFill>
                <a:schemeClr val="lt1"/>
              </a:solidFill>
            </a:endParaRPr>
          </a:p>
        </p:txBody>
      </p:sp>
      <p:pic>
        <p:nvPicPr>
          <p:cNvPr id="552" name="Google Shape;552;p5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13238" y="1747063"/>
            <a:ext cx="7317533" cy="4116112"/>
          </a:xfrm>
          <a:prstGeom prst="rect">
            <a:avLst/>
          </a:prstGeom>
          <a:noFill/>
          <a:ln>
            <a:noFill/>
          </a:ln>
        </p:spPr>
      </p:pic>
      <p:sp>
        <p:nvSpPr>
          <p:cNvPr id="553" name="Google Shape;553;p52"/>
          <p:cNvSpPr/>
          <p:nvPr/>
        </p:nvSpPr>
        <p:spPr>
          <a:xfrm>
            <a:off x="1823525" y="2953300"/>
            <a:ext cx="346800" cy="346800"/>
          </a:xfrm>
          <a:prstGeom prst="ellipse">
            <a:avLst/>
          </a:prstGeom>
          <a:noFill/>
          <a:ln w="2857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4" name="Google Shape;554;p52"/>
          <p:cNvSpPr/>
          <p:nvPr/>
        </p:nvSpPr>
        <p:spPr>
          <a:xfrm>
            <a:off x="5849600" y="4439850"/>
            <a:ext cx="2381100" cy="1423500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대시보드 창으로 이동합니다.</a:t>
            </a:r>
            <a:endParaRPr sz="1200" dirty="0">
              <a:latin typeface="맑은 고딕" panose="020B0503020000020004" pitchFamily="50" charset="-127"/>
              <a:ea typeface="맑은 고딕" panose="020B0503020000020004" pitchFamily="50" charset="-127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53"/>
          <p:cNvSpPr txBox="1">
            <a:spLocks noGrp="1"/>
          </p:cNvSpPr>
          <p:nvPr>
            <p:ph type="sldNum" idx="12"/>
          </p:nvPr>
        </p:nvSpPr>
        <p:spPr>
          <a:xfrm>
            <a:off x="7471317" y="6423258"/>
            <a:ext cx="150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29</a:t>
            </a:fld>
            <a:endParaRPr/>
          </a:p>
        </p:txBody>
      </p:sp>
      <p:pic>
        <p:nvPicPr>
          <p:cNvPr id="560" name="Google Shape;560;p5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80787" y="239139"/>
            <a:ext cx="937628" cy="937628"/>
          </a:xfrm>
          <a:prstGeom prst="rect">
            <a:avLst/>
          </a:prstGeom>
          <a:noFill/>
          <a:ln>
            <a:noFill/>
          </a:ln>
        </p:spPr>
      </p:pic>
      <p:sp>
        <p:nvSpPr>
          <p:cNvPr id="561" name="Google Shape;561;p53"/>
          <p:cNvSpPr/>
          <p:nvPr/>
        </p:nvSpPr>
        <p:spPr>
          <a:xfrm>
            <a:off x="5538566" y="422028"/>
            <a:ext cx="654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sz="30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62" name="Google Shape;562;p53"/>
          <p:cNvCxnSpPr/>
          <p:nvPr/>
        </p:nvCxnSpPr>
        <p:spPr>
          <a:xfrm>
            <a:off x="9911700" y="931300"/>
            <a:ext cx="987000" cy="987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64" name="Google Shape;564;p53"/>
          <p:cNvSpPr txBox="1"/>
          <p:nvPr/>
        </p:nvSpPr>
        <p:spPr>
          <a:xfrm>
            <a:off x="733000" y="1040563"/>
            <a:ext cx="70245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b="1">
                <a:solidFill>
                  <a:srgbClr val="1F447D"/>
                </a:solidFill>
              </a:rPr>
              <a:t>*Tableau Desktop 버전에서 가능한 기능* </a:t>
            </a:r>
            <a:endParaRPr b="1">
              <a:solidFill>
                <a:srgbClr val="1C4587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>
                <a:solidFill>
                  <a:srgbClr val="1F447D"/>
                </a:solidFill>
              </a:rPr>
              <a:t>따라서, Size를 Automatic으로 변경</a:t>
            </a:r>
            <a:endParaRPr b="1">
              <a:solidFill>
                <a:srgbClr val="1F447D"/>
              </a:solidFill>
            </a:endParaRPr>
          </a:p>
        </p:txBody>
      </p:sp>
      <p:sp>
        <p:nvSpPr>
          <p:cNvPr id="565" name="Google Shape;565;p53"/>
          <p:cNvSpPr/>
          <p:nvPr/>
        </p:nvSpPr>
        <p:spPr>
          <a:xfrm>
            <a:off x="6379415" y="481676"/>
            <a:ext cx="2355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sz="1800" b="1">
                <a:solidFill>
                  <a:schemeClr val="lt1"/>
                </a:solidFill>
              </a:rPr>
              <a:t>Tableau 대시보드</a:t>
            </a:r>
            <a:endParaRPr sz="1800" b="1">
              <a:solidFill>
                <a:schemeClr val="lt1"/>
              </a:solidFill>
            </a:endParaRPr>
          </a:p>
        </p:txBody>
      </p:sp>
      <p:pic>
        <p:nvPicPr>
          <p:cNvPr id="566" name="Google Shape;566;p5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13238" y="1747063"/>
            <a:ext cx="7317533" cy="4116112"/>
          </a:xfrm>
          <a:prstGeom prst="rect">
            <a:avLst/>
          </a:prstGeom>
          <a:noFill/>
          <a:ln>
            <a:noFill/>
          </a:ln>
        </p:spPr>
      </p:pic>
      <p:sp>
        <p:nvSpPr>
          <p:cNvPr id="567" name="Google Shape;567;p53"/>
          <p:cNvSpPr/>
          <p:nvPr/>
        </p:nvSpPr>
        <p:spPr>
          <a:xfrm>
            <a:off x="5849600" y="4439850"/>
            <a:ext cx="2381100" cy="1423500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스토리에 맞게 Fit to Story 크기로 조정해 보겠습니다.</a:t>
            </a:r>
            <a:endParaRPr sz="1200" dirty="0">
              <a:latin typeface="맑은 고딕" panose="020B0503020000020004" pitchFamily="50" charset="-127"/>
              <a:ea typeface="맑은 고딕" panose="020B0503020000020004" pitchFamily="50" charset="-127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7"/>
          <p:cNvSpPr/>
          <p:nvPr/>
        </p:nvSpPr>
        <p:spPr>
          <a:xfrm>
            <a:off x="3977900" y="2442800"/>
            <a:ext cx="4208100" cy="10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sz="3200" b="1">
                <a:solidFill>
                  <a:srgbClr val="2AB9C7"/>
                </a:solidFill>
              </a:rPr>
              <a:t>Tableau 실습3</a:t>
            </a:r>
            <a:endParaRPr sz="3200" b="1">
              <a:solidFill>
                <a:srgbClr val="2AB9C7"/>
              </a:solidFill>
            </a:endParaRPr>
          </a:p>
        </p:txBody>
      </p:sp>
      <p:sp>
        <p:nvSpPr>
          <p:cNvPr id="208" name="Google Shape;208;p27"/>
          <p:cNvSpPr/>
          <p:nvPr/>
        </p:nvSpPr>
        <p:spPr>
          <a:xfrm>
            <a:off x="451625" y="741250"/>
            <a:ext cx="1448700" cy="31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sz="1200" b="1" dirty="0">
                <a:solidFill>
                  <a:schemeClr val="lt1"/>
                </a:solidFill>
              </a:rPr>
              <a:t>Tableau </a:t>
            </a:r>
            <a:r>
              <a:rPr lang="ko-KR" sz="1200" b="1" dirty="0" smtClean="0">
                <a:solidFill>
                  <a:schemeClr val="lt1"/>
                </a:solidFill>
              </a:rPr>
              <a:t>실습</a:t>
            </a:r>
            <a:r>
              <a:rPr lang="en-US" altLang="ko-KR" sz="1200" b="1" dirty="0" smtClean="0">
                <a:solidFill>
                  <a:schemeClr val="lt1"/>
                </a:solidFill>
              </a:rPr>
              <a:t>3</a:t>
            </a:r>
            <a:endParaRPr sz="1200" b="1" dirty="0">
              <a:solidFill>
                <a:schemeClr val="lt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200" b="1" dirty="0">
              <a:solidFill>
                <a:schemeClr val="lt1"/>
              </a:solidFill>
            </a:endParaRPr>
          </a:p>
        </p:txBody>
      </p:sp>
      <p:sp>
        <p:nvSpPr>
          <p:cNvPr id="209" name="Google Shape;209;p27"/>
          <p:cNvSpPr/>
          <p:nvPr/>
        </p:nvSpPr>
        <p:spPr>
          <a:xfrm>
            <a:off x="2852363" y="2346204"/>
            <a:ext cx="1210500" cy="11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600" b="1">
                <a:solidFill>
                  <a:srgbClr val="2AB9C7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sz="6600" b="1">
              <a:solidFill>
                <a:srgbClr val="2AB9C7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54"/>
          <p:cNvSpPr txBox="1">
            <a:spLocks noGrp="1"/>
          </p:cNvSpPr>
          <p:nvPr>
            <p:ph type="sldNum" idx="12"/>
          </p:nvPr>
        </p:nvSpPr>
        <p:spPr>
          <a:xfrm>
            <a:off x="7471317" y="6423258"/>
            <a:ext cx="150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30</a:t>
            </a:fld>
            <a:endParaRPr/>
          </a:p>
        </p:txBody>
      </p:sp>
      <p:pic>
        <p:nvPicPr>
          <p:cNvPr id="573" name="Google Shape;573;p5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80787" y="239139"/>
            <a:ext cx="937628" cy="937628"/>
          </a:xfrm>
          <a:prstGeom prst="rect">
            <a:avLst/>
          </a:prstGeom>
          <a:noFill/>
          <a:ln>
            <a:noFill/>
          </a:ln>
        </p:spPr>
      </p:pic>
      <p:sp>
        <p:nvSpPr>
          <p:cNvPr id="574" name="Google Shape;574;p54"/>
          <p:cNvSpPr/>
          <p:nvPr/>
        </p:nvSpPr>
        <p:spPr>
          <a:xfrm>
            <a:off x="5538566" y="422028"/>
            <a:ext cx="654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sz="30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75" name="Google Shape;575;p54"/>
          <p:cNvCxnSpPr/>
          <p:nvPr/>
        </p:nvCxnSpPr>
        <p:spPr>
          <a:xfrm>
            <a:off x="9911700" y="931300"/>
            <a:ext cx="987000" cy="987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77" name="Google Shape;577;p54"/>
          <p:cNvSpPr txBox="1"/>
          <p:nvPr/>
        </p:nvSpPr>
        <p:spPr>
          <a:xfrm>
            <a:off x="733000" y="1040563"/>
            <a:ext cx="70245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>
                <a:solidFill>
                  <a:srgbClr val="1F447D"/>
                </a:solidFill>
              </a:rPr>
              <a:t> </a:t>
            </a:r>
            <a:endParaRPr b="1">
              <a:solidFill>
                <a:srgbClr val="1C4587"/>
              </a:solidFill>
            </a:endParaRPr>
          </a:p>
        </p:txBody>
      </p:sp>
      <p:sp>
        <p:nvSpPr>
          <p:cNvPr id="578" name="Google Shape;578;p54"/>
          <p:cNvSpPr/>
          <p:nvPr/>
        </p:nvSpPr>
        <p:spPr>
          <a:xfrm>
            <a:off x="6379415" y="481676"/>
            <a:ext cx="2355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sz="1800" b="1">
                <a:solidFill>
                  <a:schemeClr val="lt1"/>
                </a:solidFill>
              </a:rPr>
              <a:t>Tableau 대시보드</a:t>
            </a:r>
            <a:endParaRPr sz="1800" b="1">
              <a:solidFill>
                <a:schemeClr val="lt1"/>
              </a:solidFill>
            </a:endParaRPr>
          </a:p>
        </p:txBody>
      </p:sp>
      <p:pic>
        <p:nvPicPr>
          <p:cNvPr id="579" name="Google Shape;579;p5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13238" y="1747063"/>
            <a:ext cx="7317533" cy="4116112"/>
          </a:xfrm>
          <a:prstGeom prst="rect">
            <a:avLst/>
          </a:prstGeom>
          <a:noFill/>
          <a:ln>
            <a:noFill/>
          </a:ln>
        </p:spPr>
      </p:pic>
      <p:sp>
        <p:nvSpPr>
          <p:cNvPr id="580" name="Google Shape;580;p54"/>
          <p:cNvSpPr/>
          <p:nvPr/>
        </p:nvSpPr>
        <p:spPr>
          <a:xfrm>
            <a:off x="5849600" y="4439850"/>
            <a:ext cx="2381100" cy="1423500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그런 다음 제목을 다시 해제합니다.</a:t>
            </a:r>
            <a:endParaRPr sz="1200" dirty="0">
              <a:latin typeface="맑은 고딕" panose="020B0503020000020004" pitchFamily="50" charset="-127"/>
              <a:ea typeface="맑은 고딕" panose="020B0503020000020004" pitchFamily="50" charset="-127"/>
              <a:cs typeface="Roboto"/>
              <a:sym typeface="Roboto"/>
            </a:endParaRPr>
          </a:p>
        </p:txBody>
      </p:sp>
      <p:sp>
        <p:nvSpPr>
          <p:cNvPr id="581" name="Google Shape;581;p54"/>
          <p:cNvSpPr/>
          <p:nvPr/>
        </p:nvSpPr>
        <p:spPr>
          <a:xfrm>
            <a:off x="882025" y="5212875"/>
            <a:ext cx="426300" cy="426300"/>
          </a:xfrm>
          <a:prstGeom prst="ellipse">
            <a:avLst/>
          </a:prstGeom>
          <a:noFill/>
          <a:ln w="2857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55"/>
          <p:cNvSpPr txBox="1">
            <a:spLocks noGrp="1"/>
          </p:cNvSpPr>
          <p:nvPr>
            <p:ph type="sldNum" idx="12"/>
          </p:nvPr>
        </p:nvSpPr>
        <p:spPr>
          <a:xfrm>
            <a:off x="7471317" y="6423258"/>
            <a:ext cx="150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31</a:t>
            </a:fld>
            <a:endParaRPr/>
          </a:p>
        </p:txBody>
      </p:sp>
      <p:pic>
        <p:nvPicPr>
          <p:cNvPr id="587" name="Google Shape;587;p5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80787" y="239139"/>
            <a:ext cx="937628" cy="937628"/>
          </a:xfrm>
          <a:prstGeom prst="rect">
            <a:avLst/>
          </a:prstGeom>
          <a:noFill/>
          <a:ln>
            <a:noFill/>
          </a:ln>
        </p:spPr>
      </p:pic>
      <p:sp>
        <p:nvSpPr>
          <p:cNvPr id="588" name="Google Shape;588;p55"/>
          <p:cNvSpPr/>
          <p:nvPr/>
        </p:nvSpPr>
        <p:spPr>
          <a:xfrm>
            <a:off x="5538566" y="422028"/>
            <a:ext cx="654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ko-KR" sz="3000" b="1">
                <a:solidFill>
                  <a:schemeClr val="lt1"/>
                </a:solidFill>
              </a:rPr>
              <a:t>2</a:t>
            </a:r>
            <a:endParaRPr sz="30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89" name="Google Shape;589;p55"/>
          <p:cNvCxnSpPr/>
          <p:nvPr/>
        </p:nvCxnSpPr>
        <p:spPr>
          <a:xfrm>
            <a:off x="9911700" y="931300"/>
            <a:ext cx="987000" cy="987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91" name="Google Shape;591;p55"/>
          <p:cNvSpPr txBox="1"/>
          <p:nvPr/>
        </p:nvSpPr>
        <p:spPr>
          <a:xfrm>
            <a:off x="733000" y="1040563"/>
            <a:ext cx="70245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>
                <a:solidFill>
                  <a:srgbClr val="1F447D"/>
                </a:solidFill>
              </a:rPr>
              <a:t> </a:t>
            </a:r>
            <a:endParaRPr b="1">
              <a:solidFill>
                <a:srgbClr val="1C4587"/>
              </a:solidFill>
            </a:endParaRPr>
          </a:p>
        </p:txBody>
      </p:sp>
      <p:sp>
        <p:nvSpPr>
          <p:cNvPr id="592" name="Google Shape;592;p55"/>
          <p:cNvSpPr/>
          <p:nvPr/>
        </p:nvSpPr>
        <p:spPr>
          <a:xfrm>
            <a:off x="6379415" y="481676"/>
            <a:ext cx="2355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sz="1800" b="1">
                <a:solidFill>
                  <a:schemeClr val="lt1"/>
                </a:solidFill>
              </a:rPr>
              <a:t>Tableau 스토리</a:t>
            </a:r>
            <a:endParaRPr sz="1800" b="1">
              <a:solidFill>
                <a:schemeClr val="lt1"/>
              </a:solidFill>
            </a:endParaRPr>
          </a:p>
        </p:txBody>
      </p:sp>
      <p:pic>
        <p:nvPicPr>
          <p:cNvPr id="593" name="Google Shape;593;p5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13238" y="1747063"/>
            <a:ext cx="7317533" cy="4116112"/>
          </a:xfrm>
          <a:prstGeom prst="rect">
            <a:avLst/>
          </a:prstGeom>
          <a:noFill/>
          <a:ln>
            <a:noFill/>
          </a:ln>
        </p:spPr>
      </p:pic>
      <p:sp>
        <p:nvSpPr>
          <p:cNvPr id="594" name="Google Shape;594;p55"/>
          <p:cNvSpPr/>
          <p:nvPr/>
        </p:nvSpPr>
        <p:spPr>
          <a:xfrm>
            <a:off x="5849600" y="1747075"/>
            <a:ext cx="2381100" cy="1423500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다시 스토리 탭으로 가보겠습니다.</a:t>
            </a:r>
            <a:endParaRPr sz="1200" dirty="0">
              <a:latin typeface="맑은 고딕" panose="020B0503020000020004" pitchFamily="50" charset="-127"/>
              <a:ea typeface="맑은 고딕" panose="020B0503020000020004" pitchFamily="50" charset="-127"/>
              <a:cs typeface="Roboto"/>
              <a:sym typeface="Roboto"/>
            </a:endParaRPr>
          </a:p>
        </p:txBody>
      </p:sp>
      <p:sp>
        <p:nvSpPr>
          <p:cNvPr id="595" name="Google Shape;595;p55"/>
          <p:cNvSpPr/>
          <p:nvPr/>
        </p:nvSpPr>
        <p:spPr>
          <a:xfrm>
            <a:off x="5773400" y="5436875"/>
            <a:ext cx="554100" cy="554100"/>
          </a:xfrm>
          <a:prstGeom prst="ellipse">
            <a:avLst/>
          </a:prstGeom>
          <a:noFill/>
          <a:ln w="2857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56"/>
          <p:cNvSpPr txBox="1">
            <a:spLocks noGrp="1"/>
          </p:cNvSpPr>
          <p:nvPr>
            <p:ph type="sldNum" idx="12"/>
          </p:nvPr>
        </p:nvSpPr>
        <p:spPr>
          <a:xfrm>
            <a:off x="7471317" y="6423258"/>
            <a:ext cx="150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32</a:t>
            </a:fld>
            <a:endParaRPr/>
          </a:p>
        </p:txBody>
      </p:sp>
      <p:pic>
        <p:nvPicPr>
          <p:cNvPr id="601" name="Google Shape;601;p5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80787" y="239139"/>
            <a:ext cx="937628" cy="937628"/>
          </a:xfrm>
          <a:prstGeom prst="rect">
            <a:avLst/>
          </a:prstGeom>
          <a:noFill/>
          <a:ln>
            <a:noFill/>
          </a:ln>
        </p:spPr>
      </p:pic>
      <p:sp>
        <p:nvSpPr>
          <p:cNvPr id="602" name="Google Shape;602;p56"/>
          <p:cNvSpPr/>
          <p:nvPr/>
        </p:nvSpPr>
        <p:spPr>
          <a:xfrm>
            <a:off x="5538566" y="422028"/>
            <a:ext cx="654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ko-KR" sz="3000" b="1">
                <a:solidFill>
                  <a:schemeClr val="lt1"/>
                </a:solidFill>
              </a:rPr>
              <a:t>2</a:t>
            </a:r>
            <a:endParaRPr sz="30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03" name="Google Shape;603;p56"/>
          <p:cNvCxnSpPr/>
          <p:nvPr/>
        </p:nvCxnSpPr>
        <p:spPr>
          <a:xfrm>
            <a:off x="9911700" y="931300"/>
            <a:ext cx="987000" cy="987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05" name="Google Shape;605;p56"/>
          <p:cNvSpPr txBox="1"/>
          <p:nvPr/>
        </p:nvSpPr>
        <p:spPr>
          <a:xfrm>
            <a:off x="733000" y="1040563"/>
            <a:ext cx="70245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>
                <a:solidFill>
                  <a:srgbClr val="1F447D"/>
                </a:solidFill>
              </a:rPr>
              <a:t> </a:t>
            </a:r>
            <a:endParaRPr b="1">
              <a:solidFill>
                <a:srgbClr val="1C4587"/>
              </a:solidFill>
            </a:endParaRPr>
          </a:p>
        </p:txBody>
      </p:sp>
      <p:sp>
        <p:nvSpPr>
          <p:cNvPr id="606" name="Google Shape;606;p56"/>
          <p:cNvSpPr/>
          <p:nvPr/>
        </p:nvSpPr>
        <p:spPr>
          <a:xfrm>
            <a:off x="6379415" y="481676"/>
            <a:ext cx="2355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sz="1800" b="1">
                <a:solidFill>
                  <a:schemeClr val="lt1"/>
                </a:solidFill>
              </a:rPr>
              <a:t>Tableau 스토리</a:t>
            </a:r>
            <a:endParaRPr sz="1800" b="1">
              <a:solidFill>
                <a:schemeClr val="lt1"/>
              </a:solidFill>
            </a:endParaRPr>
          </a:p>
        </p:txBody>
      </p:sp>
      <p:pic>
        <p:nvPicPr>
          <p:cNvPr id="607" name="Google Shape;607;p5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13238" y="1747063"/>
            <a:ext cx="7317533" cy="4116112"/>
          </a:xfrm>
          <a:prstGeom prst="rect">
            <a:avLst/>
          </a:prstGeom>
          <a:noFill/>
          <a:ln>
            <a:noFill/>
          </a:ln>
        </p:spPr>
      </p:pic>
      <p:sp>
        <p:nvSpPr>
          <p:cNvPr id="608" name="Google Shape;608;p56"/>
          <p:cNvSpPr/>
          <p:nvPr/>
        </p:nvSpPr>
        <p:spPr>
          <a:xfrm>
            <a:off x="913250" y="1747075"/>
            <a:ext cx="2381100" cy="1849500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비주얼라이제이션은 여전히 완전히 대화형이며 전반적으로 필터링이 적용되며  텍사스의 해당 마크를 필터링하고 표시할 수 있습니다.</a:t>
            </a:r>
            <a:endParaRPr sz="1200" dirty="0">
              <a:latin typeface="맑은 고딕" panose="020B0503020000020004" pitchFamily="50" charset="-127"/>
              <a:ea typeface="맑은 고딕" panose="020B0503020000020004" pitchFamily="50" charset="-127"/>
              <a:cs typeface="Roboto"/>
              <a:sym typeface="Roboto"/>
            </a:endParaRPr>
          </a:p>
        </p:txBody>
      </p:sp>
      <p:sp>
        <p:nvSpPr>
          <p:cNvPr id="609" name="Google Shape;609;p56"/>
          <p:cNvSpPr/>
          <p:nvPr/>
        </p:nvSpPr>
        <p:spPr>
          <a:xfrm>
            <a:off x="7203400" y="3207050"/>
            <a:ext cx="554100" cy="554100"/>
          </a:xfrm>
          <a:prstGeom prst="ellipse">
            <a:avLst/>
          </a:prstGeom>
          <a:noFill/>
          <a:ln w="2857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57"/>
          <p:cNvSpPr txBox="1">
            <a:spLocks noGrp="1"/>
          </p:cNvSpPr>
          <p:nvPr>
            <p:ph type="sldNum" idx="12"/>
          </p:nvPr>
        </p:nvSpPr>
        <p:spPr>
          <a:xfrm>
            <a:off x="7471317" y="6423258"/>
            <a:ext cx="150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33</a:t>
            </a:fld>
            <a:endParaRPr/>
          </a:p>
        </p:txBody>
      </p:sp>
      <p:pic>
        <p:nvPicPr>
          <p:cNvPr id="615" name="Google Shape;615;p5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80787" y="239139"/>
            <a:ext cx="937628" cy="937628"/>
          </a:xfrm>
          <a:prstGeom prst="rect">
            <a:avLst/>
          </a:prstGeom>
          <a:noFill/>
          <a:ln>
            <a:noFill/>
          </a:ln>
        </p:spPr>
      </p:pic>
      <p:sp>
        <p:nvSpPr>
          <p:cNvPr id="616" name="Google Shape;616;p57"/>
          <p:cNvSpPr/>
          <p:nvPr/>
        </p:nvSpPr>
        <p:spPr>
          <a:xfrm>
            <a:off x="5538566" y="422028"/>
            <a:ext cx="654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ko-KR" sz="3000" b="1">
                <a:solidFill>
                  <a:schemeClr val="lt1"/>
                </a:solidFill>
              </a:rPr>
              <a:t>2</a:t>
            </a:r>
            <a:endParaRPr sz="30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17" name="Google Shape;617;p57"/>
          <p:cNvCxnSpPr/>
          <p:nvPr/>
        </p:nvCxnSpPr>
        <p:spPr>
          <a:xfrm>
            <a:off x="9911700" y="931300"/>
            <a:ext cx="987000" cy="987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18" name="Google Shape;618;p57"/>
          <p:cNvSpPr txBox="1"/>
          <p:nvPr/>
        </p:nvSpPr>
        <p:spPr>
          <a:xfrm>
            <a:off x="733000" y="6015575"/>
            <a:ext cx="5165100" cy="3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/>
              <a:t>source: </a:t>
            </a:r>
            <a:r>
              <a:rPr lang="ko-KR" sz="1000" u="sng">
                <a:solidFill>
                  <a:schemeClr val="hlink"/>
                </a:solidFill>
                <a:hlinkClick r:id="rId5"/>
              </a:rPr>
              <a:t>https://www.tableau.com/learn/training</a:t>
            </a:r>
            <a:endParaRPr sz="1000"/>
          </a:p>
        </p:txBody>
      </p:sp>
      <p:sp>
        <p:nvSpPr>
          <p:cNvPr id="619" name="Google Shape;619;p57"/>
          <p:cNvSpPr txBox="1"/>
          <p:nvPr/>
        </p:nvSpPr>
        <p:spPr>
          <a:xfrm>
            <a:off x="733000" y="1040563"/>
            <a:ext cx="70245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>
                <a:solidFill>
                  <a:srgbClr val="1F447D"/>
                </a:solidFill>
              </a:rPr>
              <a:t> </a:t>
            </a:r>
            <a:endParaRPr b="1">
              <a:solidFill>
                <a:srgbClr val="1C4587"/>
              </a:solidFill>
            </a:endParaRPr>
          </a:p>
        </p:txBody>
      </p:sp>
      <p:sp>
        <p:nvSpPr>
          <p:cNvPr id="620" name="Google Shape;620;p57"/>
          <p:cNvSpPr/>
          <p:nvPr/>
        </p:nvSpPr>
        <p:spPr>
          <a:xfrm>
            <a:off x="6379415" y="481676"/>
            <a:ext cx="2355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sz="1800" b="1">
                <a:solidFill>
                  <a:schemeClr val="lt1"/>
                </a:solidFill>
              </a:rPr>
              <a:t>Tableau 스토리</a:t>
            </a:r>
            <a:endParaRPr sz="1800" b="1">
              <a:solidFill>
                <a:schemeClr val="lt1"/>
              </a:solidFill>
            </a:endParaRPr>
          </a:p>
        </p:txBody>
      </p:sp>
      <p:pic>
        <p:nvPicPr>
          <p:cNvPr id="621" name="Google Shape;621;p5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13238" y="1747063"/>
            <a:ext cx="7317533" cy="4116112"/>
          </a:xfrm>
          <a:prstGeom prst="rect">
            <a:avLst/>
          </a:prstGeom>
          <a:noFill/>
          <a:ln>
            <a:noFill/>
          </a:ln>
        </p:spPr>
      </p:pic>
      <p:sp>
        <p:nvSpPr>
          <p:cNvPr id="622" name="Google Shape;622;p57"/>
          <p:cNvSpPr/>
          <p:nvPr/>
        </p:nvSpPr>
        <p:spPr>
          <a:xfrm>
            <a:off x="913250" y="1747075"/>
            <a:ext cx="2381100" cy="1849500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비주얼라이제이션은 여전히 완전히 대화형이며 전반적으로 필터링이 적용되며  텍사스의 해당 마크를 필터링하고 표시할 수 있습니다.</a:t>
            </a:r>
            <a:endParaRPr sz="1200" dirty="0">
              <a:latin typeface="맑은 고딕" panose="020B0503020000020004" pitchFamily="50" charset="-127"/>
              <a:ea typeface="맑은 고딕" panose="020B0503020000020004" pitchFamily="50" charset="-127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58"/>
          <p:cNvSpPr txBox="1">
            <a:spLocks noGrp="1"/>
          </p:cNvSpPr>
          <p:nvPr>
            <p:ph type="sldNum" idx="12"/>
          </p:nvPr>
        </p:nvSpPr>
        <p:spPr>
          <a:xfrm>
            <a:off x="7471317" y="6423258"/>
            <a:ext cx="150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34</a:t>
            </a:fld>
            <a:endParaRPr/>
          </a:p>
        </p:txBody>
      </p:sp>
      <p:pic>
        <p:nvPicPr>
          <p:cNvPr id="628" name="Google Shape;628;p5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80787" y="239139"/>
            <a:ext cx="937628" cy="937628"/>
          </a:xfrm>
          <a:prstGeom prst="rect">
            <a:avLst/>
          </a:prstGeom>
          <a:noFill/>
          <a:ln>
            <a:noFill/>
          </a:ln>
        </p:spPr>
      </p:pic>
      <p:sp>
        <p:nvSpPr>
          <p:cNvPr id="629" name="Google Shape;629;p58"/>
          <p:cNvSpPr/>
          <p:nvPr/>
        </p:nvSpPr>
        <p:spPr>
          <a:xfrm>
            <a:off x="5538566" y="422028"/>
            <a:ext cx="654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ko-KR" sz="3000" b="1">
                <a:solidFill>
                  <a:schemeClr val="lt1"/>
                </a:solidFill>
              </a:rPr>
              <a:t>2</a:t>
            </a:r>
            <a:endParaRPr sz="30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30" name="Google Shape;630;p58"/>
          <p:cNvCxnSpPr/>
          <p:nvPr/>
        </p:nvCxnSpPr>
        <p:spPr>
          <a:xfrm>
            <a:off x="9911700" y="931300"/>
            <a:ext cx="987000" cy="987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32" name="Google Shape;632;p58"/>
          <p:cNvSpPr txBox="1"/>
          <p:nvPr/>
        </p:nvSpPr>
        <p:spPr>
          <a:xfrm>
            <a:off x="733000" y="1040563"/>
            <a:ext cx="70245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>
                <a:solidFill>
                  <a:srgbClr val="1F447D"/>
                </a:solidFill>
              </a:rPr>
              <a:t>Tableau Desktop (Server/Online) 기능</a:t>
            </a:r>
            <a:endParaRPr b="1">
              <a:solidFill>
                <a:srgbClr val="1C4587"/>
              </a:solidFill>
            </a:endParaRPr>
          </a:p>
        </p:txBody>
      </p:sp>
      <p:sp>
        <p:nvSpPr>
          <p:cNvPr id="633" name="Google Shape;633;p58"/>
          <p:cNvSpPr/>
          <p:nvPr/>
        </p:nvSpPr>
        <p:spPr>
          <a:xfrm>
            <a:off x="6379415" y="481676"/>
            <a:ext cx="2355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sz="1800" b="1">
                <a:solidFill>
                  <a:schemeClr val="lt1"/>
                </a:solidFill>
              </a:rPr>
              <a:t>Tableau 스토리</a:t>
            </a:r>
            <a:endParaRPr sz="1800" b="1">
              <a:solidFill>
                <a:schemeClr val="lt1"/>
              </a:solidFill>
            </a:endParaRPr>
          </a:p>
        </p:txBody>
      </p:sp>
      <p:pic>
        <p:nvPicPr>
          <p:cNvPr id="634" name="Google Shape;634;p5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13238" y="1747063"/>
            <a:ext cx="7317533" cy="4116112"/>
          </a:xfrm>
          <a:prstGeom prst="rect">
            <a:avLst/>
          </a:prstGeom>
          <a:noFill/>
          <a:ln>
            <a:noFill/>
          </a:ln>
        </p:spPr>
      </p:pic>
      <p:sp>
        <p:nvSpPr>
          <p:cNvPr id="635" name="Google Shape;635;p58"/>
          <p:cNvSpPr/>
          <p:nvPr/>
        </p:nvSpPr>
        <p:spPr>
          <a:xfrm>
            <a:off x="5849600" y="1747075"/>
            <a:ext cx="2381100" cy="4116000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이 통합 문서의 원시 데이터부터 통찰력 확보까지 살펴보았으므로 이제 다른 사람에게 이를 배포하는 방법에 대해 생각해 보려고 합니다.</a:t>
            </a:r>
            <a:endParaRPr sz="1200" dirty="0">
              <a:latin typeface="맑은 고딕" panose="020B0503020000020004" pitchFamily="50" charset="-127"/>
              <a:ea typeface="맑은 고딕" panose="020B0503020000020004" pitchFamily="50" charset="-127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맑은 고딕" panose="020B0503020000020004" pitchFamily="50" charset="-127"/>
              <a:ea typeface="맑은 고딕" panose="020B0503020000020004" pitchFamily="50" charset="-127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통합 문서를 공유하는 가장 효과적인 방법은 Tableau Server 또는 Tableau Online에 게시하는 것입니다. </a:t>
            </a:r>
            <a:endParaRPr sz="1200" dirty="0">
              <a:latin typeface="맑은 고딕" panose="020B0503020000020004" pitchFamily="50" charset="-127"/>
              <a:ea typeface="맑은 고딕" panose="020B0503020000020004" pitchFamily="50" charset="-127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맑은 고딕" panose="020B0503020000020004" pitchFamily="50" charset="-127"/>
              <a:ea typeface="맑은 고딕" panose="020B0503020000020004" pitchFamily="50" charset="-127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게시된 통합 문서는 안전하고 완전한 최신 대화형 기능을 제공하며 브라우저 또는 모바일 앱을 통해 액세스할 수 있습니다.</a:t>
            </a:r>
            <a:endParaRPr sz="1200" dirty="0">
              <a:latin typeface="맑은 고딕" panose="020B0503020000020004" pitchFamily="50" charset="-127"/>
              <a:ea typeface="맑은 고딕" panose="020B0503020000020004" pitchFamily="50" charset="-127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59"/>
          <p:cNvSpPr txBox="1">
            <a:spLocks noGrp="1"/>
          </p:cNvSpPr>
          <p:nvPr>
            <p:ph type="sldNum" idx="12"/>
          </p:nvPr>
        </p:nvSpPr>
        <p:spPr>
          <a:xfrm>
            <a:off x="7471317" y="6423258"/>
            <a:ext cx="150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35</a:t>
            </a:fld>
            <a:endParaRPr/>
          </a:p>
        </p:txBody>
      </p:sp>
      <p:pic>
        <p:nvPicPr>
          <p:cNvPr id="641" name="Google Shape;641;p5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80787" y="239139"/>
            <a:ext cx="937628" cy="937628"/>
          </a:xfrm>
          <a:prstGeom prst="rect">
            <a:avLst/>
          </a:prstGeom>
          <a:noFill/>
          <a:ln>
            <a:noFill/>
          </a:ln>
        </p:spPr>
      </p:pic>
      <p:sp>
        <p:nvSpPr>
          <p:cNvPr id="642" name="Google Shape;642;p59"/>
          <p:cNvSpPr/>
          <p:nvPr/>
        </p:nvSpPr>
        <p:spPr>
          <a:xfrm>
            <a:off x="5538566" y="422028"/>
            <a:ext cx="654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ko-KR" sz="3000" b="1">
                <a:solidFill>
                  <a:schemeClr val="lt1"/>
                </a:solidFill>
              </a:rPr>
              <a:t>2</a:t>
            </a:r>
            <a:endParaRPr sz="30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43" name="Google Shape;643;p59"/>
          <p:cNvCxnSpPr/>
          <p:nvPr/>
        </p:nvCxnSpPr>
        <p:spPr>
          <a:xfrm>
            <a:off x="9911700" y="931300"/>
            <a:ext cx="987000" cy="987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45" name="Google Shape;645;p59"/>
          <p:cNvSpPr txBox="1"/>
          <p:nvPr/>
        </p:nvSpPr>
        <p:spPr>
          <a:xfrm>
            <a:off x="733000" y="1040563"/>
            <a:ext cx="70245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>
                <a:solidFill>
                  <a:srgbClr val="1F447D"/>
                </a:solidFill>
              </a:rPr>
              <a:t>Tableau Desktop (Server/Online) 기능</a:t>
            </a:r>
            <a:endParaRPr b="1">
              <a:solidFill>
                <a:srgbClr val="1C4587"/>
              </a:solidFill>
            </a:endParaRPr>
          </a:p>
        </p:txBody>
      </p:sp>
      <p:sp>
        <p:nvSpPr>
          <p:cNvPr id="646" name="Google Shape;646;p59"/>
          <p:cNvSpPr/>
          <p:nvPr/>
        </p:nvSpPr>
        <p:spPr>
          <a:xfrm>
            <a:off x="6379415" y="481676"/>
            <a:ext cx="2355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sz="1800" b="1">
                <a:solidFill>
                  <a:schemeClr val="lt1"/>
                </a:solidFill>
              </a:rPr>
              <a:t>Tableau 스토리</a:t>
            </a:r>
            <a:endParaRPr sz="1800" b="1">
              <a:solidFill>
                <a:schemeClr val="lt1"/>
              </a:solidFill>
            </a:endParaRPr>
          </a:p>
        </p:txBody>
      </p:sp>
      <p:pic>
        <p:nvPicPr>
          <p:cNvPr id="647" name="Google Shape;647;p5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13238" y="1747063"/>
            <a:ext cx="7317533" cy="4116112"/>
          </a:xfrm>
          <a:prstGeom prst="rect">
            <a:avLst/>
          </a:prstGeom>
          <a:noFill/>
          <a:ln>
            <a:noFill/>
          </a:ln>
        </p:spPr>
      </p:pic>
      <p:sp>
        <p:nvSpPr>
          <p:cNvPr id="648" name="Google Shape;648;p59"/>
          <p:cNvSpPr/>
          <p:nvPr/>
        </p:nvSpPr>
        <p:spPr>
          <a:xfrm>
            <a:off x="5849600" y="1747075"/>
            <a:ext cx="2381100" cy="2177400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게시하려면 Server 메뉴를 열고 통합 문서 게시를 선택합니다. 데이터 원본 자체만 다른 사용자가 사용할 수 있도록 게시하려는 경우는 데이터 원본 게시를 선택합니다.</a:t>
            </a:r>
            <a:endParaRPr sz="1200" dirty="0">
              <a:latin typeface="맑은 고딕" panose="020B0503020000020004" pitchFamily="50" charset="-127"/>
              <a:ea typeface="맑은 고딕" panose="020B0503020000020004" pitchFamily="50" charset="-127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60"/>
          <p:cNvSpPr txBox="1">
            <a:spLocks noGrp="1"/>
          </p:cNvSpPr>
          <p:nvPr>
            <p:ph type="sldNum" idx="12"/>
          </p:nvPr>
        </p:nvSpPr>
        <p:spPr>
          <a:xfrm>
            <a:off x="7471317" y="6423258"/>
            <a:ext cx="150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36</a:t>
            </a:fld>
            <a:endParaRPr/>
          </a:p>
        </p:txBody>
      </p:sp>
      <p:pic>
        <p:nvPicPr>
          <p:cNvPr id="654" name="Google Shape;654;p6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80787" y="239139"/>
            <a:ext cx="937628" cy="937628"/>
          </a:xfrm>
          <a:prstGeom prst="rect">
            <a:avLst/>
          </a:prstGeom>
          <a:noFill/>
          <a:ln>
            <a:noFill/>
          </a:ln>
        </p:spPr>
      </p:pic>
      <p:sp>
        <p:nvSpPr>
          <p:cNvPr id="655" name="Google Shape;655;p60"/>
          <p:cNvSpPr/>
          <p:nvPr/>
        </p:nvSpPr>
        <p:spPr>
          <a:xfrm>
            <a:off x="5538566" y="422028"/>
            <a:ext cx="654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ko-KR" sz="3000" b="1">
                <a:solidFill>
                  <a:schemeClr val="lt1"/>
                </a:solidFill>
              </a:rPr>
              <a:t>2</a:t>
            </a:r>
            <a:endParaRPr sz="30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56" name="Google Shape;656;p60"/>
          <p:cNvCxnSpPr/>
          <p:nvPr/>
        </p:nvCxnSpPr>
        <p:spPr>
          <a:xfrm>
            <a:off x="9911700" y="931300"/>
            <a:ext cx="987000" cy="987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8" name="Google Shape;658;p60"/>
          <p:cNvSpPr txBox="1"/>
          <p:nvPr/>
        </p:nvSpPr>
        <p:spPr>
          <a:xfrm>
            <a:off x="733000" y="1040563"/>
            <a:ext cx="70245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>
                <a:solidFill>
                  <a:srgbClr val="1F447D"/>
                </a:solidFill>
              </a:rPr>
              <a:t> Tableau Desktop (Server/Online) 기능</a:t>
            </a:r>
            <a:endParaRPr b="1">
              <a:solidFill>
                <a:srgbClr val="1C4587"/>
              </a:solidFill>
            </a:endParaRPr>
          </a:p>
        </p:txBody>
      </p:sp>
      <p:sp>
        <p:nvSpPr>
          <p:cNvPr id="659" name="Google Shape;659;p60"/>
          <p:cNvSpPr/>
          <p:nvPr/>
        </p:nvSpPr>
        <p:spPr>
          <a:xfrm>
            <a:off x="6379415" y="481676"/>
            <a:ext cx="2355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sz="1800" b="1">
                <a:solidFill>
                  <a:schemeClr val="lt1"/>
                </a:solidFill>
              </a:rPr>
              <a:t>Tableau 스토리</a:t>
            </a:r>
            <a:endParaRPr sz="1800" b="1">
              <a:solidFill>
                <a:schemeClr val="lt1"/>
              </a:solidFill>
            </a:endParaRPr>
          </a:p>
        </p:txBody>
      </p:sp>
      <p:pic>
        <p:nvPicPr>
          <p:cNvPr id="660" name="Google Shape;660;p6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13238" y="1747063"/>
            <a:ext cx="7317533" cy="4116112"/>
          </a:xfrm>
          <a:prstGeom prst="rect">
            <a:avLst/>
          </a:prstGeom>
          <a:noFill/>
          <a:ln>
            <a:noFill/>
          </a:ln>
        </p:spPr>
      </p:pic>
      <p:sp>
        <p:nvSpPr>
          <p:cNvPr id="661" name="Google Shape;661;p60"/>
          <p:cNvSpPr/>
          <p:nvPr/>
        </p:nvSpPr>
        <p:spPr>
          <a:xfrm>
            <a:off x="5849600" y="1747075"/>
            <a:ext cx="2381100" cy="2177400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특정 프로젝트에 게시하고, 통합 문서에 이름을 지정하며, 설명을 입력하고, 콘텐츠를 태그하고, 게시할 부분을 명확히 선택하고, 사용 권한을 제어할 수 있습니다.</a:t>
            </a:r>
            <a:endParaRPr sz="1200" dirty="0">
              <a:latin typeface="맑은 고딕" panose="020B0503020000020004" pitchFamily="50" charset="-127"/>
              <a:ea typeface="맑은 고딕" panose="020B0503020000020004" pitchFamily="50" charset="-127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61"/>
          <p:cNvSpPr txBox="1">
            <a:spLocks noGrp="1"/>
          </p:cNvSpPr>
          <p:nvPr>
            <p:ph type="sldNum" idx="12"/>
          </p:nvPr>
        </p:nvSpPr>
        <p:spPr>
          <a:xfrm>
            <a:off x="7471317" y="6423258"/>
            <a:ext cx="150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37</a:t>
            </a:fld>
            <a:endParaRPr/>
          </a:p>
        </p:txBody>
      </p:sp>
      <p:pic>
        <p:nvPicPr>
          <p:cNvPr id="667" name="Google Shape;667;p6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80787" y="239139"/>
            <a:ext cx="937628" cy="937628"/>
          </a:xfrm>
          <a:prstGeom prst="rect">
            <a:avLst/>
          </a:prstGeom>
          <a:noFill/>
          <a:ln>
            <a:noFill/>
          </a:ln>
        </p:spPr>
      </p:pic>
      <p:sp>
        <p:nvSpPr>
          <p:cNvPr id="668" name="Google Shape;668;p61"/>
          <p:cNvSpPr/>
          <p:nvPr/>
        </p:nvSpPr>
        <p:spPr>
          <a:xfrm>
            <a:off x="5538566" y="422028"/>
            <a:ext cx="654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ko-KR" sz="3000" b="1">
                <a:solidFill>
                  <a:schemeClr val="lt1"/>
                </a:solidFill>
              </a:rPr>
              <a:t>2</a:t>
            </a:r>
            <a:endParaRPr sz="30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69" name="Google Shape;669;p61"/>
          <p:cNvCxnSpPr/>
          <p:nvPr/>
        </p:nvCxnSpPr>
        <p:spPr>
          <a:xfrm>
            <a:off x="9911700" y="931300"/>
            <a:ext cx="987000" cy="987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71" name="Google Shape;671;p61"/>
          <p:cNvSpPr txBox="1"/>
          <p:nvPr/>
        </p:nvSpPr>
        <p:spPr>
          <a:xfrm>
            <a:off x="733000" y="1040563"/>
            <a:ext cx="70245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>
                <a:solidFill>
                  <a:srgbClr val="1F447D"/>
                </a:solidFill>
              </a:rPr>
              <a:t>Tableau Desktop (Server/Online) 기능 </a:t>
            </a:r>
            <a:endParaRPr b="1">
              <a:solidFill>
                <a:srgbClr val="1C4587"/>
              </a:solidFill>
            </a:endParaRPr>
          </a:p>
        </p:txBody>
      </p:sp>
      <p:sp>
        <p:nvSpPr>
          <p:cNvPr id="672" name="Google Shape;672;p61"/>
          <p:cNvSpPr/>
          <p:nvPr/>
        </p:nvSpPr>
        <p:spPr>
          <a:xfrm>
            <a:off x="6379415" y="481676"/>
            <a:ext cx="2355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sz="1800" b="1">
                <a:solidFill>
                  <a:schemeClr val="lt1"/>
                </a:solidFill>
              </a:rPr>
              <a:t>Tableau 스토리</a:t>
            </a:r>
            <a:endParaRPr sz="1800" b="1">
              <a:solidFill>
                <a:schemeClr val="lt1"/>
              </a:solidFill>
            </a:endParaRPr>
          </a:p>
        </p:txBody>
      </p:sp>
      <p:pic>
        <p:nvPicPr>
          <p:cNvPr id="673" name="Google Shape;673;p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13238" y="1747063"/>
            <a:ext cx="7317533" cy="4116112"/>
          </a:xfrm>
          <a:prstGeom prst="rect">
            <a:avLst/>
          </a:prstGeom>
          <a:noFill/>
          <a:ln>
            <a:noFill/>
          </a:ln>
        </p:spPr>
      </p:pic>
      <p:sp>
        <p:nvSpPr>
          <p:cNvPr id="674" name="Google Shape;674;p61"/>
          <p:cNvSpPr/>
          <p:nvPr/>
        </p:nvSpPr>
        <p:spPr>
          <a:xfrm>
            <a:off x="5849600" y="1747075"/>
            <a:ext cx="2381100" cy="2177400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특정 프로젝트에 게시하고, 통합 문서에 이름을 지정하며, 설명을 입력하고, 콘텐츠를 태그하고, 게시할 부분을 명확히 선택하고, 사용 권한을 제어할 수 있습니다.</a:t>
            </a:r>
            <a:endParaRPr sz="1200" dirty="0">
              <a:latin typeface="맑은 고딕" panose="020B0503020000020004" pitchFamily="50" charset="-127"/>
              <a:ea typeface="맑은 고딕" panose="020B0503020000020004" pitchFamily="50" charset="-127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62"/>
          <p:cNvSpPr txBox="1">
            <a:spLocks noGrp="1"/>
          </p:cNvSpPr>
          <p:nvPr>
            <p:ph type="sldNum" idx="12"/>
          </p:nvPr>
        </p:nvSpPr>
        <p:spPr>
          <a:xfrm>
            <a:off x="7471317" y="6423258"/>
            <a:ext cx="150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38</a:t>
            </a:fld>
            <a:endParaRPr/>
          </a:p>
        </p:txBody>
      </p:sp>
      <p:pic>
        <p:nvPicPr>
          <p:cNvPr id="680" name="Google Shape;680;p6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80787" y="239139"/>
            <a:ext cx="937628" cy="937628"/>
          </a:xfrm>
          <a:prstGeom prst="rect">
            <a:avLst/>
          </a:prstGeom>
          <a:noFill/>
          <a:ln>
            <a:noFill/>
          </a:ln>
        </p:spPr>
      </p:pic>
      <p:sp>
        <p:nvSpPr>
          <p:cNvPr id="681" name="Google Shape;681;p62"/>
          <p:cNvSpPr/>
          <p:nvPr/>
        </p:nvSpPr>
        <p:spPr>
          <a:xfrm>
            <a:off x="5538566" y="422028"/>
            <a:ext cx="654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ko-KR" sz="3000" b="1">
                <a:solidFill>
                  <a:schemeClr val="lt1"/>
                </a:solidFill>
              </a:rPr>
              <a:t>2</a:t>
            </a:r>
            <a:endParaRPr sz="30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82" name="Google Shape;682;p62"/>
          <p:cNvCxnSpPr/>
          <p:nvPr/>
        </p:nvCxnSpPr>
        <p:spPr>
          <a:xfrm>
            <a:off x="9911700" y="931300"/>
            <a:ext cx="987000" cy="987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84" name="Google Shape;684;p62"/>
          <p:cNvSpPr txBox="1"/>
          <p:nvPr/>
        </p:nvSpPr>
        <p:spPr>
          <a:xfrm>
            <a:off x="733000" y="1040563"/>
            <a:ext cx="70245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>
                <a:solidFill>
                  <a:srgbClr val="1F447D"/>
                </a:solidFill>
              </a:rPr>
              <a:t>Tableau Desktop (Server/Online) 기능 </a:t>
            </a:r>
            <a:endParaRPr b="1">
              <a:solidFill>
                <a:srgbClr val="1C4587"/>
              </a:solidFill>
            </a:endParaRPr>
          </a:p>
        </p:txBody>
      </p:sp>
      <p:sp>
        <p:nvSpPr>
          <p:cNvPr id="685" name="Google Shape;685;p62"/>
          <p:cNvSpPr/>
          <p:nvPr/>
        </p:nvSpPr>
        <p:spPr>
          <a:xfrm>
            <a:off x="6379415" y="481676"/>
            <a:ext cx="2355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sz="1800" b="1">
                <a:solidFill>
                  <a:schemeClr val="lt1"/>
                </a:solidFill>
              </a:rPr>
              <a:t>Tableau 스토리</a:t>
            </a:r>
            <a:endParaRPr sz="1800" b="1">
              <a:solidFill>
                <a:schemeClr val="lt1"/>
              </a:solidFill>
            </a:endParaRPr>
          </a:p>
        </p:txBody>
      </p:sp>
      <p:pic>
        <p:nvPicPr>
          <p:cNvPr id="686" name="Google Shape;686;p6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13238" y="1747063"/>
            <a:ext cx="7317533" cy="4116112"/>
          </a:xfrm>
          <a:prstGeom prst="rect">
            <a:avLst/>
          </a:prstGeom>
          <a:noFill/>
          <a:ln>
            <a:noFill/>
          </a:ln>
        </p:spPr>
      </p:pic>
      <p:sp>
        <p:nvSpPr>
          <p:cNvPr id="687" name="Google Shape;687;p62"/>
          <p:cNvSpPr/>
          <p:nvPr/>
        </p:nvSpPr>
        <p:spPr>
          <a:xfrm>
            <a:off x="5849600" y="1747075"/>
            <a:ext cx="2381100" cy="2177400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특정 프로젝트에 게시하고, 통합 문서에 이름을 지정하며, 설명을 입력하고, 콘텐츠를 태그하고, 게시할 부분을 명확히 선택하고, 사용 권한을 제어할 수 있습니다.</a:t>
            </a:r>
            <a:endParaRPr sz="1200" dirty="0">
              <a:latin typeface="맑은 고딕" panose="020B0503020000020004" pitchFamily="50" charset="-127"/>
              <a:ea typeface="맑은 고딕" panose="020B0503020000020004" pitchFamily="50" charset="-127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63"/>
          <p:cNvSpPr txBox="1">
            <a:spLocks noGrp="1"/>
          </p:cNvSpPr>
          <p:nvPr>
            <p:ph type="sldNum" idx="12"/>
          </p:nvPr>
        </p:nvSpPr>
        <p:spPr>
          <a:xfrm>
            <a:off x="7471317" y="6423258"/>
            <a:ext cx="150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39</a:t>
            </a:fld>
            <a:endParaRPr/>
          </a:p>
        </p:txBody>
      </p:sp>
      <p:pic>
        <p:nvPicPr>
          <p:cNvPr id="693" name="Google Shape;693;p6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80787" y="239139"/>
            <a:ext cx="937628" cy="937628"/>
          </a:xfrm>
          <a:prstGeom prst="rect">
            <a:avLst/>
          </a:prstGeom>
          <a:noFill/>
          <a:ln>
            <a:noFill/>
          </a:ln>
        </p:spPr>
      </p:pic>
      <p:sp>
        <p:nvSpPr>
          <p:cNvPr id="694" name="Google Shape;694;p63"/>
          <p:cNvSpPr/>
          <p:nvPr/>
        </p:nvSpPr>
        <p:spPr>
          <a:xfrm>
            <a:off x="5538566" y="422028"/>
            <a:ext cx="654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ko-KR" sz="3000" b="1">
                <a:solidFill>
                  <a:schemeClr val="lt1"/>
                </a:solidFill>
              </a:rPr>
              <a:t>2</a:t>
            </a:r>
            <a:endParaRPr sz="30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95" name="Google Shape;695;p63"/>
          <p:cNvCxnSpPr/>
          <p:nvPr/>
        </p:nvCxnSpPr>
        <p:spPr>
          <a:xfrm>
            <a:off x="9911700" y="931300"/>
            <a:ext cx="987000" cy="987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97" name="Google Shape;697;p63"/>
          <p:cNvSpPr txBox="1"/>
          <p:nvPr/>
        </p:nvSpPr>
        <p:spPr>
          <a:xfrm>
            <a:off x="733000" y="1040563"/>
            <a:ext cx="70245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b="1">
                <a:solidFill>
                  <a:srgbClr val="1F447D"/>
                </a:solidFill>
              </a:rPr>
              <a:t>Tableau Desktop (Server/Online) 기능</a:t>
            </a:r>
            <a:endParaRPr b="1">
              <a:solidFill>
                <a:srgbClr val="1C4587"/>
              </a:solidFill>
            </a:endParaRPr>
          </a:p>
        </p:txBody>
      </p:sp>
      <p:sp>
        <p:nvSpPr>
          <p:cNvPr id="698" name="Google Shape;698;p63"/>
          <p:cNvSpPr/>
          <p:nvPr/>
        </p:nvSpPr>
        <p:spPr>
          <a:xfrm>
            <a:off x="6379415" y="481676"/>
            <a:ext cx="2355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sz="1800" b="1">
                <a:solidFill>
                  <a:schemeClr val="lt1"/>
                </a:solidFill>
              </a:rPr>
              <a:t>Tableau 스토리</a:t>
            </a:r>
            <a:endParaRPr sz="1800" b="1">
              <a:solidFill>
                <a:schemeClr val="lt1"/>
              </a:solidFill>
            </a:endParaRPr>
          </a:p>
        </p:txBody>
      </p:sp>
      <p:pic>
        <p:nvPicPr>
          <p:cNvPr id="699" name="Google Shape;699;p6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13238" y="1747063"/>
            <a:ext cx="7317533" cy="4116112"/>
          </a:xfrm>
          <a:prstGeom prst="rect">
            <a:avLst/>
          </a:prstGeom>
          <a:noFill/>
          <a:ln>
            <a:noFill/>
          </a:ln>
        </p:spPr>
      </p:pic>
      <p:sp>
        <p:nvSpPr>
          <p:cNvPr id="700" name="Google Shape;700;p63"/>
          <p:cNvSpPr/>
          <p:nvPr/>
        </p:nvSpPr>
        <p:spPr>
          <a:xfrm>
            <a:off x="5849600" y="1747075"/>
            <a:ext cx="2381100" cy="2177400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특정 프로젝트에 게시하고, 통합 문서에 이름을 지정하며, 설명을 입력하고, 콘텐츠를 태그하고, 게시할 부분을 명확히 선택하고, 사용 권한을 제어할 수 있습니다.</a:t>
            </a:r>
            <a:endParaRPr sz="1200" dirty="0">
              <a:latin typeface="맑은 고딕" panose="020B0503020000020004" pitchFamily="50" charset="-127"/>
              <a:ea typeface="맑은 고딕" panose="020B0503020000020004" pitchFamily="50" charset="-127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8"/>
          <p:cNvSpPr/>
          <p:nvPr/>
        </p:nvSpPr>
        <p:spPr>
          <a:xfrm>
            <a:off x="1159525" y="1571575"/>
            <a:ext cx="6924600" cy="3871800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28"/>
          <p:cNvSpPr/>
          <p:nvPr/>
        </p:nvSpPr>
        <p:spPr>
          <a:xfrm>
            <a:off x="6379415" y="481676"/>
            <a:ext cx="2355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sz="1800" b="1">
                <a:solidFill>
                  <a:schemeClr val="lt1"/>
                </a:solidFill>
              </a:rPr>
              <a:t>Tableau 시작하기</a:t>
            </a:r>
            <a:endParaRPr sz="1800" b="1">
              <a:solidFill>
                <a:schemeClr val="lt1"/>
              </a:solidFill>
            </a:endParaRPr>
          </a:p>
        </p:txBody>
      </p:sp>
      <p:sp>
        <p:nvSpPr>
          <p:cNvPr id="216" name="Google Shape;216;p28"/>
          <p:cNvSpPr txBox="1">
            <a:spLocks noGrp="1"/>
          </p:cNvSpPr>
          <p:nvPr>
            <p:ph type="sldNum" idx="12"/>
          </p:nvPr>
        </p:nvSpPr>
        <p:spPr>
          <a:xfrm>
            <a:off x="7471317" y="6423258"/>
            <a:ext cx="150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4</a:t>
            </a:fld>
            <a:endParaRPr/>
          </a:p>
        </p:txBody>
      </p:sp>
      <p:pic>
        <p:nvPicPr>
          <p:cNvPr id="217" name="Google Shape;217;p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80787" y="239139"/>
            <a:ext cx="937628" cy="937628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28"/>
          <p:cNvSpPr/>
          <p:nvPr/>
        </p:nvSpPr>
        <p:spPr>
          <a:xfrm>
            <a:off x="5538566" y="422028"/>
            <a:ext cx="654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sz="30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28"/>
          <p:cNvSpPr txBox="1"/>
          <p:nvPr/>
        </p:nvSpPr>
        <p:spPr>
          <a:xfrm>
            <a:off x="733000" y="1040550"/>
            <a:ext cx="70245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 dirty="0"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Tableau Public 실행</a:t>
            </a:r>
            <a:endParaRPr b="1" dirty="0">
              <a:latin typeface="맑은 고딕" panose="020B0503020000020004" pitchFamily="50" charset="-127"/>
              <a:ea typeface="맑은 고딕" panose="020B0503020000020004" pitchFamily="50" charset="-127"/>
              <a:cs typeface="Roboto"/>
              <a:sym typeface="Roboto"/>
            </a:endParaRPr>
          </a:p>
        </p:txBody>
      </p:sp>
      <p:cxnSp>
        <p:nvCxnSpPr>
          <p:cNvPr id="220" name="Google Shape;220;p28"/>
          <p:cNvCxnSpPr/>
          <p:nvPr/>
        </p:nvCxnSpPr>
        <p:spPr>
          <a:xfrm>
            <a:off x="9911700" y="931300"/>
            <a:ext cx="987000" cy="987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2" name="Google Shape;222;p28"/>
          <p:cNvSpPr txBox="1"/>
          <p:nvPr/>
        </p:nvSpPr>
        <p:spPr>
          <a:xfrm>
            <a:off x="1337550" y="1582288"/>
            <a:ext cx="6468900" cy="38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맑은 고딕" panose="020B0503020000020004" pitchFamily="50" charset="-127"/>
              <a:ea typeface="맑은 고딕" panose="020B0503020000020004" pitchFamily="50" charset="-127"/>
              <a:cs typeface="Roboto"/>
              <a:sym typeface="Robo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dirty="0">
                <a:solidFill>
                  <a:srgbClr val="22222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이번 </a:t>
            </a:r>
            <a:r>
              <a:rPr lang="ko-KR" sz="18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Tableau 실습</a:t>
            </a:r>
            <a:r>
              <a:rPr lang="ko-KR" sz="1200" dirty="0">
                <a:solidFill>
                  <a:srgbClr val="22222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을 진행하면서 Tableau 통합 문서에 </a:t>
            </a:r>
            <a:r>
              <a:rPr lang="ko-KR" sz="18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여러 개의 보기</a:t>
            </a:r>
            <a:r>
              <a:rPr lang="ko-KR" sz="1200" dirty="0">
                <a:solidFill>
                  <a:srgbClr val="22222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를 만듭니다. 수행 할 단계와 작업 할 통합 문서는 </a:t>
            </a:r>
            <a:r>
              <a:rPr lang="ko-KR" sz="18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대규모 소매 체인</a:t>
            </a:r>
            <a:r>
              <a:rPr lang="ko-KR" sz="1200" dirty="0">
                <a:solidFill>
                  <a:srgbClr val="22222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을 위해 본사에서 근무하는 직원에 대한 이야기를 기반으로 합니다. 기업의 </a:t>
            </a:r>
            <a:r>
              <a:rPr lang="ko-KR" sz="18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비즈니스와 성과</a:t>
            </a:r>
            <a:r>
              <a:rPr lang="ko-KR" sz="1200" dirty="0">
                <a:solidFill>
                  <a:srgbClr val="22222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에 대해 질문하면서 단계별로 이야기가 펼쳐집니다.</a:t>
            </a:r>
            <a:endParaRPr sz="1200" dirty="0">
              <a:solidFill>
                <a:srgbClr val="222222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Roboto"/>
              <a:sym typeface="Robo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222222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Roboto"/>
              <a:sym typeface="Roboto"/>
            </a:endParaRPr>
          </a:p>
          <a:p>
            <a:pPr marL="0" marR="254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dirty="0">
                <a:solidFill>
                  <a:srgbClr val="22222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Tableau 에서 데이터에 연결하는 방법을 배우게 됩니다. </a:t>
            </a:r>
            <a:r>
              <a:rPr lang="ko-KR" sz="18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유용한 전망</a:t>
            </a:r>
            <a:r>
              <a:rPr lang="ko-KR" sz="1200" dirty="0">
                <a:solidFill>
                  <a:srgbClr val="22222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을 만들고, 제시하고, 공유 할 수 있습니다. 실습 후 </a:t>
            </a:r>
            <a:r>
              <a:rPr lang="ko-KR" sz="18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핵심 기능</a:t>
            </a:r>
            <a:r>
              <a:rPr lang="ko-KR" sz="1200" dirty="0">
                <a:solidFill>
                  <a:srgbClr val="22222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을 적용 할 수 있습니다.</a:t>
            </a:r>
            <a:endParaRPr sz="1200" dirty="0">
              <a:solidFill>
                <a:srgbClr val="222222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Roboto"/>
              <a:sym typeface="Robo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맑은 고딕" panose="020B0503020000020004" pitchFamily="50" charset="-127"/>
              <a:ea typeface="맑은 고딕" panose="020B0503020000020004" pitchFamily="50" charset="-127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64"/>
          <p:cNvSpPr txBox="1">
            <a:spLocks noGrp="1"/>
          </p:cNvSpPr>
          <p:nvPr>
            <p:ph type="sldNum" idx="12"/>
          </p:nvPr>
        </p:nvSpPr>
        <p:spPr>
          <a:xfrm>
            <a:off x="7471317" y="6423258"/>
            <a:ext cx="150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40</a:t>
            </a:fld>
            <a:endParaRPr/>
          </a:p>
        </p:txBody>
      </p:sp>
      <p:pic>
        <p:nvPicPr>
          <p:cNvPr id="706" name="Google Shape;706;p6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80787" y="239139"/>
            <a:ext cx="937628" cy="937628"/>
          </a:xfrm>
          <a:prstGeom prst="rect">
            <a:avLst/>
          </a:prstGeom>
          <a:noFill/>
          <a:ln>
            <a:noFill/>
          </a:ln>
        </p:spPr>
      </p:pic>
      <p:sp>
        <p:nvSpPr>
          <p:cNvPr id="707" name="Google Shape;707;p64"/>
          <p:cNvSpPr/>
          <p:nvPr/>
        </p:nvSpPr>
        <p:spPr>
          <a:xfrm>
            <a:off x="5538566" y="422028"/>
            <a:ext cx="654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ko-KR" sz="3000" b="1">
                <a:solidFill>
                  <a:schemeClr val="lt1"/>
                </a:solidFill>
              </a:rPr>
              <a:t>2</a:t>
            </a:r>
            <a:endParaRPr sz="30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08" name="Google Shape;708;p64"/>
          <p:cNvCxnSpPr/>
          <p:nvPr/>
        </p:nvCxnSpPr>
        <p:spPr>
          <a:xfrm>
            <a:off x="9911700" y="931300"/>
            <a:ext cx="987000" cy="987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09" name="Google Shape;709;p64"/>
          <p:cNvSpPr txBox="1"/>
          <p:nvPr/>
        </p:nvSpPr>
        <p:spPr>
          <a:xfrm>
            <a:off x="733000" y="6015575"/>
            <a:ext cx="5165100" cy="3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/>
              <a:t>source: </a:t>
            </a:r>
            <a:r>
              <a:rPr lang="ko-KR" sz="1000" u="sng">
                <a:solidFill>
                  <a:schemeClr val="hlink"/>
                </a:solidFill>
                <a:hlinkClick r:id="rId5"/>
              </a:rPr>
              <a:t>https://www.tableau.com/learn/training</a:t>
            </a:r>
            <a:endParaRPr sz="1000"/>
          </a:p>
        </p:txBody>
      </p:sp>
      <p:sp>
        <p:nvSpPr>
          <p:cNvPr id="710" name="Google Shape;710;p64"/>
          <p:cNvSpPr txBox="1"/>
          <p:nvPr/>
        </p:nvSpPr>
        <p:spPr>
          <a:xfrm>
            <a:off x="733000" y="1040563"/>
            <a:ext cx="70245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>
                <a:solidFill>
                  <a:srgbClr val="1F447D"/>
                </a:solidFill>
              </a:rPr>
              <a:t>Tableau Desktop (Server/Online) 기능</a:t>
            </a:r>
            <a:endParaRPr b="1">
              <a:solidFill>
                <a:srgbClr val="1C4587"/>
              </a:solidFill>
            </a:endParaRPr>
          </a:p>
        </p:txBody>
      </p:sp>
      <p:sp>
        <p:nvSpPr>
          <p:cNvPr id="711" name="Google Shape;711;p64"/>
          <p:cNvSpPr/>
          <p:nvPr/>
        </p:nvSpPr>
        <p:spPr>
          <a:xfrm>
            <a:off x="6379415" y="481676"/>
            <a:ext cx="2355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sz="1800" b="1">
                <a:solidFill>
                  <a:schemeClr val="lt1"/>
                </a:solidFill>
              </a:rPr>
              <a:t>Tableau 스토리</a:t>
            </a:r>
            <a:endParaRPr sz="1800" b="1">
              <a:solidFill>
                <a:schemeClr val="lt1"/>
              </a:solidFill>
            </a:endParaRPr>
          </a:p>
        </p:txBody>
      </p:sp>
      <p:pic>
        <p:nvPicPr>
          <p:cNvPr id="712" name="Google Shape;712;p6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13238" y="1747063"/>
            <a:ext cx="7317533" cy="4116112"/>
          </a:xfrm>
          <a:prstGeom prst="rect">
            <a:avLst/>
          </a:prstGeom>
          <a:noFill/>
          <a:ln>
            <a:noFill/>
          </a:ln>
        </p:spPr>
      </p:pic>
      <p:sp>
        <p:nvSpPr>
          <p:cNvPr id="713" name="Google Shape;713;p64"/>
          <p:cNvSpPr/>
          <p:nvPr/>
        </p:nvSpPr>
        <p:spPr>
          <a:xfrm>
            <a:off x="5849600" y="1747075"/>
            <a:ext cx="2381100" cy="2177400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특정 프로젝트에 게시하고, 통합 문서에 이름을 지정하며, 설명을 입력하고, 콘텐츠를 태그하고, 게시할 부분을 명확히 선택하고, 사용 권한을 제어할 수 있습니다.</a:t>
            </a:r>
            <a:endParaRPr sz="1200" dirty="0">
              <a:latin typeface="맑은 고딕" panose="020B0503020000020004" pitchFamily="50" charset="-127"/>
              <a:ea typeface="맑은 고딕" panose="020B0503020000020004" pitchFamily="50" charset="-127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65"/>
          <p:cNvSpPr txBox="1">
            <a:spLocks noGrp="1"/>
          </p:cNvSpPr>
          <p:nvPr>
            <p:ph type="sldNum" idx="12"/>
          </p:nvPr>
        </p:nvSpPr>
        <p:spPr>
          <a:xfrm>
            <a:off x="7471317" y="6423258"/>
            <a:ext cx="150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41</a:t>
            </a:fld>
            <a:endParaRPr/>
          </a:p>
        </p:txBody>
      </p:sp>
      <p:pic>
        <p:nvPicPr>
          <p:cNvPr id="719" name="Google Shape;719;p6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80787" y="239139"/>
            <a:ext cx="937628" cy="937628"/>
          </a:xfrm>
          <a:prstGeom prst="rect">
            <a:avLst/>
          </a:prstGeom>
          <a:noFill/>
          <a:ln>
            <a:noFill/>
          </a:ln>
        </p:spPr>
      </p:pic>
      <p:sp>
        <p:nvSpPr>
          <p:cNvPr id="720" name="Google Shape;720;p65"/>
          <p:cNvSpPr/>
          <p:nvPr/>
        </p:nvSpPr>
        <p:spPr>
          <a:xfrm>
            <a:off x="5538566" y="422028"/>
            <a:ext cx="654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ko-KR" sz="3000" b="1">
                <a:solidFill>
                  <a:schemeClr val="lt1"/>
                </a:solidFill>
              </a:rPr>
              <a:t>2</a:t>
            </a:r>
            <a:endParaRPr sz="30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21" name="Google Shape;721;p65"/>
          <p:cNvCxnSpPr/>
          <p:nvPr/>
        </p:nvCxnSpPr>
        <p:spPr>
          <a:xfrm>
            <a:off x="9911700" y="931300"/>
            <a:ext cx="987000" cy="987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23" name="Google Shape;723;p65"/>
          <p:cNvSpPr txBox="1"/>
          <p:nvPr/>
        </p:nvSpPr>
        <p:spPr>
          <a:xfrm>
            <a:off x="733000" y="1040563"/>
            <a:ext cx="70245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>
                <a:solidFill>
                  <a:srgbClr val="1F447D"/>
                </a:solidFill>
              </a:rPr>
              <a:t>Tableau Desktop (Server/Online) 기능 </a:t>
            </a:r>
            <a:endParaRPr b="1">
              <a:solidFill>
                <a:srgbClr val="1C4587"/>
              </a:solidFill>
            </a:endParaRPr>
          </a:p>
        </p:txBody>
      </p:sp>
      <p:sp>
        <p:nvSpPr>
          <p:cNvPr id="724" name="Google Shape;724;p65"/>
          <p:cNvSpPr/>
          <p:nvPr/>
        </p:nvSpPr>
        <p:spPr>
          <a:xfrm>
            <a:off x="6379415" y="481676"/>
            <a:ext cx="2355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sz="1800" b="1">
                <a:solidFill>
                  <a:schemeClr val="lt1"/>
                </a:solidFill>
              </a:rPr>
              <a:t>Tableau 스토리</a:t>
            </a:r>
            <a:endParaRPr sz="1800" b="1">
              <a:solidFill>
                <a:schemeClr val="lt1"/>
              </a:solidFill>
            </a:endParaRPr>
          </a:p>
        </p:txBody>
      </p:sp>
      <p:pic>
        <p:nvPicPr>
          <p:cNvPr id="725" name="Google Shape;725;p6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13238" y="1747063"/>
            <a:ext cx="7317533" cy="4116112"/>
          </a:xfrm>
          <a:prstGeom prst="rect">
            <a:avLst/>
          </a:prstGeom>
          <a:noFill/>
          <a:ln>
            <a:noFill/>
          </a:ln>
        </p:spPr>
      </p:pic>
      <p:sp>
        <p:nvSpPr>
          <p:cNvPr id="726" name="Google Shape;726;p65"/>
          <p:cNvSpPr/>
          <p:nvPr/>
        </p:nvSpPr>
        <p:spPr>
          <a:xfrm>
            <a:off x="5849600" y="1747075"/>
            <a:ext cx="2381100" cy="2177400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특정 프로젝트에 게시하고, 통합 문서에 이름을 지정하며, 설명을 입력하고, 콘텐츠를 태그하고, 게시할 부분을 명확히 선택하고, 사용 권한을 제어할 수 있습니다.</a:t>
            </a:r>
            <a:endParaRPr sz="1200" dirty="0">
              <a:latin typeface="맑은 고딕" panose="020B0503020000020004" pitchFamily="50" charset="-127"/>
              <a:ea typeface="맑은 고딕" panose="020B0503020000020004" pitchFamily="50" charset="-127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p66"/>
          <p:cNvSpPr txBox="1">
            <a:spLocks noGrp="1"/>
          </p:cNvSpPr>
          <p:nvPr>
            <p:ph type="sldNum" idx="12"/>
          </p:nvPr>
        </p:nvSpPr>
        <p:spPr>
          <a:xfrm>
            <a:off x="7471317" y="6423258"/>
            <a:ext cx="150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42</a:t>
            </a:fld>
            <a:endParaRPr/>
          </a:p>
        </p:txBody>
      </p:sp>
      <p:pic>
        <p:nvPicPr>
          <p:cNvPr id="732" name="Google Shape;732;p6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80787" y="239139"/>
            <a:ext cx="937628" cy="937628"/>
          </a:xfrm>
          <a:prstGeom prst="rect">
            <a:avLst/>
          </a:prstGeom>
          <a:noFill/>
          <a:ln>
            <a:noFill/>
          </a:ln>
        </p:spPr>
      </p:pic>
      <p:sp>
        <p:nvSpPr>
          <p:cNvPr id="733" name="Google Shape;733;p66"/>
          <p:cNvSpPr/>
          <p:nvPr/>
        </p:nvSpPr>
        <p:spPr>
          <a:xfrm>
            <a:off x="5538566" y="422028"/>
            <a:ext cx="654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ko-KR" sz="3000" b="1">
                <a:solidFill>
                  <a:schemeClr val="lt1"/>
                </a:solidFill>
              </a:rPr>
              <a:t>2</a:t>
            </a:r>
            <a:endParaRPr sz="30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34" name="Google Shape;734;p66"/>
          <p:cNvCxnSpPr/>
          <p:nvPr/>
        </p:nvCxnSpPr>
        <p:spPr>
          <a:xfrm>
            <a:off x="9911700" y="931300"/>
            <a:ext cx="987000" cy="987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36" name="Google Shape;736;p66"/>
          <p:cNvSpPr txBox="1"/>
          <p:nvPr/>
        </p:nvSpPr>
        <p:spPr>
          <a:xfrm>
            <a:off x="733000" y="1040563"/>
            <a:ext cx="70245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b="1">
                <a:solidFill>
                  <a:srgbClr val="1F447D"/>
                </a:solidFill>
              </a:rPr>
              <a:t>Tableau Desktop (Server/Online) 기능</a:t>
            </a:r>
            <a:endParaRPr b="1">
              <a:solidFill>
                <a:srgbClr val="1C4587"/>
              </a:solidFill>
            </a:endParaRPr>
          </a:p>
        </p:txBody>
      </p:sp>
      <p:sp>
        <p:nvSpPr>
          <p:cNvPr id="737" name="Google Shape;737;p66"/>
          <p:cNvSpPr/>
          <p:nvPr/>
        </p:nvSpPr>
        <p:spPr>
          <a:xfrm>
            <a:off x="6379415" y="481676"/>
            <a:ext cx="2355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sz="1800" b="1">
                <a:solidFill>
                  <a:schemeClr val="lt1"/>
                </a:solidFill>
              </a:rPr>
              <a:t>Tableau 스토리</a:t>
            </a:r>
            <a:endParaRPr sz="1800" b="1">
              <a:solidFill>
                <a:schemeClr val="lt1"/>
              </a:solidFill>
            </a:endParaRPr>
          </a:p>
        </p:txBody>
      </p:sp>
      <p:pic>
        <p:nvPicPr>
          <p:cNvPr id="738" name="Google Shape;738;p6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13225" y="1747063"/>
            <a:ext cx="7317533" cy="4116112"/>
          </a:xfrm>
          <a:prstGeom prst="rect">
            <a:avLst/>
          </a:prstGeom>
          <a:noFill/>
          <a:ln>
            <a:noFill/>
          </a:ln>
        </p:spPr>
      </p:pic>
      <p:sp>
        <p:nvSpPr>
          <p:cNvPr id="739" name="Google Shape;739;p66"/>
          <p:cNvSpPr/>
          <p:nvPr/>
        </p:nvSpPr>
        <p:spPr>
          <a:xfrm>
            <a:off x="5849600" y="1747075"/>
            <a:ext cx="2381100" cy="1444200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일단 게시되면 콘텐츠와 간편하게 상호 작용할 수 있습니다.</a:t>
            </a:r>
            <a:endParaRPr sz="1200" dirty="0">
              <a:latin typeface="맑은 고딕" panose="020B0503020000020004" pitchFamily="50" charset="-127"/>
              <a:ea typeface="맑은 고딕" panose="020B0503020000020004" pitchFamily="50" charset="-127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p67"/>
          <p:cNvSpPr txBox="1">
            <a:spLocks noGrp="1"/>
          </p:cNvSpPr>
          <p:nvPr>
            <p:ph type="sldNum" idx="12"/>
          </p:nvPr>
        </p:nvSpPr>
        <p:spPr>
          <a:xfrm>
            <a:off x="7471317" y="6423258"/>
            <a:ext cx="150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43</a:t>
            </a:fld>
            <a:endParaRPr/>
          </a:p>
        </p:txBody>
      </p:sp>
      <p:pic>
        <p:nvPicPr>
          <p:cNvPr id="745" name="Google Shape;745;p6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80787" y="239139"/>
            <a:ext cx="937628" cy="937628"/>
          </a:xfrm>
          <a:prstGeom prst="rect">
            <a:avLst/>
          </a:prstGeom>
          <a:noFill/>
          <a:ln>
            <a:noFill/>
          </a:ln>
        </p:spPr>
      </p:pic>
      <p:sp>
        <p:nvSpPr>
          <p:cNvPr id="746" name="Google Shape;746;p67"/>
          <p:cNvSpPr/>
          <p:nvPr/>
        </p:nvSpPr>
        <p:spPr>
          <a:xfrm>
            <a:off x="5538566" y="422028"/>
            <a:ext cx="654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ko-KR" sz="3000" b="1">
                <a:solidFill>
                  <a:schemeClr val="lt1"/>
                </a:solidFill>
              </a:rPr>
              <a:t>2</a:t>
            </a:r>
            <a:endParaRPr sz="30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47" name="Google Shape;747;p67"/>
          <p:cNvCxnSpPr/>
          <p:nvPr/>
        </p:nvCxnSpPr>
        <p:spPr>
          <a:xfrm>
            <a:off x="9911700" y="931300"/>
            <a:ext cx="987000" cy="987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49" name="Google Shape;749;p67"/>
          <p:cNvSpPr txBox="1"/>
          <p:nvPr/>
        </p:nvSpPr>
        <p:spPr>
          <a:xfrm>
            <a:off x="733000" y="1040563"/>
            <a:ext cx="70245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b="1">
                <a:solidFill>
                  <a:srgbClr val="1F447D"/>
                </a:solidFill>
              </a:rPr>
              <a:t>Tableau Desktop (Server/Online) 기능</a:t>
            </a:r>
            <a:endParaRPr b="1">
              <a:solidFill>
                <a:srgbClr val="1C4587"/>
              </a:solidFill>
            </a:endParaRPr>
          </a:p>
        </p:txBody>
      </p:sp>
      <p:sp>
        <p:nvSpPr>
          <p:cNvPr id="750" name="Google Shape;750;p67"/>
          <p:cNvSpPr/>
          <p:nvPr/>
        </p:nvSpPr>
        <p:spPr>
          <a:xfrm>
            <a:off x="6379415" y="481676"/>
            <a:ext cx="2355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sz="1800" b="1">
                <a:solidFill>
                  <a:schemeClr val="lt1"/>
                </a:solidFill>
              </a:rPr>
              <a:t>Tableau 스토리</a:t>
            </a:r>
            <a:endParaRPr sz="1800" b="1">
              <a:solidFill>
                <a:schemeClr val="lt1"/>
              </a:solidFill>
            </a:endParaRPr>
          </a:p>
        </p:txBody>
      </p:sp>
      <p:pic>
        <p:nvPicPr>
          <p:cNvPr id="751" name="Google Shape;751;p6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13238" y="1747063"/>
            <a:ext cx="7317533" cy="4116112"/>
          </a:xfrm>
          <a:prstGeom prst="rect">
            <a:avLst/>
          </a:prstGeom>
          <a:noFill/>
          <a:ln>
            <a:noFill/>
          </a:ln>
        </p:spPr>
      </p:pic>
      <p:sp>
        <p:nvSpPr>
          <p:cNvPr id="752" name="Google Shape;752;p67"/>
          <p:cNvSpPr/>
          <p:nvPr/>
        </p:nvSpPr>
        <p:spPr>
          <a:xfrm>
            <a:off x="913250" y="3429000"/>
            <a:ext cx="2381100" cy="2434200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콘텐츠를 구독하여 정해진 일정에 따라 이메일로 업데이트된 콘텐츠나 즐겨보는 콘텐츠를 받고, 검색 및 필터를 수행할 수 있습니다. iOS 및 Android 앱을 사용하면 어디서나 대시보드와 데이터를 휴대폰 또는 태블릿에서 안전하게 사용할 수 있습니다.</a:t>
            </a:r>
            <a:endParaRPr sz="1200" dirty="0">
              <a:latin typeface="맑은 고딕" panose="020B0503020000020004" pitchFamily="50" charset="-127"/>
              <a:ea typeface="맑은 고딕" panose="020B0503020000020004" pitchFamily="50" charset="-127"/>
              <a:cs typeface="Roboto"/>
              <a:sym typeface="Roboto"/>
            </a:endParaRPr>
          </a:p>
        </p:txBody>
      </p:sp>
      <p:sp>
        <p:nvSpPr>
          <p:cNvPr id="753" name="Google Shape;753;p67"/>
          <p:cNvSpPr/>
          <p:nvPr/>
        </p:nvSpPr>
        <p:spPr>
          <a:xfrm>
            <a:off x="7165225" y="3101950"/>
            <a:ext cx="987000" cy="773100"/>
          </a:xfrm>
          <a:prstGeom prst="rect">
            <a:avLst/>
          </a:prstGeom>
          <a:noFill/>
          <a:ln w="2857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4" name="Google Shape;754;p67"/>
          <p:cNvSpPr/>
          <p:nvPr/>
        </p:nvSpPr>
        <p:spPr>
          <a:xfrm>
            <a:off x="5698475" y="2061375"/>
            <a:ext cx="1119900" cy="369300"/>
          </a:xfrm>
          <a:prstGeom prst="rect">
            <a:avLst/>
          </a:prstGeom>
          <a:noFill/>
          <a:ln w="2857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p68"/>
          <p:cNvSpPr/>
          <p:nvPr/>
        </p:nvSpPr>
        <p:spPr>
          <a:xfrm>
            <a:off x="6379415" y="481676"/>
            <a:ext cx="2355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sz="1800" b="1">
                <a:solidFill>
                  <a:schemeClr val="lt1"/>
                </a:solidFill>
              </a:rPr>
              <a:t>Tableau 시작하기</a:t>
            </a:r>
            <a:endParaRPr sz="1800" b="1">
              <a:solidFill>
                <a:schemeClr val="lt1"/>
              </a:solidFill>
            </a:endParaRPr>
          </a:p>
        </p:txBody>
      </p:sp>
      <p:sp>
        <p:nvSpPr>
          <p:cNvPr id="760" name="Google Shape;760;p68"/>
          <p:cNvSpPr txBox="1">
            <a:spLocks noGrp="1"/>
          </p:cNvSpPr>
          <p:nvPr>
            <p:ph type="sldNum" idx="12"/>
          </p:nvPr>
        </p:nvSpPr>
        <p:spPr>
          <a:xfrm>
            <a:off x="7471317" y="6423258"/>
            <a:ext cx="150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44</a:t>
            </a:fld>
            <a:endParaRPr/>
          </a:p>
        </p:txBody>
      </p:sp>
      <p:pic>
        <p:nvPicPr>
          <p:cNvPr id="761" name="Google Shape;761;p6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80787" y="239139"/>
            <a:ext cx="937628" cy="937628"/>
          </a:xfrm>
          <a:prstGeom prst="rect">
            <a:avLst/>
          </a:prstGeom>
          <a:noFill/>
          <a:ln>
            <a:noFill/>
          </a:ln>
        </p:spPr>
      </p:pic>
      <p:sp>
        <p:nvSpPr>
          <p:cNvPr id="762" name="Google Shape;762;p68"/>
          <p:cNvSpPr/>
          <p:nvPr/>
        </p:nvSpPr>
        <p:spPr>
          <a:xfrm>
            <a:off x="5538566" y="422028"/>
            <a:ext cx="654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sz="30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63" name="Google Shape;763;p68"/>
          <p:cNvCxnSpPr/>
          <p:nvPr/>
        </p:nvCxnSpPr>
        <p:spPr>
          <a:xfrm>
            <a:off x="9911700" y="931300"/>
            <a:ext cx="987000" cy="987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65" name="Google Shape;765;p68"/>
          <p:cNvSpPr txBox="1"/>
          <p:nvPr/>
        </p:nvSpPr>
        <p:spPr>
          <a:xfrm>
            <a:off x="733000" y="1040625"/>
            <a:ext cx="7497900" cy="43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1F447D"/>
                </a:solidFill>
              </a:rPr>
              <a:t>Exercise</a:t>
            </a:r>
            <a:endParaRPr sz="2400" b="1">
              <a:solidFill>
                <a:srgbClr val="1F447D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F447D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rgbClr val="1F447D"/>
                </a:solidFill>
              </a:rPr>
              <a:t>1904년 부터 2017년 까지의 미국 국립 공원 및 방문자 데이터 입니다.</a:t>
            </a:r>
            <a:endParaRPr>
              <a:solidFill>
                <a:srgbClr val="1F447D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F447D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rgbClr val="1F447D"/>
                </a:solidFill>
              </a:rPr>
              <a:t>최다 방문 공원 순위, 계절별 방문 트렌드, 지역별 분포도 등 흥미로운 대시보드로</a:t>
            </a:r>
            <a:endParaRPr>
              <a:solidFill>
                <a:srgbClr val="1F447D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rgbClr val="1F447D"/>
                </a:solidFill>
              </a:rPr>
              <a:t>자신만의 스토리를 만들어 보세요.</a:t>
            </a:r>
            <a:endParaRPr>
              <a:solidFill>
                <a:srgbClr val="1F447D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F447D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u="sng">
                <a:solidFill>
                  <a:schemeClr val="hlink"/>
                </a:solidFill>
                <a:hlinkClick r:id="rId5"/>
              </a:rPr>
              <a:t>https://github.com/yyoo79/KTSummer2019/raw/master/NationalParks.xlsx</a:t>
            </a:r>
            <a:r>
              <a:rPr lang="ko-KR">
                <a:solidFill>
                  <a:srgbClr val="1F447D"/>
                </a:solidFill>
              </a:rPr>
              <a:t> </a:t>
            </a:r>
            <a:endParaRPr>
              <a:solidFill>
                <a:srgbClr val="1F447D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u="sng">
                <a:solidFill>
                  <a:schemeClr val="hlink"/>
                </a:solidFill>
                <a:hlinkClick r:id="rId6"/>
              </a:rPr>
              <a:t>https://github.com/yyoo79/KTSummer2019/raw/master/Visits_by_Month_data.xlsx</a:t>
            </a:r>
            <a:r>
              <a:rPr lang="ko-KR">
                <a:solidFill>
                  <a:srgbClr val="1F447D"/>
                </a:solidFill>
              </a:rPr>
              <a:t> </a:t>
            </a:r>
            <a:endParaRPr>
              <a:solidFill>
                <a:srgbClr val="1F447D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F447D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rgbClr val="1F447D"/>
                </a:solidFill>
              </a:rPr>
              <a:t>데이터 세트에는 공원크기, 방문자 수, 설립연도, 지역 정보 같은 다양한 데이터가 들어 있습니다.</a:t>
            </a:r>
            <a:endParaRPr>
              <a:solidFill>
                <a:srgbClr val="1F447D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F447D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rgbClr val="1F447D"/>
                </a:solidFill>
              </a:rPr>
              <a:t>다양한 데이터로 자신만의 대시보드를 만들어 보세요.</a:t>
            </a:r>
            <a:endParaRPr>
              <a:solidFill>
                <a:srgbClr val="1F447D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p69"/>
          <p:cNvSpPr/>
          <p:nvPr/>
        </p:nvSpPr>
        <p:spPr>
          <a:xfrm>
            <a:off x="6379415" y="481676"/>
            <a:ext cx="2355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sz="1800" b="1">
                <a:solidFill>
                  <a:schemeClr val="lt1"/>
                </a:solidFill>
              </a:rPr>
              <a:t>Tableau 시작하기</a:t>
            </a:r>
            <a:endParaRPr sz="1800" b="1">
              <a:solidFill>
                <a:schemeClr val="lt1"/>
              </a:solidFill>
            </a:endParaRPr>
          </a:p>
        </p:txBody>
      </p:sp>
      <p:sp>
        <p:nvSpPr>
          <p:cNvPr id="771" name="Google Shape;771;p69"/>
          <p:cNvSpPr txBox="1">
            <a:spLocks noGrp="1"/>
          </p:cNvSpPr>
          <p:nvPr>
            <p:ph type="sldNum" idx="12"/>
          </p:nvPr>
        </p:nvSpPr>
        <p:spPr>
          <a:xfrm>
            <a:off x="7471317" y="6423258"/>
            <a:ext cx="150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45</a:t>
            </a:fld>
            <a:endParaRPr/>
          </a:p>
        </p:txBody>
      </p:sp>
      <p:pic>
        <p:nvPicPr>
          <p:cNvPr id="772" name="Google Shape;772;p6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80787" y="239139"/>
            <a:ext cx="937628" cy="937628"/>
          </a:xfrm>
          <a:prstGeom prst="rect">
            <a:avLst/>
          </a:prstGeom>
          <a:noFill/>
          <a:ln>
            <a:noFill/>
          </a:ln>
        </p:spPr>
      </p:pic>
      <p:sp>
        <p:nvSpPr>
          <p:cNvPr id="773" name="Google Shape;773;p69"/>
          <p:cNvSpPr/>
          <p:nvPr/>
        </p:nvSpPr>
        <p:spPr>
          <a:xfrm>
            <a:off x="5538566" y="422028"/>
            <a:ext cx="654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sz="30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74" name="Google Shape;774;p69"/>
          <p:cNvCxnSpPr/>
          <p:nvPr/>
        </p:nvCxnSpPr>
        <p:spPr>
          <a:xfrm>
            <a:off x="9911700" y="931300"/>
            <a:ext cx="987000" cy="987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76" name="Google Shape;776;p69"/>
          <p:cNvSpPr txBox="1"/>
          <p:nvPr/>
        </p:nvSpPr>
        <p:spPr>
          <a:xfrm>
            <a:off x="733000" y="1040625"/>
            <a:ext cx="7497900" cy="43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1F447D"/>
                </a:solidFill>
              </a:rPr>
              <a:t>Exercise</a:t>
            </a:r>
            <a:endParaRPr sz="2400" b="1">
              <a:solidFill>
                <a:srgbClr val="1F447D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F447D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rgbClr val="1F447D"/>
                </a:solidFill>
              </a:rPr>
              <a:t>Data Dictionary</a:t>
            </a:r>
            <a:endParaRPr>
              <a:solidFill>
                <a:srgbClr val="1F447D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F447D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rgbClr val="1F447D"/>
                </a:solidFill>
              </a:rPr>
              <a:t>Acres - 에이커 (면적 단위)</a:t>
            </a:r>
            <a:endParaRPr>
              <a:solidFill>
                <a:srgbClr val="1F447D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rgbClr val="1F447D"/>
                </a:solidFill>
              </a:rPr>
              <a:t>Visits per Capita </a:t>
            </a:r>
            <a:endParaRPr>
              <a:solidFill>
                <a:srgbClr val="1F447D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rgbClr val="1F447D"/>
                </a:solidFill>
              </a:rPr>
              <a:t>Avg Visits per Park - 공원 평균 방문 수</a:t>
            </a:r>
            <a:endParaRPr>
              <a:solidFill>
                <a:srgbClr val="1F447D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rgbClr val="1F447D"/>
                </a:solidFill>
              </a:rPr>
              <a:t>2017 Visits - 2017 년 방문수</a:t>
            </a:r>
            <a:endParaRPr>
              <a:solidFill>
                <a:srgbClr val="1F447D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rgbClr val="1F447D"/>
                </a:solidFill>
              </a:rPr>
              <a:t>Average Visits - 평균 방문 수</a:t>
            </a:r>
            <a:endParaRPr>
              <a:solidFill>
                <a:srgbClr val="1F447D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rgbClr val="1F447D"/>
                </a:solidFill>
              </a:rPr>
              <a:t>Sum of Visits - 방문 수 합계</a:t>
            </a:r>
            <a:endParaRPr>
              <a:solidFill>
                <a:srgbClr val="1F447D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rgbClr val="1F447D"/>
                </a:solidFill>
              </a:rPr>
              <a:t>Date of Establishment - 설립연도</a:t>
            </a:r>
            <a:endParaRPr>
              <a:solidFill>
                <a:srgbClr val="1F447D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rgbClr val="1F447D"/>
                </a:solidFill>
              </a:rPr>
              <a:t>Park Age - 공원 나이</a:t>
            </a:r>
            <a:endParaRPr>
              <a:solidFill>
                <a:srgbClr val="1F447D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rgbClr val="1F447D"/>
                </a:solidFill>
              </a:rPr>
              <a:t>Park - 공원이름</a:t>
            </a:r>
            <a:endParaRPr>
              <a:solidFill>
                <a:srgbClr val="1F447D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rgbClr val="1F447D"/>
                </a:solidFill>
              </a:rPr>
              <a:t>Population - 인구수 </a:t>
            </a:r>
            <a:endParaRPr>
              <a:solidFill>
                <a:srgbClr val="1F447D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rgbClr val="1F447D"/>
                </a:solidFill>
              </a:rPr>
              <a:t>Recreation Visits - 레크리에이션 방문수</a:t>
            </a:r>
            <a:endParaRPr>
              <a:solidFill>
                <a:srgbClr val="1F447D"/>
              </a:solidFill>
            </a:endParaRPr>
          </a:p>
        </p:txBody>
      </p:sp>
      <p:sp>
        <p:nvSpPr>
          <p:cNvPr id="777" name="Google Shape;777;p69"/>
          <p:cNvSpPr txBox="1"/>
          <p:nvPr/>
        </p:nvSpPr>
        <p:spPr>
          <a:xfrm>
            <a:off x="5321875" y="2205840"/>
            <a:ext cx="2909100" cy="3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rgbClr val="1F447D"/>
                </a:solidFill>
              </a:rPr>
              <a:t>Region - 지역</a:t>
            </a:r>
            <a:endParaRPr>
              <a:solidFill>
                <a:srgbClr val="1F447D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rgbClr val="1F447D"/>
                </a:solidFill>
              </a:rPr>
              <a:t>State - 주</a:t>
            </a:r>
            <a:endParaRPr>
              <a:solidFill>
                <a:srgbClr val="1F447D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rgbClr val="1F447D"/>
                </a:solidFill>
              </a:rPr>
              <a:t>Year (US Data) - 연도</a:t>
            </a:r>
            <a:endParaRPr>
              <a:solidFill>
                <a:srgbClr val="1F447D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rgbClr val="1F447D"/>
                </a:solidFill>
              </a:rPr>
              <a:t>Year Established - 설립 연도</a:t>
            </a:r>
            <a:endParaRPr>
              <a:solidFill>
                <a:srgbClr val="1F447D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rgbClr val="1F447D"/>
                </a:solidFill>
              </a:rPr>
              <a:t>Zip - 우편번호</a:t>
            </a:r>
            <a:endParaRPr>
              <a:solidFill>
                <a:srgbClr val="1F447D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rgbClr val="1F447D"/>
                </a:solidFill>
              </a:rPr>
              <a:t>Month - 달</a:t>
            </a:r>
            <a:endParaRPr>
              <a:solidFill>
                <a:srgbClr val="1F447D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rgbClr val="1F447D"/>
                </a:solidFill>
              </a:rPr>
              <a:t>Number of Records - 기록수</a:t>
            </a:r>
            <a:endParaRPr>
              <a:solidFill>
                <a:srgbClr val="1F447D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rgbClr val="1F447D"/>
                </a:solidFill>
              </a:rPr>
              <a:t>Unique Visits - 순 방문수</a:t>
            </a:r>
            <a:endParaRPr>
              <a:solidFill>
                <a:srgbClr val="1F447D"/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p70"/>
          <p:cNvSpPr txBox="1">
            <a:spLocks noGrp="1"/>
          </p:cNvSpPr>
          <p:nvPr>
            <p:ph type="sldNum" idx="12"/>
          </p:nvPr>
        </p:nvSpPr>
        <p:spPr>
          <a:xfrm>
            <a:off x="7471317" y="6423258"/>
            <a:ext cx="150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46</a:t>
            </a:fld>
            <a:endParaRPr/>
          </a:p>
        </p:txBody>
      </p:sp>
      <p:pic>
        <p:nvPicPr>
          <p:cNvPr id="783" name="Google Shape;783;p7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80787" y="239139"/>
            <a:ext cx="937628" cy="937628"/>
          </a:xfrm>
          <a:prstGeom prst="rect">
            <a:avLst/>
          </a:prstGeom>
          <a:noFill/>
          <a:ln>
            <a:noFill/>
          </a:ln>
        </p:spPr>
      </p:pic>
      <p:pic>
        <p:nvPicPr>
          <p:cNvPr id="785" name="Google Shape;785;p70"/>
          <p:cNvPicPr preferRelativeResize="0"/>
          <p:nvPr/>
        </p:nvPicPr>
        <p:blipFill rotWithShape="1">
          <a:blip r:embed="rId5">
            <a:alphaModFix/>
          </a:blip>
          <a:srcRect t="9605" b="9807"/>
          <a:stretch/>
        </p:blipFill>
        <p:spPr>
          <a:xfrm>
            <a:off x="2034013" y="1372587"/>
            <a:ext cx="5075975" cy="4112825"/>
          </a:xfrm>
          <a:prstGeom prst="rect">
            <a:avLst/>
          </a:prstGeom>
          <a:noFill/>
          <a:ln>
            <a:noFill/>
          </a:ln>
        </p:spPr>
      </p:pic>
      <p:sp>
        <p:nvSpPr>
          <p:cNvPr id="786" name="Google Shape;786;p70"/>
          <p:cNvSpPr/>
          <p:nvPr/>
        </p:nvSpPr>
        <p:spPr>
          <a:xfrm>
            <a:off x="5538566" y="422028"/>
            <a:ext cx="654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ko-KR" sz="3000" b="1">
                <a:solidFill>
                  <a:schemeClr val="lt1"/>
                </a:solidFill>
              </a:rPr>
              <a:t>2</a:t>
            </a:r>
            <a:endParaRPr sz="30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7" name="Google Shape;787;p70"/>
          <p:cNvSpPr/>
          <p:nvPr/>
        </p:nvSpPr>
        <p:spPr>
          <a:xfrm>
            <a:off x="6379415" y="481676"/>
            <a:ext cx="2355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sz="1800" b="1">
                <a:solidFill>
                  <a:schemeClr val="lt1"/>
                </a:solidFill>
              </a:rPr>
              <a:t>Tableau 스토리</a:t>
            </a:r>
            <a:endParaRPr sz="1800"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9"/>
          <p:cNvSpPr/>
          <p:nvPr/>
        </p:nvSpPr>
        <p:spPr>
          <a:xfrm>
            <a:off x="6379415" y="481676"/>
            <a:ext cx="2355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sz="1800" b="1">
                <a:solidFill>
                  <a:schemeClr val="lt1"/>
                </a:solidFill>
              </a:rPr>
              <a:t>Tableau 대시보드</a:t>
            </a:r>
            <a:endParaRPr sz="1800" b="1">
              <a:solidFill>
                <a:schemeClr val="lt1"/>
              </a:solidFill>
            </a:endParaRPr>
          </a:p>
        </p:txBody>
      </p:sp>
      <p:sp>
        <p:nvSpPr>
          <p:cNvPr id="228" name="Google Shape;228;p29"/>
          <p:cNvSpPr txBox="1">
            <a:spLocks noGrp="1"/>
          </p:cNvSpPr>
          <p:nvPr>
            <p:ph type="sldNum" idx="12"/>
          </p:nvPr>
        </p:nvSpPr>
        <p:spPr>
          <a:xfrm>
            <a:off x="7471317" y="6423258"/>
            <a:ext cx="150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5</a:t>
            </a:fld>
            <a:endParaRPr/>
          </a:p>
        </p:txBody>
      </p:sp>
      <p:pic>
        <p:nvPicPr>
          <p:cNvPr id="229" name="Google Shape;229;p2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80787" y="239139"/>
            <a:ext cx="937628" cy="937628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29"/>
          <p:cNvSpPr/>
          <p:nvPr/>
        </p:nvSpPr>
        <p:spPr>
          <a:xfrm>
            <a:off x="5538566" y="422028"/>
            <a:ext cx="654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sz="30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1" name="Google Shape;231;p29"/>
          <p:cNvCxnSpPr/>
          <p:nvPr/>
        </p:nvCxnSpPr>
        <p:spPr>
          <a:xfrm>
            <a:off x="9911700" y="931300"/>
            <a:ext cx="987000" cy="987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3" name="Google Shape;233;p29"/>
          <p:cNvSpPr txBox="1"/>
          <p:nvPr/>
        </p:nvSpPr>
        <p:spPr>
          <a:xfrm>
            <a:off x="733000" y="1040563"/>
            <a:ext cx="70245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>
                <a:solidFill>
                  <a:srgbClr val="1F447D"/>
                </a:solidFill>
              </a:rPr>
              <a:t> </a:t>
            </a:r>
            <a:endParaRPr b="1">
              <a:solidFill>
                <a:srgbClr val="1C4587"/>
              </a:solidFill>
            </a:endParaRPr>
          </a:p>
        </p:txBody>
      </p:sp>
      <p:pic>
        <p:nvPicPr>
          <p:cNvPr id="234" name="Google Shape;234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13238" y="1747063"/>
            <a:ext cx="7317533" cy="4116112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29"/>
          <p:cNvSpPr/>
          <p:nvPr/>
        </p:nvSpPr>
        <p:spPr>
          <a:xfrm>
            <a:off x="5849600" y="1747075"/>
            <a:ext cx="2381100" cy="1939500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지금까지 데이터 집합에 대한 몇몇 유용한 뷰를 만들어 보았습니다. </a:t>
            </a:r>
            <a:endParaRPr sz="1200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이제 여러 개별 뷰를 하나의 대시보드에 조합해 보겠습니다.</a:t>
            </a:r>
            <a:endParaRPr sz="1200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Roboto"/>
              <a:sym typeface="Roboto"/>
            </a:endParaRPr>
          </a:p>
        </p:txBody>
      </p:sp>
      <p:sp>
        <p:nvSpPr>
          <p:cNvPr id="236" name="Google Shape;236;p29"/>
          <p:cNvSpPr/>
          <p:nvPr/>
        </p:nvSpPr>
        <p:spPr>
          <a:xfrm>
            <a:off x="7749925" y="5629100"/>
            <a:ext cx="366600" cy="366600"/>
          </a:xfrm>
          <a:prstGeom prst="ellipse">
            <a:avLst/>
          </a:prstGeom>
          <a:noFill/>
          <a:ln w="2857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0"/>
          <p:cNvSpPr txBox="1">
            <a:spLocks noGrp="1"/>
          </p:cNvSpPr>
          <p:nvPr>
            <p:ph type="sldNum" idx="12"/>
          </p:nvPr>
        </p:nvSpPr>
        <p:spPr>
          <a:xfrm>
            <a:off x="7471317" y="6423258"/>
            <a:ext cx="150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6</a:t>
            </a:fld>
            <a:endParaRPr/>
          </a:p>
        </p:txBody>
      </p:sp>
      <p:pic>
        <p:nvPicPr>
          <p:cNvPr id="242" name="Google Shape;242;p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80787" y="239139"/>
            <a:ext cx="937628" cy="937628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30"/>
          <p:cNvSpPr/>
          <p:nvPr/>
        </p:nvSpPr>
        <p:spPr>
          <a:xfrm>
            <a:off x="5538566" y="422028"/>
            <a:ext cx="654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sz="30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4" name="Google Shape;244;p30"/>
          <p:cNvCxnSpPr/>
          <p:nvPr/>
        </p:nvCxnSpPr>
        <p:spPr>
          <a:xfrm>
            <a:off x="9911700" y="931300"/>
            <a:ext cx="987000" cy="987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6" name="Google Shape;246;p30"/>
          <p:cNvSpPr txBox="1"/>
          <p:nvPr/>
        </p:nvSpPr>
        <p:spPr>
          <a:xfrm>
            <a:off x="733000" y="1040563"/>
            <a:ext cx="70245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>
                <a:solidFill>
                  <a:srgbClr val="1F447D"/>
                </a:solidFill>
              </a:rPr>
              <a:t> </a:t>
            </a:r>
            <a:endParaRPr b="1">
              <a:solidFill>
                <a:srgbClr val="1C4587"/>
              </a:solidFill>
            </a:endParaRPr>
          </a:p>
        </p:txBody>
      </p:sp>
      <p:sp>
        <p:nvSpPr>
          <p:cNvPr id="247" name="Google Shape;247;p30"/>
          <p:cNvSpPr/>
          <p:nvPr/>
        </p:nvSpPr>
        <p:spPr>
          <a:xfrm>
            <a:off x="6379415" y="481676"/>
            <a:ext cx="2355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sz="1800" b="1">
                <a:solidFill>
                  <a:schemeClr val="lt1"/>
                </a:solidFill>
              </a:rPr>
              <a:t>Tableau 대시보드</a:t>
            </a:r>
            <a:endParaRPr sz="1800" b="1">
              <a:solidFill>
                <a:schemeClr val="lt1"/>
              </a:solidFill>
            </a:endParaRPr>
          </a:p>
        </p:txBody>
      </p:sp>
      <p:pic>
        <p:nvPicPr>
          <p:cNvPr id="248" name="Google Shape;248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13238" y="1747063"/>
            <a:ext cx="7317533" cy="4116112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30"/>
          <p:cNvSpPr/>
          <p:nvPr/>
        </p:nvSpPr>
        <p:spPr>
          <a:xfrm>
            <a:off x="7978525" y="5629100"/>
            <a:ext cx="366600" cy="366600"/>
          </a:xfrm>
          <a:prstGeom prst="ellipse">
            <a:avLst/>
          </a:prstGeom>
          <a:noFill/>
          <a:ln w="2857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30"/>
          <p:cNvSpPr/>
          <p:nvPr/>
        </p:nvSpPr>
        <p:spPr>
          <a:xfrm>
            <a:off x="5849600" y="1747075"/>
            <a:ext cx="2381100" cy="1939500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지금까지 데이터 집합에 대한 몇몇 유용한 뷰를 만들어 보았습니다. </a:t>
            </a:r>
            <a:endParaRPr sz="1200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이제 여러 개별 뷰를 하나의 대시보드에 조합해 보겠습니다.</a:t>
            </a:r>
            <a:endParaRPr sz="1200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1"/>
          <p:cNvSpPr txBox="1">
            <a:spLocks noGrp="1"/>
          </p:cNvSpPr>
          <p:nvPr>
            <p:ph type="sldNum" idx="12"/>
          </p:nvPr>
        </p:nvSpPr>
        <p:spPr>
          <a:xfrm>
            <a:off x="7471317" y="6423258"/>
            <a:ext cx="150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7</a:t>
            </a:fld>
            <a:endParaRPr/>
          </a:p>
        </p:txBody>
      </p:sp>
      <p:pic>
        <p:nvPicPr>
          <p:cNvPr id="256" name="Google Shape;256;p3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80787" y="239139"/>
            <a:ext cx="937628" cy="937628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31"/>
          <p:cNvSpPr/>
          <p:nvPr/>
        </p:nvSpPr>
        <p:spPr>
          <a:xfrm>
            <a:off x="5538566" y="422028"/>
            <a:ext cx="654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sz="30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8" name="Google Shape;258;p31"/>
          <p:cNvCxnSpPr/>
          <p:nvPr/>
        </p:nvCxnSpPr>
        <p:spPr>
          <a:xfrm>
            <a:off x="9911700" y="931300"/>
            <a:ext cx="987000" cy="987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0" name="Google Shape;260;p31"/>
          <p:cNvSpPr txBox="1"/>
          <p:nvPr/>
        </p:nvSpPr>
        <p:spPr>
          <a:xfrm>
            <a:off x="733000" y="1040563"/>
            <a:ext cx="70245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>
                <a:solidFill>
                  <a:srgbClr val="1F447D"/>
                </a:solidFill>
              </a:rPr>
              <a:t> </a:t>
            </a:r>
            <a:endParaRPr b="1">
              <a:solidFill>
                <a:srgbClr val="1C4587"/>
              </a:solidFill>
            </a:endParaRPr>
          </a:p>
        </p:txBody>
      </p:sp>
      <p:sp>
        <p:nvSpPr>
          <p:cNvPr id="261" name="Google Shape;261;p31"/>
          <p:cNvSpPr/>
          <p:nvPr/>
        </p:nvSpPr>
        <p:spPr>
          <a:xfrm>
            <a:off x="6379415" y="481676"/>
            <a:ext cx="2355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sz="1800" b="1">
                <a:solidFill>
                  <a:schemeClr val="lt1"/>
                </a:solidFill>
              </a:rPr>
              <a:t>Tableau 대시보드</a:t>
            </a:r>
            <a:endParaRPr sz="1800" b="1">
              <a:solidFill>
                <a:schemeClr val="lt1"/>
              </a:solidFill>
            </a:endParaRPr>
          </a:p>
        </p:txBody>
      </p:sp>
      <p:pic>
        <p:nvPicPr>
          <p:cNvPr id="262" name="Google Shape;262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13238" y="1747063"/>
            <a:ext cx="7317533" cy="4116112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31"/>
          <p:cNvSpPr/>
          <p:nvPr/>
        </p:nvSpPr>
        <p:spPr>
          <a:xfrm>
            <a:off x="5849600" y="1747075"/>
            <a:ext cx="2381100" cy="1305300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이 아이콘을 클릭하여 대시보드를 만들겠습니다.</a:t>
            </a:r>
            <a:endParaRPr sz="1200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Roboto"/>
              <a:sym typeface="Roboto"/>
            </a:endParaRPr>
          </a:p>
        </p:txBody>
      </p:sp>
      <p:sp>
        <p:nvSpPr>
          <p:cNvPr id="264" name="Google Shape;264;p31"/>
          <p:cNvSpPr/>
          <p:nvPr/>
        </p:nvSpPr>
        <p:spPr>
          <a:xfrm>
            <a:off x="5235325" y="5476700"/>
            <a:ext cx="366600" cy="366600"/>
          </a:xfrm>
          <a:prstGeom prst="ellipse">
            <a:avLst/>
          </a:prstGeom>
          <a:noFill/>
          <a:ln w="2857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2"/>
          <p:cNvSpPr txBox="1">
            <a:spLocks noGrp="1"/>
          </p:cNvSpPr>
          <p:nvPr>
            <p:ph type="sldNum" idx="12"/>
          </p:nvPr>
        </p:nvSpPr>
        <p:spPr>
          <a:xfrm>
            <a:off x="7471317" y="6423258"/>
            <a:ext cx="150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8</a:t>
            </a:fld>
            <a:endParaRPr/>
          </a:p>
        </p:txBody>
      </p:sp>
      <p:pic>
        <p:nvPicPr>
          <p:cNvPr id="270" name="Google Shape;270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80787" y="239139"/>
            <a:ext cx="937628" cy="937628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32"/>
          <p:cNvSpPr/>
          <p:nvPr/>
        </p:nvSpPr>
        <p:spPr>
          <a:xfrm>
            <a:off x="5538566" y="422028"/>
            <a:ext cx="654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sz="30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2" name="Google Shape;272;p32"/>
          <p:cNvCxnSpPr/>
          <p:nvPr/>
        </p:nvCxnSpPr>
        <p:spPr>
          <a:xfrm>
            <a:off x="9911700" y="931300"/>
            <a:ext cx="987000" cy="987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4" name="Google Shape;274;p32"/>
          <p:cNvSpPr txBox="1"/>
          <p:nvPr/>
        </p:nvSpPr>
        <p:spPr>
          <a:xfrm>
            <a:off x="733000" y="1040563"/>
            <a:ext cx="70245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>
                <a:solidFill>
                  <a:srgbClr val="1F447D"/>
                </a:solidFill>
              </a:rPr>
              <a:t> </a:t>
            </a:r>
            <a:endParaRPr b="1">
              <a:solidFill>
                <a:srgbClr val="1C4587"/>
              </a:solidFill>
            </a:endParaRPr>
          </a:p>
        </p:txBody>
      </p:sp>
      <p:sp>
        <p:nvSpPr>
          <p:cNvPr id="275" name="Google Shape;275;p32"/>
          <p:cNvSpPr/>
          <p:nvPr/>
        </p:nvSpPr>
        <p:spPr>
          <a:xfrm>
            <a:off x="6379415" y="481676"/>
            <a:ext cx="2355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sz="1800" b="1">
                <a:solidFill>
                  <a:schemeClr val="lt1"/>
                </a:solidFill>
              </a:rPr>
              <a:t>Tableau 대시보드</a:t>
            </a:r>
            <a:endParaRPr sz="1800" b="1">
              <a:solidFill>
                <a:schemeClr val="lt1"/>
              </a:solidFill>
            </a:endParaRPr>
          </a:p>
        </p:txBody>
      </p:sp>
      <p:pic>
        <p:nvPicPr>
          <p:cNvPr id="276" name="Google Shape;276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13238" y="1747063"/>
            <a:ext cx="7317533" cy="4116112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32"/>
          <p:cNvSpPr/>
          <p:nvPr/>
        </p:nvSpPr>
        <p:spPr>
          <a:xfrm>
            <a:off x="5849600" y="1747075"/>
            <a:ext cx="2381100" cy="1513500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대시보드 이름을 </a:t>
            </a:r>
            <a:endParaRPr sz="1200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Sales Dashboard </a:t>
            </a:r>
            <a:endParaRPr sz="1200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(매출 대시보드)라고 </a:t>
            </a:r>
            <a:endParaRPr sz="1200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바꿉니다.</a:t>
            </a:r>
            <a:endParaRPr sz="1200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3"/>
          <p:cNvSpPr txBox="1">
            <a:spLocks noGrp="1"/>
          </p:cNvSpPr>
          <p:nvPr>
            <p:ph type="sldNum" idx="12"/>
          </p:nvPr>
        </p:nvSpPr>
        <p:spPr>
          <a:xfrm>
            <a:off x="7471317" y="6423258"/>
            <a:ext cx="150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9</a:t>
            </a:fld>
            <a:endParaRPr/>
          </a:p>
        </p:txBody>
      </p:sp>
      <p:pic>
        <p:nvPicPr>
          <p:cNvPr id="283" name="Google Shape;283;p3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80787" y="239139"/>
            <a:ext cx="937628" cy="937628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33"/>
          <p:cNvSpPr/>
          <p:nvPr/>
        </p:nvSpPr>
        <p:spPr>
          <a:xfrm>
            <a:off x="5538566" y="422028"/>
            <a:ext cx="654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sz="30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5" name="Google Shape;285;p33"/>
          <p:cNvCxnSpPr/>
          <p:nvPr/>
        </p:nvCxnSpPr>
        <p:spPr>
          <a:xfrm>
            <a:off x="9911700" y="931300"/>
            <a:ext cx="987000" cy="987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6" name="Google Shape;286;p33"/>
          <p:cNvSpPr txBox="1"/>
          <p:nvPr/>
        </p:nvSpPr>
        <p:spPr>
          <a:xfrm>
            <a:off x="733000" y="6015575"/>
            <a:ext cx="5165100" cy="3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/>
              <a:t>source: </a:t>
            </a:r>
            <a:r>
              <a:rPr lang="ko-KR" sz="1000" u="sng">
                <a:solidFill>
                  <a:schemeClr val="hlink"/>
                </a:solidFill>
                <a:hlinkClick r:id="rId5"/>
              </a:rPr>
              <a:t>https://www.tableau.com/learn/training</a:t>
            </a:r>
            <a:endParaRPr sz="1000"/>
          </a:p>
        </p:txBody>
      </p:sp>
      <p:sp>
        <p:nvSpPr>
          <p:cNvPr id="287" name="Google Shape;287;p33"/>
          <p:cNvSpPr txBox="1"/>
          <p:nvPr/>
        </p:nvSpPr>
        <p:spPr>
          <a:xfrm>
            <a:off x="733000" y="1040563"/>
            <a:ext cx="70245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>
                <a:solidFill>
                  <a:srgbClr val="1F447D"/>
                </a:solidFill>
              </a:rPr>
              <a:t>*Tableau Desktop 버전에서 가능한 기능* </a:t>
            </a:r>
            <a:endParaRPr b="1">
              <a:solidFill>
                <a:srgbClr val="1C4587"/>
              </a:solidFill>
            </a:endParaRPr>
          </a:p>
        </p:txBody>
      </p:sp>
      <p:sp>
        <p:nvSpPr>
          <p:cNvPr id="288" name="Google Shape;288;p33"/>
          <p:cNvSpPr/>
          <p:nvPr/>
        </p:nvSpPr>
        <p:spPr>
          <a:xfrm>
            <a:off x="6379415" y="481676"/>
            <a:ext cx="2355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sz="1800" b="1">
                <a:solidFill>
                  <a:schemeClr val="lt1"/>
                </a:solidFill>
              </a:rPr>
              <a:t>Tableau 대시보드</a:t>
            </a:r>
            <a:endParaRPr sz="1800" b="1">
              <a:solidFill>
                <a:schemeClr val="lt1"/>
              </a:solidFill>
            </a:endParaRPr>
          </a:p>
        </p:txBody>
      </p:sp>
      <p:pic>
        <p:nvPicPr>
          <p:cNvPr id="289" name="Google Shape;289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13238" y="1747063"/>
            <a:ext cx="7317533" cy="4116112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33"/>
          <p:cNvSpPr/>
          <p:nvPr/>
        </p:nvSpPr>
        <p:spPr>
          <a:xfrm>
            <a:off x="5849600" y="1747075"/>
            <a:ext cx="2381100" cy="1305300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대시보드 크기를 노트북에 맞추어 조정해 보겠습니다.</a:t>
            </a:r>
            <a:endParaRPr sz="1200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Roboto"/>
              <a:sym typeface="Roboto"/>
            </a:endParaRPr>
          </a:p>
        </p:txBody>
      </p:sp>
      <p:sp>
        <p:nvSpPr>
          <p:cNvPr id="291" name="Google Shape;291;p33"/>
          <p:cNvSpPr/>
          <p:nvPr/>
        </p:nvSpPr>
        <p:spPr>
          <a:xfrm>
            <a:off x="882025" y="2626250"/>
            <a:ext cx="1209000" cy="365100"/>
          </a:xfrm>
          <a:prstGeom prst="rect">
            <a:avLst/>
          </a:prstGeom>
          <a:noFill/>
          <a:ln w="2857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33"/>
          <p:cNvSpPr/>
          <p:nvPr/>
        </p:nvSpPr>
        <p:spPr>
          <a:xfrm>
            <a:off x="1186825" y="3464450"/>
            <a:ext cx="1209000" cy="365100"/>
          </a:xfrm>
          <a:prstGeom prst="rect">
            <a:avLst/>
          </a:prstGeom>
          <a:noFill/>
          <a:ln w="2857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1298</Words>
  <Application>Microsoft Office PowerPoint</Application>
  <PresentationFormat>On-screen Show (4:3)</PresentationFormat>
  <Paragraphs>332</Paragraphs>
  <Slides>46</Slides>
  <Notes>46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46</vt:i4>
      </vt:variant>
    </vt:vector>
  </HeadingPairs>
  <TitlesOfParts>
    <vt:vector size="53" baseType="lpstr">
      <vt:lpstr>맑은 고딕</vt:lpstr>
      <vt:lpstr>Arial</vt:lpstr>
      <vt:lpstr>맑은 고딕</vt:lpstr>
      <vt:lpstr>Nanum Gothic</vt:lpstr>
      <vt:lpstr>Roboto</vt:lpstr>
      <vt:lpstr>Office 테마</vt:lpstr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Yang Kyu Yoo</cp:lastModifiedBy>
  <cp:revision>1</cp:revision>
  <dcterms:modified xsi:type="dcterms:W3CDTF">2019-07-10T02:59:37Z</dcterms:modified>
</cp:coreProperties>
</file>