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50" r:id="rId3"/>
    <p:sldId id="442" r:id="rId4"/>
    <p:sldId id="445" r:id="rId5"/>
    <p:sldId id="443" r:id="rId6"/>
    <p:sldId id="446" r:id="rId7"/>
    <p:sldId id="447" r:id="rId8"/>
    <p:sldId id="448" r:id="rId9"/>
    <p:sldId id="449" r:id="rId10"/>
    <p:sldId id="451" r:id="rId11"/>
    <p:sldId id="429" r:id="rId12"/>
    <p:sldId id="430" r:id="rId13"/>
    <p:sldId id="431" r:id="rId14"/>
    <p:sldId id="452" r:id="rId15"/>
    <p:sldId id="453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7" r:id="rId25"/>
    <p:sldId id="468" r:id="rId26"/>
    <p:sldId id="473" r:id="rId27"/>
    <p:sldId id="471" r:id="rId28"/>
    <p:sldId id="469" r:id="rId29"/>
    <p:sldId id="472" r:id="rId30"/>
    <p:sldId id="476" r:id="rId31"/>
    <p:sldId id="477" r:id="rId32"/>
    <p:sldId id="483" r:id="rId33"/>
    <p:sldId id="486" r:id="rId34"/>
    <p:sldId id="487" r:id="rId35"/>
    <p:sldId id="488" r:id="rId36"/>
    <p:sldId id="489" r:id="rId37"/>
    <p:sldId id="490" r:id="rId38"/>
    <p:sldId id="484" r:id="rId39"/>
    <p:sldId id="49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F0CB"/>
    <a:srgbClr val="663300"/>
    <a:srgbClr val="F8F8F8"/>
    <a:srgbClr val="D7EDBD"/>
    <a:srgbClr val="006600"/>
    <a:srgbClr val="CC3300"/>
    <a:srgbClr val="EAEAE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6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6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69560191-2C8D-4469-A06D-C69E17694C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8965A5C8-4A66-411E-93A9-D488097F19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96BD8E-8830-454F-98C6-583879B22BBD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-&gt; Mac algorithm -&gt; digest -&gt; send -&gt; other MAC receives -&gt; use digest -&gt; COMPARE these 2 if not match, toss it(throw it out).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83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provides integrity. </a:t>
            </a:r>
          </a:p>
          <a:p>
            <a:r>
              <a:rPr lang="en-US" dirty="0"/>
              <a:t>Not authentication/security.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66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and integrity TOGETHER. Think about the example from book.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327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41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method from previous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06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322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72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  <a:p>
            <a:r>
              <a:rPr lang="en-US" dirty="0"/>
              <a:t>AS - Authentication service</a:t>
            </a:r>
          </a:p>
          <a:p>
            <a:r>
              <a:rPr lang="en-US" dirty="0"/>
              <a:t>TGS - T </a:t>
            </a:r>
            <a:r>
              <a:rPr lang="en-US" dirty="0" err="1"/>
              <a:t>Granking</a:t>
            </a:r>
            <a:r>
              <a:rPr lang="en-US" dirty="0"/>
              <a:t> service?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781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Asymmetric</a:t>
            </a:r>
          </a:p>
          <a:p>
            <a:r>
              <a:rPr lang="en-US" dirty="0"/>
              <a:t>Public key is much simpler.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37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30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threats? </a:t>
            </a:r>
          </a:p>
          <a:p>
            <a:r>
              <a:rPr lang="en-US" dirty="0"/>
              <a:t>What assets do I have?</a:t>
            </a:r>
          </a:p>
          <a:p>
            <a:r>
              <a:rPr lang="en-US" dirty="0"/>
              <a:t>Against what?</a:t>
            </a:r>
          </a:p>
          <a:p>
            <a:r>
              <a:rPr lang="en-US" dirty="0"/>
              <a:t>How much do I want to invest?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03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Diffie-Hellman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person has the private key they can communicate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239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11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CA.</a:t>
            </a:r>
          </a:p>
          <a:p>
            <a:r>
              <a:rPr lang="en-US" dirty="0"/>
              <a:t>In web browser – this is built-in. Public keys of various CAs.</a:t>
            </a:r>
          </a:p>
          <a:p>
            <a:endParaRPr lang="en-US" dirty="0"/>
          </a:p>
          <a:p>
            <a:r>
              <a:rPr lang="en-US" dirty="0"/>
              <a:t>Web browser – https ask to server and get key and authority.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8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SIGNING - typical way</a:t>
            </a:r>
          </a:p>
          <a:p>
            <a:endParaRPr lang="en-US" dirty="0"/>
          </a:p>
          <a:p>
            <a:r>
              <a:rPr lang="en-US" dirty="0"/>
              <a:t>Too 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792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Hash function – fast.</a:t>
            </a:r>
          </a:p>
          <a:p>
            <a:endParaRPr lang="en-US" dirty="0"/>
          </a:p>
          <a:p>
            <a:r>
              <a:rPr lang="en-US" dirty="0"/>
              <a:t>COMPARE.</a:t>
            </a:r>
          </a:p>
          <a:p>
            <a:endParaRPr lang="en-US" dirty="0"/>
          </a:p>
          <a:p>
            <a:r>
              <a:rPr lang="en-US" dirty="0"/>
              <a:t>Verify this message is from Alice.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826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13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Asymmetric message – too slow</a:t>
            </a:r>
          </a:p>
          <a:p>
            <a:r>
              <a:rPr lang="en-US" dirty="0"/>
              <a:t>Asymmetric key </a:t>
            </a:r>
          </a:p>
          <a:p>
            <a:endParaRPr lang="en-US" dirty="0"/>
          </a:p>
          <a:p>
            <a:r>
              <a:rPr lang="en-US" dirty="0"/>
              <a:t>Encryption - </a:t>
            </a:r>
          </a:p>
          <a:p>
            <a:r>
              <a:rPr lang="en-US" dirty="0"/>
              <a:t>Send key (not message) and use key (from the other side) then decrypt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Authentication - </a:t>
            </a:r>
          </a:p>
          <a:p>
            <a:r>
              <a:rPr lang="en-US" dirty="0"/>
              <a:t>Hashing algorithm function</a:t>
            </a:r>
          </a:p>
          <a:p>
            <a:r>
              <a:rPr lang="en-US" dirty="0"/>
              <a:t>Encryption with user’s private key,</a:t>
            </a:r>
          </a:p>
          <a:p>
            <a:r>
              <a:rPr lang="en-US" dirty="0"/>
              <a:t>Then receiving person will decrypt with public key.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978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principle (1970)</a:t>
            </a:r>
          </a:p>
          <a:p>
            <a:endParaRPr lang="en-US" dirty="0"/>
          </a:p>
          <a:p>
            <a:r>
              <a:rPr lang="en-US" dirty="0"/>
              <a:t>Lease </a:t>
            </a:r>
            <a:r>
              <a:rPr lang="en-US" dirty="0" err="1"/>
              <a:t>privileg</a:t>
            </a:r>
            <a:endParaRPr lang="en-US" dirty="0"/>
          </a:p>
          <a:p>
            <a:r>
              <a:rPr lang="en-US" dirty="0"/>
              <a:t>Give less privilege</a:t>
            </a:r>
          </a:p>
          <a:p>
            <a:endParaRPr lang="en-US" dirty="0"/>
          </a:p>
          <a:p>
            <a:r>
              <a:rPr lang="en-US" dirty="0"/>
              <a:t>Simple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16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design</a:t>
            </a:r>
          </a:p>
          <a:p>
            <a:endParaRPr lang="en-US" dirty="0"/>
          </a:p>
          <a:p>
            <a:r>
              <a:rPr lang="en-US" dirty="0"/>
              <a:t>Mechanism should be public.</a:t>
            </a:r>
          </a:p>
          <a:p>
            <a:r>
              <a:rPr lang="en-US" dirty="0"/>
              <a:t>Easily changeable</a:t>
            </a:r>
          </a:p>
          <a:p>
            <a:endParaRPr lang="en-US" dirty="0"/>
          </a:p>
          <a:p>
            <a:r>
              <a:rPr lang="en-US" dirty="0"/>
              <a:t>Do not depend on secret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69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Non-bypassable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server security -&gt; send JavaScript to client that gets the value.</a:t>
            </a:r>
          </a:p>
          <a:p>
            <a:endParaRPr lang="en-US" dirty="0"/>
          </a:p>
          <a:p>
            <a:r>
              <a:rPr lang="en-US" dirty="0"/>
              <a:t>Fail-safe</a:t>
            </a:r>
          </a:p>
          <a:p>
            <a:r>
              <a:rPr lang="en-US" dirty="0"/>
              <a:t>Denial service.</a:t>
            </a:r>
          </a:p>
          <a:p>
            <a:endParaRPr lang="en-US" dirty="0"/>
          </a:p>
          <a:p>
            <a:r>
              <a:rPr lang="en-US" dirty="0"/>
              <a:t>Separation of privilege</a:t>
            </a:r>
          </a:p>
          <a:p>
            <a:r>
              <a:rPr lang="en-US" dirty="0"/>
              <a:t>2 factor authentication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Risk</a:t>
            </a:r>
          </a:p>
          <a:p>
            <a:r>
              <a:rPr lang="en-US" dirty="0"/>
              <a:t>Threat – Potential event</a:t>
            </a:r>
          </a:p>
          <a:p>
            <a:r>
              <a:rPr lang="en-US" dirty="0"/>
              <a:t>Threat agent – event agent</a:t>
            </a:r>
          </a:p>
          <a:p>
            <a:r>
              <a:rPr lang="en-US" dirty="0"/>
              <a:t>Attack – actual happen. It has happened.</a:t>
            </a:r>
          </a:p>
          <a:p>
            <a:r>
              <a:rPr lang="en-US" dirty="0"/>
              <a:t>Vulnerability – attacker uses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647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Lease Common mechanism</a:t>
            </a:r>
          </a:p>
          <a:p>
            <a:endParaRPr lang="en-US" dirty="0"/>
          </a:p>
          <a:p>
            <a:r>
              <a:rPr lang="en-US" dirty="0"/>
              <a:t>Limit what’s shared.</a:t>
            </a:r>
          </a:p>
          <a:p>
            <a:r>
              <a:rPr lang="en-US" dirty="0"/>
              <a:t>Ex) components – minimized what’s shared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260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‘attack surface’</a:t>
            </a:r>
          </a:p>
          <a:p>
            <a:r>
              <a:rPr lang="en-US" dirty="0"/>
              <a:t>Do not open the ports if not needed</a:t>
            </a:r>
          </a:p>
          <a:p>
            <a:endParaRPr lang="en-US" dirty="0"/>
          </a:p>
          <a:p>
            <a:r>
              <a:rPr lang="en-US" dirty="0"/>
              <a:t>Restrict input to a whitelist.</a:t>
            </a:r>
          </a:p>
          <a:p>
            <a:r>
              <a:rPr lang="en-US" dirty="0"/>
              <a:t>Start from al forbidden, then start from smallest permission. (WhiteList)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500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</a:t>
            </a:r>
            <a:r>
              <a:rPr lang="en-US"/>
              <a:t>/respond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77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 cost is ver low these days.</a:t>
            </a:r>
          </a:p>
          <a:p>
            <a:r>
              <a:rPr lang="en-US" dirty="0"/>
              <a:t>CPU built-in encryption.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73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vs effectiveness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64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Accountability – Ex) login</a:t>
            </a:r>
          </a:p>
          <a:p>
            <a:endParaRPr lang="en-US" dirty="0"/>
          </a:p>
          <a:p>
            <a:r>
              <a:rPr lang="en-US" dirty="0"/>
              <a:t>Recovery – restore from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53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secret key – Very fast</a:t>
            </a:r>
          </a:p>
          <a:p>
            <a:endParaRPr lang="en-US" dirty="0"/>
          </a:p>
          <a:p>
            <a:r>
              <a:rPr lang="en-US" dirty="0"/>
              <a:t>Public key/private key - slow</a:t>
            </a:r>
          </a:p>
          <a:p>
            <a:endParaRPr lang="en-US" dirty="0"/>
          </a:p>
          <a:p>
            <a:r>
              <a:rPr lang="en-US" dirty="0"/>
              <a:t>S – digest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99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days - 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0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RSA– most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5A5C8-4A66-411E-93A9-D488097F19C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4BB40-4CB6-4898-85A3-DEA54E0C61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3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194CE-B88F-4DDB-8623-2A73C7DF7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6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34593-D2E3-4CE9-B48B-CFA9D0CDA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40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81F36-22BC-48B0-BCB5-D7F20B185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61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1F58F-404C-438B-93A0-120EC6B2B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84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5CED3-5F55-42E9-B3D7-26804A7ED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3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8201B-D24D-42A9-87F5-8806F9E12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9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966D6-53E1-46DB-8900-F6D750C61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2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99F4B-B674-417E-889D-3B516906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0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2589D-86AE-4BDD-89CC-1D402178C1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E3C71-C21D-48F4-AACA-9F79E0C954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69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Sousa, Malek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8251F-6F5E-4150-9205-AE4D597E6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2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0025"/>
            <a:ext cx="289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 dirty="0" smtClean="0">
                <a:solidFill>
                  <a:srgbClr val="5028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SWE 622 – Distributed Software Engineering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00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dirty="0" smtClean="0">
                <a:solidFill>
                  <a:srgbClr val="5028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Sousa, </a:t>
            </a:r>
            <a:r>
              <a:rPr lang="en-US" altLang="en-US" err="1"/>
              <a:t>Malek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86400" y="6550025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502800"/>
                </a:solidFill>
                <a:latin typeface="Tahoma" panose="020B0604030504040204" pitchFamily="34" charset="0"/>
              </a:defRPr>
            </a:lvl1pPr>
          </a:lstStyle>
          <a:p>
            <a:fld id="{6ED1D526-1CC6-44BA-8FB9-540D954E90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panose="020B0604030504040204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panose="020B060403050404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panose="020B060403050404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panose="020B060403050404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ahoma" panose="020B0604030504040204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3200">
          <a:solidFill>
            <a:srgbClr val="663300"/>
          </a:solidFill>
          <a:latin typeface="Tahoma" panose="020B0604030504040204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800">
          <a:solidFill>
            <a:srgbClr val="663300"/>
          </a:solidFill>
          <a:latin typeface="Tahoma" panose="020B0604030504040204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rgbClr val="663300"/>
          </a:solidFill>
          <a:latin typeface="Tahoma" panose="020B0604030504040204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663300"/>
          </a:solidFill>
          <a:latin typeface="Tahoma" panose="020B0604030504040204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Tahoma" panose="020B0604030504040204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sz="5400">
                <a:ea typeface="ＭＳ Ｐゴシック" panose="020B0600070205080204" pitchFamily="34" charset="-128"/>
              </a:rPr>
              <a:t>Distributed</a:t>
            </a:r>
            <a:br>
              <a:rPr lang="en-US" altLang="en-US" sz="5400">
                <a:ea typeface="ＭＳ Ｐゴシック" panose="020B0600070205080204" pitchFamily="34" charset="-128"/>
              </a:rPr>
            </a:br>
            <a:r>
              <a:rPr lang="en-US" altLang="en-US" sz="5400">
                <a:ea typeface="ＭＳ Ｐゴシック" panose="020B0600070205080204" pitchFamily="34" charset="-128"/>
              </a:rPr>
              <a:t>Software Engineering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Security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David A. Wheeler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SWE 622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George Mason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BFD4BDF-40A3-448D-A994-02F1502D3E37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three fundamental tools: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chemeClr val="tx2"/>
                </a:solidFill>
                <a:ea typeface="ＭＳ Ｐゴシック" panose="020B0600070205080204" pitchFamily="34" charset="-128"/>
              </a:rPr>
              <a:t>symmetric</a:t>
            </a:r>
            <a:r>
              <a:rPr lang="en-US" altLang="en-US" sz="2800">
                <a:ea typeface="ＭＳ Ｐゴシック" panose="020B0600070205080204" pitchFamily="34" charset="-128"/>
              </a:rPr>
              <a:t> &amp; </a:t>
            </a:r>
            <a:r>
              <a:rPr lang="en-US" altLang="en-US" sz="2800">
                <a:solidFill>
                  <a:schemeClr val="tx2"/>
                </a:solidFill>
                <a:ea typeface="ＭＳ Ｐゴシック" panose="020B0600070205080204" pitchFamily="34" charset="-128"/>
              </a:rPr>
              <a:t>asymmetric</a:t>
            </a:r>
            <a:r>
              <a:rPr lang="en-US" altLang="en-US" sz="2800">
                <a:ea typeface="ＭＳ Ｐゴシック" panose="020B0600070205080204" pitchFamily="34" charset="-128"/>
              </a:rPr>
              <a:t> encryption, </a:t>
            </a:r>
            <a:r>
              <a:rPr lang="en-US" altLang="en-US" sz="2800">
                <a:solidFill>
                  <a:schemeClr val="tx2"/>
                </a:solidFill>
                <a:ea typeface="ＭＳ Ｐゴシック" panose="020B0600070205080204" pitchFamily="34" charset="-128"/>
              </a:rPr>
              <a:t>hashing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symmetric</a:t>
            </a:r>
            <a:r>
              <a:rPr lang="en-US" altLang="en-US" sz="2400">
                <a:ea typeface="ＭＳ Ｐゴシック" panose="020B0600070205080204" pitchFamily="34" charset="-128"/>
              </a:rPr>
              <a:t> encryption, </a:t>
            </a:r>
            <a:r>
              <a:rPr lang="en-US" altLang="en-US" sz="2000">
                <a:ea typeface="ＭＳ Ｐゴシック" panose="020B0600070205080204" pitchFamily="34" charset="-128"/>
              </a:rPr>
              <a:t>aka shared secret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 = D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K </a:t>
            </a:r>
            <a:r>
              <a:rPr lang="en-US" altLang="en-US" sz="2000">
                <a:ea typeface="ＭＳ Ｐゴシック" panose="020B0600070205080204" pitchFamily="34" charset="-128"/>
              </a:rPr>
              <a:t>(E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K </a:t>
            </a:r>
            <a:r>
              <a:rPr lang="en-US" altLang="en-US" sz="2000">
                <a:ea typeface="ＭＳ Ｐゴシック" panose="020B0600070205080204" pitchFamily="34" charset="-128"/>
              </a:rPr>
              <a:t>(M))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 is the data, D is decrypt, E is encrypt, and k is the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computationally 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</a:rPr>
              <a:t>efficient</a:t>
            </a:r>
            <a:endParaRPr lang="en-US" altLang="en-US" sz="160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asymmetric</a:t>
            </a:r>
            <a:r>
              <a:rPr lang="en-US" altLang="en-US" sz="2400">
                <a:ea typeface="ＭＳ Ｐゴシック" panose="020B0600070205080204" pitchFamily="34" charset="-128"/>
              </a:rPr>
              <a:t> encryption, </a:t>
            </a:r>
            <a:r>
              <a:rPr lang="en-US" altLang="en-US" sz="2000">
                <a:ea typeface="ＭＳ Ｐゴシック" panose="020B0600070205080204" pitchFamily="34" charset="-128"/>
              </a:rPr>
              <a:t>aka public key/private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M=D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- </a:t>
            </a:r>
            <a:r>
              <a:rPr lang="en-US" altLang="en-US" sz="2000">
                <a:ea typeface="ＭＳ Ｐゴシック" panose="020B0600070205080204" pitchFamily="34" charset="-128"/>
              </a:rPr>
              <a:t>(E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+ </a:t>
            </a:r>
            <a:r>
              <a:rPr lang="en-US" altLang="en-US" sz="2000">
                <a:ea typeface="ＭＳ Ｐゴシック" panose="020B0600070205080204" pitchFamily="34" charset="-128"/>
              </a:rPr>
              <a:t>(M))=D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+ </a:t>
            </a:r>
            <a:r>
              <a:rPr lang="en-US" altLang="en-US" sz="2000">
                <a:ea typeface="ＭＳ Ｐゴシック" panose="020B0600070205080204" pitchFamily="34" charset="-128"/>
              </a:rPr>
              <a:t>(E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- </a:t>
            </a:r>
            <a:r>
              <a:rPr lang="en-US" altLang="en-US" sz="2000">
                <a:ea typeface="ＭＳ Ｐゴシック" panose="020B0600070205080204" pitchFamily="34" charset="-128"/>
              </a:rPr>
              <a:t>(M))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K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+</a:t>
            </a:r>
            <a:r>
              <a:rPr lang="en-US" altLang="en-US" sz="2000">
                <a:ea typeface="ＭＳ Ｐゴシック" panose="020B0600070205080204" pitchFamily="34" charset="-128"/>
              </a:rPr>
              <a:t> is public key, and k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-</a:t>
            </a:r>
            <a:r>
              <a:rPr lang="en-US" altLang="en-US" sz="2000">
                <a:ea typeface="ＭＳ Ｐゴシック" panose="020B0600070205080204" pitchFamily="34" charset="-128"/>
              </a:rPr>
              <a:t> is private key</a:t>
            </a:r>
            <a:endParaRPr lang="en-US" altLang="en-US" sz="2000" baseline="30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computationally 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</a:rPr>
              <a:t>expensive</a:t>
            </a:r>
            <a:endParaRPr lang="en-US" altLang="en-US" sz="160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hashing &amp; MACs</a:t>
            </a:r>
            <a:endParaRPr lang="en-US" altLang="en-US" sz="18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 = H(M), or S = MAC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 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S, aka digest, is a unique representation of data such that change to the data will change the representation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fixed size and independent of size of 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collision resistant (both weak and strong)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computationally 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</a:rPr>
              <a:t>efficient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91007F6-C1C9-492C-9AF8-641B7B2E63EA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4581" name="Rectangle 53"/>
          <p:cNvSpPr>
            <a:spLocks noChangeArrowheads="1"/>
          </p:cNvSpPr>
          <p:nvPr/>
        </p:nvSpPr>
        <p:spPr bwMode="auto">
          <a:xfrm>
            <a:off x="457200" y="4013200"/>
            <a:ext cx="4724400" cy="2438400"/>
          </a:xfrm>
          <a:prstGeom prst="rect">
            <a:avLst/>
          </a:prstGeom>
          <a:gradFill rotWithShape="1">
            <a:gsLst>
              <a:gs pos="0">
                <a:srgbClr val="D7EDBD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520700" indent="-17780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encryption may be</a:t>
            </a:r>
            <a:br>
              <a:rPr lang="en-US" altLang="en-US" sz="1800" b="0"/>
            </a:br>
            <a:r>
              <a:rPr lang="en-US" altLang="en-US" sz="1800" b="0"/>
              <a:t>supported by hardware </a:t>
            </a:r>
            <a:br>
              <a:rPr lang="en-US" altLang="en-US" sz="1800" b="0"/>
            </a:br>
            <a:r>
              <a:rPr lang="en-US" altLang="en-US" sz="1800" b="0"/>
              <a:t>or software </a:t>
            </a:r>
          </a:p>
          <a:p>
            <a:pPr lvl="1" eaLnBrk="1" hangingPunct="1"/>
            <a:r>
              <a:rPr lang="en-US" altLang="en-US" sz="1600" b="0"/>
              <a:t>DES and</a:t>
            </a:r>
            <a:br>
              <a:rPr lang="en-US" altLang="en-US" sz="1600" b="0"/>
            </a:br>
            <a:r>
              <a:rPr lang="en-US" altLang="en-US" sz="1600" b="0"/>
              <a:t>Triple DES</a:t>
            </a:r>
          </a:p>
          <a:p>
            <a:pPr lvl="1" eaLnBrk="1" hangingPunct="1"/>
            <a:r>
              <a:rPr lang="en-US" altLang="en-US" sz="1600" b="0"/>
              <a:t>IDEA</a:t>
            </a:r>
          </a:p>
          <a:p>
            <a:pPr lvl="1" eaLnBrk="1" hangingPunct="1"/>
            <a:r>
              <a:rPr lang="en-US" altLang="en-US" sz="1600" b="0"/>
              <a:t>XOR</a:t>
            </a:r>
          </a:p>
          <a:p>
            <a:pPr lvl="1" eaLnBrk="1" hangingPunct="1"/>
            <a:r>
              <a:rPr lang="en-US" altLang="en-US" sz="1600" b="0"/>
              <a:t>Advanced Encryption Standard (AES)</a:t>
            </a: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confidential communication with 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symmetric</a:t>
            </a:r>
            <a:r>
              <a:rPr lang="en-US" altLang="en-US" sz="2800">
                <a:ea typeface="ＭＳ Ｐゴシック" panose="020B0600070205080204" pitchFamily="34" charset="-128"/>
              </a:rPr>
              <a:t> encryption: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key is shared among trusted peers, </a:t>
            </a:r>
            <a:r>
              <a:rPr lang="en-US" altLang="en-US" sz="2000">
                <a:ea typeface="ＭＳ Ｐゴシック" panose="020B0600070205080204" pitchFamily="34" charset="-128"/>
              </a:rPr>
              <a:t>but kept from others</a:t>
            </a:r>
          </a:p>
        </p:txBody>
      </p:sp>
      <p:sp>
        <p:nvSpPr>
          <p:cNvPr id="24583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6172200" y="2057400"/>
            <a:ext cx="2971800" cy="2057400"/>
          </a:xfrm>
          <a:gradFill rotWithShape="1">
            <a:gsLst>
              <a:gs pos="0">
                <a:srgbClr val="D7EDBD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</p:spPr>
        <p:txBody>
          <a:bodyPr/>
          <a:lstStyle/>
          <a:p>
            <a:pPr marL="228600" indent="-228600" eaLnBrk="1" hangingPunct="1"/>
            <a:r>
              <a:rPr lang="en-US" altLang="en-US" sz="1800">
                <a:ea typeface="ＭＳ Ｐゴシック" panose="020B0600070205080204" pitchFamily="34" charset="-128"/>
              </a:rPr>
              <a:t>body of message is encrypted with E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1800">
                <a:ea typeface="ＭＳ Ｐゴシック" panose="020B0600070205080204" pitchFamily="34" charset="-128"/>
              </a:rPr>
              <a:t>, not header (routing)</a:t>
            </a:r>
          </a:p>
          <a:p>
            <a:pPr marL="228600" indent="-228600" eaLnBrk="1" hangingPunct="1"/>
            <a:r>
              <a:rPr lang="en-US" altLang="en-US" sz="1800">
                <a:ea typeface="ＭＳ Ｐゴシック" panose="020B0600070205080204" pitchFamily="34" charset="-128"/>
              </a:rPr>
              <a:t>network may have its own encryption with a different key</a:t>
            </a:r>
          </a:p>
        </p:txBody>
      </p:sp>
      <p:grpSp>
        <p:nvGrpSpPr>
          <p:cNvPr id="24584" name="Group 55"/>
          <p:cNvGrpSpPr>
            <a:grpSpLocks/>
          </p:cNvGrpSpPr>
          <p:nvPr/>
        </p:nvGrpSpPr>
        <p:grpSpPr bwMode="auto">
          <a:xfrm>
            <a:off x="1066800" y="1905000"/>
            <a:ext cx="6970713" cy="4176713"/>
            <a:chOff x="693" y="960"/>
            <a:chExt cx="4391" cy="2631"/>
          </a:xfrm>
        </p:grpSpPr>
        <p:grpSp>
          <p:nvGrpSpPr>
            <p:cNvPr id="24585" name="Group 4"/>
            <p:cNvGrpSpPr>
              <a:grpSpLocks/>
            </p:cNvGrpSpPr>
            <p:nvPr/>
          </p:nvGrpSpPr>
          <p:grpSpPr bwMode="auto">
            <a:xfrm>
              <a:off x="1401" y="1212"/>
              <a:ext cx="554" cy="438"/>
              <a:chOff x="912" y="1056"/>
              <a:chExt cx="707" cy="576"/>
            </a:xfrm>
          </p:grpSpPr>
          <p:grpSp>
            <p:nvGrpSpPr>
              <p:cNvPr id="24622" name="Group 5"/>
              <p:cNvGrpSpPr>
                <a:grpSpLocks/>
              </p:cNvGrpSpPr>
              <p:nvPr/>
            </p:nvGrpSpPr>
            <p:grpSpPr bwMode="auto">
              <a:xfrm>
                <a:off x="912" y="1056"/>
                <a:ext cx="672" cy="576"/>
                <a:chOff x="576" y="1104"/>
                <a:chExt cx="672" cy="576"/>
              </a:xfrm>
            </p:grpSpPr>
            <p:sp>
              <p:nvSpPr>
                <p:cNvPr id="24624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104"/>
                  <a:ext cx="336" cy="5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25" name="Rectangle 7"/>
                <p:cNvSpPr>
                  <a:spLocks noChangeArrowheads="1"/>
                </p:cNvSpPr>
                <p:nvPr/>
              </p:nvSpPr>
              <p:spPr bwMode="auto">
                <a:xfrm>
                  <a:off x="912" y="1104"/>
                  <a:ext cx="336" cy="576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623" name="Text Box 8"/>
              <p:cNvSpPr txBox="1">
                <a:spLocks noChangeArrowheads="1"/>
              </p:cNvSpPr>
              <p:nvPr/>
            </p:nvSpPr>
            <p:spPr bwMode="auto">
              <a:xfrm>
                <a:off x="912" y="1205"/>
                <a:ext cx="70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60000"/>
                  <a:buBlip>
                    <a:blip r:embed="rId3"/>
                  </a:buBlip>
                  <a:defRPr sz="32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60000"/>
                  <a:buBlip>
                    <a:blip r:embed="rId4"/>
                  </a:buBlip>
                  <a:defRPr sz="28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Blip>
                    <a:blip r:embed="rId5"/>
                  </a:buBlip>
                  <a:defRPr sz="24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/>
                  <a:t>E</a:t>
                </a:r>
                <a:r>
                  <a:rPr lang="en-US" altLang="en-US" sz="2400" b="0" baseline="-25000"/>
                  <a:t>K</a:t>
                </a:r>
                <a:r>
                  <a:rPr lang="en-US" altLang="en-US" sz="2400" b="0"/>
                  <a:t>(</a:t>
                </a:r>
                <a:r>
                  <a:rPr lang="en-US" altLang="en-US" sz="2400" b="0" i="1"/>
                  <a:t>P</a:t>
                </a:r>
                <a:r>
                  <a:rPr lang="en-US" altLang="en-US" sz="2400" b="0"/>
                  <a:t>)</a:t>
                </a:r>
              </a:p>
            </p:txBody>
          </p:sp>
        </p:grpSp>
        <p:sp>
          <p:nvSpPr>
            <p:cNvPr id="24586" name="AutoShape 9"/>
            <p:cNvSpPr>
              <a:spLocks noChangeArrowheads="1"/>
            </p:cNvSpPr>
            <p:nvPr/>
          </p:nvSpPr>
          <p:spPr bwMode="auto">
            <a:xfrm>
              <a:off x="987" y="1358"/>
              <a:ext cx="414" cy="219"/>
            </a:xfrm>
            <a:prstGeom prst="rightArrow">
              <a:avLst>
                <a:gd name="adj1" fmla="val 50000"/>
                <a:gd name="adj2" fmla="val 472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693" y="960"/>
              <a:ext cx="78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/>
                <a:t>plaintext </a:t>
              </a:r>
              <a:r>
                <a:rPr lang="en-US" altLang="en-US" sz="1800" b="0" i="1"/>
                <a:t>P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/>
                <a:t>ABCDE…</a:t>
              </a: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 flipV="1">
              <a:off x="1664" y="1650"/>
              <a:ext cx="0" cy="29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1288" y="1896"/>
              <a:ext cx="9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/>
                <a:t>secret Key </a:t>
              </a:r>
              <a:r>
                <a:rPr lang="en-US" altLang="en-US" sz="1800" b="0" i="1"/>
                <a:t>K</a:t>
              </a:r>
            </a:p>
          </p:txBody>
        </p:sp>
        <p:grpSp>
          <p:nvGrpSpPr>
            <p:cNvPr id="24590" name="Group 13"/>
            <p:cNvGrpSpPr>
              <a:grpSpLocks/>
            </p:cNvGrpSpPr>
            <p:nvPr/>
          </p:nvGrpSpPr>
          <p:grpSpPr bwMode="auto">
            <a:xfrm>
              <a:off x="3319" y="2674"/>
              <a:ext cx="1765" cy="917"/>
              <a:chOff x="3360" y="2544"/>
              <a:chExt cx="2253" cy="1205"/>
            </a:xfrm>
          </p:grpSpPr>
          <p:grpSp>
            <p:nvGrpSpPr>
              <p:cNvPr id="24613" name="Group 14"/>
              <p:cNvGrpSpPr>
                <a:grpSpLocks/>
              </p:cNvGrpSpPr>
              <p:nvPr/>
            </p:nvGrpSpPr>
            <p:grpSpPr bwMode="auto">
              <a:xfrm>
                <a:off x="3408" y="2544"/>
                <a:ext cx="746" cy="576"/>
                <a:chOff x="3408" y="2544"/>
                <a:chExt cx="746" cy="576"/>
              </a:xfrm>
            </p:grpSpPr>
            <p:grpSp>
              <p:nvGrpSpPr>
                <p:cNvPr id="24618" name="Group 15"/>
                <p:cNvGrpSpPr>
                  <a:grpSpLocks/>
                </p:cNvGrpSpPr>
                <p:nvPr/>
              </p:nvGrpSpPr>
              <p:grpSpPr bwMode="auto">
                <a:xfrm flipH="1">
                  <a:off x="3408" y="2544"/>
                  <a:ext cx="672" cy="576"/>
                  <a:chOff x="576" y="1104"/>
                  <a:chExt cx="672" cy="576"/>
                </a:xfrm>
              </p:grpSpPr>
              <p:sp>
                <p:nvSpPr>
                  <p:cNvPr id="2462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104"/>
                    <a:ext cx="33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SzPct val="60000"/>
                      <a:buBlip>
                        <a:blip r:embed="rId3"/>
                      </a:buBlip>
                      <a:defRPr sz="32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SzPct val="60000"/>
                      <a:buBlip>
                        <a:blip r:embed="rId4"/>
                      </a:buBlip>
                      <a:defRPr sz="28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Blip>
                        <a:blip r:embed="rId5"/>
                      </a:buBlip>
                      <a:defRPr sz="24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20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62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104"/>
                    <a:ext cx="336" cy="576"/>
                  </a:xfrm>
                  <a:prstGeom prst="rect">
                    <a:avLst/>
                  </a:prstGeom>
                  <a:solidFill>
                    <a:srgbClr val="FF33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SzPct val="60000"/>
                      <a:buBlip>
                        <a:blip r:embed="rId3"/>
                      </a:buBlip>
                      <a:defRPr sz="32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SzPct val="60000"/>
                      <a:buBlip>
                        <a:blip r:embed="rId4"/>
                      </a:buBlip>
                      <a:defRPr sz="28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Blip>
                        <a:blip r:embed="rId5"/>
                      </a:buBlip>
                      <a:defRPr sz="24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20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461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08" y="2693"/>
                  <a:ext cx="746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400" b="0"/>
                    <a:t>D</a:t>
                  </a:r>
                  <a:r>
                    <a:rPr lang="en-US" altLang="en-US" sz="2400" b="0" baseline="-25000"/>
                    <a:t>K</a:t>
                  </a:r>
                  <a:r>
                    <a:rPr lang="en-US" altLang="en-US" sz="2400" b="0"/>
                    <a:t>(</a:t>
                  </a:r>
                  <a:r>
                    <a:rPr lang="en-US" altLang="en-US" sz="2400" b="0" i="1"/>
                    <a:t>C</a:t>
                  </a:r>
                  <a:r>
                    <a:rPr lang="en-US" altLang="en-US" sz="2400" b="0"/>
                    <a:t>)</a:t>
                  </a:r>
                </a:p>
              </p:txBody>
            </p:sp>
          </p:grpSp>
          <p:sp>
            <p:nvSpPr>
              <p:cNvPr id="24614" name="Line 19"/>
              <p:cNvSpPr>
                <a:spLocks noChangeShapeType="1"/>
              </p:cNvSpPr>
              <p:nvPr/>
            </p:nvSpPr>
            <p:spPr bwMode="auto">
              <a:xfrm flipV="1">
                <a:off x="3744" y="3120"/>
                <a:ext cx="0" cy="384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443"/>
                <a:ext cx="1164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60000"/>
                  <a:buBlip>
                    <a:blip r:embed="rId3"/>
                  </a:buBlip>
                  <a:defRPr sz="32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60000"/>
                  <a:buBlip>
                    <a:blip r:embed="rId4"/>
                  </a:buBlip>
                  <a:defRPr sz="28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Blip>
                    <a:blip r:embed="rId5"/>
                  </a:buBlip>
                  <a:defRPr sz="24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/>
                  <a:t>secret Key </a:t>
                </a:r>
                <a:r>
                  <a:rPr lang="en-US" altLang="en-US" sz="1800" b="0" i="1"/>
                  <a:t>K</a:t>
                </a:r>
              </a:p>
            </p:txBody>
          </p:sp>
          <p:sp>
            <p:nvSpPr>
              <p:cNvPr id="24616" name="AutoShape 21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528" cy="288"/>
              </a:xfrm>
              <a:prstGeom prst="rightArrow">
                <a:avLst>
                  <a:gd name="adj1" fmla="val 50000"/>
                  <a:gd name="adj2" fmla="val 458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60000"/>
                  <a:buBlip>
                    <a:blip r:embed="rId3"/>
                  </a:buBlip>
                  <a:defRPr sz="32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60000"/>
                  <a:buBlip>
                    <a:blip r:embed="rId4"/>
                  </a:buBlip>
                  <a:defRPr sz="28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Blip>
                    <a:blip r:embed="rId5"/>
                  </a:buBlip>
                  <a:defRPr sz="24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617" name="Text Box 22"/>
              <p:cNvSpPr txBox="1">
                <a:spLocks noChangeArrowheads="1"/>
              </p:cNvSpPr>
              <p:nvPr/>
            </p:nvSpPr>
            <p:spPr bwMode="auto">
              <a:xfrm>
                <a:off x="4608" y="2675"/>
                <a:ext cx="1005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60000"/>
                  <a:buBlip>
                    <a:blip r:embed="rId3"/>
                  </a:buBlip>
                  <a:defRPr sz="32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60000"/>
                  <a:buBlip>
                    <a:blip r:embed="rId4"/>
                  </a:buBlip>
                  <a:defRPr sz="28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Blip>
                    <a:blip r:embed="rId5"/>
                  </a:buBlip>
                  <a:defRPr sz="24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/>
                  <a:t>plaintext </a:t>
                </a:r>
                <a:r>
                  <a:rPr lang="en-US" altLang="en-US" sz="1800" b="0" i="1"/>
                  <a:t>P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/>
                  <a:t>ABCDE…</a:t>
                </a:r>
              </a:p>
            </p:txBody>
          </p:sp>
        </p:grpSp>
        <p:sp>
          <p:nvSpPr>
            <p:cNvPr id="24591" name="Text Box 23"/>
            <p:cNvSpPr txBox="1">
              <a:spLocks noChangeArrowheads="1"/>
            </p:cNvSpPr>
            <p:nvPr/>
          </p:nvSpPr>
          <p:spPr bwMode="auto">
            <a:xfrm>
              <a:off x="1966" y="960"/>
              <a:ext cx="92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/>
                <a:t>cyphertext </a:t>
              </a:r>
              <a:r>
                <a:rPr lang="en-US" altLang="en-US" sz="1800" b="0" i="1"/>
                <a:t>C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/>
                <a:t>K%U@Y…</a:t>
              </a:r>
            </a:p>
          </p:txBody>
        </p:sp>
        <p:sp>
          <p:nvSpPr>
            <p:cNvPr id="24592" name="AutoShape 24"/>
            <p:cNvSpPr>
              <a:spLocks noChangeArrowheads="1"/>
            </p:cNvSpPr>
            <p:nvPr/>
          </p:nvSpPr>
          <p:spPr bwMode="auto">
            <a:xfrm>
              <a:off x="1928" y="1322"/>
              <a:ext cx="827" cy="219"/>
            </a:xfrm>
            <a:prstGeom prst="rightArrow">
              <a:avLst>
                <a:gd name="adj1" fmla="val 50000"/>
                <a:gd name="adj2" fmla="val 94406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3" name="AutoShape 25"/>
            <p:cNvSpPr>
              <a:spLocks noChangeArrowheads="1"/>
            </p:cNvSpPr>
            <p:nvPr/>
          </p:nvSpPr>
          <p:spPr bwMode="auto">
            <a:xfrm>
              <a:off x="2642" y="2819"/>
              <a:ext cx="715" cy="219"/>
            </a:xfrm>
            <a:prstGeom prst="rightArrow">
              <a:avLst>
                <a:gd name="adj1" fmla="val 50000"/>
                <a:gd name="adj2" fmla="val 81621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4594" name="Group 26"/>
            <p:cNvGrpSpPr>
              <a:grpSpLocks/>
            </p:cNvGrpSpPr>
            <p:nvPr/>
          </p:nvGrpSpPr>
          <p:grpSpPr bwMode="auto">
            <a:xfrm>
              <a:off x="2379" y="1358"/>
              <a:ext cx="1015" cy="1643"/>
              <a:chOff x="1920" y="1104"/>
              <a:chExt cx="1296" cy="2160"/>
            </a:xfrm>
          </p:grpSpPr>
          <p:grpSp>
            <p:nvGrpSpPr>
              <p:cNvPr id="24596" name="Group 27"/>
              <p:cNvGrpSpPr>
                <a:grpSpLocks/>
              </p:cNvGrpSpPr>
              <p:nvPr/>
            </p:nvGrpSpPr>
            <p:grpSpPr bwMode="auto">
              <a:xfrm>
                <a:off x="1920" y="1392"/>
                <a:ext cx="1296" cy="1488"/>
                <a:chOff x="1968" y="1248"/>
                <a:chExt cx="1296" cy="1488"/>
              </a:xfrm>
            </p:grpSpPr>
            <p:sp>
              <p:nvSpPr>
                <p:cNvPr id="2460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112" y="2016"/>
                  <a:ext cx="336" cy="43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602" name="Group 29"/>
                <p:cNvGrpSpPr>
                  <a:grpSpLocks/>
                </p:cNvGrpSpPr>
                <p:nvPr/>
              </p:nvGrpSpPr>
              <p:grpSpPr bwMode="auto">
                <a:xfrm>
                  <a:off x="1968" y="1248"/>
                  <a:ext cx="1296" cy="1488"/>
                  <a:chOff x="1968" y="1200"/>
                  <a:chExt cx="1296" cy="1488"/>
                </a:xfrm>
              </p:grpSpPr>
              <p:sp>
                <p:nvSpPr>
                  <p:cNvPr id="2460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200"/>
                    <a:ext cx="192" cy="192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SzPct val="60000"/>
                      <a:buBlip>
                        <a:blip r:embed="rId3"/>
                      </a:buBlip>
                      <a:defRPr sz="32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SzPct val="60000"/>
                      <a:buBlip>
                        <a:blip r:embed="rId4"/>
                      </a:buBlip>
                      <a:defRPr sz="28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Blip>
                        <a:blip r:embed="rId5"/>
                      </a:buBlip>
                      <a:defRPr sz="24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20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60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920"/>
                    <a:ext cx="192" cy="192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SzPct val="60000"/>
                      <a:buBlip>
                        <a:blip r:embed="rId3"/>
                      </a:buBlip>
                      <a:defRPr sz="32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SzPct val="60000"/>
                      <a:buBlip>
                        <a:blip r:embed="rId4"/>
                      </a:buBlip>
                      <a:defRPr sz="28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Blip>
                        <a:blip r:embed="rId5"/>
                      </a:buBlip>
                      <a:defRPr sz="24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20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60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0"/>
                    <a:ext cx="192" cy="192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SzPct val="60000"/>
                      <a:buBlip>
                        <a:blip r:embed="rId3"/>
                      </a:buBlip>
                      <a:defRPr sz="32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SzPct val="60000"/>
                      <a:buBlip>
                        <a:blip r:embed="rId4"/>
                      </a:buBlip>
                      <a:defRPr sz="28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Blip>
                        <a:blip r:embed="rId5"/>
                      </a:buBlip>
                      <a:defRPr sz="24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20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606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52"/>
                    <a:ext cx="192" cy="192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SzPct val="60000"/>
                      <a:buBlip>
                        <a:blip r:embed="rId3"/>
                      </a:buBlip>
                      <a:defRPr sz="32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SzPct val="60000"/>
                      <a:buBlip>
                        <a:blip r:embed="rId4"/>
                      </a:buBlip>
                      <a:defRPr sz="28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Blip>
                        <a:blip r:embed="rId5"/>
                      </a:buBlip>
                      <a:defRPr sz="24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20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607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192" cy="192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SzPct val="60000"/>
                      <a:buBlip>
                        <a:blip r:embed="rId3"/>
                      </a:buBlip>
                      <a:defRPr sz="32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SzPct val="60000"/>
                      <a:buBlip>
                        <a:blip r:embed="rId4"/>
                      </a:buBlip>
                      <a:defRPr sz="28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Blip>
                        <a:blip r:embed="rId5"/>
                      </a:buBlip>
                      <a:defRPr sz="24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rgbClr val="663300"/>
                        </a:solidFill>
                        <a:latin typeface="Tahom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en-US" sz="20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60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344"/>
                    <a:ext cx="432" cy="38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09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8" y="1344"/>
                    <a:ext cx="144" cy="67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1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064"/>
                    <a:ext cx="336" cy="48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1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448"/>
                    <a:ext cx="624" cy="19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12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84" y="1824"/>
                    <a:ext cx="384" cy="768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597" name="Rectangle 40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336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60000"/>
                  <a:buBlip>
                    <a:blip r:embed="rId3"/>
                  </a:buBlip>
                  <a:defRPr sz="32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60000"/>
                  <a:buBlip>
                    <a:blip r:embed="rId4"/>
                  </a:buBlip>
                  <a:defRPr sz="28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Blip>
                    <a:blip r:embed="rId5"/>
                  </a:buBlip>
                  <a:defRPr sz="24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598" name="Line 41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Rectangle 42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36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60000"/>
                  <a:buBlip>
                    <a:blip r:embed="rId3"/>
                  </a:buBlip>
                  <a:defRPr sz="32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60000"/>
                  <a:buBlip>
                    <a:blip r:embed="rId4"/>
                  </a:buBlip>
                  <a:defRPr sz="28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Blip>
                    <a:blip r:embed="rId5"/>
                  </a:buBlip>
                  <a:defRPr sz="24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600" name="Line 43"/>
              <p:cNvSpPr>
                <a:spLocks noChangeShapeType="1"/>
              </p:cNvSpPr>
              <p:nvPr/>
            </p:nvSpPr>
            <p:spPr bwMode="auto">
              <a:xfrm>
                <a:off x="2016" y="273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95" name="Text Box 44"/>
            <p:cNvSpPr txBox="1">
              <a:spLocks noChangeArrowheads="1"/>
            </p:cNvSpPr>
            <p:nvPr/>
          </p:nvSpPr>
          <p:spPr bwMode="auto">
            <a:xfrm>
              <a:off x="2181" y="3024"/>
              <a:ext cx="10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/>
                <a:t>cyphertext </a:t>
              </a:r>
              <a:r>
                <a:rPr lang="en-US" altLang="en-US" sz="1800" b="0" i="1"/>
                <a:t>C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/>
                <a:t>K%U@Y…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C5EB55-33DF-40B8-A1A1-EA29A5CC119B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5605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confidential communication with 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chemeClr val="tx1"/>
                </a:solidFill>
                <a:ea typeface="ＭＳ Ｐゴシック" panose="020B0600070205080204" pitchFamily="34" charset="-128"/>
              </a:rPr>
              <a:t>asymmetric</a:t>
            </a:r>
            <a:r>
              <a:rPr lang="en-US" altLang="en-US" sz="3200">
                <a:ea typeface="ＭＳ Ｐゴシック" panose="020B0600070205080204" pitchFamily="34" charset="-128"/>
              </a:rPr>
              <a:t> encryption: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each node makes its public key available to all</a:t>
            </a:r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 flipV="1">
            <a:off x="3022600" y="3133725"/>
            <a:ext cx="0" cy="430213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>
            <a:off x="2684463" y="4364038"/>
            <a:ext cx="0" cy="492125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8" name="Group 16"/>
          <p:cNvGrpSpPr>
            <a:grpSpLocks/>
          </p:cNvGrpSpPr>
          <p:nvPr/>
        </p:nvGrpSpPr>
        <p:grpSpPr bwMode="auto">
          <a:xfrm flipH="1">
            <a:off x="2590800" y="2395538"/>
            <a:ext cx="1216025" cy="738187"/>
            <a:chOff x="576" y="1104"/>
            <a:chExt cx="672" cy="576"/>
          </a:xfrm>
        </p:grpSpPr>
        <p:sp>
          <p:nvSpPr>
            <p:cNvPr id="25645" name="Rectangle 17"/>
            <p:cNvSpPr>
              <a:spLocks noChangeArrowheads="1"/>
            </p:cNvSpPr>
            <p:nvPr/>
          </p:nvSpPr>
          <p:spPr bwMode="auto">
            <a:xfrm>
              <a:off x="576" y="1104"/>
              <a:ext cx="336" cy="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6" name="Rectangle 18"/>
            <p:cNvSpPr>
              <a:spLocks noChangeArrowheads="1"/>
            </p:cNvSpPr>
            <p:nvPr/>
          </p:nvSpPr>
          <p:spPr bwMode="auto">
            <a:xfrm>
              <a:off x="912" y="1104"/>
              <a:ext cx="336" cy="5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609" name="Text Box 19"/>
          <p:cNvSpPr txBox="1">
            <a:spLocks noChangeArrowheads="1"/>
          </p:cNvSpPr>
          <p:nvPr/>
        </p:nvSpPr>
        <p:spPr bwMode="auto">
          <a:xfrm flipH="1">
            <a:off x="2549525" y="2584450"/>
            <a:ext cx="116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0"/>
              <a:t>E</a:t>
            </a:r>
            <a:r>
              <a:rPr lang="en-US" altLang="en-US" sz="2400" b="0" i="1" baseline="-25000"/>
              <a:t>K</a:t>
            </a:r>
            <a:r>
              <a:rPr lang="en-US" altLang="en-US" sz="2400" b="0" i="1" baseline="30000"/>
              <a:t>+</a:t>
            </a:r>
            <a:r>
              <a:rPr lang="en-US" altLang="en-US" sz="2400" b="0" i="1" baseline="-25000"/>
              <a:t>A</a:t>
            </a:r>
            <a:r>
              <a:rPr lang="en-US" altLang="en-US" sz="2400" b="0"/>
              <a:t>(</a:t>
            </a:r>
            <a:r>
              <a:rPr lang="en-US" altLang="en-US" sz="2400" b="0" i="1"/>
              <a:t>P</a:t>
            </a:r>
            <a:r>
              <a:rPr lang="en-US" altLang="en-US" sz="2400" b="0"/>
              <a:t>)</a:t>
            </a:r>
          </a:p>
        </p:txBody>
      </p:sp>
      <p:sp>
        <p:nvSpPr>
          <p:cNvPr id="25610" name="AutoShape 20"/>
          <p:cNvSpPr>
            <a:spLocks noChangeArrowheads="1"/>
          </p:cNvSpPr>
          <p:nvPr/>
        </p:nvSpPr>
        <p:spPr bwMode="auto">
          <a:xfrm flipH="1">
            <a:off x="3810000" y="2590800"/>
            <a:ext cx="944563" cy="368300"/>
          </a:xfrm>
          <a:prstGeom prst="rightArrow">
            <a:avLst>
              <a:gd name="adj1" fmla="val 50000"/>
              <a:gd name="adj2" fmla="val 64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5611" name="Group 22"/>
          <p:cNvGrpSpPr>
            <a:grpSpLocks/>
          </p:cNvGrpSpPr>
          <p:nvPr/>
        </p:nvGrpSpPr>
        <p:grpSpPr bwMode="auto">
          <a:xfrm flipH="1">
            <a:off x="2212975" y="4856163"/>
            <a:ext cx="1292225" cy="736600"/>
            <a:chOff x="576" y="1104"/>
            <a:chExt cx="672" cy="576"/>
          </a:xfrm>
        </p:grpSpPr>
        <p:sp>
          <p:nvSpPr>
            <p:cNvPr id="25643" name="Rectangle 23"/>
            <p:cNvSpPr>
              <a:spLocks noChangeArrowheads="1"/>
            </p:cNvSpPr>
            <p:nvPr/>
          </p:nvSpPr>
          <p:spPr bwMode="auto">
            <a:xfrm>
              <a:off x="576" y="1104"/>
              <a:ext cx="336" cy="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4" name="Rectangle 24"/>
            <p:cNvSpPr>
              <a:spLocks noChangeArrowheads="1"/>
            </p:cNvSpPr>
            <p:nvPr/>
          </p:nvSpPr>
          <p:spPr bwMode="auto">
            <a:xfrm>
              <a:off x="912" y="1104"/>
              <a:ext cx="336" cy="5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612" name="Text Box 25"/>
          <p:cNvSpPr txBox="1">
            <a:spLocks noChangeArrowheads="1"/>
          </p:cNvSpPr>
          <p:nvPr/>
        </p:nvSpPr>
        <p:spPr bwMode="auto">
          <a:xfrm>
            <a:off x="2212975" y="5045075"/>
            <a:ext cx="109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0"/>
              <a:t>D</a:t>
            </a:r>
            <a:r>
              <a:rPr lang="en-US" altLang="en-US" sz="2400" b="0" i="1" baseline="-25000"/>
              <a:t>K</a:t>
            </a:r>
            <a:r>
              <a:rPr lang="en-US" altLang="en-US" sz="2400" b="0" i="1" baseline="30000"/>
              <a:t>-</a:t>
            </a:r>
            <a:r>
              <a:rPr lang="en-US" altLang="en-US" sz="2400" b="0" i="1" baseline="-25000"/>
              <a:t>A</a:t>
            </a:r>
            <a:r>
              <a:rPr lang="en-US" altLang="en-US" sz="2400" b="0"/>
              <a:t>(</a:t>
            </a:r>
            <a:r>
              <a:rPr lang="en-US" altLang="en-US" sz="2400" b="0" i="1"/>
              <a:t>P</a:t>
            </a:r>
            <a:r>
              <a:rPr lang="en-US" altLang="en-US" sz="2400" b="0"/>
              <a:t>)</a:t>
            </a:r>
          </a:p>
        </p:txBody>
      </p:sp>
      <p:sp>
        <p:nvSpPr>
          <p:cNvPr id="25613" name="AutoShape 26"/>
          <p:cNvSpPr>
            <a:spLocks noChangeArrowheads="1"/>
          </p:cNvSpPr>
          <p:nvPr/>
        </p:nvSpPr>
        <p:spPr bwMode="auto">
          <a:xfrm>
            <a:off x="3505200" y="5118100"/>
            <a:ext cx="742950" cy="368300"/>
          </a:xfrm>
          <a:prstGeom prst="rightArrow">
            <a:avLst>
              <a:gd name="adj1" fmla="val 50000"/>
              <a:gd name="adj2" fmla="val 50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Text Box 27"/>
          <p:cNvSpPr txBox="1">
            <a:spLocks noChangeArrowheads="1"/>
          </p:cNvSpPr>
          <p:nvPr/>
        </p:nvSpPr>
        <p:spPr bwMode="auto">
          <a:xfrm>
            <a:off x="3657600" y="4495800"/>
            <a:ext cx="125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plaintext 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ABCDE…</a:t>
            </a:r>
          </a:p>
        </p:txBody>
      </p:sp>
      <p:sp>
        <p:nvSpPr>
          <p:cNvPr id="25615" name="AutoShape 28"/>
          <p:cNvSpPr>
            <a:spLocks noChangeArrowheads="1"/>
          </p:cNvSpPr>
          <p:nvPr/>
        </p:nvSpPr>
        <p:spPr bwMode="auto">
          <a:xfrm flipH="1">
            <a:off x="1604963" y="2581275"/>
            <a:ext cx="944562" cy="368300"/>
          </a:xfrm>
          <a:prstGeom prst="rightArrow">
            <a:avLst>
              <a:gd name="adj1" fmla="val 50000"/>
              <a:gd name="adj2" fmla="val 6411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6" name="AutoShape 29"/>
          <p:cNvSpPr>
            <a:spLocks noChangeArrowheads="1"/>
          </p:cNvSpPr>
          <p:nvPr/>
        </p:nvSpPr>
        <p:spPr bwMode="auto">
          <a:xfrm>
            <a:off x="930275" y="5102225"/>
            <a:ext cx="1282700" cy="368300"/>
          </a:xfrm>
          <a:prstGeom prst="rightArrow">
            <a:avLst>
              <a:gd name="adj1" fmla="val 50000"/>
              <a:gd name="adj2" fmla="val 87069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5617" name="Group 30"/>
          <p:cNvGrpSpPr>
            <a:grpSpLocks/>
          </p:cNvGrpSpPr>
          <p:nvPr/>
        </p:nvGrpSpPr>
        <p:grpSpPr bwMode="auto">
          <a:xfrm>
            <a:off x="457200" y="2641600"/>
            <a:ext cx="1822450" cy="2767013"/>
            <a:chOff x="1920" y="1104"/>
            <a:chExt cx="1296" cy="2160"/>
          </a:xfrm>
        </p:grpSpPr>
        <p:grpSp>
          <p:nvGrpSpPr>
            <p:cNvPr id="25626" name="Group 31"/>
            <p:cNvGrpSpPr>
              <a:grpSpLocks/>
            </p:cNvGrpSpPr>
            <p:nvPr/>
          </p:nvGrpSpPr>
          <p:grpSpPr bwMode="auto">
            <a:xfrm>
              <a:off x="1920" y="1392"/>
              <a:ext cx="1296" cy="1488"/>
              <a:chOff x="1968" y="1248"/>
              <a:chExt cx="1296" cy="1488"/>
            </a:xfrm>
          </p:grpSpPr>
          <p:sp>
            <p:nvSpPr>
              <p:cNvPr id="25631" name="Line 32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32" name="Group 33"/>
              <p:cNvGrpSpPr>
                <a:grpSpLocks/>
              </p:cNvGrpSpPr>
              <p:nvPr/>
            </p:nvGrpSpPr>
            <p:grpSpPr bwMode="auto">
              <a:xfrm>
                <a:off x="1968" y="1248"/>
                <a:ext cx="1296" cy="1488"/>
                <a:chOff x="1968" y="1200"/>
                <a:chExt cx="1296" cy="1488"/>
              </a:xfrm>
            </p:grpSpPr>
            <p:sp>
              <p:nvSpPr>
                <p:cNvPr id="25633" name="Oval 34"/>
                <p:cNvSpPr>
                  <a:spLocks noChangeArrowheads="1"/>
                </p:cNvSpPr>
                <p:nvPr/>
              </p:nvSpPr>
              <p:spPr bwMode="auto">
                <a:xfrm>
                  <a:off x="2544" y="1200"/>
                  <a:ext cx="192" cy="19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34" name="Oval 35"/>
                <p:cNvSpPr>
                  <a:spLocks noChangeArrowheads="1"/>
                </p:cNvSpPr>
                <p:nvPr/>
              </p:nvSpPr>
              <p:spPr bwMode="auto">
                <a:xfrm>
                  <a:off x="2352" y="1920"/>
                  <a:ext cx="192" cy="19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35" name="Oval 36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192" cy="19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36" name="Oval 37"/>
                <p:cNvSpPr>
                  <a:spLocks noChangeArrowheads="1"/>
                </p:cNvSpPr>
                <p:nvPr/>
              </p:nvSpPr>
              <p:spPr bwMode="auto">
                <a:xfrm>
                  <a:off x="1968" y="2352"/>
                  <a:ext cx="192" cy="19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37" name="Oval 38"/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192" cy="19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60000"/>
                    <a:buBlip>
                      <a:blip r:embed="rId3"/>
                    </a:buBlip>
                    <a:defRPr sz="32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SzPct val="60000"/>
                    <a:buBlip>
                      <a:blip r:embed="rId4"/>
                    </a:buBlip>
                    <a:defRPr sz="28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Blip>
                      <a:blip r:embed="rId5"/>
                    </a:buBlip>
                    <a:defRPr sz="24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663300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38" name="Line 39"/>
                <p:cNvSpPr>
                  <a:spLocks noChangeShapeType="1"/>
                </p:cNvSpPr>
                <p:nvPr/>
              </p:nvSpPr>
              <p:spPr bwMode="auto">
                <a:xfrm>
                  <a:off x="2688" y="1344"/>
                  <a:ext cx="432" cy="38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448" y="1344"/>
                  <a:ext cx="144" cy="67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0" name="Line 41"/>
                <p:cNvSpPr>
                  <a:spLocks noChangeShapeType="1"/>
                </p:cNvSpPr>
                <p:nvPr/>
              </p:nvSpPr>
              <p:spPr bwMode="auto">
                <a:xfrm>
                  <a:off x="2448" y="2064"/>
                  <a:ext cx="336" cy="4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1" name="Line 42"/>
                <p:cNvSpPr>
                  <a:spLocks noChangeShapeType="1"/>
                </p:cNvSpPr>
                <p:nvPr/>
              </p:nvSpPr>
              <p:spPr bwMode="auto">
                <a:xfrm>
                  <a:off x="2112" y="2448"/>
                  <a:ext cx="624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784" y="1824"/>
                  <a:ext cx="384" cy="76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27" name="Rectangle 44"/>
            <p:cNvSpPr>
              <a:spLocks noChangeArrowheads="1"/>
            </p:cNvSpPr>
            <p:nvPr/>
          </p:nvSpPr>
          <p:spPr bwMode="auto">
            <a:xfrm>
              <a:off x="2400" y="1104"/>
              <a:ext cx="33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8" name="Line 45"/>
            <p:cNvSpPr>
              <a:spLocks noChangeShapeType="1"/>
            </p:cNvSpPr>
            <p:nvPr/>
          </p:nvSpPr>
          <p:spPr bwMode="auto">
            <a:xfrm>
              <a:off x="2592" y="120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33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0" name="Line 47"/>
            <p:cNvSpPr>
              <a:spLocks noChangeShapeType="1"/>
            </p:cNvSpPr>
            <p:nvPr/>
          </p:nvSpPr>
          <p:spPr bwMode="auto">
            <a:xfrm>
              <a:off x="2016" y="273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8" name="Text Box 48"/>
          <p:cNvSpPr txBox="1">
            <a:spLocks noChangeArrowheads="1"/>
          </p:cNvSpPr>
          <p:nvPr/>
        </p:nvSpPr>
        <p:spPr bwMode="auto">
          <a:xfrm>
            <a:off x="3810000" y="1981200"/>
            <a:ext cx="125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plaintext 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ABCDE…</a:t>
            </a:r>
          </a:p>
        </p:txBody>
      </p:sp>
      <p:sp>
        <p:nvSpPr>
          <p:cNvPr id="25619" name="Text Box 49"/>
          <p:cNvSpPr txBox="1">
            <a:spLocks noChangeArrowheads="1"/>
          </p:cNvSpPr>
          <p:nvPr/>
        </p:nvSpPr>
        <p:spPr bwMode="auto">
          <a:xfrm>
            <a:off x="1219200" y="1981200"/>
            <a:ext cx="1468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cyphertext </a:t>
            </a:r>
            <a:r>
              <a:rPr lang="en-US" altLang="en-US" sz="1800" b="0" i="1"/>
              <a:t>C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K%U@Y…</a:t>
            </a:r>
          </a:p>
        </p:txBody>
      </p:sp>
      <p:sp>
        <p:nvSpPr>
          <p:cNvPr id="25620" name="Text Box 51"/>
          <p:cNvSpPr txBox="1">
            <a:spLocks noChangeArrowheads="1"/>
          </p:cNvSpPr>
          <p:nvPr/>
        </p:nvSpPr>
        <p:spPr bwMode="auto">
          <a:xfrm>
            <a:off x="457200" y="5486400"/>
            <a:ext cx="1468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cyphertext </a:t>
            </a:r>
            <a:r>
              <a:rPr lang="en-US" altLang="en-US" sz="1800" b="0" i="1"/>
              <a:t>C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K%U@Y…</a:t>
            </a:r>
          </a:p>
        </p:txBody>
      </p:sp>
      <p:sp>
        <p:nvSpPr>
          <p:cNvPr id="25621" name="Text Box 54"/>
          <p:cNvSpPr txBox="1">
            <a:spLocks noChangeArrowheads="1"/>
          </p:cNvSpPr>
          <p:nvPr/>
        </p:nvSpPr>
        <p:spPr bwMode="auto">
          <a:xfrm>
            <a:off x="2713038" y="3556000"/>
            <a:ext cx="63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0" i="1"/>
              <a:t>K</a:t>
            </a:r>
            <a:r>
              <a:rPr lang="en-US" altLang="en-US" sz="2400" b="0" i="1" baseline="30000"/>
              <a:t>+</a:t>
            </a:r>
            <a:r>
              <a:rPr lang="en-US" altLang="en-US" sz="2400" b="0" i="1" baseline="-25000"/>
              <a:t>A</a:t>
            </a:r>
          </a:p>
        </p:txBody>
      </p:sp>
      <p:sp>
        <p:nvSpPr>
          <p:cNvPr id="25622" name="Text Box 56"/>
          <p:cNvSpPr txBox="1">
            <a:spLocks noChangeArrowheads="1"/>
          </p:cNvSpPr>
          <p:nvPr/>
        </p:nvSpPr>
        <p:spPr bwMode="auto">
          <a:xfrm>
            <a:off x="2241550" y="5645150"/>
            <a:ext cx="97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0"/>
              <a:t>node A</a:t>
            </a:r>
            <a:endParaRPr lang="en-US" altLang="en-US" sz="2000" b="0" i="1" baseline="-25000"/>
          </a:p>
        </p:txBody>
      </p:sp>
      <p:sp>
        <p:nvSpPr>
          <p:cNvPr id="25623" name="Text Box 57"/>
          <p:cNvSpPr txBox="1">
            <a:spLocks noChangeArrowheads="1"/>
          </p:cNvSpPr>
          <p:nvPr/>
        </p:nvSpPr>
        <p:spPr bwMode="auto">
          <a:xfrm>
            <a:off x="2443163" y="3987800"/>
            <a:ext cx="544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0" i="1"/>
              <a:t>K</a:t>
            </a:r>
            <a:r>
              <a:rPr lang="en-US" altLang="en-US" sz="2400" b="0" i="1" baseline="30000"/>
              <a:t>-</a:t>
            </a:r>
            <a:r>
              <a:rPr lang="en-US" altLang="en-US" sz="2400" b="0" i="1" baseline="-25000"/>
              <a:t>A</a:t>
            </a:r>
          </a:p>
        </p:txBody>
      </p:sp>
      <p:sp>
        <p:nvSpPr>
          <p:cNvPr id="25624" name="Rectangle 60"/>
          <p:cNvSpPr>
            <a:spLocks noChangeArrowheads="1"/>
          </p:cNvSpPr>
          <p:nvPr/>
        </p:nvSpPr>
        <p:spPr bwMode="auto">
          <a:xfrm>
            <a:off x="5257800" y="1981200"/>
            <a:ext cx="3886200" cy="2667000"/>
          </a:xfrm>
          <a:prstGeom prst="rect">
            <a:avLst/>
          </a:prstGeom>
          <a:gradFill rotWithShape="1">
            <a:gsLst>
              <a:gs pos="0">
                <a:srgbClr val="D7EDBD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/>
              <a:t>when a node B wants to send a message to node A, it obtains A</a:t>
            </a:r>
            <a:r>
              <a:rPr lang="ja-JP" altLang="en-US" sz="2000" b="0"/>
              <a:t>’</a:t>
            </a:r>
            <a:r>
              <a:rPr lang="en-US" altLang="ja-JP" sz="2000" b="0"/>
              <a:t>s public key and uses </a:t>
            </a:r>
            <a:r>
              <a:rPr lang="en-US" altLang="ja-JP" sz="2000" b="0" i="1"/>
              <a:t>K</a:t>
            </a:r>
            <a:r>
              <a:rPr lang="en-US" altLang="ja-JP" sz="2000" b="0" i="1" baseline="30000"/>
              <a:t>+</a:t>
            </a:r>
            <a:r>
              <a:rPr lang="en-US" altLang="ja-JP" sz="2000" b="0" i="1" baseline="-25000"/>
              <a:t>A</a:t>
            </a:r>
            <a:r>
              <a:rPr lang="en-US" altLang="ja-JP" sz="1600" b="0"/>
              <a:t> </a:t>
            </a:r>
            <a:r>
              <a:rPr lang="en-US" altLang="ja-JP" sz="2000" b="0"/>
              <a:t>to encrypt the message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0"/>
              <a:t>only A can decrypt the message using its private key </a:t>
            </a:r>
            <a:r>
              <a:rPr lang="en-US" altLang="en-US" sz="2000" b="0" i="1"/>
              <a:t>K</a:t>
            </a:r>
            <a:r>
              <a:rPr lang="en-US" altLang="en-US" sz="2000" b="0" i="1" baseline="30000"/>
              <a:t>-</a:t>
            </a:r>
            <a:r>
              <a:rPr lang="en-US" altLang="en-US" sz="2000" b="0" i="1" baseline="-25000"/>
              <a:t>A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b="0"/>
          </a:p>
        </p:txBody>
      </p:sp>
      <p:sp>
        <p:nvSpPr>
          <p:cNvPr id="25625" name="Rectangle 63"/>
          <p:cNvSpPr>
            <a:spLocks noChangeArrowheads="1"/>
          </p:cNvSpPr>
          <p:nvPr/>
        </p:nvSpPr>
        <p:spPr bwMode="auto">
          <a:xfrm>
            <a:off x="5257800" y="4914900"/>
            <a:ext cx="3886200" cy="1524000"/>
          </a:xfrm>
          <a:prstGeom prst="rect">
            <a:avLst/>
          </a:prstGeom>
          <a:gradFill rotWithShape="1">
            <a:gsLst>
              <a:gs pos="0">
                <a:srgbClr val="D7EDBD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indent="-16510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examples of algorithms </a:t>
            </a:r>
          </a:p>
          <a:p>
            <a:pPr lvl="1" eaLnBrk="1" hangingPunct="1"/>
            <a:r>
              <a:rPr lang="en-US" altLang="en-US" sz="1600" b="0"/>
              <a:t>RSA (Rivest, Shamir &amp; Adleman)</a:t>
            </a:r>
          </a:p>
          <a:p>
            <a:pPr lvl="1" eaLnBrk="1" hangingPunct="1"/>
            <a:r>
              <a:rPr lang="en-US" altLang="en-US" sz="1600" b="0"/>
              <a:t>Diffie-Hellman</a:t>
            </a:r>
          </a:p>
          <a:p>
            <a:pPr lvl="1" eaLnBrk="1" hangingPunct="1"/>
            <a:r>
              <a:rPr lang="en-US" altLang="en-US" sz="1600" b="0"/>
              <a:t>DSS (Digital Signature Standard)</a:t>
            </a:r>
          </a:p>
          <a:p>
            <a:pPr lvl="1" eaLnBrk="1" hangingPunct="1"/>
            <a:r>
              <a:rPr lang="en-US" altLang="en-US" sz="1600" b="0"/>
              <a:t>Elliptic-Curve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5F3682F-3EB0-48D9-9CC6-8E1DC6B9A828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integrity verification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based on shared secret key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000"/>
            <a:ext cx="6705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1720850" y="5805488"/>
            <a:ext cx="55308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MAC: message </a:t>
            </a:r>
            <a:r>
              <a:rPr lang="ja-JP" altLang="en-US" sz="1800" b="0"/>
              <a:t>“</a:t>
            </a:r>
            <a:r>
              <a:rPr lang="en-US" altLang="ja-JP" sz="1800" b="0"/>
              <a:t>authentication</a:t>
            </a:r>
            <a:r>
              <a:rPr lang="ja-JP" altLang="en-US" sz="1800" b="0"/>
              <a:t>”</a:t>
            </a:r>
            <a:r>
              <a:rPr lang="en-US" altLang="ja-JP" sz="1800" b="0"/>
              <a:t> code, aka </a:t>
            </a:r>
            <a:r>
              <a:rPr lang="en-US" altLang="ja-JP" sz="1800" b="0">
                <a:solidFill>
                  <a:schemeClr val="tx1"/>
                </a:solidFill>
              </a:rPr>
              <a:t>digest</a:t>
            </a:r>
            <a:r>
              <a:rPr lang="en-US" altLang="ja-JP" sz="1800" b="0"/>
              <a:t>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computed similarly to cryptographic </a:t>
            </a:r>
            <a:r>
              <a:rPr lang="en-US" altLang="en-US" sz="2000" b="0">
                <a:solidFill>
                  <a:schemeClr val="tx2"/>
                </a:solidFill>
              </a:rPr>
              <a:t>hash functions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5486400" y="1828800"/>
            <a:ext cx="3124200" cy="641350"/>
          </a:xfrm>
          <a:prstGeom prst="rect">
            <a:avLst/>
          </a:prstGeom>
          <a:gradFill rotWithShape="1">
            <a:gsLst>
              <a:gs pos="0">
                <a:srgbClr val="D7EDBD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/>
              <a:t>malicious interceptor changes contents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4800600" y="2057400"/>
            <a:ext cx="609600" cy="2286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800600" y="4876800"/>
            <a:ext cx="609600" cy="762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4800600" y="3022600"/>
            <a:ext cx="609600" cy="762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400800" y="5105400"/>
            <a:ext cx="2667000" cy="641350"/>
          </a:xfrm>
          <a:prstGeom prst="rect">
            <a:avLst/>
          </a:prstGeom>
          <a:gradFill rotWithShape="1">
            <a:gsLst>
              <a:gs pos="0">
                <a:srgbClr val="D7EDBD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/>
              <a:t>discard message if comparison fails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4764604-3985-4644-B8C6-543C3DAB8E72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integrity verification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works complementarily or alternatively </a:t>
            </a:r>
            <a:r>
              <a:rPr lang="en-US" altLang="en-US" sz="2000">
                <a:ea typeface="ＭＳ Ｐゴシック" panose="020B0600070205080204" pitchFamily="34" charset="-128"/>
              </a:rPr>
              <a:t>to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confidentiality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181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810000" y="1371600"/>
            <a:ext cx="457200" cy="1524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3810000" y="2895600"/>
            <a:ext cx="457200" cy="762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3810000" y="1981200"/>
            <a:ext cx="457200" cy="762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57200" y="3733800"/>
            <a:ext cx="830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520700" indent="-17780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/>
              <a:t>does integrity verification work if messages are sent in the clear?</a:t>
            </a:r>
          </a:p>
          <a:p>
            <a:pPr lvl="1" eaLnBrk="1" hangingPunct="1"/>
            <a:r>
              <a:rPr lang="en-US" altLang="en-US" sz="1800" b="0"/>
              <a:t>in which circumstances would you want to send messages in the clear?</a:t>
            </a:r>
          </a:p>
          <a:p>
            <a:pPr lvl="2" eaLnBrk="1" hangingPunct="1"/>
            <a:r>
              <a:rPr lang="en-US" altLang="en-US" sz="1600" b="0"/>
              <a:t>read vs. tamper</a:t>
            </a:r>
          </a:p>
          <a:p>
            <a:pPr lvl="2" eaLnBrk="1" hangingPunct="1"/>
            <a:r>
              <a:rPr lang="en-US" altLang="en-US" sz="1600" b="0"/>
              <a:t>performance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000" b="0"/>
              <a:t>what if messages are encrypted,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b="0"/>
              <a:t>why would you want to add a MAC to an already encrypted message?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9B737B6-DC30-4B69-9A97-64F48F485CEA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authentication and integrity verification</a:t>
            </a:r>
            <a:r>
              <a:rPr lang="en-US" altLang="en-US" sz="3600">
                <a:ea typeface="ＭＳ Ｐゴシック" panose="020B0600070205080204" pitchFamily="34" charset="-128"/>
              </a:rPr>
              <a:t> cannot be separated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story so far: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encryption assures that only the communicating parties understand the contents of a message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integrity verification assures the receiver that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the message was not modified in transit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but, how good is that if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the receiver can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be sure of </a:t>
            </a:r>
            <a:r>
              <a:rPr lang="en-US" altLang="ja-JP" sz="2400">
                <a:solidFill>
                  <a:schemeClr val="tx1"/>
                </a:solidFill>
                <a:ea typeface="ＭＳ Ｐゴシック" panose="020B0600070205080204" pitchFamily="34" charset="-128"/>
              </a:rPr>
              <a:t>who sent</a:t>
            </a:r>
            <a:r>
              <a:rPr lang="en-US" altLang="ja-JP" sz="2400">
                <a:ea typeface="ＭＳ Ｐゴシック" panose="020B0600070205080204" pitchFamily="34" charset="-128"/>
              </a:rPr>
              <a:t> the message?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integrity requires authentication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conversely, how good is it if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the receiver is sure of who sent the message,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but can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be sure it </a:t>
            </a:r>
            <a:r>
              <a:rPr lang="en-US" altLang="ja-JP" sz="2400">
                <a:solidFill>
                  <a:schemeClr val="tx1"/>
                </a:solidFill>
                <a:ea typeface="ＭＳ Ｐゴシック" panose="020B0600070205080204" pitchFamily="34" charset="-128"/>
              </a:rPr>
              <a:t>wasn</a:t>
            </a:r>
            <a:r>
              <a:rPr lang="ja-JP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chemeClr val="tx1"/>
                </a:solidFill>
                <a:ea typeface="ＭＳ Ｐゴシック" panose="020B0600070205080204" pitchFamily="34" charset="-128"/>
              </a:rPr>
              <a:t>t tampered with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authentication requires integrity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FD09D1E-4F1D-427B-8FE5-561F9E5DBA17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authentication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based on a shared secret key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19600"/>
            <a:ext cx="5486400" cy="1630363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should or could Alice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encrypt the first message?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hint: would Bob know how to decrypt it?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could this protocol be optimized?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4572000" y="1752600"/>
            <a:ext cx="4343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/>
              <a:t>signal intention to communicate</a:t>
            </a:r>
          </a:p>
          <a:p>
            <a:pPr eaLnBrk="1" hangingPunct="1"/>
            <a:r>
              <a:rPr lang="en-US" altLang="en-US" sz="2400" b="0"/>
              <a:t>each party challenges the other to show it knows the </a:t>
            </a:r>
            <a:r>
              <a:rPr lang="en-US" altLang="en-US" sz="2400" b="0">
                <a:solidFill>
                  <a:schemeClr val="tx1"/>
                </a:solidFill>
              </a:rPr>
              <a:t>secret shared</a:t>
            </a:r>
            <a:r>
              <a:rPr lang="en-US" altLang="en-US" sz="2400" b="0"/>
              <a:t> </a:t>
            </a:r>
            <a:r>
              <a:rPr lang="en-US" altLang="en-US" sz="2400" b="0">
                <a:solidFill>
                  <a:schemeClr val="tx1"/>
                </a:solidFill>
              </a:rPr>
              <a:t>key</a:t>
            </a:r>
          </a:p>
          <a:p>
            <a:pPr eaLnBrk="1" hangingPunct="1"/>
            <a:r>
              <a:rPr lang="en-US" altLang="en-US" sz="2000" b="0"/>
              <a:t>assumption:</a:t>
            </a:r>
            <a:r>
              <a:rPr lang="en-US" altLang="en-US" sz="2400" b="0">
                <a:solidFill>
                  <a:schemeClr val="tx1"/>
                </a:solidFill>
              </a:rPr>
              <a:t> </a:t>
            </a:r>
            <a:r>
              <a:rPr lang="en-US" altLang="en-US" sz="2000" b="0"/>
              <a:t>nobody else but A and B could have used K</a:t>
            </a:r>
            <a:r>
              <a:rPr lang="en-US" altLang="en-US" sz="2000" b="0" baseline="-25000"/>
              <a:t>A,B</a:t>
            </a:r>
          </a:p>
        </p:txBody>
      </p:sp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879BCCD-AFE4-49B3-A4F1-5DADD1C37939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authentication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based on a shared secret key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486400"/>
            <a:ext cx="4800600" cy="914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could this protocol be optimized?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>
                <a:ea typeface="ＭＳ Ｐゴシック" panose="020B0600070205080204" pitchFamily="34" charset="-128"/>
              </a:rPr>
              <a:t>piggyback challenges and replies</a:t>
            </a: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7"/>
          <p:cNvSpPr>
            <a:spLocks noChangeArrowheads="1"/>
          </p:cNvSpPr>
          <p:nvPr/>
        </p:nvSpPr>
        <p:spPr bwMode="auto">
          <a:xfrm>
            <a:off x="457200" y="1676400"/>
            <a:ext cx="3657600" cy="2362200"/>
          </a:xfrm>
          <a:prstGeom prst="rect">
            <a:avLst/>
          </a:prstGeom>
          <a:solidFill>
            <a:srgbClr val="EAEAEA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DA4704A-31B4-41EC-9DC7-A5BF0F150B1C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it is hard to design authentication protocols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that work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800600"/>
            <a:ext cx="3886200" cy="1143000"/>
          </a:xfrm>
        </p:spPr>
        <p:txBody>
          <a:bodyPr/>
          <a:lstStyle/>
          <a:p>
            <a:pPr marL="173038" indent="-173038" eaLnBrk="1" hangingPunct="1">
              <a:spcBef>
                <a:spcPct val="50000"/>
              </a:spcBef>
            </a:pPr>
            <a:r>
              <a:rPr lang="en-US" altLang="en-US" sz="1600">
                <a:ea typeface="ＭＳ Ｐゴシック" panose="020B0600070205080204" pitchFamily="34" charset="-128"/>
              </a:rPr>
              <a:t>Chuck could trick Bob into revealing the answer to the challenge by starting a second session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r>
              <a:rPr lang="en-US" altLang="en-US" sz="1600">
                <a:ea typeface="ＭＳ Ｐゴシック" panose="020B0600070205080204" pitchFamily="34" charset="-128"/>
              </a:rPr>
              <a:t>(aka replay attack)</a:t>
            </a:r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14788"/>
            <a:ext cx="441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E4B22C5-A8F2-4C2F-A258-C94BCDEC9396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it is hard to design authentication protocols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that work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00200"/>
            <a:ext cx="4572000" cy="1828800"/>
          </a:xfrm>
        </p:spPr>
        <p:txBody>
          <a:bodyPr/>
          <a:lstStyle/>
          <a:p>
            <a:pPr marL="173038" indent="-173038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so why does the first protocol work?</a:t>
            </a:r>
          </a:p>
          <a:p>
            <a:pPr marL="173038" indent="-173038"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do not give away information unless you know to whom you are giving it</a:t>
            </a:r>
          </a:p>
          <a:p>
            <a:pPr marL="173038" indent="-173038"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always use different challenges</a:t>
            </a:r>
          </a:p>
        </p:txBody>
      </p:sp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14788"/>
            <a:ext cx="441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9A76453-5D76-4189-8424-9B28C00878EF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this lecture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security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696200" cy="30480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requirements and concerns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secure channels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confidentiality, integrity, authentication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access control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key distribution, signatures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security design &amp; implementation basics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5334000" y="60960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600" b="0"/>
              <a:t>credits: Kevin Mills, Shawn Butler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2FEBB08-7B3E-47F9-AF22-76FAC9C8DE92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authentication can be facilitated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by a trusted third party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1676400"/>
            <a:ext cx="3886200" cy="2057400"/>
          </a:xfrm>
        </p:spPr>
        <p:txBody>
          <a:bodyPr/>
          <a:lstStyle/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each peer holds a secret key shared with the Key Distribution Center (KDC)</a:t>
            </a:r>
          </a:p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1 is in the clear – why?</a:t>
            </a:r>
          </a:p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each challenge is a nonce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(used only once)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57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381000" y="3733800"/>
            <a:ext cx="861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/>
              <a:t>in 2, R</a:t>
            </a:r>
            <a:r>
              <a:rPr lang="en-US" altLang="en-US" sz="2000" b="0" baseline="-25000"/>
              <a:t>A1  </a:t>
            </a:r>
            <a:r>
              <a:rPr lang="en-US" altLang="en-US" sz="2000" b="0"/>
              <a:t>being encrypted with K</a:t>
            </a:r>
            <a:r>
              <a:rPr lang="en-US" altLang="en-US" sz="2000" b="0" baseline="-25000"/>
              <a:t>A,KDC</a:t>
            </a:r>
            <a:r>
              <a:rPr lang="en-US" altLang="en-US" sz="2000" b="0"/>
              <a:t> authenticates the KDC to A </a:t>
            </a:r>
          </a:p>
          <a:p>
            <a:pPr eaLnBrk="1" hangingPunct="1"/>
            <a:r>
              <a:rPr lang="en-US" altLang="en-US" sz="2000" b="0"/>
              <a:t>2 containing B prevents a man in the middle attack where Chuck could modify 1 to R</a:t>
            </a:r>
            <a:r>
              <a:rPr lang="en-US" altLang="en-US" sz="2000" b="0" baseline="-25000"/>
              <a:t>A1</a:t>
            </a:r>
            <a:r>
              <a:rPr lang="en-US" altLang="en-US" sz="2000" b="0"/>
              <a:t>,A,C and lead Alice to think she is talking to Bob</a:t>
            </a:r>
          </a:p>
          <a:p>
            <a:pPr eaLnBrk="1" hangingPunct="1"/>
            <a:r>
              <a:rPr lang="en-US" altLang="en-US" sz="2000" b="0"/>
              <a:t>3 containing R</a:t>
            </a:r>
            <a:r>
              <a:rPr lang="en-US" altLang="en-US" sz="2000" b="0" baseline="-25000"/>
              <a:t>A2</a:t>
            </a:r>
            <a:r>
              <a:rPr lang="en-US" altLang="en-US" sz="2000" b="0"/>
              <a:t> and 4 containing R</a:t>
            </a:r>
            <a:r>
              <a:rPr lang="en-US" altLang="en-US" sz="2000" b="0" baseline="-25000"/>
              <a:t>A2</a:t>
            </a:r>
            <a:r>
              <a:rPr lang="en-US" altLang="en-US" sz="2000" b="0"/>
              <a:t>-1 authenticates B to A: the modification prevents replay; 5 authenticates A to B</a:t>
            </a:r>
          </a:p>
          <a:p>
            <a:pPr eaLnBrk="1" hangingPunct="1"/>
            <a:r>
              <a:rPr lang="en-US" altLang="en-US" sz="2000" b="0"/>
              <a:t>having a new key issued by the KDC for each session limits cryptanalysis attacks</a:t>
            </a:r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3200400" y="1447800"/>
            <a:ext cx="1798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/>
              <a:t>Needham-Schroeder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DADA790-77E7-4E31-8F76-DF7C55C89ABB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authentication facilitated by trusted third parties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example: Kerberos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038600"/>
            <a:ext cx="8382000" cy="2209800"/>
          </a:xfrm>
        </p:spPr>
        <p:txBody>
          <a:bodyPr/>
          <a:lstStyle/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Alice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pwd is used to generate (by hashing) the shared key K</a:t>
            </a:r>
            <a:r>
              <a:rPr lang="en-US" altLang="ja-JP" sz="2000" baseline="-25000">
                <a:ea typeface="ＭＳ Ｐゴシック" panose="020B0600070205080204" pitchFamily="34" charset="-128"/>
              </a:rPr>
              <a:t>A,AS</a:t>
            </a:r>
          </a:p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3 containing K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AS,TGS</a:t>
            </a:r>
            <a:r>
              <a:rPr lang="en-US" altLang="en-US" sz="2000">
                <a:ea typeface="ＭＳ Ｐゴシック" panose="020B0600070205080204" pitchFamily="34" charset="-128"/>
              </a:rPr>
              <a:t>(A,K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A,TGS</a:t>
            </a:r>
            <a:r>
              <a:rPr lang="en-US" altLang="en-US" sz="2000">
                <a:ea typeface="ＭＳ Ｐゴシック" panose="020B0600070205080204" pitchFamily="34" charset="-128"/>
              </a:rPr>
              <a:t>) allows A to authenticate with TGS</a:t>
            </a:r>
          </a:p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3 containing a session key K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A,TGS </a:t>
            </a:r>
            <a:r>
              <a:rPr lang="en-US" altLang="en-US" sz="2000">
                <a:ea typeface="ＭＳ Ｐゴシック" panose="020B0600070205080204" pitchFamily="34" charset="-128"/>
              </a:rPr>
              <a:t>allows A to exchange confidential information with the TGS</a:t>
            </a:r>
          </a:p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6 containing an encrypted timestamp limits replay attacks</a:t>
            </a:r>
          </a:p>
          <a:p>
            <a:pPr marL="230188" indent="-230188" eaLnBrk="1" hangingPunct="1"/>
            <a:r>
              <a:rPr lang="en-US" altLang="en-US" sz="2000">
                <a:ea typeface="ＭＳ Ｐゴシック" panose="020B0600070205080204" pitchFamily="34" charset="-128"/>
              </a:rPr>
              <a:t>7 corresponds to message 2 in the Needham-Schroeder protocol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</p:txBody>
      </p:sp>
      <p:pic>
        <p:nvPicPr>
          <p:cNvPr id="34823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19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59DC7B8-90FB-44EE-A6A7-2930085E6A84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authentication is much simpler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with </a:t>
            </a:r>
            <a:r>
              <a:rPr lang="en-US" altLang="en-US" sz="3600">
                <a:solidFill>
                  <a:schemeClr val="tx1"/>
                </a:solidFill>
                <a:ea typeface="ＭＳ Ｐゴシック" panose="020B0600070205080204" pitchFamily="34" charset="-128"/>
              </a:rPr>
              <a:t>asymmetric</a:t>
            </a:r>
            <a:r>
              <a:rPr lang="en-US" altLang="en-US" sz="3600">
                <a:ea typeface="ＭＳ Ｐゴシック" panose="020B0600070205080204" pitchFamily="34" charset="-128"/>
              </a:rPr>
              <a:t> encryption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00200"/>
          </a:xfrm>
        </p:spPr>
        <p:txBody>
          <a:bodyPr/>
          <a:lstStyle/>
          <a:p>
            <a:pPr marL="230188" indent="-230188" eaLnBrk="1" hangingPunct="1"/>
            <a:r>
              <a:rPr lang="en-US" altLang="en-US" sz="2400">
                <a:ea typeface="ＭＳ Ｐゴシック" panose="020B0600070205080204" pitchFamily="34" charset="-128"/>
              </a:rPr>
              <a:t>assumes peers have each other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public key available</a:t>
            </a:r>
          </a:p>
          <a:p>
            <a:pPr marL="230188" indent="-230188" eaLnBrk="1" hangingPunct="1"/>
            <a:r>
              <a:rPr lang="en-US" altLang="en-US" sz="2400">
                <a:ea typeface="ＭＳ Ｐゴシック" panose="020B0600070205080204" pitchFamily="34" charset="-128"/>
              </a:rPr>
              <a:t>assumes that public keys are not forged</a:t>
            </a:r>
          </a:p>
          <a:p>
            <a:pPr marL="230188" indent="-230188" algn="r"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nagging question: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how can public keys be obtained in a secure way?</a:t>
            </a: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8862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2286000" y="2057400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/>
              <a:t>K</a:t>
            </a:r>
            <a:r>
              <a:rPr lang="en-US" altLang="en-US" sz="1400" b="0" baseline="30000"/>
              <a:t>+</a:t>
            </a:r>
            <a:r>
              <a:rPr lang="en-US" altLang="en-US" sz="1400" b="0" baseline="-25000"/>
              <a:t>B</a:t>
            </a:r>
            <a:r>
              <a:rPr lang="en-US" altLang="en-US" sz="1400" b="0"/>
              <a:t> is B</a:t>
            </a:r>
            <a:r>
              <a:rPr lang="ja-JP" altLang="en-US" sz="1400" b="0"/>
              <a:t>’</a:t>
            </a:r>
            <a:r>
              <a:rPr lang="en-US" altLang="ja-JP" sz="1400" b="0"/>
              <a:t>s public key</a:t>
            </a:r>
            <a:endParaRPr lang="en-US" altLang="en-US" sz="1400" b="0"/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4724400" y="1828800"/>
            <a:ext cx="4114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/>
              <a:t>only B can decrypt A</a:t>
            </a:r>
            <a:r>
              <a:rPr lang="ja-JP" altLang="en-US" sz="2000" b="0"/>
              <a:t>’</a:t>
            </a:r>
            <a:r>
              <a:rPr lang="en-US" altLang="ja-JP" sz="2000" b="0"/>
              <a:t>s nonce using B</a:t>
            </a:r>
            <a:r>
              <a:rPr lang="ja-JP" altLang="en-US" sz="2000" b="0"/>
              <a:t>’</a:t>
            </a:r>
            <a:r>
              <a:rPr lang="en-US" altLang="ja-JP" sz="2000" b="0"/>
              <a:t>s private key</a:t>
            </a:r>
          </a:p>
          <a:p>
            <a:pPr eaLnBrk="1" hangingPunct="1"/>
            <a:r>
              <a:rPr lang="en-US" altLang="en-US" sz="2000" b="0"/>
              <a:t>only A can decrypt B</a:t>
            </a:r>
            <a:r>
              <a:rPr lang="ja-JP" altLang="en-US" sz="2000" b="0"/>
              <a:t>’</a:t>
            </a:r>
            <a:r>
              <a:rPr lang="en-US" altLang="ja-JP" sz="2000" b="0"/>
              <a:t>s reply using A</a:t>
            </a:r>
            <a:r>
              <a:rPr lang="ja-JP" altLang="en-US" sz="2000" b="0"/>
              <a:t>’</a:t>
            </a:r>
            <a:r>
              <a:rPr lang="en-US" altLang="ja-JP" sz="2000" b="0"/>
              <a:t>s private key</a:t>
            </a:r>
          </a:p>
          <a:p>
            <a:pPr eaLnBrk="1" hangingPunct="1"/>
            <a:r>
              <a:rPr lang="en-US" altLang="en-US" sz="2000" b="0"/>
              <a:t>2 containing R</a:t>
            </a:r>
            <a:r>
              <a:rPr lang="en-US" altLang="en-US" sz="2000" b="0" baseline="-25000"/>
              <a:t>A</a:t>
            </a:r>
            <a:r>
              <a:rPr lang="en-US" altLang="en-US" sz="2000" b="0"/>
              <a:t> authenticates B with A</a:t>
            </a:r>
          </a:p>
          <a:p>
            <a:pPr eaLnBrk="1" hangingPunct="1"/>
            <a:r>
              <a:rPr lang="en-US" altLang="en-US" sz="2000" b="0"/>
              <a:t>3 containing R</a:t>
            </a:r>
            <a:r>
              <a:rPr lang="en-US" altLang="en-US" sz="2000" b="0" baseline="-25000"/>
              <a:t>B</a:t>
            </a:r>
            <a:r>
              <a:rPr lang="en-US" altLang="en-US" sz="2000" b="0"/>
              <a:t> encrypted with the session key generated by B authenticates A with 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D54E720-A0AA-4C36-909E-20C5096F4FFC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467600" cy="38100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requirements and concerns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secure channels</a:t>
            </a:r>
          </a:p>
          <a:p>
            <a:pPr eaLnBrk="1" hangingPunct="1"/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access control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key distribution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signatures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77B37FD-1E67-496F-B312-18FC864DC2D6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chicken and egg…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all secure channel protocols seen above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assume that various keys are available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but wouldn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we need a secure channel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to establish and distribute keys in the first place?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… and wouldn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that secure channel require keys?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possible solutions are: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distribute the keys off-line (out-of-band)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or…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0E278B5-6E82-4A08-AFD3-1272FD0823B5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secret shared keys can be established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over an </a:t>
            </a:r>
            <a:r>
              <a:rPr lang="en-US" altLang="en-US" sz="3600">
                <a:solidFill>
                  <a:schemeClr val="tx1"/>
                </a:solidFill>
                <a:ea typeface="ＭＳ Ｐゴシック" panose="020B0600070205080204" pitchFamily="34" charset="-128"/>
              </a:rPr>
              <a:t>unsecured</a:t>
            </a:r>
            <a:r>
              <a:rPr lang="en-US" altLang="en-US" sz="3600">
                <a:ea typeface="ＭＳ Ｐゴシック" panose="020B0600070205080204" pitchFamily="34" charset="-128"/>
              </a:rPr>
              <a:t> channel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763000" cy="2438400"/>
          </a:xfrm>
        </p:spPr>
        <p:txBody>
          <a:bodyPr/>
          <a:lstStyle/>
          <a:p>
            <a:pPr marL="173038" indent="-173038" eaLnBrk="1" hangingPunct="1"/>
            <a:r>
              <a:rPr lang="en-US" altLang="en-US" sz="2000">
                <a:ea typeface="ＭＳ Ｐゴシック" panose="020B0600070205080204" pitchFamily="34" charset="-128"/>
              </a:rPr>
              <a:t>it is computationally infeasible to lift </a:t>
            </a:r>
            <a:r>
              <a:rPr lang="en-US" altLang="en-US" sz="2000" i="1">
                <a:ea typeface="ＭＳ Ｐゴシック" panose="020B0600070205080204" pitchFamily="34" charset="-128"/>
              </a:rPr>
              <a:t>x</a:t>
            </a:r>
            <a:r>
              <a:rPr lang="en-US" altLang="en-US" sz="2000">
                <a:ea typeface="ＭＳ Ｐゴシック" panose="020B0600070205080204" pitchFamily="34" charset="-128"/>
              </a:rPr>
              <a:t> out of </a:t>
            </a:r>
            <a:r>
              <a:rPr lang="en-US" altLang="en-US" sz="2000" i="1">
                <a:ea typeface="ＭＳ Ｐゴシック" panose="020B0600070205080204" pitchFamily="34" charset="-128"/>
              </a:rPr>
              <a:t>g</a:t>
            </a:r>
            <a:r>
              <a:rPr lang="en-US" altLang="en-US" sz="2000" i="1" baseline="30000">
                <a:ea typeface="ＭＳ Ｐゴシック" panose="020B0600070205080204" pitchFamily="34" charset="-128"/>
              </a:rPr>
              <a:t>x</a:t>
            </a:r>
            <a:r>
              <a:rPr lang="en-US" altLang="en-US" sz="2000">
                <a:ea typeface="ＭＳ Ｐゴシック" panose="020B0600070205080204" pitchFamily="34" charset="-128"/>
              </a:rPr>
              <a:t> mod </a:t>
            </a:r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,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even given </a:t>
            </a:r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 and </a:t>
            </a:r>
            <a:r>
              <a:rPr lang="en-US" altLang="en-US" sz="2000" i="1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marL="173038" indent="-173038" eaLnBrk="1" hangingPunct="1"/>
            <a:r>
              <a:rPr lang="en-US" altLang="en-US" sz="2000">
                <a:ea typeface="ＭＳ Ｐゴシック" panose="020B0600070205080204" pitchFamily="34" charset="-128"/>
              </a:rPr>
              <a:t>only Alice knows x, only Bob knows y</a:t>
            </a:r>
          </a:p>
          <a:p>
            <a:pPr marL="173038" indent="-173038" eaLnBrk="1" hangingPunct="1"/>
            <a:r>
              <a:rPr lang="en-US" altLang="en-US" sz="2000">
                <a:ea typeface="ＭＳ Ｐゴシック" panose="020B0600070205080204" pitchFamily="34" charset="-128"/>
              </a:rPr>
              <a:t>Alice computes the shared key, </a:t>
            </a:r>
            <a:r>
              <a:rPr lang="en-US" altLang="en-US" sz="2000" i="1">
                <a:ea typeface="ＭＳ Ｐゴシック" panose="020B0600070205080204" pitchFamily="34" charset="-128"/>
              </a:rPr>
              <a:t>g</a:t>
            </a:r>
            <a:r>
              <a:rPr lang="en-US" altLang="en-US" sz="2000" i="1" baseline="30000">
                <a:ea typeface="ＭＳ Ｐゴシック" panose="020B0600070205080204" pitchFamily="34" charset="-128"/>
              </a:rPr>
              <a:t>xy</a:t>
            </a:r>
            <a:r>
              <a:rPr lang="en-US" altLang="en-US" sz="2000">
                <a:ea typeface="ＭＳ Ｐゴシック" panose="020B0600070205080204" pitchFamily="34" charset="-128"/>
              </a:rPr>
              <a:t> mod </a:t>
            </a:r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, given </a:t>
            </a:r>
            <a:r>
              <a:rPr lang="en-US" altLang="en-US" sz="2000" i="1">
                <a:ea typeface="ＭＳ Ｐゴシック" panose="020B0600070205080204" pitchFamily="34" charset="-128"/>
              </a:rPr>
              <a:t>x</a:t>
            </a:r>
            <a:r>
              <a:rPr lang="en-US" altLang="en-US" sz="2000">
                <a:ea typeface="ＭＳ Ｐゴシック" panose="020B0600070205080204" pitchFamily="34" charset="-128"/>
              </a:rPr>
              <a:t> and Bob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message,</a:t>
            </a:r>
            <a:br>
              <a:rPr lang="en-US" altLang="ja-JP" sz="2000">
                <a:ea typeface="ＭＳ Ｐゴシック" panose="020B0600070205080204" pitchFamily="34" charset="-128"/>
              </a:rPr>
            </a:br>
            <a:r>
              <a:rPr lang="en-US" altLang="ja-JP" sz="2000">
                <a:ea typeface="ＭＳ Ｐゴシック" panose="020B0600070205080204" pitchFamily="34" charset="-128"/>
              </a:rPr>
              <a:t>Bob does the same, given </a:t>
            </a:r>
            <a:r>
              <a:rPr lang="en-US" altLang="ja-JP" sz="2000" i="1">
                <a:ea typeface="ＭＳ Ｐゴシック" panose="020B0600070205080204" pitchFamily="34" charset="-128"/>
              </a:rPr>
              <a:t>y</a:t>
            </a:r>
            <a:r>
              <a:rPr lang="en-US" altLang="ja-JP" sz="2000">
                <a:ea typeface="ＭＳ Ｐゴシック" panose="020B0600070205080204" pitchFamily="34" charset="-128"/>
              </a:rPr>
              <a:t> and Alice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message</a:t>
            </a:r>
          </a:p>
          <a:p>
            <a:pPr marL="173038" indent="-173038" eaLnBrk="1" hangingPunct="1"/>
            <a:r>
              <a:rPr lang="en-US" altLang="en-US" sz="2000">
                <a:ea typeface="ＭＳ Ｐゴシック" panose="020B0600070205080204" pitchFamily="34" charset="-128"/>
              </a:rPr>
              <a:t>others can listen to </a:t>
            </a:r>
            <a:r>
              <a:rPr lang="en-US" altLang="en-US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en-US" sz="2000" i="1" baseline="30000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mod </a:t>
            </a:r>
            <a:r>
              <a:rPr lang="en-US" altLang="en-US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 i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and</a:t>
            </a:r>
            <a:r>
              <a:rPr lang="en-US" altLang="en-US" sz="2000" i="1">
                <a:ea typeface="ＭＳ Ｐゴシック" panose="020B0600070205080204" pitchFamily="34" charset="-128"/>
              </a:rPr>
              <a:t> </a:t>
            </a:r>
            <a:r>
              <a:rPr lang="en-US" altLang="en-US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en-US" sz="2000" i="1" baseline="30000">
                <a:solidFill>
                  <a:schemeClr val="tx1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mod </a:t>
            </a:r>
            <a:r>
              <a:rPr lang="en-US" altLang="en-US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, but still can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t assemble the shared key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ja-JP" sz="2000" i="1" baseline="30000">
                <a:solidFill>
                  <a:schemeClr val="tx1"/>
                </a:solidFill>
                <a:ea typeface="ＭＳ Ｐゴシック" panose="020B0600070205080204" pitchFamily="34" charset="-128"/>
              </a:rPr>
              <a:t>xy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mod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endParaRPr lang="en-US" altLang="en-US" sz="2000" i="1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6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6629400" y="1371600"/>
            <a:ext cx="130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/>
              <a:t>Diffie-Hellman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9215687-755D-4778-B01E-F47DE2B3E260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dynamically establishing a secret shared key assumes the two parties are already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authenticated with each other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534400" cy="2438400"/>
          </a:xfrm>
        </p:spPr>
        <p:txBody>
          <a:bodyPr/>
          <a:lstStyle/>
          <a:p>
            <a:pPr marL="288925" indent="-288925" eaLnBrk="1" hangingPunct="1"/>
            <a:r>
              <a:rPr lang="en-US" altLang="en-US" sz="2000">
                <a:ea typeface="ＭＳ Ｐゴシック" panose="020B0600070205080204" pitchFamily="34" charset="-128"/>
              </a:rPr>
              <a:t>Alice needs to be certain she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really talking to Bob</a:t>
            </a:r>
          </a:p>
          <a:p>
            <a:pPr marL="288925" indent="-288925"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past authentication,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Diffie-Hellman can be used to establish a session key 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recall: symmetric encryption is more efficient than asymmetric</a:t>
            </a:r>
          </a:p>
          <a:p>
            <a:pPr marL="288925" indent="-288925" eaLnBrk="1" hangingPunct="1">
              <a:spcBef>
                <a:spcPct val="50000"/>
              </a:spcBef>
            </a:pPr>
            <a:r>
              <a:rPr lang="en-US" altLang="en-US" sz="2400">
                <a:ea typeface="ＭＳ Ｐゴシック" panose="020B0600070205080204" pitchFamily="34" charset="-128"/>
              </a:rPr>
              <a:t>the problem of how to distribute keys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for authentication remains…</a:t>
            </a:r>
            <a:endParaRPr lang="en-US" altLang="en-US" sz="2400" i="1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0866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6629400" y="1371600"/>
            <a:ext cx="130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/>
              <a:t>Diffie-Hellman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346AC9E-9251-4488-B48A-70F33CCF1AAE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using symmetric encryption for authentication </a:t>
            </a:r>
            <a:r>
              <a:rPr lang="en-US" altLang="en-US" sz="3200">
                <a:ea typeface="ＭＳ Ｐゴシック" panose="020B0600070205080204" pitchFamily="34" charset="-128"/>
              </a:rPr>
              <a:t>brings up </a:t>
            </a:r>
            <a:r>
              <a:rPr lang="en-US" altLang="en-US" sz="3200">
                <a:solidFill>
                  <a:schemeClr val="tx1"/>
                </a:solidFill>
                <a:ea typeface="ＭＳ Ｐゴシック" panose="020B0600070205080204" pitchFamily="34" charset="-128"/>
              </a:rPr>
              <a:t>scalability</a:t>
            </a:r>
            <a:r>
              <a:rPr lang="en-US" altLang="en-US" sz="3200">
                <a:ea typeface="ＭＳ Ｐゴシック" panose="020B0600070205080204" pitchFamily="34" charset="-128"/>
              </a:rPr>
              <a:t> issues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in a system with </a:t>
            </a:r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 nodes, each node needs to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keep track of </a:t>
            </a:r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-1 pair-wise symmetric keys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the number of distinct keys in the system is ~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 2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with asymmetric encryption each node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has one public key that everyone else uses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the number of distinct keys in the system is ~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by their very nature,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public keys don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t need to be kept confidential,</a:t>
            </a:r>
            <a:br>
              <a:rPr lang="en-US" altLang="ja-JP" sz="2000">
                <a:ea typeface="ＭＳ Ｐゴシック" panose="020B0600070205080204" pitchFamily="34" charset="-128"/>
              </a:rPr>
            </a:br>
            <a:r>
              <a:rPr lang="en-US" altLang="ja-JP" sz="2000">
                <a:ea typeface="ＭＳ Ｐゴシック" panose="020B0600070205080204" pitchFamily="34" charset="-128"/>
              </a:rPr>
              <a:t>but how can a node be certain that a public key really belongs to </a:t>
            </a:r>
            <a:br>
              <a:rPr lang="en-US" altLang="ja-JP" sz="2000">
                <a:ea typeface="ＭＳ Ｐゴシック" panose="020B0600070205080204" pitchFamily="34" charset="-128"/>
              </a:rPr>
            </a:br>
            <a:r>
              <a:rPr lang="en-US" altLang="ja-JP" sz="2000">
                <a:ea typeface="ＭＳ Ｐゴシック" panose="020B0600070205080204" pitchFamily="34" charset="-128"/>
              </a:rPr>
              <a:t>the peer it wants to address, and not to a malicious interceptor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problem becomes: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how to certify the authenticity of public keys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2A11769-EDCA-4DFC-8D6D-71873A2CF594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certification authorities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distribute certified public keys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CA stores and makes available pairs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&lt;public key, peer identifier&gt;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these pairs are </a:t>
            </a:r>
            <a:r>
              <a:rPr lang="en-US" altLang="en-US" sz="2400" u="sng">
                <a:solidFill>
                  <a:schemeClr val="tx1"/>
                </a:solidFill>
                <a:ea typeface="ＭＳ Ｐゴシック" panose="020B0600070205080204" pitchFamily="34" charset="-128"/>
              </a:rPr>
              <a:t>signed</a:t>
            </a: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with the CA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private key K</a:t>
            </a:r>
            <a:r>
              <a:rPr lang="en-US" altLang="ja-JP" sz="2400" baseline="30000">
                <a:ea typeface="ＭＳ Ｐゴシック" panose="020B0600070205080204" pitchFamily="34" charset="-128"/>
              </a:rPr>
              <a:t>-</a:t>
            </a:r>
            <a:r>
              <a:rPr lang="en-US" altLang="ja-JP" sz="2400" baseline="-25000">
                <a:ea typeface="ＭＳ Ｐゴシック" panose="020B0600070205080204" pitchFamily="34" charset="-128"/>
              </a:rPr>
              <a:t>CA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node that wants to talk to A requests the pair &lt;K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+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ea typeface="ＭＳ Ｐゴシック" panose="020B0600070205080204" pitchFamily="34" charset="-128"/>
              </a:rPr>
              <a:t>,A&gt; and verifies the certificate using the CA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public key K</a:t>
            </a:r>
            <a:r>
              <a:rPr lang="en-US" altLang="ja-JP" sz="2400" baseline="30000">
                <a:ea typeface="ＭＳ Ｐゴシック" panose="020B0600070205080204" pitchFamily="34" charset="-128"/>
              </a:rPr>
              <a:t>+</a:t>
            </a:r>
            <a:r>
              <a:rPr lang="en-US" altLang="ja-JP" sz="2400" baseline="-25000">
                <a:ea typeface="ＭＳ Ｐゴシック" panose="020B0600070205080204" pitchFamily="34" charset="-128"/>
              </a:rPr>
              <a:t>CA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often, an expiration is also associated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to the public keys distributed this way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same as Kerberos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 tickets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public keys</a:t>
            </a:r>
            <a:r>
              <a:rPr lang="en-US" altLang="en-US" sz="2400">
                <a:ea typeface="ＭＳ Ｐゴシック" panose="020B0600070205080204" pitchFamily="34" charset="-128"/>
              </a:rPr>
              <a:t> of various </a:t>
            </a: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CAs</a:t>
            </a:r>
            <a:r>
              <a:rPr lang="en-US" altLang="en-US" sz="2400">
                <a:ea typeface="ＭＳ Ｐゴシック" panose="020B0600070205080204" pitchFamily="34" charset="-128"/>
              </a:rPr>
              <a:t> are built into most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web browsers and </a:t>
            </a:r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shipped with the binaries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5791200" y="6019800"/>
            <a:ext cx="291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r>
              <a:rPr lang="en-US" altLang="en-US" sz="2000" b="0">
                <a:solidFill>
                  <a:srgbClr val="CC3300"/>
                </a:solidFill>
              </a:rPr>
              <a:t>how does signing work?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A3B1D50-8DD0-4779-AB65-16448635CD0B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signing is based on the properties of</a:t>
            </a:r>
            <a:r>
              <a:rPr lang="en-US" altLang="en-US" sz="4000">
                <a:ea typeface="ＭＳ Ｐゴシック" panose="020B0600070205080204" pitchFamily="34" charset="-128"/>
              </a:rPr>
              <a:t> </a:t>
            </a:r>
            <a:r>
              <a:rPr lang="en-US" altLang="en-US" sz="3600">
                <a:ea typeface="ＭＳ Ｐゴシック" panose="020B0600070205080204" pitchFamily="34" charset="-128"/>
              </a:rPr>
              <a:t>asymmetric encryption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4582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possible signature is the message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encrypted with Alice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private key: K</a:t>
            </a:r>
            <a:r>
              <a:rPr lang="en-US" altLang="ja-JP" sz="2000" baseline="30000">
                <a:ea typeface="ＭＳ Ｐゴシック" panose="020B0600070205080204" pitchFamily="34" charset="-128"/>
              </a:rPr>
              <a:t>-</a:t>
            </a:r>
            <a:r>
              <a:rPr lang="en-US" altLang="ja-JP" sz="2000" baseline="-25000">
                <a:ea typeface="ＭＳ Ｐゴシック" panose="020B0600070205080204" pitchFamily="34" charset="-128"/>
              </a:rPr>
              <a:t>CA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message and signature are sent protected by Bob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public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Bob decrypts the signature with Alice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public key and compares it to the original message:  if they match, only Alice could have used her private key to create the signature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however asymmetric encryption and decryption of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the whole message is expensive</a:t>
            </a:r>
          </a:p>
        </p:txBody>
      </p:sp>
      <p:pic>
        <p:nvPicPr>
          <p:cNvPr id="430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200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771FE27-9204-4573-9609-8B3AA612698D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security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requirements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4800600"/>
          </a:xfrm>
        </p:spPr>
        <p:txBody>
          <a:bodyPr/>
          <a:lstStyle/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400">
                <a:ea typeface="ＭＳ Ｐゴシック" panose="020B0600070205080204" pitchFamily="34" charset="-128"/>
              </a:rPr>
              <a:t>confidentiality</a:t>
            </a:r>
          </a:p>
          <a:p>
            <a:pPr marL="744538" lvl="1" indent="-279400"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prevent information disclosures to unauthorized entities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400">
                <a:ea typeface="ＭＳ Ｐゴシック" panose="020B0600070205080204" pitchFamily="34" charset="-128"/>
              </a:rPr>
              <a:t>integrity</a:t>
            </a:r>
          </a:p>
          <a:p>
            <a:pPr marL="744538" lvl="1" indent="-279400"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protect against unauthorized or malicious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modification or destruction of assets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400">
                <a:ea typeface="ＭＳ Ｐゴシック" panose="020B0600070205080204" pitchFamily="34" charset="-128"/>
              </a:rPr>
              <a:t>availability</a:t>
            </a:r>
          </a:p>
          <a:p>
            <a:pPr marL="744538" lvl="1" indent="-279400"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protect against denial-of-service attacks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400">
                <a:ea typeface="ＭＳ Ｐゴシック" panose="020B0600070205080204" pitchFamily="34" charset="-128"/>
              </a:rPr>
              <a:t>non-repudiation</a:t>
            </a:r>
          </a:p>
          <a:p>
            <a:pPr marL="744538" lvl="1" indent="-279400" eaLnBrk="1" hangingPunct="1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prevent entities from denying their role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in actions or communications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CDE7B8C-7E95-4481-9E31-5982C2E1B5FB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ea typeface="ＭＳ Ｐゴシック" panose="020B0600070205080204" pitchFamily="34" charset="-128"/>
              </a:rPr>
              <a:t>signing</a:t>
            </a:r>
            <a:r>
              <a:rPr lang="en-US" altLang="en-US" sz="3200">
                <a:ea typeface="ＭＳ Ｐゴシック" panose="020B0600070205080204" pitchFamily="34" charset="-128"/>
              </a:rPr>
              <a:t> can be made more efficient by </a:t>
            </a:r>
            <a:r>
              <a:rPr lang="en-US" altLang="en-US" sz="3600">
                <a:ea typeface="ＭＳ Ｐゴシック" panose="020B0600070205080204" pitchFamily="34" charset="-128"/>
              </a:rPr>
              <a:t>combining it with </a:t>
            </a:r>
            <a:r>
              <a:rPr lang="en-US" altLang="en-US" sz="3600">
                <a:solidFill>
                  <a:schemeClr val="tx1"/>
                </a:solidFill>
                <a:ea typeface="ＭＳ Ｐゴシック" panose="020B0600070205080204" pitchFamily="34" charset="-128"/>
              </a:rPr>
              <a:t>hashing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229600" cy="21336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Alice may sign only the message digest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Bob also computes the digest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a typeface="ＭＳ Ｐゴシック" panose="020B0600070205080204" pitchFamily="34" charset="-128"/>
              </a:rPr>
              <a:t>needs to share a key with Alice for that</a:t>
            </a:r>
            <a:r>
              <a:rPr lang="en-US" altLang="en-US" sz="240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Bob decrypts the signature with Alice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public key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and compares it to the digest he computed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96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E1346FA-8C23-472F-B7E2-98BCA8B071B9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signing serves two purposes: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chemeClr val="tx1"/>
                </a:solidFill>
                <a:ea typeface="ＭＳ Ｐゴシック" panose="020B0600070205080204" pitchFamily="34" charset="-128"/>
              </a:rPr>
              <a:t>certification</a:t>
            </a:r>
            <a:r>
              <a:rPr lang="en-US" altLang="en-US" sz="3200">
                <a:ea typeface="ＭＳ Ｐゴシック" panose="020B0600070205080204" pitchFamily="34" charset="-128"/>
              </a:rPr>
              <a:t> of origin &amp; </a:t>
            </a:r>
            <a:r>
              <a:rPr lang="en-US" altLang="en-US" sz="3200">
                <a:solidFill>
                  <a:schemeClr val="tx1"/>
                </a:solidFill>
                <a:ea typeface="ＭＳ Ｐゴシック" panose="020B0600070205080204" pitchFamily="34" charset="-128"/>
              </a:rPr>
              <a:t>non-repudiation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458200" cy="40687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when a recipient receives a signed message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it can be certain of the origin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because no one else could have used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the private key to produce the signature,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the originator cannot deny </a:t>
            </a:r>
            <a:r>
              <a:rPr lang="en-US" altLang="en-US" sz="2400">
                <a:ea typeface="ＭＳ Ｐゴシック" panose="020B0600070205080204" pitchFamily="34" charset="-128"/>
              </a:rPr>
              <a:t>producing the message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>
                <a:ea typeface="ＭＳ Ｐゴシック" panose="020B0600070205080204" pitchFamily="34" charset="-128"/>
              </a:rPr>
              <a:t>because of the properties of encryption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(used for signing)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a signature supports verifying message integrity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88F1285-5F8F-49E1-9475-ED056DCAC7C9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discussion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user A wishes to send a 500Kb message </a:t>
            </a:r>
            <a:r>
              <a:rPr lang="en-US" altLang="en-US" sz="2000" i="1">
                <a:ea typeface="ＭＳ Ｐゴシック" panose="020B0600070205080204" pitchFamily="34" charset="-128"/>
              </a:rPr>
              <a:t>m</a:t>
            </a:r>
            <a:r>
              <a:rPr lang="en-US" altLang="en-US" sz="2000">
                <a:ea typeface="ＭＳ Ｐゴシック" panose="020B0600070205080204" pitchFamily="34" charset="-128"/>
              </a:rPr>
              <a:t> to user B such that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only B can read it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authenticated as coming from user 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can be encrypted/decrypted within 15 seconds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suppose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public key algorithm can encrypt messages at 1Kbps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symmetric key algorithm can encrypt/decrypt at 1Mbps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no symmetric keys are initially shared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256 bit hashing algorithm can process messages at 100Kbps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size of both A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id, and symmetric key is 256 bits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how should m be formatted?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Security design &amp; implementation basics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27D6D9F-0EE9-4B5E-9F6B-E24512FD2CAD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en-US" altLang="en-US" sz="1000">
              <a:solidFill>
                <a:srgbClr val="5028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Saltzer and Schroeder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design principles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Least privilege</a:t>
            </a:r>
          </a:p>
          <a:p>
            <a:pPr lvl="1">
              <a:defRPr/>
            </a:pPr>
            <a:r>
              <a:rPr lang="en-US" dirty="0"/>
              <a:t>Each user and program should operate using fewest privileges possible</a:t>
            </a:r>
          </a:p>
          <a:p>
            <a:pPr lvl="1">
              <a:defRPr/>
            </a:pPr>
            <a:r>
              <a:rPr lang="en-US" dirty="0"/>
              <a:t>Limits the damage from an accident, error, or attack</a:t>
            </a:r>
          </a:p>
          <a:p>
            <a:pPr lvl="1">
              <a:defRPr/>
            </a:pPr>
            <a:r>
              <a:rPr lang="en-US" dirty="0"/>
              <a:t>Reduces number of potential interactions among privileged programs</a:t>
            </a:r>
          </a:p>
          <a:p>
            <a:pPr lvl="2">
              <a:defRPr/>
            </a:pPr>
            <a:r>
              <a:rPr lang="en-US" sz="2600" dirty="0"/>
              <a:t> Unintentional, unwanted, or improper uses of privilege less likely</a:t>
            </a:r>
          </a:p>
          <a:p>
            <a:pPr lvl="1">
              <a:defRPr/>
            </a:pPr>
            <a:r>
              <a:rPr lang="en-US" dirty="0"/>
              <a:t>Extend to the internals of a program: only smallest portion of program which needs those privileges should have them</a:t>
            </a:r>
          </a:p>
          <a:p>
            <a:pPr>
              <a:defRPr/>
            </a:pPr>
            <a:r>
              <a:rPr lang="en-US" dirty="0"/>
              <a:t>Economy of mechanism/Simplicity</a:t>
            </a:r>
          </a:p>
          <a:p>
            <a:pPr lvl="1">
              <a:defRPr/>
            </a:pPr>
            <a:r>
              <a:rPr lang="en-US" dirty="0"/>
              <a:t>Protection system's design should be simple and small as possible</a:t>
            </a:r>
          </a:p>
          <a:p>
            <a:pPr lvl="1">
              <a:defRPr/>
            </a:pPr>
            <a:r>
              <a:rPr lang="en-US" dirty="0"/>
              <a:t>“techniques such as line-by-line inspection of software and physical examination of hardware that implements protection mechanisms are necessary. For such techniques to be successful, a small and simple design is essential.‘”</a:t>
            </a:r>
          </a:p>
          <a:p>
            <a:pPr lvl="1">
              <a:defRPr/>
            </a:pPr>
            <a:r>
              <a:rPr lang="en-US" dirty="0"/>
              <a:t>Aka “KISS” principle (``keep it simple, stupid'')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83DBDBA-A8A0-4F29-B7C4-5FE0A0A15C6A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US" altLang="en-US" sz="1000">
              <a:solidFill>
                <a:srgbClr val="5028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Saltzer and Schroeder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design principles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Open design</a:t>
            </a:r>
          </a:p>
          <a:p>
            <a:pPr lvl="1">
              <a:defRPr/>
            </a:pPr>
            <a:r>
              <a:rPr lang="en-US" dirty="0"/>
              <a:t>The protection mechanism must not depend on attacker ignorance</a:t>
            </a:r>
          </a:p>
          <a:p>
            <a:pPr lvl="1">
              <a:defRPr/>
            </a:pPr>
            <a:r>
              <a:rPr lang="en-US" dirty="0"/>
              <a:t>Instead, the mechanism should be public</a:t>
            </a:r>
          </a:p>
          <a:p>
            <a:pPr lvl="2">
              <a:defRPr/>
            </a:pPr>
            <a:r>
              <a:rPr lang="en-US" sz="2600" dirty="0"/>
              <a:t>Depend on secrecy of relatively few (and easily changeable) items like passwords or private keys</a:t>
            </a:r>
          </a:p>
          <a:p>
            <a:pPr lvl="1">
              <a:defRPr/>
            </a:pPr>
            <a:r>
              <a:rPr lang="en-US" dirty="0"/>
              <a:t>An open design makes extensive public scrutiny possible</a:t>
            </a:r>
          </a:p>
          <a:p>
            <a:pPr lvl="1">
              <a:defRPr/>
            </a:pPr>
            <a:r>
              <a:rPr lang="en-US" dirty="0"/>
              <a:t>Makes it possible for users to convince themselves system is adequate</a:t>
            </a:r>
          </a:p>
          <a:p>
            <a:pPr lvl="1">
              <a:defRPr/>
            </a:pPr>
            <a:r>
              <a:rPr lang="en-US" dirty="0"/>
              <a:t>Not realistic to maintain secrecy for distributed system</a:t>
            </a:r>
          </a:p>
          <a:p>
            <a:pPr lvl="2">
              <a:defRPr/>
            </a:pPr>
            <a:r>
              <a:rPr lang="en-US" sz="2600" dirty="0" err="1"/>
              <a:t>Decompilers</a:t>
            </a:r>
            <a:r>
              <a:rPr lang="en-US" sz="2600" dirty="0"/>
              <a:t>/subverted hardware quickly expose implementation “secrets”</a:t>
            </a:r>
          </a:p>
          <a:p>
            <a:pPr lvl="2">
              <a:defRPr/>
            </a:pPr>
            <a:r>
              <a:rPr lang="en-US" sz="2600" dirty="0"/>
              <a:t>Even if you pretend that source code is necessary to find exploits (it isn't), source code has often been stolen and redistributed</a:t>
            </a:r>
          </a:p>
          <a:p>
            <a:pPr lvl="2">
              <a:defRPr/>
            </a:pPr>
            <a:r>
              <a:rPr lang="en-US" sz="2600" dirty="0"/>
              <a:t>This is one of the oldest and strongly supported principles, based on many years in cryptography</a:t>
            </a:r>
          </a:p>
          <a:p>
            <a:pPr lvl="3">
              <a:defRPr/>
            </a:pPr>
            <a:r>
              <a:rPr lang="en-US" sz="2600" dirty="0" err="1"/>
              <a:t>Kerckhoffs's</a:t>
            </a:r>
            <a:r>
              <a:rPr lang="en-US" sz="2600" dirty="0"/>
              <a:t> Law: “A cryptosystem should be designed to be secure if everything is known about it except the key information”</a:t>
            </a:r>
          </a:p>
          <a:p>
            <a:pPr lvl="3">
              <a:defRPr/>
            </a:pPr>
            <a:r>
              <a:rPr lang="en-US" sz="2600" dirty="0"/>
              <a:t>Claude Shannon (inventor of information theory) restated </a:t>
            </a:r>
            <a:r>
              <a:rPr lang="en-US" sz="2600" dirty="0" err="1"/>
              <a:t>Kerckhoff's</a:t>
            </a:r>
            <a:r>
              <a:rPr lang="en-US" sz="2600" dirty="0"/>
              <a:t> Law as: “[Assume] the enemy knows the system”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751141-9C0A-4B76-B2C7-17CAB5451408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US" altLang="en-US" sz="1000">
              <a:solidFill>
                <a:srgbClr val="5028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Saltzer and Schroeder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design principles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Complete mediation (“Non-</a:t>
            </a:r>
            <a:r>
              <a:rPr lang="en-US" dirty="0" err="1"/>
              <a:t>bypassable</a:t>
            </a:r>
            <a:r>
              <a:rPr lang="en-US" dirty="0"/>
              <a:t>”)</a:t>
            </a:r>
          </a:p>
          <a:p>
            <a:pPr lvl="1">
              <a:defRPr/>
            </a:pPr>
            <a:r>
              <a:rPr lang="en-US" dirty="0"/>
              <a:t>Every access attempt must be checked; position the mechanism so it cannot be subverted. For example, in a client-server model, generally the server must do all access checking because users can build or modify their own clients</a:t>
            </a:r>
          </a:p>
          <a:p>
            <a:pPr>
              <a:defRPr/>
            </a:pPr>
            <a:r>
              <a:rPr lang="en-US" dirty="0"/>
              <a:t>Fail-safe defaults (e.g., permission-based approach)</a:t>
            </a:r>
          </a:p>
          <a:p>
            <a:pPr lvl="1">
              <a:defRPr/>
            </a:pPr>
            <a:r>
              <a:rPr lang="en-US" dirty="0"/>
              <a:t>The default should be denial of service, and the protection scheme should then identify conditions under which access is permitted</a:t>
            </a:r>
          </a:p>
          <a:p>
            <a:pPr>
              <a:defRPr/>
            </a:pPr>
            <a:r>
              <a:rPr lang="en-US" dirty="0"/>
              <a:t>Separation of privilege</a:t>
            </a:r>
          </a:p>
          <a:p>
            <a:pPr lvl="1">
              <a:defRPr/>
            </a:pPr>
            <a:r>
              <a:rPr lang="en-US" dirty="0"/>
              <a:t>Ideally, access to objects should depend on more than one condition, so that defeating one protection system won't enable complete access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2F20C30-15B0-4539-A001-646224376218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lang="en-US" altLang="en-US" sz="1000">
              <a:solidFill>
                <a:srgbClr val="5028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Saltzer and Schroeder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design principles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Least common mechanism (“limit shared things”)</a:t>
            </a:r>
          </a:p>
          <a:p>
            <a:pPr lvl="1">
              <a:defRPr/>
            </a:pPr>
            <a:r>
              <a:rPr lang="en-US" dirty="0"/>
              <a:t>Minimize the amount and use of shared mechanisms (e.g. use of the /</a:t>
            </a:r>
            <a:r>
              <a:rPr lang="en-US" dirty="0" err="1"/>
              <a:t>tmp</a:t>
            </a:r>
            <a:r>
              <a:rPr lang="en-US" dirty="0"/>
              <a:t> or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directories)</a:t>
            </a:r>
          </a:p>
          <a:p>
            <a:pPr lvl="1">
              <a:defRPr/>
            </a:pPr>
            <a:r>
              <a:rPr lang="en-US" dirty="0"/>
              <a:t>Shared objects provide potentially dangerous channels for information flow and unintended interactions</a:t>
            </a:r>
          </a:p>
          <a:p>
            <a:pPr>
              <a:defRPr/>
            </a:pPr>
            <a:r>
              <a:rPr lang="en-US" dirty="0"/>
              <a:t>Psychological acceptability / Easy to use</a:t>
            </a:r>
          </a:p>
          <a:p>
            <a:pPr lvl="1">
              <a:defRPr/>
            </a:pPr>
            <a:r>
              <a:rPr lang="en-US" dirty="0"/>
              <a:t>The human interface must be designed for ease of use so users will routinely and automatically use the protection mechanisms correctly</a:t>
            </a:r>
          </a:p>
          <a:p>
            <a:pPr lvl="1">
              <a:defRPr/>
            </a:pPr>
            <a:r>
              <a:rPr lang="en-US" dirty="0"/>
              <a:t>Mistakes will be reduced if the security mechanisms closely match the user's mental image of his or her protection goals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D88B278-2F53-4BE9-A812-1E9A8F539EDC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lang="en-US" altLang="en-US" sz="1000">
              <a:solidFill>
                <a:srgbClr val="5028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security design &amp; implementation basics (1)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Minimize “attack surface”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Key application of least privilege – no interface, no problem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Do users need direct access to database? Maybe not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Rigorously validate input - restrict input to a whitelist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Whitelist = narrowly identifies what is allowed; all other things forbidden – </a:t>
            </a:r>
            <a:r>
              <a:rPr lang="en-US" altLang="en-US" sz="2000" i="1">
                <a:ea typeface="ＭＳ Ｐゴシック" panose="020B0600070205080204" pitchFamily="34" charset="-128"/>
              </a:rPr>
              <a:t>do this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Blacklist = list of what is forbidden (all other things permitted) – </a:t>
            </a:r>
            <a:r>
              <a:rPr lang="en-US" altLang="en-US" sz="2000" i="1">
                <a:ea typeface="ＭＳ Ｐゴシック" panose="020B0600070205080204" pitchFamily="34" charset="-128"/>
              </a:rPr>
              <a:t>do not use blacklists (in general)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E140FCC-9515-4197-BECA-D811347F7075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lang="en-US" altLang="en-US" sz="1000">
              <a:solidFill>
                <a:srgbClr val="5028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security design &amp; implementation basics (2)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Know common mistakes &amp; how to avoid them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SQL injection vulnerability – use prepared statements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Buffer overflows – select languages / libraries to eliminate/reduce risk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Cross-site scripting – encode responses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Don’t create your own crypto algorithms/protocols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Password database? Use salted hashes with key-stretching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Prevent, detect, contain, respond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Prevention best, but attackers resourceful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Also work to detect / contain /respond to reduce damage of successful attack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Take a course in secure design &amp; implementation (ISA/SWE 681)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61D997-D723-40A7-84E6-5601877A1641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39</a:t>
            </a:fld>
            <a:endParaRPr lang="en-US" altLang="en-US" sz="1000">
              <a:solidFill>
                <a:srgbClr val="5028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68EDB33-B74E-424B-9E38-0CF27C752150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security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has tradeoffs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077200" cy="4068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suppose you just moved to a new house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do you change the locks?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do you hire a 24/7 security guard?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how much added protection?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cost?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required infrastructure?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do you leave the door unlocked?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nothing worth stealing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you trust the neighborhood is safe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CBBA20F-54C0-4969-AEA3-420A515E15C4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security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is about managing risk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security architecture: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set of </a:t>
            </a:r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mechanisms and  policies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incorporated in a system for purposes of </a:t>
            </a:r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mitigating the risks</a:t>
            </a:r>
            <a:r>
              <a:rPr lang="en-US" altLang="en-US" sz="2800">
                <a:ea typeface="ＭＳ Ｐゴシック" panose="020B0600070205080204" pitchFamily="34" charset="-128"/>
              </a:rPr>
              <a:t> from threats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457200" y="3962400"/>
            <a:ext cx="59436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/>
              <a:t>threat: potential event that could compromise a security requirement</a:t>
            </a:r>
          </a:p>
          <a:p>
            <a:pPr eaLnBrk="1" hangingPunct="1"/>
            <a:r>
              <a:rPr lang="en-US" altLang="en-US" sz="2000" b="0"/>
              <a:t>attack: realization of a threat</a:t>
            </a:r>
          </a:p>
          <a:p>
            <a:pPr eaLnBrk="1" hangingPunct="1"/>
            <a:r>
              <a:rPr lang="en-US" altLang="en-US" sz="2000" b="0"/>
              <a:t>vulnerability: a characteristic or flaw in system design or implementation, or in the security procedures, that, if exploited, could result in a security compromise</a:t>
            </a:r>
          </a:p>
        </p:txBody>
      </p:sp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06850"/>
            <a:ext cx="1987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D8B6CAD-F4A3-46BF-AFBC-FB9C1F455FB1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security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has costs and benefits</a:t>
            </a:r>
          </a:p>
        </p:txBody>
      </p:sp>
      <p:sp>
        <p:nvSpPr>
          <p:cNvPr id="638995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0" y="1981200"/>
            <a:ext cx="4114800" cy="3200400"/>
          </a:xfrm>
          <a:solidFill>
            <a:srgbClr val="FFE8D1"/>
          </a:solidFill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cost of security</a:t>
            </a:r>
          </a:p>
          <a:p>
            <a:pPr marL="571500" lvl="1" indent="-228600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development &amp; maintenance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complex software</a:t>
            </a:r>
          </a:p>
          <a:p>
            <a:pPr marL="571500" lvl="1" indent="-228600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infrastructure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product licensing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bigger &amp;/or dedicated</a:t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machines (e.g., firewalls)</a:t>
            </a:r>
          </a:p>
          <a:p>
            <a:pPr marL="571500" lvl="1" indent="-228600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degraded performance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encryption, authentication, authorization…</a:t>
            </a: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2327275" y="1447800"/>
            <a:ext cx="437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0"/>
              <a:t>deciding how much to protect</a:t>
            </a:r>
          </a:p>
        </p:txBody>
      </p:sp>
      <p:sp>
        <p:nvSpPr>
          <p:cNvPr id="19464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4114800" cy="3200400"/>
          </a:xfrm>
          <a:solidFill>
            <a:srgbClr val="D7EDBD"/>
          </a:solidFill>
        </p:spPr>
        <p:txBody>
          <a:bodyPr/>
          <a:lstStyle/>
          <a:p>
            <a:pPr marL="228600" indent="-228600" eaLnBrk="1" hangingPunct="1"/>
            <a:r>
              <a:rPr lang="en-US" altLang="en-US" sz="2400">
                <a:ea typeface="ＭＳ Ｐゴシック" panose="020B0600070205080204" pitchFamily="34" charset="-128"/>
              </a:rPr>
              <a:t>benefit of security,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for all threats:</a:t>
            </a:r>
          </a:p>
          <a:p>
            <a:pPr marL="571500" lvl="1" indent="-228600" eaLnBrk="1" hangingPunct="1"/>
            <a:r>
              <a:rPr lang="en-US" altLang="en-US" sz="2000">
                <a:ea typeface="ＭＳ Ｐゴシック" panose="020B0600070205080204" pitchFamily="34" charset="-128"/>
              </a:rPr>
              <a:t>expected losses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in case of attack, times</a:t>
            </a:r>
          </a:p>
          <a:p>
            <a:pPr marL="571500" lvl="1" indent="-228600" eaLnBrk="1" hangingPunct="1"/>
            <a:r>
              <a:rPr lang="en-US" altLang="en-US" sz="2000">
                <a:ea typeface="ＭＳ Ｐゴシック" panose="020B0600070205080204" pitchFamily="34" charset="-128"/>
              </a:rPr>
              <a:t>chances of attack</a:t>
            </a:r>
          </a:p>
          <a:p>
            <a:pPr marL="914400"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acquisition</a:t>
            </a:r>
          </a:p>
          <a:p>
            <a:pPr marL="914400"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engagement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57200" y="4495800"/>
            <a:ext cx="8229600" cy="1952625"/>
            <a:chOff x="288" y="2832"/>
            <a:chExt cx="5184" cy="1230"/>
          </a:xfrm>
        </p:grpSpPr>
        <p:sp>
          <p:nvSpPr>
            <p:cNvPr id="19466" name="Rectangle 21"/>
            <p:cNvSpPr>
              <a:spLocks noChangeArrowheads="1"/>
            </p:cNvSpPr>
            <p:nvPr/>
          </p:nvSpPr>
          <p:spPr bwMode="auto">
            <a:xfrm>
              <a:off x="1542" y="3294"/>
              <a:ext cx="24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/>
                <a:t>point of view of an attacker</a:t>
              </a:r>
            </a:p>
          </p:txBody>
        </p:sp>
        <p:sp>
          <p:nvSpPr>
            <p:cNvPr id="19467" name="Rectangle 24"/>
            <p:cNvSpPr>
              <a:spLocks noChangeArrowheads="1"/>
            </p:cNvSpPr>
            <p:nvPr/>
          </p:nvSpPr>
          <p:spPr bwMode="auto">
            <a:xfrm>
              <a:off x="288" y="3582"/>
              <a:ext cx="2592" cy="480"/>
            </a:xfrm>
            <a:prstGeom prst="rect">
              <a:avLst/>
            </a:prstGeom>
            <a:solidFill>
              <a:srgbClr val="D7E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31775" indent="-231775"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/>
                <a:t>benefit of</a:t>
              </a:r>
              <a:br>
                <a:rPr lang="en-US" altLang="en-US" sz="2000" b="0"/>
              </a:br>
              <a:r>
                <a:rPr lang="en-US" altLang="en-US" sz="2000" b="0"/>
                <a:t>a successful attack</a:t>
              </a:r>
            </a:p>
          </p:txBody>
        </p:sp>
        <p:sp>
          <p:nvSpPr>
            <p:cNvPr id="19468" name="Rectangle 25"/>
            <p:cNvSpPr>
              <a:spLocks noChangeArrowheads="1"/>
            </p:cNvSpPr>
            <p:nvPr/>
          </p:nvSpPr>
          <p:spPr bwMode="auto">
            <a:xfrm>
              <a:off x="2880" y="3582"/>
              <a:ext cx="2592" cy="480"/>
            </a:xfrm>
            <a:prstGeom prst="rect">
              <a:avLst/>
            </a:prstGeom>
            <a:solidFill>
              <a:srgbClr val="FFE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31775" indent="-231775"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/>
                <a:t>cost of initiating the attack</a:t>
              </a:r>
            </a:p>
            <a:p>
              <a:pPr eaLnBrk="1" hangingPunct="1"/>
              <a:r>
                <a:rPr lang="en-US" altLang="en-US" sz="2000" b="0"/>
                <a:t>potential (civil) penalties</a:t>
              </a:r>
            </a:p>
          </p:txBody>
        </p:sp>
        <p:sp>
          <p:nvSpPr>
            <p:cNvPr id="19469" name="Freeform 41"/>
            <p:cNvSpPr>
              <a:spLocks/>
            </p:cNvSpPr>
            <p:nvPr/>
          </p:nvSpPr>
          <p:spPr bwMode="auto">
            <a:xfrm>
              <a:off x="792" y="2832"/>
              <a:ext cx="648" cy="624"/>
            </a:xfrm>
            <a:custGeom>
              <a:avLst/>
              <a:gdLst>
                <a:gd name="T0" fmla="*/ 216 w 648"/>
                <a:gd name="T1" fmla="*/ 0 h 1008"/>
                <a:gd name="T2" fmla="*/ 72 w 648"/>
                <a:gd name="T3" fmla="*/ 1 h 1008"/>
                <a:gd name="T4" fmla="*/ 648 w 648"/>
                <a:gd name="T5" fmla="*/ 1 h 1008"/>
                <a:gd name="T6" fmla="*/ 0 60000 65536"/>
                <a:gd name="T7" fmla="*/ 0 60000 65536"/>
                <a:gd name="T8" fmla="*/ 0 60000 65536"/>
                <a:gd name="T9" fmla="*/ 0 w 648"/>
                <a:gd name="T10" fmla="*/ 0 h 1008"/>
                <a:gd name="T11" fmla="*/ 648 w 648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1008">
                  <a:moveTo>
                    <a:pt x="216" y="0"/>
                  </a:moveTo>
                  <a:cubicBezTo>
                    <a:pt x="108" y="300"/>
                    <a:pt x="0" y="600"/>
                    <a:pt x="72" y="768"/>
                  </a:cubicBezTo>
                  <a:cubicBezTo>
                    <a:pt x="144" y="936"/>
                    <a:pt x="396" y="972"/>
                    <a:pt x="648" y="1008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DEA49F5-C1C9-4481-9D38-634B49DABECC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choose security solutions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based on cost/benefit analysis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327275" y="1447800"/>
            <a:ext cx="437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0"/>
              <a:t>deciding how much to protect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4114800" cy="2514600"/>
          </a:xfrm>
          <a:solidFill>
            <a:srgbClr val="D7EDBD"/>
          </a:solidFill>
        </p:spPr>
        <p:txBody>
          <a:bodyPr/>
          <a:lstStyle/>
          <a:p>
            <a:pPr marL="228600" indent="-228600" eaLnBrk="1" hangingPunct="1"/>
            <a:r>
              <a:rPr lang="en-US" altLang="en-US" sz="2400">
                <a:ea typeface="ＭＳ Ｐゴシック" panose="020B0600070205080204" pitchFamily="34" charset="-128"/>
              </a:rPr>
              <a:t>benefit of security,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for all threats:</a:t>
            </a:r>
          </a:p>
          <a:p>
            <a:pPr marL="571500" lvl="1" indent="-228600" eaLnBrk="1" hangingPunct="1"/>
            <a:r>
              <a:rPr lang="en-US" altLang="en-US" sz="2000">
                <a:ea typeface="ＭＳ Ｐゴシック" panose="020B0600070205080204" pitchFamily="34" charset="-128"/>
              </a:rPr>
              <a:t>expected losses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in case of attack, times</a:t>
            </a:r>
          </a:p>
          <a:p>
            <a:pPr marL="571500" lvl="1" indent="-228600" eaLnBrk="1" hangingPunct="1"/>
            <a:r>
              <a:rPr lang="en-US" altLang="en-US" sz="2000">
                <a:ea typeface="ＭＳ Ｐゴシック" panose="020B0600070205080204" pitchFamily="34" charset="-128"/>
              </a:rPr>
              <a:t>chances of attack</a:t>
            </a:r>
          </a:p>
          <a:p>
            <a:pPr marL="914400"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acquisition</a:t>
            </a:r>
          </a:p>
          <a:p>
            <a:pPr marL="914400"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engagement</a:t>
            </a:r>
          </a:p>
        </p:txBody>
      </p:sp>
      <p:sp>
        <p:nvSpPr>
          <p:cNvPr id="642063" name="Rectangle 15"/>
          <p:cNvSpPr>
            <a:spLocks noChangeArrowheads="1"/>
          </p:cNvSpPr>
          <p:nvPr/>
        </p:nvSpPr>
        <p:spPr bwMode="auto">
          <a:xfrm>
            <a:off x="1219200" y="6080125"/>
            <a:ext cx="744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r>
              <a:rPr lang="en-US" altLang="en-US" sz="2000" b="0"/>
              <a:t>nagging question: can you ever think of all threats?</a:t>
            </a:r>
          </a:p>
        </p:txBody>
      </p:sp>
      <p:sp>
        <p:nvSpPr>
          <p:cNvPr id="20489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867400" y="2057400"/>
            <a:ext cx="2057400" cy="1066800"/>
          </a:xfrm>
          <a:solidFill>
            <a:srgbClr val="FFE8D1"/>
          </a:solidFill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mechanism 1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cost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effectiveness</a:t>
            </a:r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6400800" y="3657600"/>
            <a:ext cx="2438400" cy="533400"/>
          </a:xfrm>
          <a:prstGeom prst="rect">
            <a:avLst/>
          </a:prstGeom>
          <a:solidFill>
            <a:srgbClr val="FFE8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b="0"/>
              <a:t>mechanism 2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5410200" y="4724400"/>
            <a:ext cx="1905000" cy="381000"/>
          </a:xfrm>
          <a:prstGeom prst="rect">
            <a:avLst/>
          </a:prstGeom>
          <a:solidFill>
            <a:srgbClr val="FFE8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0"/>
              <a:t>mechanism 3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4800600" y="3124200"/>
            <a:ext cx="53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r>
              <a:rPr lang="en-US" altLang="en-US" sz="5400" b="0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 flipH="1">
            <a:off x="5105400" y="2438400"/>
            <a:ext cx="76200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94" name="Line 21"/>
          <p:cNvSpPr>
            <a:spLocks noChangeShapeType="1"/>
          </p:cNvSpPr>
          <p:nvPr/>
        </p:nvSpPr>
        <p:spPr bwMode="auto">
          <a:xfrm flipH="1" flipV="1">
            <a:off x="5410200" y="3733800"/>
            <a:ext cx="990600" cy="228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 flipH="1" flipV="1">
            <a:off x="4953000" y="4114800"/>
            <a:ext cx="457200" cy="685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76550" y="3048000"/>
            <a:ext cx="5945188" cy="2395538"/>
            <a:chOff x="1812" y="1920"/>
            <a:chExt cx="3745" cy="1509"/>
          </a:xfrm>
        </p:grpSpPr>
        <p:sp>
          <p:nvSpPr>
            <p:cNvPr id="20497" name="Rectangle 14"/>
            <p:cNvSpPr>
              <a:spLocks noChangeArrowheads="1"/>
            </p:cNvSpPr>
            <p:nvPr/>
          </p:nvSpPr>
          <p:spPr bwMode="auto">
            <a:xfrm>
              <a:off x="1812" y="2880"/>
              <a:ext cx="106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/>
                <a:t>ex: losses $200k</a:t>
              </a:r>
            </a:p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u="sng"/>
                <a:t>chances 50%</a:t>
              </a:r>
            </a:p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/>
                <a:t>benefit $100k</a:t>
              </a:r>
            </a:p>
          </p:txBody>
        </p:sp>
        <p:sp>
          <p:nvSpPr>
            <p:cNvPr id="20498" name="Rectangle 23"/>
            <p:cNvSpPr>
              <a:spLocks noChangeArrowheads="1"/>
            </p:cNvSpPr>
            <p:nvPr/>
          </p:nvSpPr>
          <p:spPr bwMode="auto">
            <a:xfrm>
              <a:off x="3490" y="1920"/>
              <a:ext cx="17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/>
                <a:t>ex: cost $30k, 60% effective</a:t>
              </a:r>
            </a:p>
          </p:txBody>
        </p:sp>
        <p:sp>
          <p:nvSpPr>
            <p:cNvPr id="20499" name="Rectangle 24"/>
            <p:cNvSpPr>
              <a:spLocks noChangeArrowheads="1"/>
            </p:cNvSpPr>
            <p:nvPr/>
          </p:nvSpPr>
          <p:spPr bwMode="auto">
            <a:xfrm>
              <a:off x="3808" y="2640"/>
              <a:ext cx="17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/>
                <a:t>ex: cost $50k, 90% effective</a:t>
              </a:r>
            </a:p>
          </p:txBody>
        </p:sp>
        <p:sp>
          <p:nvSpPr>
            <p:cNvPr id="20500" name="Rectangle 25"/>
            <p:cNvSpPr>
              <a:spLocks noChangeArrowheads="1"/>
            </p:cNvSpPr>
            <p:nvPr/>
          </p:nvSpPr>
          <p:spPr bwMode="auto">
            <a:xfrm>
              <a:off x="3689" y="3216"/>
              <a:ext cx="16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32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4"/>
                </a:buBlip>
                <a:defRPr sz="28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4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/>
                <a:t>ex: cost $5k, 50% effective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4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8D1F73E-976E-46BE-AE44-23C2B5F20F22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security solutions are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organized around the concerns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protection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secure channels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authentication</a:t>
            </a:r>
          </a:p>
          <a:p>
            <a:pPr lvl="3" eaLnBrk="1" hangingPunct="1">
              <a:spcBef>
                <a:spcPct val="0"/>
              </a:spcBef>
            </a:pPr>
            <a:r>
              <a:rPr lang="en-US" altLang="en-US" sz="1600">
                <a:ea typeface="ＭＳ Ｐゴシック" panose="020B0600070205080204" pitchFamily="34" charset="-128"/>
              </a:rPr>
              <a:t>communicating parties are who they say they are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confidentiality and integrity:</a:t>
            </a:r>
          </a:p>
          <a:p>
            <a:pPr lvl="3" eaLnBrk="1" hangingPunct="1">
              <a:spcBef>
                <a:spcPct val="0"/>
              </a:spcBef>
            </a:pPr>
            <a:r>
              <a:rPr lang="en-US" altLang="en-US" sz="1600">
                <a:ea typeface="ＭＳ Ｐゴシック" panose="020B0600070205080204" pitchFamily="34" charset="-128"/>
              </a:rPr>
              <a:t>third parties cannot interfere in the communication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access control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authorization</a:t>
            </a:r>
          </a:p>
          <a:p>
            <a:pPr lvl="3" eaLnBrk="1" hangingPunct="1">
              <a:spcBef>
                <a:spcPct val="0"/>
              </a:spcBef>
            </a:pPr>
            <a:r>
              <a:rPr lang="en-US" altLang="en-US" sz="1600">
                <a:ea typeface="ＭＳ Ｐゴシック" panose="020B0600070205080204" pitchFamily="34" charset="-128"/>
              </a:rPr>
              <a:t>which entities can access which assets and operations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accountability</a:t>
            </a:r>
          </a:p>
          <a:p>
            <a:pPr lvl="3" eaLnBrk="1" hangingPunct="1">
              <a:spcBef>
                <a:spcPct val="0"/>
              </a:spcBef>
            </a:pPr>
            <a:r>
              <a:rPr lang="en-US" altLang="en-US" sz="1600">
                <a:ea typeface="ＭＳ Ｐゴシック" panose="020B0600070205080204" pitchFamily="34" charset="-128"/>
              </a:rPr>
              <a:t>always knowing who did what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non-repudiation</a:t>
            </a:r>
          </a:p>
          <a:p>
            <a:pPr lvl="3" eaLnBrk="1" hangingPunct="1">
              <a:spcBef>
                <a:spcPct val="0"/>
              </a:spcBef>
            </a:pPr>
            <a:r>
              <a:rPr lang="en-US" altLang="en-US" sz="1600">
                <a:ea typeface="ＭＳ Ｐゴシック" panose="020B0600070205080204" pitchFamily="34" charset="-128"/>
              </a:rPr>
              <a:t>entities cannot get away with denying actions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detection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recovery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SWE 622 – Distributed Software Engineering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rgbClr val="502800"/>
                </a:solidFill>
              </a:rPr>
              <a:t>© Sousa, Malek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2"/>
              </a:buBlip>
              <a:defRPr sz="32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973CA57-0D1C-4440-8988-2AE071880135}" type="slidenum">
              <a:rPr lang="en-US" altLang="en-US" sz="1000">
                <a:solidFill>
                  <a:srgbClr val="502800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000">
              <a:solidFill>
                <a:srgbClr val="502800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467600" cy="3810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requirements and concerns</a:t>
            </a:r>
          </a:p>
          <a:p>
            <a:pPr eaLnBrk="1" hangingPunct="1"/>
            <a:r>
              <a:rPr lang="en-US" altLang="en-US" sz="3600">
                <a:solidFill>
                  <a:schemeClr val="tx1"/>
                </a:solidFill>
                <a:ea typeface="ＭＳ Ｐゴシック" panose="020B0600070205080204" pitchFamily="34" charset="-128"/>
              </a:rPr>
              <a:t>secure channels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encryption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confidentiality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integrity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authentication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access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13588</TotalTime>
  <Words>2340</Words>
  <Application>Microsoft Office PowerPoint</Application>
  <PresentationFormat>On-screen Show (4:3)</PresentationFormat>
  <Paragraphs>443</Paragraphs>
  <Slides>39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Distributed Software Engineering</vt:lpstr>
      <vt:lpstr>this lecture security</vt:lpstr>
      <vt:lpstr>security requirements</vt:lpstr>
      <vt:lpstr>security has tradeoffs</vt:lpstr>
      <vt:lpstr>security is about managing risk</vt:lpstr>
      <vt:lpstr>security has costs and benefits</vt:lpstr>
      <vt:lpstr>choose security solutions based on cost/benefit analysis</vt:lpstr>
      <vt:lpstr>security solutions are organized around the concerns</vt:lpstr>
      <vt:lpstr>outline</vt:lpstr>
      <vt:lpstr>three fundamental tools: symmetric &amp; asymmetric encryption, hashing</vt:lpstr>
      <vt:lpstr>confidential communication with  symmetric encryption: key is shared among trusted peers, but kept from others</vt:lpstr>
      <vt:lpstr>confidential communication with  asymmetric encryption: each node makes its public key available to all</vt:lpstr>
      <vt:lpstr>integrity verification based on shared secret key</vt:lpstr>
      <vt:lpstr>integrity verification works complementarily or alternatively to confidentiality </vt:lpstr>
      <vt:lpstr>authentication and integrity verification cannot be separated</vt:lpstr>
      <vt:lpstr>authentication based on a shared secret key</vt:lpstr>
      <vt:lpstr>authentication based on a shared secret key</vt:lpstr>
      <vt:lpstr>it is hard to design authentication protocols  that work</vt:lpstr>
      <vt:lpstr>it is hard to design authentication protocols  that work</vt:lpstr>
      <vt:lpstr>authentication can be facilitated by a trusted third party</vt:lpstr>
      <vt:lpstr>authentication facilitated by trusted third parties example: Kerberos</vt:lpstr>
      <vt:lpstr>authentication is much simpler with asymmetric encryption</vt:lpstr>
      <vt:lpstr>outline</vt:lpstr>
      <vt:lpstr>chicken and egg…</vt:lpstr>
      <vt:lpstr>secret shared keys can be established over an unsecured channel</vt:lpstr>
      <vt:lpstr>dynamically establishing a secret shared key assumes the two parties are already authenticated with each other</vt:lpstr>
      <vt:lpstr>using symmetric encryption for authentication brings up scalability issues </vt:lpstr>
      <vt:lpstr>certification authorities distribute certified public keys</vt:lpstr>
      <vt:lpstr>signing is based on the properties of asymmetric encryption</vt:lpstr>
      <vt:lpstr>signing can be made more efficient by combining it with hashing</vt:lpstr>
      <vt:lpstr>signing serves two purposes: certification of origin &amp; non-repudiation</vt:lpstr>
      <vt:lpstr>discussion</vt:lpstr>
      <vt:lpstr>Security design &amp; implementation basics</vt:lpstr>
      <vt:lpstr>Saltzer and Schroeder design principles (1)</vt:lpstr>
      <vt:lpstr>Saltzer and Schroeder design principles (2)</vt:lpstr>
      <vt:lpstr>Saltzer and Schroeder design principles (3)</vt:lpstr>
      <vt:lpstr>Saltzer and Schroeder design principles (4)</vt:lpstr>
      <vt:lpstr>Other security design &amp; implementation basics (1)</vt:lpstr>
      <vt:lpstr>Other security design &amp; implementation basics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Pedro Sousa</dc:creator>
  <cp:lastModifiedBy>David A. Wheeler</cp:lastModifiedBy>
  <cp:revision>350</cp:revision>
  <cp:lastPrinted>1601-01-01T00:00:00Z</cp:lastPrinted>
  <dcterms:created xsi:type="dcterms:W3CDTF">1601-01-01T00:00:00Z</dcterms:created>
  <dcterms:modified xsi:type="dcterms:W3CDTF">2017-10-26T00:37:39Z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