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78" r:id="rId4"/>
    <p:sldId id="282" r:id="rId5"/>
    <p:sldId id="264" r:id="rId6"/>
    <p:sldId id="265" r:id="rId7"/>
    <p:sldId id="270" r:id="rId8"/>
    <p:sldId id="279" r:id="rId9"/>
    <p:sldId id="269" r:id="rId10"/>
    <p:sldId id="273" r:id="rId11"/>
    <p:sldId id="271" r:id="rId12"/>
    <p:sldId id="280" r:id="rId13"/>
    <p:sldId id="266" r:id="rId14"/>
    <p:sldId id="267" r:id="rId15"/>
    <p:sldId id="268" r:id="rId16"/>
    <p:sldId id="281" r:id="rId17"/>
    <p:sldId id="261" r:id="rId18"/>
    <p:sldId id="272" r:id="rId19"/>
    <p:sldId id="274" r:id="rId20"/>
    <p:sldId id="275" r:id="rId21"/>
    <p:sldId id="260" r:id="rId22"/>
    <p:sldId id="283" r:id="rId23"/>
    <p:sldId id="263" r:id="rId24"/>
    <p:sldId id="259" r:id="rId25"/>
    <p:sldId id="262" r:id="rId26"/>
    <p:sldId id="257" r:id="rId27"/>
  </p:sldIdLst>
  <p:sldSz cx="12192000" cy="6858000"/>
  <p:notesSz cx="6858000" cy="9144000"/>
  <p:embeddedFontLst>
    <p:embeddedFont>
      <p:font typeface="a옛날목욕탕B" panose="02020600000000000000" pitchFamily="18" charset="-127"/>
      <p:regular r:id="rId28"/>
    </p:embeddedFont>
    <p:embeddedFont>
      <p:font typeface="a옛날목욕탕L" panose="02020600000000000000" pitchFamily="18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3C4D"/>
    <a:srgbClr val="161154"/>
    <a:srgbClr val="DD8675"/>
    <a:srgbClr val="E8E0DE"/>
    <a:srgbClr val="918A82"/>
    <a:srgbClr val="274B1D"/>
    <a:srgbClr val="244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7F1A-DB4B-4C1B-839B-7BA638231213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8702-194D-4F6D-A5CE-3DE75B7BB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23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7F1A-DB4B-4C1B-839B-7BA638231213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8702-194D-4F6D-A5CE-3DE75B7BB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38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7F1A-DB4B-4C1B-839B-7BA638231213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8702-194D-4F6D-A5CE-3DE75B7BB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8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7F1A-DB4B-4C1B-839B-7BA638231213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8702-194D-4F6D-A5CE-3DE75B7BB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19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7F1A-DB4B-4C1B-839B-7BA638231213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8702-194D-4F6D-A5CE-3DE75B7BB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77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7F1A-DB4B-4C1B-839B-7BA638231213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8702-194D-4F6D-A5CE-3DE75B7BB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74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7F1A-DB4B-4C1B-839B-7BA638231213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8702-194D-4F6D-A5CE-3DE75B7BB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77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7F1A-DB4B-4C1B-839B-7BA638231213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8702-194D-4F6D-A5CE-3DE75B7BB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89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7F1A-DB4B-4C1B-839B-7BA638231213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8702-194D-4F6D-A5CE-3DE75B7BB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91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7F1A-DB4B-4C1B-839B-7BA638231213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8702-194D-4F6D-A5CE-3DE75B7BB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76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7F1A-DB4B-4C1B-839B-7BA638231213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8702-194D-4F6D-A5CE-3DE75B7BB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02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C7F1A-DB4B-4C1B-839B-7BA638231213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B8702-194D-4F6D-A5CE-3DE75B7BB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98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tc.go.kr/www/contents.do?key=41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025793" y="2457325"/>
            <a:ext cx="7584150" cy="2220346"/>
            <a:chOff x="3025793" y="2457325"/>
            <a:chExt cx="7584150" cy="2220346"/>
          </a:xfrm>
        </p:grpSpPr>
        <p:sp>
          <p:nvSpPr>
            <p:cNvPr id="4" name="직사각형 3"/>
            <p:cNvSpPr/>
            <p:nvPr/>
          </p:nvSpPr>
          <p:spPr>
            <a:xfrm>
              <a:off x="3266440" y="2824916"/>
              <a:ext cx="5659119" cy="1204685"/>
            </a:xfrm>
            <a:prstGeom prst="rect">
              <a:avLst/>
            </a:prstGeom>
            <a:solidFill>
              <a:srgbClr val="1611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75880" y="3011759"/>
              <a:ext cx="16840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>
                  <a:solidFill>
                    <a:schemeClr val="bg1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ISAC</a:t>
              </a:r>
              <a:endParaRPr lang="ko-KR" altLang="en-US" sz="48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25793" y="4031340"/>
              <a:ext cx="75841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666666"/>
                  </a:solidFill>
                  <a:latin typeface="서울남산체 L" panose="02020603020101020101" pitchFamily="18" charset="-127"/>
                  <a:ea typeface="서울남산체 L" panose="02020603020101020101" pitchFamily="18" charset="-127"/>
                  <a:cs typeface="Average"/>
                  <a:sym typeface="Average"/>
                </a:rPr>
                <a:t>Integrated System for Answering Customer justice using NLP</a:t>
              </a:r>
            </a:p>
            <a:p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02000" y="2457325"/>
              <a:ext cx="29159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2019 </a:t>
              </a:r>
              <a:r>
                <a:rPr lang="ko-KR" altLang="en-US" sz="20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데이터 청년캠퍼스</a:t>
              </a:r>
              <a:endPara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262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3" y="969009"/>
            <a:ext cx="10045291" cy="536010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" name="그룹 6"/>
          <p:cNvGrpSpPr/>
          <p:nvPr/>
        </p:nvGrpSpPr>
        <p:grpSpPr>
          <a:xfrm>
            <a:off x="448056" y="173956"/>
            <a:ext cx="4645152" cy="584775"/>
            <a:chOff x="448056" y="173956"/>
            <a:chExt cx="4123104" cy="584775"/>
          </a:xfrm>
        </p:grpSpPr>
        <p:sp>
          <p:nvSpPr>
            <p:cNvPr id="8" name="직사각형 7"/>
            <p:cNvSpPr/>
            <p:nvPr/>
          </p:nvSpPr>
          <p:spPr>
            <a:xfrm>
              <a:off x="448056" y="210312"/>
              <a:ext cx="45719" cy="512064"/>
            </a:xfrm>
            <a:prstGeom prst="rect">
              <a:avLst/>
            </a:prstGeom>
            <a:solidFill>
              <a:srgbClr val="1611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3774" y="173956"/>
              <a:ext cx="40773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UI</a:t>
              </a:r>
              <a:endPara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974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48056" y="173956"/>
            <a:ext cx="4645152" cy="584775"/>
            <a:chOff x="448056" y="173956"/>
            <a:chExt cx="4123104" cy="584775"/>
          </a:xfrm>
        </p:grpSpPr>
        <p:sp>
          <p:nvSpPr>
            <p:cNvPr id="7" name="직사각형 6"/>
            <p:cNvSpPr/>
            <p:nvPr/>
          </p:nvSpPr>
          <p:spPr>
            <a:xfrm>
              <a:off x="448056" y="210312"/>
              <a:ext cx="45719" cy="512064"/>
            </a:xfrm>
            <a:prstGeom prst="rect">
              <a:avLst/>
            </a:prstGeom>
            <a:solidFill>
              <a:srgbClr val="1611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3774" y="173956"/>
              <a:ext cx="40773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UI</a:t>
              </a:r>
              <a:endPara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22" y="969009"/>
            <a:ext cx="10405872" cy="55850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589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2167" y="2527012"/>
            <a:ext cx="9824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03</a:t>
            </a:r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액자 6"/>
          <p:cNvSpPr/>
          <p:nvPr/>
        </p:nvSpPr>
        <p:spPr>
          <a:xfrm>
            <a:off x="201168" y="128016"/>
            <a:ext cx="11731752" cy="6556248"/>
          </a:xfrm>
          <a:prstGeom prst="frame">
            <a:avLst>
              <a:gd name="adj1" fmla="val 1415"/>
            </a:avLst>
          </a:prstGeom>
          <a:solidFill>
            <a:srgbClr val="161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49240" y="3235493"/>
            <a:ext cx="1463040" cy="60960"/>
          </a:xfrm>
          <a:prstGeom prst="rect">
            <a:avLst/>
          </a:prstGeom>
          <a:solidFill>
            <a:srgbClr val="161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25794" y="3406140"/>
            <a:ext cx="2244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1pPr>
          </a:lstStyle>
          <a:p>
            <a:r>
              <a:rPr lang="ko-KR" altLang="en-US" dirty="0" smtClean="0"/>
              <a:t>데이터베이스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02"/>
          <a:stretch/>
        </p:blipFill>
        <p:spPr>
          <a:xfrm>
            <a:off x="4965192" y="3502153"/>
            <a:ext cx="6619897" cy="32186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78"/>
          <a:stretch/>
        </p:blipFill>
        <p:spPr>
          <a:xfrm>
            <a:off x="448056" y="868901"/>
            <a:ext cx="6619897" cy="2633252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48056" y="173956"/>
            <a:ext cx="4645152" cy="584775"/>
            <a:chOff x="448056" y="173956"/>
            <a:chExt cx="4123104" cy="584775"/>
          </a:xfrm>
        </p:grpSpPr>
        <p:sp>
          <p:nvSpPr>
            <p:cNvPr id="8" name="직사각형 7"/>
            <p:cNvSpPr/>
            <p:nvPr/>
          </p:nvSpPr>
          <p:spPr>
            <a:xfrm>
              <a:off x="448056" y="210312"/>
              <a:ext cx="45719" cy="512064"/>
            </a:xfrm>
            <a:prstGeom prst="rect">
              <a:avLst/>
            </a:prstGeom>
            <a:solidFill>
              <a:srgbClr val="1611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3774" y="173956"/>
              <a:ext cx="40773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데이터베이스</a:t>
              </a:r>
              <a:endPara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84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78"/>
          <a:stretch/>
        </p:blipFill>
        <p:spPr>
          <a:xfrm>
            <a:off x="877798" y="1801368"/>
            <a:ext cx="10436404" cy="41513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16721" y="1491475"/>
            <a:ext cx="1168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latin typeface="a옛날목욕탕B" panose="02020600000000000000" pitchFamily="18" charset="-127"/>
                <a:ea typeface="a옛날목욕탕B" panose="02020600000000000000" pitchFamily="18" charset="-127"/>
              </a:defRPr>
            </a:lvl1pPr>
          </a:lstStyle>
          <a:p>
            <a:r>
              <a:rPr lang="en-US" altLang="ko-KR" sz="2000" dirty="0" smtClean="0"/>
              <a:t>14</a:t>
            </a:r>
            <a:r>
              <a:rPr lang="ko-KR" altLang="en-US" sz="2000" dirty="0" err="1" smtClean="0"/>
              <a:t>만건</a:t>
            </a:r>
            <a:endParaRPr lang="ko-KR" altLang="en-US" sz="2000" dirty="0"/>
          </a:p>
        </p:txBody>
      </p:sp>
      <p:grpSp>
        <p:nvGrpSpPr>
          <p:cNvPr id="8" name="그룹 7"/>
          <p:cNvGrpSpPr/>
          <p:nvPr/>
        </p:nvGrpSpPr>
        <p:grpSpPr>
          <a:xfrm>
            <a:off x="448056" y="173956"/>
            <a:ext cx="4645152" cy="584775"/>
            <a:chOff x="448056" y="173956"/>
            <a:chExt cx="4123104" cy="584775"/>
          </a:xfrm>
        </p:grpSpPr>
        <p:sp>
          <p:nvSpPr>
            <p:cNvPr id="9" name="직사각형 8"/>
            <p:cNvSpPr/>
            <p:nvPr/>
          </p:nvSpPr>
          <p:spPr>
            <a:xfrm>
              <a:off x="448056" y="210312"/>
              <a:ext cx="45719" cy="512064"/>
            </a:xfrm>
            <a:prstGeom prst="rect">
              <a:avLst/>
            </a:prstGeom>
            <a:solidFill>
              <a:srgbClr val="1611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3774" y="173956"/>
              <a:ext cx="40773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데이터베이스</a:t>
              </a:r>
              <a:endPara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353312" y="1049217"/>
            <a:ext cx="2121408" cy="461665"/>
            <a:chOff x="1353312" y="1049217"/>
            <a:chExt cx="2121408" cy="461665"/>
          </a:xfrm>
        </p:grpSpPr>
        <p:sp>
          <p:nvSpPr>
            <p:cNvPr id="2" name="TextBox 1"/>
            <p:cNvSpPr txBox="1"/>
            <p:nvPr/>
          </p:nvSpPr>
          <p:spPr>
            <a:xfrm>
              <a:off x="1353312" y="1049217"/>
              <a:ext cx="2121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>
                  <a:latin typeface="a옛날목욕탕B" panose="02020600000000000000" pitchFamily="18" charset="-127"/>
                  <a:ea typeface="a옛날목욕탕B" panose="02020600000000000000" pitchFamily="18" charset="-127"/>
                </a:defRPr>
              </a:lvl1pPr>
            </a:lstStyle>
            <a:p>
              <a:r>
                <a:rPr lang="ko-KR" altLang="en-US" dirty="0"/>
                <a:t>상담질문</a:t>
              </a:r>
              <a:r>
                <a:rPr lang="en-US" altLang="ko-KR" dirty="0"/>
                <a:t>&amp;</a:t>
              </a:r>
              <a:r>
                <a:rPr lang="ko-KR" altLang="en-US" dirty="0"/>
                <a:t>답변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463808" y="1459135"/>
              <a:ext cx="1919472" cy="51747"/>
            </a:xfrm>
            <a:prstGeom prst="rect">
              <a:avLst/>
            </a:prstGeom>
            <a:solidFill>
              <a:srgbClr val="E43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9098280" y="1339703"/>
            <a:ext cx="1755648" cy="461665"/>
            <a:chOff x="9098280" y="1339703"/>
            <a:chExt cx="1755648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9098280" y="1339703"/>
              <a:ext cx="1755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>
                  <a:latin typeface="a옛날목욕탕B" panose="02020600000000000000" pitchFamily="18" charset="-127"/>
                  <a:ea typeface="a옛날목욕탕B" panose="02020600000000000000" pitchFamily="18" charset="-127"/>
                </a:defRPr>
              </a:lvl1pPr>
            </a:lstStyle>
            <a:p>
              <a:r>
                <a:rPr lang="ko-KR" altLang="en-US" dirty="0"/>
                <a:t>관련법령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164593" y="1749621"/>
              <a:ext cx="1122407" cy="51747"/>
            </a:xfrm>
            <a:prstGeom prst="rect">
              <a:avLst/>
            </a:prstGeom>
            <a:solidFill>
              <a:srgbClr val="E43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730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02"/>
          <a:stretch/>
        </p:blipFill>
        <p:spPr>
          <a:xfrm>
            <a:off x="731520" y="1179577"/>
            <a:ext cx="10927080" cy="531290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867406" y="775455"/>
            <a:ext cx="1600200" cy="461666"/>
            <a:chOff x="2867406" y="775455"/>
            <a:chExt cx="1600200" cy="461666"/>
          </a:xfrm>
        </p:grpSpPr>
        <p:sp>
          <p:nvSpPr>
            <p:cNvPr id="6" name="TextBox 5"/>
            <p:cNvSpPr txBox="1"/>
            <p:nvPr/>
          </p:nvSpPr>
          <p:spPr>
            <a:xfrm>
              <a:off x="2867406" y="775455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해결기준</a:t>
              </a:r>
              <a:endParaRPr lang="en-US" altLang="ko-KR" sz="2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971799" y="1187389"/>
              <a:ext cx="1088137" cy="49732"/>
            </a:xfrm>
            <a:prstGeom prst="rect">
              <a:avLst/>
            </a:prstGeom>
            <a:solidFill>
              <a:srgbClr val="E43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914899" y="758731"/>
            <a:ext cx="1600200" cy="420847"/>
            <a:chOff x="4914899" y="758731"/>
            <a:chExt cx="1600200" cy="420847"/>
          </a:xfrm>
        </p:grpSpPr>
        <p:sp>
          <p:nvSpPr>
            <p:cNvPr id="8" name="TextBox 7"/>
            <p:cNvSpPr txBox="1"/>
            <p:nvPr/>
          </p:nvSpPr>
          <p:spPr>
            <a:xfrm>
              <a:off x="4914899" y="758731"/>
              <a:ext cx="160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업종</a:t>
              </a:r>
              <a:endParaRPr lang="en-US" altLang="ko-KR" sz="2000" dirty="0" smtClean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031485" y="1121708"/>
              <a:ext cx="418339" cy="57870"/>
            </a:xfrm>
            <a:prstGeom prst="rect">
              <a:avLst/>
            </a:prstGeom>
            <a:solidFill>
              <a:srgbClr val="E43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8249411" y="750533"/>
            <a:ext cx="1600200" cy="400110"/>
            <a:chOff x="8203691" y="832997"/>
            <a:chExt cx="1600200" cy="400110"/>
          </a:xfrm>
        </p:grpSpPr>
        <p:sp>
          <p:nvSpPr>
            <p:cNvPr id="9" name="TextBox 8"/>
            <p:cNvSpPr txBox="1"/>
            <p:nvPr/>
          </p:nvSpPr>
          <p:spPr>
            <a:xfrm>
              <a:off x="8203691" y="832997"/>
              <a:ext cx="160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해당품목</a:t>
              </a:r>
              <a:endParaRPr lang="en-US" altLang="ko-KR" sz="2000" dirty="0" smtClean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316469" y="1179576"/>
              <a:ext cx="946404" cy="53531"/>
            </a:xfrm>
            <a:prstGeom prst="rect">
              <a:avLst/>
            </a:prstGeom>
            <a:solidFill>
              <a:srgbClr val="E43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046475" y="3852755"/>
            <a:ext cx="1600200" cy="461665"/>
            <a:chOff x="3046475" y="3852755"/>
            <a:chExt cx="1600200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3046475" y="3852755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판례</a:t>
              </a:r>
              <a:endParaRPr lang="en-US" altLang="ko-KR" sz="2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124199" y="4260889"/>
              <a:ext cx="543307" cy="53531"/>
            </a:xfrm>
            <a:prstGeom prst="rect">
              <a:avLst/>
            </a:prstGeom>
            <a:solidFill>
              <a:srgbClr val="E43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516368" y="3675888"/>
            <a:ext cx="1600200" cy="461665"/>
            <a:chOff x="7516368" y="3675888"/>
            <a:chExt cx="1600200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7516368" y="3675888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모범상담</a:t>
              </a:r>
              <a:endParaRPr lang="ko-KR" altLang="en-US" sz="2400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590281" y="4084022"/>
              <a:ext cx="1069087" cy="53531"/>
            </a:xfrm>
            <a:prstGeom prst="rect">
              <a:avLst/>
            </a:prstGeom>
            <a:solidFill>
              <a:srgbClr val="E43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48056" y="173956"/>
            <a:ext cx="4645152" cy="584775"/>
            <a:chOff x="448056" y="173956"/>
            <a:chExt cx="4123104" cy="584775"/>
          </a:xfrm>
        </p:grpSpPr>
        <p:sp>
          <p:nvSpPr>
            <p:cNvPr id="23" name="직사각형 22"/>
            <p:cNvSpPr/>
            <p:nvPr/>
          </p:nvSpPr>
          <p:spPr>
            <a:xfrm>
              <a:off x="448056" y="210312"/>
              <a:ext cx="45719" cy="512064"/>
            </a:xfrm>
            <a:prstGeom prst="rect">
              <a:avLst/>
            </a:prstGeom>
            <a:solidFill>
              <a:srgbClr val="1611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3774" y="173956"/>
              <a:ext cx="40773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데이터베이스</a:t>
              </a:r>
              <a:endPara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2167" y="2527012"/>
            <a:ext cx="9824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04</a:t>
            </a:r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액자 6"/>
          <p:cNvSpPr/>
          <p:nvPr/>
        </p:nvSpPr>
        <p:spPr>
          <a:xfrm>
            <a:off x="201168" y="128016"/>
            <a:ext cx="11731752" cy="6556248"/>
          </a:xfrm>
          <a:prstGeom prst="frame">
            <a:avLst>
              <a:gd name="adj1" fmla="val 1415"/>
            </a:avLst>
          </a:prstGeom>
          <a:solidFill>
            <a:srgbClr val="161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49240" y="3235493"/>
            <a:ext cx="1463040" cy="60960"/>
          </a:xfrm>
          <a:prstGeom prst="rect">
            <a:avLst/>
          </a:prstGeom>
          <a:solidFill>
            <a:srgbClr val="161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161786" y="3392488"/>
            <a:ext cx="2244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1pPr>
          </a:lstStyle>
          <a:p>
            <a:r>
              <a:rPr lang="ko-KR" altLang="en-US" dirty="0" smtClean="0"/>
              <a:t>모델 구현 설계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7277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2" t="284" r="30673" b="1"/>
          <a:stretch/>
        </p:blipFill>
        <p:spPr>
          <a:xfrm>
            <a:off x="658368" y="1051559"/>
            <a:ext cx="3922776" cy="542483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그룹 8"/>
          <p:cNvGrpSpPr/>
          <p:nvPr/>
        </p:nvGrpSpPr>
        <p:grpSpPr>
          <a:xfrm>
            <a:off x="5093208" y="2114342"/>
            <a:ext cx="3102864" cy="3091861"/>
            <a:chOff x="4940808" y="1460360"/>
            <a:chExt cx="3102864" cy="3091861"/>
          </a:xfrm>
        </p:grpSpPr>
        <p:sp>
          <p:nvSpPr>
            <p:cNvPr id="2" name="TextBox 1"/>
            <p:cNvSpPr txBox="1"/>
            <p:nvPr/>
          </p:nvSpPr>
          <p:spPr>
            <a:xfrm>
              <a:off x="4953000" y="1460360"/>
              <a:ext cx="30906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>
                  <a:latin typeface="a옛날목욕탕B" panose="02020600000000000000" pitchFamily="18" charset="-127"/>
                  <a:ea typeface="a옛날목욕탕B" panose="02020600000000000000" pitchFamily="18" charset="-127"/>
                </a:defRPr>
              </a:lvl1pPr>
            </a:lstStyle>
            <a:p>
              <a:r>
                <a:rPr lang="ko-KR" altLang="en-US" sz="3200" dirty="0" smtClean="0"/>
                <a:t>구분</a:t>
              </a:r>
              <a:endParaRPr lang="en-US" altLang="ko-KR" sz="32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953000" y="3168324"/>
              <a:ext cx="29443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>
                  <a:latin typeface="a옛날목욕탕B" panose="02020600000000000000" pitchFamily="18" charset="-127"/>
                  <a:ea typeface="a옛날목욕탕B" panose="02020600000000000000" pitchFamily="18" charset="-127"/>
                </a:defRPr>
              </a:lvl1pPr>
            </a:lstStyle>
            <a:p>
              <a:r>
                <a:rPr lang="ko-KR" altLang="en-US" sz="3200" dirty="0"/>
                <a:t>품목</a:t>
              </a:r>
              <a:endParaRPr lang="en-US" altLang="ko-KR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53000" y="2321586"/>
              <a:ext cx="29443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>
                  <a:latin typeface="a옛날목욕탕B" panose="02020600000000000000" pitchFamily="18" charset="-127"/>
                  <a:ea typeface="a옛날목욕탕B" panose="02020600000000000000" pitchFamily="18" charset="-127"/>
                </a:defRPr>
              </a:lvl1pPr>
            </a:lstStyle>
            <a:p>
              <a:r>
                <a:rPr lang="ko-KR" altLang="en-US" sz="3200" dirty="0"/>
                <a:t>물품코드</a:t>
              </a:r>
              <a:endParaRPr lang="en-US" altLang="ko-KR" sz="3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40808" y="3967446"/>
              <a:ext cx="29443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>
                  <a:latin typeface="a옛날목욕탕B" panose="02020600000000000000" pitchFamily="18" charset="-127"/>
                  <a:ea typeface="a옛날목욕탕B" panose="02020600000000000000" pitchFamily="18" charset="-127"/>
                </a:defRPr>
              </a:lvl1pPr>
            </a:lstStyle>
            <a:p>
              <a:r>
                <a:rPr lang="ko-KR" altLang="en-US" sz="3200" dirty="0" smtClean="0"/>
                <a:t>상황</a:t>
              </a:r>
              <a:endParaRPr lang="en-US" altLang="ko-KR" sz="3200" dirty="0"/>
            </a:p>
          </p:txBody>
        </p:sp>
      </p:grpSp>
      <p:sp>
        <p:nvSpPr>
          <p:cNvPr id="10" name="오른쪽 화살표 9"/>
          <p:cNvSpPr/>
          <p:nvPr/>
        </p:nvSpPr>
        <p:spPr>
          <a:xfrm>
            <a:off x="7373112" y="3399855"/>
            <a:ext cx="1307592" cy="658368"/>
          </a:xfrm>
          <a:prstGeom prst="rightArrow">
            <a:avLst/>
          </a:prstGeom>
          <a:solidFill>
            <a:srgbClr val="E43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311640" y="3375096"/>
            <a:ext cx="2420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latin typeface="a옛날목욕탕B" panose="02020600000000000000" pitchFamily="18" charset="-127"/>
                <a:ea typeface="a옛날목욕탕B" panose="02020600000000000000" pitchFamily="18" charset="-127"/>
              </a:defRPr>
            </a:lvl1pPr>
          </a:lstStyle>
          <a:p>
            <a:r>
              <a:rPr lang="ko-KR" altLang="en-US" sz="4000" dirty="0" err="1" smtClean="0"/>
              <a:t>클러스터링</a:t>
            </a:r>
            <a:endParaRPr lang="en-US" altLang="ko-KR" sz="4000" dirty="0"/>
          </a:p>
        </p:txBody>
      </p:sp>
      <p:sp>
        <p:nvSpPr>
          <p:cNvPr id="12" name="직사각형 11"/>
          <p:cNvSpPr/>
          <p:nvPr/>
        </p:nvSpPr>
        <p:spPr>
          <a:xfrm>
            <a:off x="740664" y="2139696"/>
            <a:ext cx="3767328" cy="1520577"/>
          </a:xfrm>
          <a:prstGeom prst="rect">
            <a:avLst/>
          </a:prstGeom>
          <a:noFill/>
          <a:ln w="38100">
            <a:solidFill>
              <a:srgbClr val="E43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448056" y="173956"/>
            <a:ext cx="4645152" cy="584775"/>
            <a:chOff x="448056" y="173956"/>
            <a:chExt cx="4123104" cy="584775"/>
          </a:xfrm>
        </p:grpSpPr>
        <p:sp>
          <p:nvSpPr>
            <p:cNvPr id="14" name="직사각형 13"/>
            <p:cNvSpPr/>
            <p:nvPr/>
          </p:nvSpPr>
          <p:spPr>
            <a:xfrm>
              <a:off x="448056" y="210312"/>
              <a:ext cx="45719" cy="512064"/>
            </a:xfrm>
            <a:prstGeom prst="rect">
              <a:avLst/>
            </a:prstGeom>
            <a:solidFill>
              <a:srgbClr val="1611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3774" y="173956"/>
              <a:ext cx="40773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모델구현</a:t>
              </a:r>
              <a:endPara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966789" y="1329422"/>
            <a:ext cx="2425635" cy="4892660"/>
            <a:chOff x="966789" y="1329422"/>
            <a:chExt cx="2425635" cy="4892660"/>
          </a:xfrm>
        </p:grpSpPr>
        <p:grpSp>
          <p:nvGrpSpPr>
            <p:cNvPr id="36" name="그룹 35"/>
            <p:cNvGrpSpPr/>
            <p:nvPr/>
          </p:nvGrpSpPr>
          <p:grpSpPr>
            <a:xfrm>
              <a:off x="1260930" y="1329422"/>
              <a:ext cx="1478280" cy="4892660"/>
              <a:chOff x="1260930" y="1329422"/>
              <a:chExt cx="1478280" cy="4892660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1260930" y="1329422"/>
                <a:ext cx="1478280" cy="3050661"/>
                <a:chOff x="1399032" y="1139845"/>
                <a:chExt cx="1856232" cy="3429000"/>
              </a:xfrm>
            </p:grpSpPr>
            <p:sp>
              <p:nvSpPr>
                <p:cNvPr id="19" name="타원 18"/>
                <p:cNvSpPr/>
                <p:nvPr/>
              </p:nvSpPr>
              <p:spPr>
                <a:xfrm>
                  <a:off x="1399032" y="1139845"/>
                  <a:ext cx="1856232" cy="3429000"/>
                </a:xfrm>
                <a:prstGeom prst="ellipse">
                  <a:avLst/>
                </a:prstGeom>
                <a:noFill/>
                <a:ln w="38100">
                  <a:solidFill>
                    <a:srgbClr val="1611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1678887" y="1773989"/>
                  <a:ext cx="1371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3200">
                      <a:latin typeface="a옛날목욕탕B" panose="02020600000000000000" pitchFamily="18" charset="-127"/>
                      <a:ea typeface="a옛날목욕탕B" panose="02020600000000000000" pitchFamily="18" charset="-127"/>
                    </a:defRPr>
                  </a:lvl1pPr>
                </a:lstStyle>
                <a:p>
                  <a:r>
                    <a:rPr lang="ko-KR" altLang="en-US" sz="2400" dirty="0"/>
                    <a:t>구분 </a:t>
                  </a:r>
                  <a:r>
                    <a:rPr lang="en-US" altLang="ko-KR" sz="2400" dirty="0"/>
                    <a:t>A</a:t>
                  </a:r>
                  <a:endParaRPr lang="ko-KR" altLang="en-US" sz="2400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678887" y="2854344"/>
                  <a:ext cx="1371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3200">
                      <a:latin typeface="a옛날목욕탕B" panose="02020600000000000000" pitchFamily="18" charset="-127"/>
                      <a:ea typeface="a옛날목욕탕B" panose="02020600000000000000" pitchFamily="18" charset="-127"/>
                    </a:defRPr>
                  </a:lvl1pPr>
                </a:lstStyle>
                <a:p>
                  <a:r>
                    <a:rPr lang="ko-KR" altLang="en-US" sz="2400" dirty="0" smtClean="0"/>
                    <a:t>품목 </a:t>
                  </a:r>
                  <a:r>
                    <a:rPr lang="en-US" altLang="ko-KR" sz="2400" dirty="0"/>
                    <a:t>A</a:t>
                  </a:r>
                  <a:endParaRPr lang="ko-KR" altLang="en-US" sz="2400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678887" y="2300234"/>
                  <a:ext cx="1371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3200">
                      <a:latin typeface="a옛날목욕탕B" panose="02020600000000000000" pitchFamily="18" charset="-127"/>
                      <a:ea typeface="a옛날목욕탕B" panose="02020600000000000000" pitchFamily="18" charset="-127"/>
                    </a:defRPr>
                  </a:lvl1pPr>
                </a:lstStyle>
                <a:p>
                  <a:r>
                    <a:rPr lang="ko-KR" altLang="en-US" sz="2400" dirty="0" smtClean="0"/>
                    <a:t>코드 </a:t>
                  </a:r>
                  <a:r>
                    <a:rPr lang="en-US" altLang="ko-KR" sz="2400" dirty="0"/>
                    <a:t>A</a:t>
                  </a:r>
                  <a:endParaRPr lang="ko-KR" altLang="en-US" sz="2400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637737" y="3368365"/>
                  <a:ext cx="1453896" cy="5189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3200">
                      <a:latin typeface="a옛날목욕탕B" panose="02020600000000000000" pitchFamily="18" charset="-127"/>
                      <a:ea typeface="a옛날목욕탕B" panose="02020600000000000000" pitchFamily="18" charset="-127"/>
                    </a:defRPr>
                  </a:lvl1pPr>
                </a:lstStyle>
                <a:p>
                  <a:r>
                    <a:rPr lang="ko-KR" altLang="en-US" sz="2400" dirty="0" smtClean="0"/>
                    <a:t>상황 </a:t>
                  </a:r>
                  <a:r>
                    <a:rPr lang="en-US" altLang="ko-KR" sz="2400" dirty="0"/>
                    <a:t>A</a:t>
                  </a:r>
                  <a:endParaRPr lang="ko-KR" altLang="en-US" sz="2400" dirty="0"/>
                </a:p>
              </p:txBody>
            </p:sp>
          </p:grpSp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4057" y="5394853"/>
                <a:ext cx="827229" cy="827229"/>
              </a:xfrm>
              <a:prstGeom prst="rect">
                <a:avLst/>
              </a:prstGeom>
            </p:spPr>
          </p:pic>
          <p:sp>
            <p:nvSpPr>
              <p:cNvPr id="35" name="아래쪽 화살표 34"/>
              <p:cNvSpPr/>
              <p:nvPr/>
            </p:nvSpPr>
            <p:spPr>
              <a:xfrm>
                <a:off x="1746504" y="4645152"/>
                <a:ext cx="402336" cy="484632"/>
              </a:xfrm>
              <a:prstGeom prst="downArrow">
                <a:avLst/>
              </a:prstGeom>
              <a:solidFill>
                <a:srgbClr val="E43C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966789" y="4645152"/>
              <a:ext cx="779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NLG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472501" y="5623801"/>
              <a:ext cx="919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피드백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670365" y="1329422"/>
            <a:ext cx="2425635" cy="4892660"/>
            <a:chOff x="966789" y="1329422"/>
            <a:chExt cx="2425635" cy="4892660"/>
          </a:xfrm>
        </p:grpSpPr>
        <p:grpSp>
          <p:nvGrpSpPr>
            <p:cNvPr id="41" name="그룹 40"/>
            <p:cNvGrpSpPr/>
            <p:nvPr/>
          </p:nvGrpSpPr>
          <p:grpSpPr>
            <a:xfrm>
              <a:off x="1260930" y="1329422"/>
              <a:ext cx="1478280" cy="4892660"/>
              <a:chOff x="1260930" y="1329422"/>
              <a:chExt cx="1478280" cy="4892660"/>
            </a:xfrm>
          </p:grpSpPr>
          <p:grpSp>
            <p:nvGrpSpPr>
              <p:cNvPr id="44" name="그룹 43"/>
              <p:cNvGrpSpPr/>
              <p:nvPr/>
            </p:nvGrpSpPr>
            <p:grpSpPr>
              <a:xfrm>
                <a:off x="1260930" y="1329422"/>
                <a:ext cx="1478280" cy="3050661"/>
                <a:chOff x="1399032" y="1139845"/>
                <a:chExt cx="1856232" cy="3429000"/>
              </a:xfrm>
            </p:grpSpPr>
            <p:sp>
              <p:nvSpPr>
                <p:cNvPr id="47" name="타원 46"/>
                <p:cNvSpPr/>
                <p:nvPr/>
              </p:nvSpPr>
              <p:spPr>
                <a:xfrm>
                  <a:off x="1399032" y="1139845"/>
                  <a:ext cx="1856232" cy="3429000"/>
                </a:xfrm>
                <a:prstGeom prst="ellipse">
                  <a:avLst/>
                </a:prstGeom>
                <a:noFill/>
                <a:ln w="38100">
                  <a:solidFill>
                    <a:srgbClr val="1611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1678887" y="1773989"/>
                  <a:ext cx="1371600" cy="5189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3200">
                      <a:latin typeface="a옛날목욕탕B" panose="02020600000000000000" pitchFamily="18" charset="-127"/>
                      <a:ea typeface="a옛날목욕탕B" panose="02020600000000000000" pitchFamily="18" charset="-127"/>
                    </a:defRPr>
                  </a:lvl1pPr>
                </a:lstStyle>
                <a:p>
                  <a:r>
                    <a:rPr lang="ko-KR" altLang="en-US" sz="2400" dirty="0"/>
                    <a:t>구분 </a:t>
                  </a:r>
                  <a:r>
                    <a:rPr lang="en-US" altLang="ko-KR" sz="2400" dirty="0" smtClean="0"/>
                    <a:t>B</a:t>
                  </a:r>
                  <a:endParaRPr lang="ko-KR" altLang="en-US" sz="2400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678887" y="2854344"/>
                  <a:ext cx="1371600" cy="5189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3200">
                      <a:latin typeface="a옛날목욕탕B" panose="02020600000000000000" pitchFamily="18" charset="-127"/>
                      <a:ea typeface="a옛날목욕탕B" panose="02020600000000000000" pitchFamily="18" charset="-127"/>
                    </a:defRPr>
                  </a:lvl1pPr>
                </a:lstStyle>
                <a:p>
                  <a:r>
                    <a:rPr lang="ko-KR" altLang="en-US" sz="2400" dirty="0" smtClean="0"/>
                    <a:t>품목 </a:t>
                  </a:r>
                  <a:r>
                    <a:rPr lang="en-US" altLang="ko-KR" sz="2400" dirty="0" smtClean="0"/>
                    <a:t>B</a:t>
                  </a:r>
                  <a:endParaRPr lang="ko-KR" altLang="en-US" sz="2400" dirty="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1678887" y="2300234"/>
                  <a:ext cx="1371600" cy="5189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3200">
                      <a:latin typeface="a옛날목욕탕B" panose="02020600000000000000" pitchFamily="18" charset="-127"/>
                      <a:ea typeface="a옛날목욕탕B" panose="02020600000000000000" pitchFamily="18" charset="-127"/>
                    </a:defRPr>
                  </a:lvl1pPr>
                </a:lstStyle>
                <a:p>
                  <a:r>
                    <a:rPr lang="ko-KR" altLang="en-US" sz="2400" dirty="0" smtClean="0"/>
                    <a:t>코드 </a:t>
                  </a:r>
                  <a:r>
                    <a:rPr lang="en-US" altLang="ko-KR" sz="2400" dirty="0" smtClean="0"/>
                    <a:t>B</a:t>
                  </a:r>
                  <a:endParaRPr lang="ko-KR" altLang="en-US" sz="2400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637737" y="3368365"/>
                  <a:ext cx="1453896" cy="5189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3200">
                      <a:latin typeface="a옛날목욕탕B" panose="02020600000000000000" pitchFamily="18" charset="-127"/>
                      <a:ea typeface="a옛날목욕탕B" panose="02020600000000000000" pitchFamily="18" charset="-127"/>
                    </a:defRPr>
                  </a:lvl1pPr>
                </a:lstStyle>
                <a:p>
                  <a:r>
                    <a:rPr lang="ko-KR" altLang="en-US" sz="2400" dirty="0" smtClean="0"/>
                    <a:t>상황 </a:t>
                  </a:r>
                  <a:r>
                    <a:rPr lang="en-US" altLang="ko-KR" sz="2400" dirty="0" smtClean="0"/>
                    <a:t>B</a:t>
                  </a:r>
                  <a:endParaRPr lang="ko-KR" altLang="en-US" sz="2400" dirty="0"/>
                </a:p>
              </p:txBody>
            </p:sp>
          </p:grpSp>
          <p:pic>
            <p:nvPicPr>
              <p:cNvPr id="45" name="그림 4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4057" y="5394853"/>
                <a:ext cx="827229" cy="827229"/>
              </a:xfrm>
              <a:prstGeom prst="rect">
                <a:avLst/>
              </a:prstGeom>
            </p:spPr>
          </p:pic>
          <p:sp>
            <p:nvSpPr>
              <p:cNvPr id="46" name="아래쪽 화살표 45"/>
              <p:cNvSpPr/>
              <p:nvPr/>
            </p:nvSpPr>
            <p:spPr>
              <a:xfrm>
                <a:off x="1746504" y="4645152"/>
                <a:ext cx="402336" cy="484632"/>
              </a:xfrm>
              <a:prstGeom prst="downArrow">
                <a:avLst/>
              </a:prstGeom>
              <a:solidFill>
                <a:srgbClr val="E43C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966789" y="4645152"/>
              <a:ext cx="779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NLG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72501" y="5623801"/>
              <a:ext cx="919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피드백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400895" y="1329422"/>
            <a:ext cx="2425635" cy="4892660"/>
            <a:chOff x="966789" y="1329422"/>
            <a:chExt cx="2425635" cy="4892660"/>
          </a:xfrm>
        </p:grpSpPr>
        <p:grpSp>
          <p:nvGrpSpPr>
            <p:cNvPr id="53" name="그룹 52"/>
            <p:cNvGrpSpPr/>
            <p:nvPr/>
          </p:nvGrpSpPr>
          <p:grpSpPr>
            <a:xfrm>
              <a:off x="1260930" y="1329422"/>
              <a:ext cx="1478280" cy="4892660"/>
              <a:chOff x="1260930" y="1329422"/>
              <a:chExt cx="1478280" cy="4892660"/>
            </a:xfrm>
          </p:grpSpPr>
          <p:grpSp>
            <p:nvGrpSpPr>
              <p:cNvPr id="56" name="그룹 55"/>
              <p:cNvGrpSpPr/>
              <p:nvPr/>
            </p:nvGrpSpPr>
            <p:grpSpPr>
              <a:xfrm>
                <a:off x="1260930" y="1329422"/>
                <a:ext cx="1478280" cy="3050661"/>
                <a:chOff x="1399032" y="1139845"/>
                <a:chExt cx="1856232" cy="3429000"/>
              </a:xfrm>
            </p:grpSpPr>
            <p:sp>
              <p:nvSpPr>
                <p:cNvPr id="59" name="타원 58"/>
                <p:cNvSpPr/>
                <p:nvPr/>
              </p:nvSpPr>
              <p:spPr>
                <a:xfrm>
                  <a:off x="1399032" y="1139845"/>
                  <a:ext cx="1856232" cy="3429000"/>
                </a:xfrm>
                <a:prstGeom prst="ellipse">
                  <a:avLst/>
                </a:prstGeom>
                <a:noFill/>
                <a:ln w="38100">
                  <a:solidFill>
                    <a:srgbClr val="1611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1678887" y="1773989"/>
                  <a:ext cx="1371600" cy="5189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3200">
                      <a:latin typeface="a옛날목욕탕B" panose="02020600000000000000" pitchFamily="18" charset="-127"/>
                      <a:ea typeface="a옛날목욕탕B" panose="02020600000000000000" pitchFamily="18" charset="-127"/>
                    </a:defRPr>
                  </a:lvl1pPr>
                </a:lstStyle>
                <a:p>
                  <a:r>
                    <a:rPr lang="ko-KR" altLang="en-US" sz="2400" dirty="0"/>
                    <a:t>구분 </a:t>
                  </a:r>
                  <a:r>
                    <a:rPr lang="en-US" altLang="ko-KR" sz="2400" dirty="0" smtClean="0"/>
                    <a:t>C</a:t>
                  </a:r>
                  <a:endParaRPr lang="ko-KR" altLang="en-US" sz="2400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1678887" y="2854344"/>
                  <a:ext cx="1371600" cy="5189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3200">
                      <a:latin typeface="a옛날목욕탕B" panose="02020600000000000000" pitchFamily="18" charset="-127"/>
                      <a:ea typeface="a옛날목욕탕B" panose="02020600000000000000" pitchFamily="18" charset="-127"/>
                    </a:defRPr>
                  </a:lvl1pPr>
                </a:lstStyle>
                <a:p>
                  <a:r>
                    <a:rPr lang="ko-KR" altLang="en-US" sz="2400" dirty="0" smtClean="0"/>
                    <a:t>품목 </a:t>
                  </a:r>
                  <a:r>
                    <a:rPr lang="en-US" altLang="ko-KR" sz="2400" dirty="0" smtClean="0"/>
                    <a:t>C</a:t>
                  </a:r>
                  <a:endParaRPr lang="ko-KR" altLang="en-US" sz="2400" dirty="0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1678887" y="2300234"/>
                  <a:ext cx="1371600" cy="5189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3200">
                      <a:latin typeface="a옛날목욕탕B" panose="02020600000000000000" pitchFamily="18" charset="-127"/>
                      <a:ea typeface="a옛날목욕탕B" panose="02020600000000000000" pitchFamily="18" charset="-127"/>
                    </a:defRPr>
                  </a:lvl1pPr>
                </a:lstStyle>
                <a:p>
                  <a:r>
                    <a:rPr lang="ko-KR" altLang="en-US" sz="2400" dirty="0" smtClean="0"/>
                    <a:t>코드 </a:t>
                  </a:r>
                  <a:r>
                    <a:rPr lang="en-US" altLang="ko-KR" sz="2400" dirty="0" smtClean="0"/>
                    <a:t>C</a:t>
                  </a:r>
                  <a:endParaRPr lang="ko-KR" altLang="en-US" sz="2400" dirty="0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1637737" y="3368365"/>
                  <a:ext cx="1453896" cy="5189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3200">
                      <a:latin typeface="a옛날목욕탕B" panose="02020600000000000000" pitchFamily="18" charset="-127"/>
                      <a:ea typeface="a옛날목욕탕B" panose="02020600000000000000" pitchFamily="18" charset="-127"/>
                    </a:defRPr>
                  </a:lvl1pPr>
                </a:lstStyle>
                <a:p>
                  <a:r>
                    <a:rPr lang="ko-KR" altLang="en-US" sz="2400" dirty="0" smtClean="0"/>
                    <a:t>상황 </a:t>
                  </a:r>
                  <a:r>
                    <a:rPr lang="en-US" altLang="ko-KR" sz="2400" dirty="0" smtClean="0"/>
                    <a:t>C</a:t>
                  </a:r>
                  <a:endParaRPr lang="ko-KR" altLang="en-US" sz="2400" dirty="0"/>
                </a:p>
              </p:txBody>
            </p:sp>
          </p:grpSp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4057" y="5394853"/>
                <a:ext cx="827229" cy="827229"/>
              </a:xfrm>
              <a:prstGeom prst="rect">
                <a:avLst/>
              </a:prstGeom>
            </p:spPr>
          </p:pic>
          <p:sp>
            <p:nvSpPr>
              <p:cNvPr id="58" name="아래쪽 화살표 57"/>
              <p:cNvSpPr/>
              <p:nvPr/>
            </p:nvSpPr>
            <p:spPr>
              <a:xfrm>
                <a:off x="1746504" y="4645152"/>
                <a:ext cx="402336" cy="484632"/>
              </a:xfrm>
              <a:prstGeom prst="downArrow">
                <a:avLst/>
              </a:prstGeom>
              <a:solidFill>
                <a:srgbClr val="E43C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966789" y="4645152"/>
              <a:ext cx="779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NLG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72501" y="5623801"/>
              <a:ext cx="919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피드백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9125610" y="1329422"/>
            <a:ext cx="2425635" cy="4892660"/>
            <a:chOff x="966789" y="1329422"/>
            <a:chExt cx="2425635" cy="4892660"/>
          </a:xfrm>
        </p:grpSpPr>
        <p:grpSp>
          <p:nvGrpSpPr>
            <p:cNvPr id="65" name="그룹 64"/>
            <p:cNvGrpSpPr/>
            <p:nvPr/>
          </p:nvGrpSpPr>
          <p:grpSpPr>
            <a:xfrm>
              <a:off x="1260930" y="1329422"/>
              <a:ext cx="1478280" cy="4892660"/>
              <a:chOff x="1260930" y="1329422"/>
              <a:chExt cx="1478280" cy="4892660"/>
            </a:xfrm>
          </p:grpSpPr>
          <p:grpSp>
            <p:nvGrpSpPr>
              <p:cNvPr id="68" name="그룹 67"/>
              <p:cNvGrpSpPr/>
              <p:nvPr/>
            </p:nvGrpSpPr>
            <p:grpSpPr>
              <a:xfrm>
                <a:off x="1260930" y="1329422"/>
                <a:ext cx="1478280" cy="3050661"/>
                <a:chOff x="1399032" y="1139845"/>
                <a:chExt cx="1856232" cy="3429000"/>
              </a:xfrm>
            </p:grpSpPr>
            <p:sp>
              <p:nvSpPr>
                <p:cNvPr id="71" name="타원 70"/>
                <p:cNvSpPr/>
                <p:nvPr/>
              </p:nvSpPr>
              <p:spPr>
                <a:xfrm>
                  <a:off x="1399032" y="1139845"/>
                  <a:ext cx="1856232" cy="3429000"/>
                </a:xfrm>
                <a:prstGeom prst="ellipse">
                  <a:avLst/>
                </a:prstGeom>
                <a:noFill/>
                <a:ln w="38100">
                  <a:solidFill>
                    <a:srgbClr val="1611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1678887" y="1773989"/>
                  <a:ext cx="1371600" cy="5189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3200">
                      <a:latin typeface="a옛날목욕탕B" panose="02020600000000000000" pitchFamily="18" charset="-127"/>
                      <a:ea typeface="a옛날목욕탕B" panose="02020600000000000000" pitchFamily="18" charset="-127"/>
                    </a:defRPr>
                  </a:lvl1pPr>
                </a:lstStyle>
                <a:p>
                  <a:r>
                    <a:rPr lang="ko-KR" altLang="en-US" sz="2400" dirty="0"/>
                    <a:t>구분 </a:t>
                  </a:r>
                  <a:r>
                    <a:rPr lang="en-US" altLang="ko-KR" sz="2400" dirty="0" smtClean="0"/>
                    <a:t>D</a:t>
                  </a:r>
                  <a:endParaRPr lang="ko-KR" altLang="en-US" sz="2400" dirty="0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1678887" y="2854344"/>
                  <a:ext cx="1371600" cy="5189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3200">
                      <a:latin typeface="a옛날목욕탕B" panose="02020600000000000000" pitchFamily="18" charset="-127"/>
                      <a:ea typeface="a옛날목욕탕B" panose="02020600000000000000" pitchFamily="18" charset="-127"/>
                    </a:defRPr>
                  </a:lvl1pPr>
                </a:lstStyle>
                <a:p>
                  <a:r>
                    <a:rPr lang="ko-KR" altLang="en-US" sz="2400" dirty="0" smtClean="0"/>
                    <a:t>품목 </a:t>
                  </a:r>
                  <a:r>
                    <a:rPr lang="en-US" altLang="ko-KR" sz="2400" dirty="0" smtClean="0"/>
                    <a:t>D</a:t>
                  </a:r>
                  <a:endParaRPr lang="ko-KR" altLang="en-US" sz="2400" dirty="0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1678887" y="2300234"/>
                  <a:ext cx="1371600" cy="5189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3200">
                      <a:latin typeface="a옛날목욕탕B" panose="02020600000000000000" pitchFamily="18" charset="-127"/>
                      <a:ea typeface="a옛날목욕탕B" panose="02020600000000000000" pitchFamily="18" charset="-127"/>
                    </a:defRPr>
                  </a:lvl1pPr>
                </a:lstStyle>
                <a:p>
                  <a:r>
                    <a:rPr lang="ko-KR" altLang="en-US" sz="2400" dirty="0" smtClean="0"/>
                    <a:t>코드 </a:t>
                  </a:r>
                  <a:r>
                    <a:rPr lang="en-US" altLang="ko-KR" sz="2400" dirty="0" smtClean="0"/>
                    <a:t>D</a:t>
                  </a:r>
                  <a:endParaRPr lang="ko-KR" altLang="en-US" sz="2400" dirty="0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1637737" y="3368365"/>
                  <a:ext cx="1453896" cy="5189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3200">
                      <a:latin typeface="a옛날목욕탕B" panose="02020600000000000000" pitchFamily="18" charset="-127"/>
                      <a:ea typeface="a옛날목욕탕B" panose="02020600000000000000" pitchFamily="18" charset="-127"/>
                    </a:defRPr>
                  </a:lvl1pPr>
                </a:lstStyle>
                <a:p>
                  <a:r>
                    <a:rPr lang="ko-KR" altLang="en-US" sz="2400" dirty="0" smtClean="0"/>
                    <a:t>상황 </a:t>
                  </a:r>
                  <a:r>
                    <a:rPr lang="en-US" altLang="ko-KR" sz="2400" dirty="0" smtClean="0"/>
                    <a:t>D</a:t>
                  </a:r>
                  <a:endParaRPr lang="ko-KR" altLang="en-US" sz="2400" dirty="0"/>
                </a:p>
              </p:txBody>
            </p:sp>
          </p:grpSp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4057" y="5394853"/>
                <a:ext cx="827229" cy="827229"/>
              </a:xfrm>
              <a:prstGeom prst="rect">
                <a:avLst/>
              </a:prstGeom>
            </p:spPr>
          </p:pic>
          <p:sp>
            <p:nvSpPr>
              <p:cNvPr id="70" name="아래쪽 화살표 69"/>
              <p:cNvSpPr/>
              <p:nvPr/>
            </p:nvSpPr>
            <p:spPr>
              <a:xfrm>
                <a:off x="1746504" y="4645152"/>
                <a:ext cx="402336" cy="484632"/>
              </a:xfrm>
              <a:prstGeom prst="downArrow">
                <a:avLst/>
              </a:prstGeom>
              <a:solidFill>
                <a:srgbClr val="E43C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966789" y="4645152"/>
              <a:ext cx="779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NLG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472501" y="5623801"/>
              <a:ext cx="919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피드백</a:t>
              </a:r>
              <a:endPara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448056" y="173956"/>
            <a:ext cx="4645152" cy="584775"/>
            <a:chOff x="448056" y="173956"/>
            <a:chExt cx="4123104" cy="584775"/>
          </a:xfrm>
        </p:grpSpPr>
        <p:sp>
          <p:nvSpPr>
            <p:cNvPr id="80" name="직사각형 79"/>
            <p:cNvSpPr/>
            <p:nvPr/>
          </p:nvSpPr>
          <p:spPr>
            <a:xfrm>
              <a:off x="448056" y="210312"/>
              <a:ext cx="45719" cy="512064"/>
            </a:xfrm>
            <a:prstGeom prst="rect">
              <a:avLst/>
            </a:prstGeom>
            <a:solidFill>
              <a:srgbClr val="1611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93774" y="173956"/>
              <a:ext cx="40773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모델구현</a:t>
              </a:r>
              <a:endPara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026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528316" y="1586035"/>
            <a:ext cx="7502652" cy="1508760"/>
          </a:xfrm>
          <a:prstGeom prst="rect">
            <a:avLst/>
          </a:prstGeom>
          <a:noFill/>
          <a:ln w="57150">
            <a:solidFill>
              <a:srgbClr val="161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2528316" y="823814"/>
            <a:ext cx="2391156" cy="622908"/>
            <a:chOff x="1728216" y="872583"/>
            <a:chExt cx="2391156" cy="622908"/>
          </a:xfrm>
        </p:grpSpPr>
        <p:sp>
          <p:nvSpPr>
            <p:cNvPr id="14" name="직사각형 13"/>
            <p:cNvSpPr/>
            <p:nvPr/>
          </p:nvSpPr>
          <p:spPr>
            <a:xfrm>
              <a:off x="1728216" y="872583"/>
              <a:ext cx="2167128" cy="622908"/>
            </a:xfrm>
            <a:prstGeom prst="rect">
              <a:avLst/>
            </a:prstGeom>
            <a:solidFill>
              <a:srgbClr val="1611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69948" y="922427"/>
              <a:ext cx="2249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답변 템플릿</a:t>
              </a:r>
              <a:endParaRPr lang="ko-KR" altLang="en-US" sz="28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797296" y="2109582"/>
            <a:ext cx="3822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atin typeface="a옛날목욕탕B" panose="02020600000000000000" pitchFamily="18" charset="-127"/>
                <a:ea typeface="a옛날목욕탕B" panose="02020600000000000000" pitchFamily="18" charset="-127"/>
              </a:defRPr>
            </a:lvl1pPr>
          </a:lstStyle>
          <a:p>
            <a:r>
              <a:rPr lang="ko-KR" altLang="en-US" sz="2400" dirty="0"/>
              <a:t>내용 요약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528316" y="3283952"/>
            <a:ext cx="7502652" cy="1508760"/>
          </a:xfrm>
          <a:prstGeom prst="rect">
            <a:avLst/>
          </a:prstGeom>
          <a:noFill/>
          <a:ln w="57150">
            <a:solidFill>
              <a:srgbClr val="161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497324" y="3688844"/>
            <a:ext cx="3822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atin typeface="a옛날목욕탕B" panose="02020600000000000000" pitchFamily="18" charset="-127"/>
                <a:ea typeface="a옛날목욕탕B" panose="02020600000000000000" pitchFamily="18" charset="-127"/>
              </a:defRPr>
            </a:lvl1pPr>
          </a:lstStyle>
          <a:p>
            <a:pPr algn="ctr"/>
            <a:r>
              <a:rPr lang="ko-KR" altLang="en-US" sz="2400" dirty="0" smtClean="0"/>
              <a:t>관련 법령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해결 기준</a:t>
            </a:r>
            <a:endParaRPr lang="ko-KR" altLang="en-US" sz="2400" dirty="0"/>
          </a:p>
        </p:txBody>
      </p:sp>
      <p:sp>
        <p:nvSpPr>
          <p:cNvPr id="20" name="직사각형 19"/>
          <p:cNvSpPr/>
          <p:nvPr/>
        </p:nvSpPr>
        <p:spPr>
          <a:xfrm>
            <a:off x="2528316" y="5004996"/>
            <a:ext cx="7502652" cy="1508760"/>
          </a:xfrm>
          <a:prstGeom prst="rect">
            <a:avLst/>
          </a:prstGeom>
          <a:noFill/>
          <a:ln w="57150">
            <a:solidFill>
              <a:srgbClr val="161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579620" y="5528543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atin typeface="a옛날목욕탕B" panose="02020600000000000000" pitchFamily="18" charset="-127"/>
                <a:ea typeface="a옛날목욕탕B" panose="02020600000000000000" pitchFamily="18" charset="-127"/>
              </a:defRPr>
            </a:lvl1pPr>
          </a:lstStyle>
          <a:p>
            <a:r>
              <a:rPr lang="en-US" altLang="ko-KR" sz="2400" dirty="0" smtClean="0"/>
              <a:t>NLG</a:t>
            </a:r>
            <a:r>
              <a:rPr lang="ko-KR" altLang="en-US" sz="2400" dirty="0" smtClean="0"/>
              <a:t>를 통해 생성한 피드백</a:t>
            </a:r>
            <a:endParaRPr lang="ko-KR" altLang="en-US" sz="24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448056" y="173956"/>
            <a:ext cx="1664208" cy="584775"/>
            <a:chOff x="448056" y="173956"/>
            <a:chExt cx="1477175" cy="584775"/>
          </a:xfrm>
        </p:grpSpPr>
        <p:sp>
          <p:nvSpPr>
            <p:cNvPr id="24" name="직사각형 23"/>
            <p:cNvSpPr/>
            <p:nvPr/>
          </p:nvSpPr>
          <p:spPr>
            <a:xfrm>
              <a:off x="448056" y="210312"/>
              <a:ext cx="45719" cy="512064"/>
            </a:xfrm>
            <a:prstGeom prst="rect">
              <a:avLst/>
            </a:prstGeom>
            <a:solidFill>
              <a:srgbClr val="1611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3774" y="173956"/>
              <a:ext cx="14314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모델구현</a:t>
              </a:r>
              <a:endPara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81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26511" y="2768614"/>
            <a:ext cx="2338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1. 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프로젝트 소개</a:t>
            </a:r>
            <a:endParaRPr lang="ko-KR" altLang="en-US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23536" y="3947754"/>
            <a:ext cx="314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r>
              <a:rPr lang="en-US" altLang="ko-KR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데이터베이스</a:t>
            </a:r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23536" y="3355917"/>
            <a:ext cx="314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2. UI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23536" y="4523314"/>
            <a:ext cx="314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r>
              <a:rPr lang="en-US" altLang="ko-KR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  <a:r>
              <a:rPr lang="ko-KR" altLang="en-US" sz="2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모델 구현 계획</a:t>
            </a:r>
            <a:endParaRPr lang="en-US" altLang="ko-KR" sz="24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663440" y="1682496"/>
            <a:ext cx="2944368" cy="923544"/>
            <a:chOff x="4663440" y="1682496"/>
            <a:chExt cx="2944368" cy="923544"/>
          </a:xfrm>
        </p:grpSpPr>
        <p:sp>
          <p:nvSpPr>
            <p:cNvPr id="5" name="직사각형 4"/>
            <p:cNvSpPr/>
            <p:nvPr/>
          </p:nvSpPr>
          <p:spPr>
            <a:xfrm>
              <a:off x="4663440" y="1682496"/>
              <a:ext cx="2944368" cy="923544"/>
            </a:xfrm>
            <a:prstGeom prst="rect">
              <a:avLst/>
            </a:prstGeom>
            <a:solidFill>
              <a:srgbClr val="1611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792980" y="1778746"/>
              <a:ext cx="27142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contents</a:t>
              </a:r>
              <a:endParaRPr lang="ko-KR" altLang="en-US" sz="40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12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48056" y="173956"/>
            <a:ext cx="4645152" cy="584775"/>
            <a:chOff x="448056" y="173956"/>
            <a:chExt cx="4123104" cy="584775"/>
          </a:xfrm>
        </p:grpSpPr>
        <p:sp>
          <p:nvSpPr>
            <p:cNvPr id="8" name="직사각형 7"/>
            <p:cNvSpPr/>
            <p:nvPr/>
          </p:nvSpPr>
          <p:spPr>
            <a:xfrm>
              <a:off x="448056" y="210312"/>
              <a:ext cx="45719" cy="512064"/>
            </a:xfrm>
            <a:prstGeom prst="rect">
              <a:avLst/>
            </a:prstGeom>
            <a:solidFill>
              <a:srgbClr val="1611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3774" y="173956"/>
              <a:ext cx="40773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검증방법</a:t>
              </a:r>
              <a:endPara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80644" y="1375087"/>
            <a:ext cx="2738628" cy="612648"/>
            <a:chOff x="580644" y="1375087"/>
            <a:chExt cx="2738628" cy="612648"/>
          </a:xfrm>
        </p:grpSpPr>
        <p:sp>
          <p:nvSpPr>
            <p:cNvPr id="3" name="직사각형 2"/>
            <p:cNvSpPr/>
            <p:nvPr/>
          </p:nvSpPr>
          <p:spPr>
            <a:xfrm>
              <a:off x="580644" y="1375087"/>
              <a:ext cx="2738628" cy="612648"/>
            </a:xfrm>
            <a:prstGeom prst="rect">
              <a:avLst/>
            </a:prstGeom>
            <a:solidFill>
              <a:srgbClr val="E8E0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170432" y="1450579"/>
              <a:ext cx="18379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Answer 1</a:t>
              </a:r>
              <a:endPara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sp>
        <p:nvSpPr>
          <p:cNvPr id="25" name="오른쪽 화살표 24"/>
          <p:cNvSpPr/>
          <p:nvPr/>
        </p:nvSpPr>
        <p:spPr>
          <a:xfrm>
            <a:off x="3973068" y="2604092"/>
            <a:ext cx="859536" cy="265176"/>
          </a:xfrm>
          <a:prstGeom prst="rightArrow">
            <a:avLst/>
          </a:prstGeom>
          <a:solidFill>
            <a:srgbClr val="DD8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131308" y="2425721"/>
            <a:ext cx="1929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tagging</a:t>
            </a:r>
            <a:endParaRPr lang="ko-KR" altLang="en-US" sz="3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32604" y="4844819"/>
            <a:ext cx="2487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1pPr>
          </a:lstStyle>
          <a:p>
            <a:pPr algn="ctr"/>
            <a:r>
              <a:rPr lang="en-US" altLang="ko-KR" dirty="0" smtClean="0"/>
              <a:t>NLG</a:t>
            </a:r>
          </a:p>
          <a:p>
            <a:pPr algn="ctr"/>
            <a:r>
              <a:rPr lang="en-US" altLang="ko-KR" sz="2400" dirty="0" smtClean="0"/>
              <a:t>(</a:t>
            </a:r>
            <a:r>
              <a:rPr lang="en-US" altLang="ko-KR" sz="2400" dirty="0"/>
              <a:t>template </a:t>
            </a:r>
            <a:r>
              <a:rPr lang="ko-KR" altLang="en-US" sz="2400" dirty="0"/>
              <a:t>방식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29" name="아래쪽 화살표 28"/>
          <p:cNvSpPr/>
          <p:nvPr/>
        </p:nvSpPr>
        <p:spPr>
          <a:xfrm>
            <a:off x="5980176" y="3561811"/>
            <a:ext cx="231648" cy="786164"/>
          </a:xfrm>
          <a:prstGeom prst="downArrow">
            <a:avLst/>
          </a:prstGeom>
          <a:solidFill>
            <a:srgbClr val="DD8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332220" y="3693118"/>
            <a:ext cx="98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Fetch</a:t>
            </a:r>
            <a:endParaRPr lang="ko-KR" altLang="en-US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9" name="U자형 화살표 48"/>
          <p:cNvSpPr/>
          <p:nvPr/>
        </p:nvSpPr>
        <p:spPr>
          <a:xfrm rot="16200000" flipV="1">
            <a:off x="7526383" y="2875550"/>
            <a:ext cx="2691627" cy="2098085"/>
          </a:xfrm>
          <a:prstGeom prst="uturnArrow">
            <a:avLst>
              <a:gd name="adj1" fmla="val 8345"/>
              <a:gd name="adj2" fmla="val 11359"/>
              <a:gd name="adj3" fmla="val 21067"/>
              <a:gd name="adj4" fmla="val 43750"/>
              <a:gd name="adj5" fmla="val 100000"/>
            </a:avLst>
          </a:prstGeom>
          <a:solidFill>
            <a:srgbClr val="274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0351470" y="3488879"/>
            <a:ext cx="1472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검증</a:t>
            </a:r>
            <a:endParaRPr lang="ko-KR" altLang="en-US" sz="4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553212" y="2495451"/>
            <a:ext cx="2738628" cy="612648"/>
            <a:chOff x="580644" y="1375087"/>
            <a:chExt cx="2738628" cy="612648"/>
          </a:xfrm>
        </p:grpSpPr>
        <p:sp>
          <p:nvSpPr>
            <p:cNvPr id="55" name="직사각형 54"/>
            <p:cNvSpPr/>
            <p:nvPr/>
          </p:nvSpPr>
          <p:spPr>
            <a:xfrm>
              <a:off x="580644" y="1375087"/>
              <a:ext cx="2738628" cy="612648"/>
            </a:xfrm>
            <a:prstGeom prst="rect">
              <a:avLst/>
            </a:prstGeom>
            <a:solidFill>
              <a:srgbClr val="E8E0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170432" y="1450579"/>
              <a:ext cx="18379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Answer 2</a:t>
              </a:r>
              <a:endPara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580644" y="3618268"/>
            <a:ext cx="2738628" cy="612648"/>
            <a:chOff x="580644" y="1375087"/>
            <a:chExt cx="2738628" cy="612648"/>
          </a:xfrm>
        </p:grpSpPr>
        <p:sp>
          <p:nvSpPr>
            <p:cNvPr id="58" name="직사각형 57"/>
            <p:cNvSpPr/>
            <p:nvPr/>
          </p:nvSpPr>
          <p:spPr>
            <a:xfrm>
              <a:off x="580644" y="1375087"/>
              <a:ext cx="2738628" cy="612648"/>
            </a:xfrm>
            <a:prstGeom prst="rect">
              <a:avLst/>
            </a:prstGeom>
            <a:solidFill>
              <a:srgbClr val="E8E0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70432" y="1450579"/>
              <a:ext cx="18379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Answer 3</a:t>
              </a:r>
              <a:endPara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48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58184" y="2871180"/>
            <a:ext cx="4928616" cy="1115640"/>
          </a:xfrm>
          <a:prstGeom prst="rect">
            <a:avLst/>
          </a:prstGeom>
          <a:solidFill>
            <a:srgbClr val="161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38582" y="3013501"/>
            <a:ext cx="3078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감사합니다</a:t>
            </a:r>
            <a:r>
              <a:rPr lang="en-US" altLang="ko-KR" sz="4800" dirty="0" smtClean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.</a:t>
            </a:r>
            <a:endParaRPr lang="ko-KR" altLang="en-US" sz="4800" dirty="0">
              <a:solidFill>
                <a:schemeClr val="bg1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83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48056" y="173956"/>
            <a:ext cx="4645152" cy="584775"/>
            <a:chOff x="448056" y="173956"/>
            <a:chExt cx="4123104" cy="584775"/>
          </a:xfrm>
        </p:grpSpPr>
        <p:sp>
          <p:nvSpPr>
            <p:cNvPr id="8" name="직사각형 7"/>
            <p:cNvSpPr/>
            <p:nvPr/>
          </p:nvSpPr>
          <p:spPr>
            <a:xfrm>
              <a:off x="448056" y="210312"/>
              <a:ext cx="45719" cy="512064"/>
            </a:xfrm>
            <a:prstGeom prst="rect">
              <a:avLst/>
            </a:prstGeom>
            <a:solidFill>
              <a:srgbClr val="1611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3774" y="173956"/>
              <a:ext cx="40773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데이터베이스</a:t>
              </a:r>
              <a:endPara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8"/>
            <a:ext cx="12192000" cy="683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2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48056" y="173956"/>
            <a:ext cx="4645152" cy="584775"/>
            <a:chOff x="448056" y="173956"/>
            <a:chExt cx="4123104" cy="584775"/>
          </a:xfrm>
        </p:grpSpPr>
        <p:sp>
          <p:nvSpPr>
            <p:cNvPr id="8" name="직사각형 7"/>
            <p:cNvSpPr/>
            <p:nvPr/>
          </p:nvSpPr>
          <p:spPr>
            <a:xfrm>
              <a:off x="448056" y="210312"/>
              <a:ext cx="45719" cy="512064"/>
            </a:xfrm>
            <a:prstGeom prst="rect">
              <a:avLst/>
            </a:prstGeom>
            <a:solidFill>
              <a:srgbClr val="1611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3774" y="173956"/>
              <a:ext cx="40773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데이터베이스</a:t>
              </a:r>
              <a:endPara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324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2167" y="2527012"/>
            <a:ext cx="9824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액자 6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833"/>
            </a:avLst>
          </a:prstGeom>
          <a:solidFill>
            <a:srgbClr val="E43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76240" y="3235493"/>
            <a:ext cx="1158240" cy="60960"/>
          </a:xfrm>
          <a:prstGeom prst="rect">
            <a:avLst/>
          </a:prstGeom>
          <a:solidFill>
            <a:srgbClr val="E43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93640" y="3429000"/>
            <a:ext cx="328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1pPr>
          </a:lstStyle>
          <a:p>
            <a:r>
              <a:rPr lang="ko-KR" altLang="en-US" dirty="0"/>
              <a:t>부제목을 써주세요 </a:t>
            </a:r>
          </a:p>
        </p:txBody>
      </p:sp>
    </p:spTree>
    <p:extLst>
      <p:ext uri="{BB962C8B-B14F-4D97-AF65-F5344CB8AC3E}">
        <p14:creationId xmlns:p14="http://schemas.microsoft.com/office/powerpoint/2010/main" val="233548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74B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5582920" y="2537172"/>
            <a:ext cx="1026160" cy="769441"/>
            <a:chOff x="5561076" y="2466052"/>
            <a:chExt cx="1026160" cy="769441"/>
          </a:xfrm>
        </p:grpSpPr>
        <p:sp>
          <p:nvSpPr>
            <p:cNvPr id="5" name="TextBox 4"/>
            <p:cNvSpPr txBox="1"/>
            <p:nvPr/>
          </p:nvSpPr>
          <p:spPr>
            <a:xfrm>
              <a:off x="5604763" y="2466052"/>
              <a:ext cx="98247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 smtClean="0">
                  <a:solidFill>
                    <a:schemeClr val="bg1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01</a:t>
              </a:r>
              <a:endParaRPr lang="ko-KR" altLang="en-US" sz="4400" dirty="0">
                <a:solidFill>
                  <a:schemeClr val="bg1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 flipV="1">
              <a:off x="5561076" y="3189774"/>
              <a:ext cx="93116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851400" y="3454400"/>
            <a:ext cx="328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부제목을 써주세요 </a:t>
            </a:r>
          </a:p>
        </p:txBody>
      </p:sp>
    </p:spTree>
    <p:extLst>
      <p:ext uri="{BB962C8B-B14F-4D97-AF65-F5344CB8AC3E}">
        <p14:creationId xmlns:p14="http://schemas.microsoft.com/office/powerpoint/2010/main" val="143153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90" y="429942"/>
            <a:ext cx="732391" cy="6308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76" y="2345353"/>
            <a:ext cx="659802" cy="6914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58" y="3313078"/>
            <a:ext cx="848465" cy="8406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8515" y="375178"/>
            <a:ext cx="1176383" cy="68566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7901" y="2229792"/>
            <a:ext cx="806997" cy="806997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6252600" y="2989368"/>
            <a:ext cx="1157305" cy="706365"/>
          </a:xfrm>
          <a:prstGeom prst="rightArrow">
            <a:avLst/>
          </a:prstGeom>
          <a:solidFill>
            <a:srgbClr val="DD8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U자형 화살표 11"/>
          <p:cNvSpPr/>
          <p:nvPr/>
        </p:nvSpPr>
        <p:spPr>
          <a:xfrm rot="16200000" flipV="1">
            <a:off x="7409241" y="2992690"/>
            <a:ext cx="3209373" cy="2381550"/>
          </a:xfrm>
          <a:prstGeom prst="uturnArrow">
            <a:avLst>
              <a:gd name="adj1" fmla="val 8345"/>
              <a:gd name="adj2" fmla="val 11359"/>
              <a:gd name="adj3" fmla="val 21067"/>
              <a:gd name="adj4" fmla="val 43750"/>
              <a:gd name="adj5" fmla="val 100000"/>
            </a:avLst>
          </a:prstGeom>
          <a:solidFill>
            <a:srgbClr val="274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6133567" y="3840240"/>
            <a:ext cx="3108635" cy="730493"/>
            <a:chOff x="580644" y="1375087"/>
            <a:chExt cx="2738628" cy="612648"/>
          </a:xfrm>
        </p:grpSpPr>
        <p:sp>
          <p:nvSpPr>
            <p:cNvPr id="14" name="직사각형 13"/>
            <p:cNvSpPr/>
            <p:nvPr/>
          </p:nvSpPr>
          <p:spPr>
            <a:xfrm>
              <a:off x="580644" y="1375087"/>
              <a:ext cx="2738628" cy="612648"/>
            </a:xfrm>
            <a:prstGeom prst="rect">
              <a:avLst/>
            </a:prstGeom>
            <a:solidFill>
              <a:srgbClr val="E8E0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70432" y="1450579"/>
              <a:ext cx="18379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Answer 2</a:t>
              </a:r>
              <a:endPara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230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2167" y="2527012"/>
            <a:ext cx="9824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액자 6"/>
          <p:cNvSpPr/>
          <p:nvPr/>
        </p:nvSpPr>
        <p:spPr>
          <a:xfrm>
            <a:off x="201168" y="128016"/>
            <a:ext cx="11731752" cy="6556248"/>
          </a:xfrm>
          <a:prstGeom prst="frame">
            <a:avLst>
              <a:gd name="adj1" fmla="val 1415"/>
            </a:avLst>
          </a:prstGeom>
          <a:solidFill>
            <a:srgbClr val="161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49240" y="3235493"/>
            <a:ext cx="1463040" cy="60960"/>
          </a:xfrm>
          <a:prstGeom prst="rect">
            <a:avLst/>
          </a:prstGeom>
          <a:solidFill>
            <a:srgbClr val="161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161786" y="3392488"/>
            <a:ext cx="2244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1pPr>
          </a:lstStyle>
          <a:p>
            <a:r>
              <a:rPr lang="ko-KR" altLang="en-US" dirty="0" smtClean="0"/>
              <a:t>프로젝트 소개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59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448056" y="173956"/>
            <a:ext cx="3986784" cy="584775"/>
            <a:chOff x="448056" y="173956"/>
            <a:chExt cx="3538727" cy="584775"/>
          </a:xfrm>
        </p:grpSpPr>
        <p:sp>
          <p:nvSpPr>
            <p:cNvPr id="15" name="직사각형 14"/>
            <p:cNvSpPr/>
            <p:nvPr/>
          </p:nvSpPr>
          <p:spPr>
            <a:xfrm>
              <a:off x="448056" y="210312"/>
              <a:ext cx="45719" cy="512064"/>
            </a:xfrm>
            <a:prstGeom prst="rect">
              <a:avLst/>
            </a:prstGeom>
            <a:solidFill>
              <a:srgbClr val="1611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3774" y="173956"/>
              <a:ext cx="34930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프로젝트 소개</a:t>
              </a:r>
              <a:endPara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00456" y="3956144"/>
            <a:ext cx="5381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합계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약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5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조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500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억</a:t>
            </a:r>
            <a:endParaRPr lang="en-US" altLang="ko-KR" sz="2800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카카오 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년 매출액의 </a:t>
            </a:r>
            <a:r>
              <a:rPr lang="en-US" altLang="ko-KR" sz="2800" dirty="0" smtClean="0">
                <a:solidFill>
                  <a:srgbClr val="E43C4D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ko-KR" altLang="en-US" sz="2800" dirty="0" smtClean="0">
                <a:solidFill>
                  <a:srgbClr val="E43C4D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배</a:t>
            </a:r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!!)</a:t>
            </a:r>
            <a:endParaRPr lang="ko-KR" altLang="en-US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0456" y="1123950"/>
            <a:ext cx="1923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* </a:t>
            </a:r>
            <a:r>
              <a:rPr lang="ko-KR" altLang="en-US" sz="28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예산</a:t>
            </a:r>
            <a:endParaRPr lang="ko-KR" altLang="en-US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979665"/>
              </p:ext>
            </p:extLst>
          </p:nvPr>
        </p:nvGraphicFramePr>
        <p:xfrm>
          <a:off x="600456" y="1926664"/>
          <a:ext cx="7552944" cy="174998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17648"/>
                <a:gridCol w="2517648"/>
                <a:gridCol w="2517648"/>
              </a:tblGrid>
              <a:tr h="874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인건비</a:t>
                      </a:r>
                      <a:endParaRPr lang="ko-KR" altLang="en-US" sz="2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소비자상담센터운영</a:t>
                      </a:r>
                      <a:endParaRPr lang="en-US" altLang="ko-KR" sz="2000" dirty="0" smtClean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sz="20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(</a:t>
                      </a:r>
                      <a:r>
                        <a:rPr lang="ko-KR" altLang="en-US" sz="20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정보화</a:t>
                      </a:r>
                      <a:r>
                        <a:rPr lang="en-US" altLang="ko-KR" sz="20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)</a:t>
                      </a:r>
                      <a:endParaRPr lang="ko-KR" altLang="en-US" sz="2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피해액</a:t>
                      </a:r>
                      <a:endParaRPr lang="ko-KR" altLang="en-US" sz="2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74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400</a:t>
                      </a:r>
                      <a:r>
                        <a:rPr lang="ko-KR" altLang="en-US" sz="24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억</a:t>
                      </a:r>
                      <a:endParaRPr lang="ko-KR" altLang="en-US" sz="24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45</a:t>
                      </a:r>
                      <a:r>
                        <a:rPr lang="ko-KR" altLang="en-US" sz="24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억</a:t>
                      </a:r>
                      <a:endParaRPr lang="ko-KR" altLang="en-US" sz="24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5</a:t>
                      </a:r>
                      <a:r>
                        <a:rPr lang="ko-KR" altLang="en-US" sz="24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조</a:t>
                      </a:r>
                      <a:endParaRPr lang="ko-KR" altLang="en-US" sz="24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77225" y="6276975"/>
            <a:ext cx="391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출처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en-US" altLang="ko-KR" sz="1200" u="sng" dirty="0">
                <a:hlinkClick r:id="rId2"/>
              </a:rPr>
              <a:t>http://</a:t>
            </a:r>
            <a:r>
              <a:rPr lang="en-US" altLang="ko-KR" sz="1200" u="sng" dirty="0" smtClean="0">
                <a:hlinkClick r:id="rId2"/>
              </a:rPr>
              <a:t>www.ftc.go.kr/www/contents.do?key=418</a:t>
            </a:r>
            <a:endParaRPr lang="en-US" altLang="ko-KR" sz="1200" u="sng" dirty="0" smtClean="0"/>
          </a:p>
          <a:p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소비자 상담센터 ‘</a:t>
            </a:r>
            <a:r>
              <a:rPr lang="en-US" altLang="ko-KR" sz="12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2018 </a:t>
            </a:r>
            <a:r>
              <a:rPr lang="ko-KR" altLang="en-US" sz="12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연간 소비자상담동향’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396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D54A288-1A2F-2948-9A07-89F2CE76B430}"/>
              </a:ext>
            </a:extLst>
          </p:cNvPr>
          <p:cNvSpPr txBox="1"/>
          <p:nvPr/>
        </p:nvSpPr>
        <p:spPr>
          <a:xfrm>
            <a:off x="1806204" y="3798418"/>
            <a:ext cx="3110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1pPr>
          </a:lstStyle>
          <a:p>
            <a:r>
              <a:rPr lang="ko-KR" altLang="en-US" sz="4000" dirty="0"/>
              <a:t>폭발적인 민원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CE23D29-1E5C-E247-9C97-408618D01E72}"/>
              </a:ext>
            </a:extLst>
          </p:cNvPr>
          <p:cNvSpPr/>
          <p:nvPr/>
        </p:nvSpPr>
        <p:spPr>
          <a:xfrm>
            <a:off x="1949336" y="4512130"/>
            <a:ext cx="2592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1,999,370</a:t>
            </a:r>
            <a:r>
              <a:rPr kumimoji="1" lang="ko-KR" altLang="en-US" sz="24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건</a:t>
            </a:r>
            <a:r>
              <a:rPr kumimoji="1" lang="en-US" altLang="ko-KR" sz="24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+ </a:t>
            </a:r>
            <a:r>
              <a:rPr lang="el-GR" altLang="ko-KR" sz="2400" b="1" dirty="0">
                <a:ea typeface="NanumSquareOTF" panose="020B0600000101010101" pitchFamily="34" charset="-127"/>
              </a:rPr>
              <a:t>α</a:t>
            </a:r>
            <a:endParaRPr kumimoji="1" lang="ko-KR" altLang="en-US" sz="2400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5587468" y="3489062"/>
            <a:ext cx="1040321" cy="490629"/>
          </a:xfrm>
          <a:prstGeom prst="rightArrow">
            <a:avLst/>
          </a:prstGeom>
          <a:solidFill>
            <a:srgbClr val="E43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7349491" y="2311797"/>
            <a:ext cx="3577239" cy="2724670"/>
            <a:chOff x="7349491" y="2311797"/>
            <a:chExt cx="3577239" cy="272467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74F91F08-829A-624E-B5D5-E3858B6DA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20558" y="2311797"/>
              <a:ext cx="1504570" cy="150457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xmlns="" id="{71FD252C-647C-B748-835E-13ACA534A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38111" y="2340796"/>
              <a:ext cx="1393582" cy="139358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349491" y="3861118"/>
              <a:ext cx="3577239" cy="721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4000">
                  <a:latin typeface="a옛날목욕탕L" panose="02020600000000000000" pitchFamily="18" charset="-127"/>
                  <a:ea typeface="a옛날목욕탕L" panose="02020600000000000000" pitchFamily="18" charset="-127"/>
                </a:defRPr>
              </a:lvl1pPr>
            </a:lstStyle>
            <a:p>
              <a:r>
                <a:rPr lang="ko-KR" altLang="en-US" dirty="0"/>
                <a:t>소비자 </a:t>
              </a:r>
              <a:r>
                <a:rPr lang="en-US" altLang="ko-KR" dirty="0"/>
                <a:t>&amp; </a:t>
              </a:r>
              <a:r>
                <a:rPr lang="ko-KR" altLang="en-US" dirty="0"/>
                <a:t>근로자</a:t>
              </a:r>
              <a:endParaRPr lang="en-US" altLang="ko-KR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4CE23D29-1E5C-E247-9C97-408618D01E72}"/>
                </a:ext>
              </a:extLst>
            </p:cNvPr>
            <p:cNvSpPr/>
            <p:nvPr/>
          </p:nvSpPr>
          <p:spPr>
            <a:xfrm>
              <a:off x="8272843" y="4565894"/>
              <a:ext cx="1647332" cy="4705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ko-KR" altLang="en-US" sz="2400" dirty="0" smtClean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불편함 증가</a:t>
              </a:r>
              <a:endParaRPr kumimoji="1"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01" y="2177731"/>
            <a:ext cx="1556646" cy="1556646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448056" y="173956"/>
            <a:ext cx="3986784" cy="1077218"/>
            <a:chOff x="448056" y="173956"/>
            <a:chExt cx="3538727" cy="1077218"/>
          </a:xfrm>
        </p:grpSpPr>
        <p:sp>
          <p:nvSpPr>
            <p:cNvPr id="15" name="직사각형 14"/>
            <p:cNvSpPr/>
            <p:nvPr/>
          </p:nvSpPr>
          <p:spPr>
            <a:xfrm>
              <a:off x="448056" y="210312"/>
              <a:ext cx="45719" cy="512064"/>
            </a:xfrm>
            <a:prstGeom prst="rect">
              <a:avLst/>
            </a:prstGeom>
            <a:solidFill>
              <a:srgbClr val="1611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3774" y="173956"/>
              <a:ext cx="349300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프로젝트 소개</a:t>
              </a:r>
              <a:r>
                <a:rPr lang="en-US" altLang="ko-KR" sz="3200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-</a:t>
              </a:r>
              <a:r>
                <a:rPr lang="ko-KR" altLang="en-US" sz="3200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문제점</a:t>
              </a:r>
              <a:endPara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59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976734" y="2420834"/>
            <a:ext cx="2936771" cy="2856223"/>
            <a:chOff x="1808965" y="2318339"/>
            <a:chExt cx="2936771" cy="28562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420FE82D-34C4-3E4D-88C1-53CF121F9EB0}"/>
                </a:ext>
              </a:extLst>
            </p:cNvPr>
            <p:cNvSpPr txBox="1"/>
            <p:nvPr/>
          </p:nvSpPr>
          <p:spPr>
            <a:xfrm>
              <a:off x="2077065" y="4066567"/>
              <a:ext cx="24217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4000">
                  <a:latin typeface="a옛날목욕탕L" panose="02020600000000000000" pitchFamily="18" charset="-127"/>
                  <a:ea typeface="a옛날목욕탕L" panose="02020600000000000000" pitchFamily="18" charset="-127"/>
                </a:defRPr>
              </a:lvl1pPr>
            </a:lstStyle>
            <a:p>
              <a:r>
                <a:rPr lang="en-US" altLang="ko-KR" sz="3200" dirty="0" smtClean="0"/>
                <a:t>Q&amp;A </a:t>
              </a:r>
              <a:r>
                <a:rPr lang="ko-KR" altLang="en-US" sz="3200" dirty="0" smtClean="0"/>
                <a:t>시스템</a:t>
              </a:r>
              <a:endParaRPr lang="ko-KR" altLang="en-US" sz="3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95AB21A6-9B0F-F444-8B89-B74AE0B5D242}"/>
                </a:ext>
              </a:extLst>
            </p:cNvPr>
            <p:cNvSpPr txBox="1"/>
            <p:nvPr/>
          </p:nvSpPr>
          <p:spPr>
            <a:xfrm>
              <a:off x="1808965" y="4651342"/>
              <a:ext cx="29367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4000">
                  <a:latin typeface="a옛날목욕탕L" panose="02020600000000000000" pitchFamily="18" charset="-127"/>
                  <a:ea typeface="a옛날목욕탕L" panose="02020600000000000000" pitchFamily="18" charset="-127"/>
                </a:defRPr>
              </a:lvl1pPr>
            </a:lstStyle>
            <a:p>
              <a:r>
                <a:rPr lang="ko-KR" altLang="en-US" sz="2800" dirty="0"/>
                <a:t>통합적 솔루션 제공</a:t>
              </a: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959" y="2318339"/>
              <a:ext cx="1705401" cy="1705401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7015233" y="2458088"/>
            <a:ext cx="4041000" cy="2921905"/>
            <a:chOff x="7088385" y="2370541"/>
            <a:chExt cx="4041000" cy="292190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F2EC4A68-3B1B-6F46-A4A9-8CBDAFD9E6A6}"/>
                </a:ext>
              </a:extLst>
            </p:cNvPr>
            <p:cNvSpPr txBox="1"/>
            <p:nvPr/>
          </p:nvSpPr>
          <p:spPr>
            <a:xfrm>
              <a:off x="7088385" y="4215228"/>
              <a:ext cx="4041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4000">
                  <a:latin typeface="a옛날목욕탕L" panose="02020600000000000000" pitchFamily="18" charset="-127"/>
                  <a:ea typeface="a옛날목욕탕L" panose="02020600000000000000" pitchFamily="18" charset="-127"/>
                </a:defRPr>
              </a:lvl1pPr>
            </a:lstStyle>
            <a:p>
              <a:pPr algn="ctr"/>
              <a:r>
                <a:rPr lang="ko-KR" altLang="en-US" sz="3200" dirty="0" smtClean="0"/>
                <a:t>정보를 한번에</a:t>
              </a:r>
              <a:endParaRPr lang="en-US" altLang="ko-KR" sz="3200" dirty="0" smtClean="0"/>
            </a:p>
            <a:p>
              <a:pPr algn="ctr"/>
              <a:r>
                <a:rPr lang="ko-KR" altLang="en-US" sz="3200" dirty="0" smtClean="0"/>
                <a:t>빠르게 답변</a:t>
              </a:r>
              <a:endParaRPr lang="ko-KR" altLang="en-US" sz="3200" dirty="0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0717" y="2370541"/>
              <a:ext cx="1479083" cy="1479083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448056" y="173956"/>
            <a:ext cx="4645152" cy="584775"/>
            <a:chOff x="448056" y="173956"/>
            <a:chExt cx="4123104" cy="584775"/>
          </a:xfrm>
        </p:grpSpPr>
        <p:sp>
          <p:nvSpPr>
            <p:cNvPr id="11" name="직사각형 10"/>
            <p:cNvSpPr/>
            <p:nvPr/>
          </p:nvSpPr>
          <p:spPr>
            <a:xfrm>
              <a:off x="448056" y="210312"/>
              <a:ext cx="45719" cy="512064"/>
            </a:xfrm>
            <a:prstGeom prst="rect">
              <a:avLst/>
            </a:prstGeom>
            <a:solidFill>
              <a:srgbClr val="1611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774" y="173956"/>
              <a:ext cx="40773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프로젝트 소개</a:t>
              </a:r>
              <a:r>
                <a:rPr lang="en-US" altLang="ko-KR" sz="3200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-</a:t>
              </a:r>
              <a:r>
                <a:rPr lang="ko-KR" altLang="en-US" sz="3200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해결</a:t>
              </a:r>
              <a:endPara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  <p:sp>
        <p:nvSpPr>
          <p:cNvPr id="18" name="오른쪽 화살표 17"/>
          <p:cNvSpPr/>
          <p:nvPr/>
        </p:nvSpPr>
        <p:spPr>
          <a:xfrm>
            <a:off x="5587468" y="3489062"/>
            <a:ext cx="1040321" cy="490629"/>
          </a:xfrm>
          <a:prstGeom prst="rightArrow">
            <a:avLst/>
          </a:prstGeom>
          <a:solidFill>
            <a:srgbClr val="E43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52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620" y="2232492"/>
            <a:ext cx="1616179" cy="16161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201" y="2165257"/>
            <a:ext cx="1683413" cy="168341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20FE82D-34C4-3E4D-88C1-53CF121F9EB0}"/>
              </a:ext>
            </a:extLst>
          </p:cNvPr>
          <p:cNvSpPr txBox="1"/>
          <p:nvPr/>
        </p:nvSpPr>
        <p:spPr>
          <a:xfrm>
            <a:off x="2998662" y="4105657"/>
            <a:ext cx="2261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1pPr>
          </a:lstStyle>
          <a:p>
            <a:r>
              <a:rPr lang="ko-KR" altLang="en-US" sz="3200" dirty="0" smtClean="0"/>
              <a:t>시간 단축</a:t>
            </a:r>
            <a:endParaRPr lang="ko-KR" altLang="en-US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20FE82D-34C4-3E4D-88C1-53CF121F9EB0}"/>
              </a:ext>
            </a:extLst>
          </p:cNvPr>
          <p:cNvSpPr txBox="1"/>
          <p:nvPr/>
        </p:nvSpPr>
        <p:spPr>
          <a:xfrm>
            <a:off x="7358853" y="4105656"/>
            <a:ext cx="3260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1pPr>
          </a:lstStyle>
          <a:p>
            <a:r>
              <a:rPr lang="ko-KR" altLang="en-US" sz="3200" dirty="0" smtClean="0"/>
              <a:t>사회적 목소리 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552944" y="4947418"/>
            <a:ext cx="2523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1pPr>
          </a:lstStyle>
          <a:p>
            <a:r>
              <a:rPr lang="ko-KR" altLang="en-US" sz="2000" dirty="0"/>
              <a:t>공정한 시장경제</a:t>
            </a:r>
            <a:r>
              <a:rPr lang="en-US" altLang="ko-KR" sz="2000" dirty="0"/>
              <a:t> </a:t>
            </a:r>
          </a:p>
          <a:p>
            <a:r>
              <a:rPr lang="ko-KR" altLang="en-US" sz="2000" dirty="0"/>
              <a:t>소비자 권익 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77043" y="4947418"/>
            <a:ext cx="3403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1pPr>
          </a:lstStyle>
          <a:p>
            <a:pPr algn="ctr"/>
            <a:r>
              <a:rPr lang="ko-KR" altLang="en-US" dirty="0"/>
              <a:t>즉각적인 </a:t>
            </a:r>
            <a:r>
              <a:rPr lang="ko-KR" altLang="en-US" dirty="0" smtClean="0"/>
              <a:t>대처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타기관</a:t>
            </a:r>
            <a:r>
              <a:rPr lang="ko-KR" altLang="en-US" dirty="0" smtClean="0"/>
              <a:t> </a:t>
            </a:r>
            <a:r>
              <a:rPr lang="ko-KR" altLang="en-US" dirty="0"/>
              <a:t>연계</a:t>
            </a:r>
            <a:r>
              <a:rPr lang="en-US" altLang="ko-KR" dirty="0"/>
              <a:t>-</a:t>
            </a:r>
            <a:r>
              <a:rPr lang="ko-KR" altLang="en-US" dirty="0"/>
              <a:t>해결 단계 단축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448056" y="173956"/>
            <a:ext cx="4645152" cy="584775"/>
            <a:chOff x="448056" y="173956"/>
            <a:chExt cx="4123104" cy="584775"/>
          </a:xfrm>
        </p:grpSpPr>
        <p:sp>
          <p:nvSpPr>
            <p:cNvPr id="30" name="직사각형 29"/>
            <p:cNvSpPr/>
            <p:nvPr/>
          </p:nvSpPr>
          <p:spPr>
            <a:xfrm>
              <a:off x="448056" y="210312"/>
              <a:ext cx="45719" cy="512064"/>
            </a:xfrm>
            <a:prstGeom prst="rect">
              <a:avLst/>
            </a:prstGeom>
            <a:solidFill>
              <a:srgbClr val="1611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3774" y="173956"/>
              <a:ext cx="40773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프로젝트 소개</a:t>
              </a:r>
              <a:r>
                <a:rPr lang="en-US" altLang="ko-KR" sz="3200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-</a:t>
              </a:r>
              <a:r>
                <a:rPr lang="ko-KR" altLang="en-US" sz="3200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기대효과</a:t>
              </a:r>
              <a:endPara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443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2167" y="2527012"/>
            <a:ext cx="9824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endParaRPr lang="ko-KR" altLang="en-US" sz="4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액자 6"/>
          <p:cNvSpPr/>
          <p:nvPr/>
        </p:nvSpPr>
        <p:spPr>
          <a:xfrm>
            <a:off x="201168" y="128016"/>
            <a:ext cx="11731752" cy="6556248"/>
          </a:xfrm>
          <a:prstGeom prst="frame">
            <a:avLst>
              <a:gd name="adj1" fmla="val 1415"/>
            </a:avLst>
          </a:prstGeom>
          <a:solidFill>
            <a:srgbClr val="161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49240" y="3235493"/>
            <a:ext cx="1463040" cy="60960"/>
          </a:xfrm>
          <a:prstGeom prst="rect">
            <a:avLst/>
          </a:prstGeom>
          <a:solidFill>
            <a:srgbClr val="161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03212" y="3351381"/>
            <a:ext cx="500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1pPr>
          </a:lstStyle>
          <a:p>
            <a:r>
              <a:rPr lang="en-US" altLang="ko-KR" dirty="0" smtClean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059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69009"/>
            <a:ext cx="9957816" cy="536010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" name="그룹 6"/>
          <p:cNvGrpSpPr/>
          <p:nvPr/>
        </p:nvGrpSpPr>
        <p:grpSpPr>
          <a:xfrm>
            <a:off x="448056" y="173956"/>
            <a:ext cx="4645152" cy="584775"/>
            <a:chOff x="448056" y="173956"/>
            <a:chExt cx="4123104" cy="584775"/>
          </a:xfrm>
        </p:grpSpPr>
        <p:sp>
          <p:nvSpPr>
            <p:cNvPr id="8" name="직사각형 7"/>
            <p:cNvSpPr/>
            <p:nvPr/>
          </p:nvSpPr>
          <p:spPr>
            <a:xfrm>
              <a:off x="448056" y="210312"/>
              <a:ext cx="45719" cy="512064"/>
            </a:xfrm>
            <a:prstGeom prst="rect">
              <a:avLst/>
            </a:prstGeom>
            <a:solidFill>
              <a:srgbClr val="1611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3774" y="173956"/>
              <a:ext cx="40773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UI</a:t>
              </a:r>
              <a:endParaRPr lang="ko-KR" altLang="en-US" sz="3200" dirty="0"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902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236</Words>
  <Application>Microsoft Office PowerPoint</Application>
  <PresentationFormat>와이드스크린</PresentationFormat>
  <Paragraphs>114</Paragraphs>
  <Slides>26</Slides>
  <Notes>0</Notes>
  <HiddenSlides>4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서울남산체 L</vt:lpstr>
      <vt:lpstr>NanumSquareOTF</vt:lpstr>
      <vt:lpstr>a옛날목욕탕B</vt:lpstr>
      <vt:lpstr>a옛날목욕탕L</vt:lpstr>
      <vt:lpstr>Arial</vt:lpstr>
      <vt:lpstr>맑은 고딕</vt:lpstr>
      <vt:lpstr>Average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지영</dc:creator>
  <cp:lastModifiedBy>박 지영</cp:lastModifiedBy>
  <cp:revision>57</cp:revision>
  <dcterms:created xsi:type="dcterms:W3CDTF">2019-08-12T12:08:12Z</dcterms:created>
  <dcterms:modified xsi:type="dcterms:W3CDTF">2019-08-14T06:33:00Z</dcterms:modified>
</cp:coreProperties>
</file>