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58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65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5E53"/>
    <a:srgbClr val="86A8C4"/>
    <a:srgbClr val="5484AC"/>
    <a:srgbClr val="739ABB"/>
    <a:srgbClr val="397DC7"/>
    <a:srgbClr val="4087C8"/>
    <a:srgbClr val="3B8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3E8B-9D01-4F4A-8F59-7EA5B23F95C0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ADD6-7B4E-4DB4-A936-921391187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65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3E8B-9D01-4F4A-8F59-7EA5B23F95C0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ADD6-7B4E-4DB4-A936-921391187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21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3E8B-9D01-4F4A-8F59-7EA5B23F95C0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ADD6-7B4E-4DB4-A936-921391187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59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3E8B-9D01-4F4A-8F59-7EA5B23F95C0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ADD6-7B4E-4DB4-A936-921391187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14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3E8B-9D01-4F4A-8F59-7EA5B23F95C0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ADD6-7B4E-4DB4-A936-921391187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68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3E8B-9D01-4F4A-8F59-7EA5B23F95C0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ADD6-7B4E-4DB4-A936-921391187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43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3E8B-9D01-4F4A-8F59-7EA5B23F95C0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ADD6-7B4E-4DB4-A936-921391187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11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3E8B-9D01-4F4A-8F59-7EA5B23F95C0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ADD6-7B4E-4DB4-A936-921391187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85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3E8B-9D01-4F4A-8F59-7EA5B23F95C0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ADD6-7B4E-4DB4-A936-921391187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4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3E8B-9D01-4F4A-8F59-7EA5B23F95C0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ADD6-7B4E-4DB4-A936-921391187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49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3E8B-9D01-4F4A-8F59-7EA5B23F95C0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ADD6-7B4E-4DB4-A936-921391187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72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33E8B-9D01-4F4A-8F59-7EA5B23F95C0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6ADD6-7B4E-4DB4-A936-921391187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69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yyordanov@iboris.e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iboris.eu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ee354181.aspx" TargetMode="External"/><Relationship Id="rId2" Type="http://schemas.openxmlformats.org/officeDocument/2006/relationships/hyperlink" Target="https://en.wikipedia.org/wiki/SOA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Representational_state_transfer" TargetMode="External"/><Relationship Id="rId5" Type="http://schemas.openxmlformats.org/officeDocument/2006/relationships/hyperlink" Target="https://en.wikipedia.org/wiki/Open_Data_Protocol" TargetMode="External"/><Relationship Id="rId4" Type="http://schemas.openxmlformats.org/officeDocument/2006/relationships/hyperlink" Target="http://www.odata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yyordanov@iboris.eu" TargetMode="External"/><Relationship Id="rId2" Type="http://schemas.openxmlformats.org/officeDocument/2006/relationships/hyperlink" Target="https://github.com/yyordanov/ITForumApr2017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iboris.eu/" TargetMode="Externa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0">
              <a:srgbClr val="86A8C4"/>
            </a:gs>
            <a:gs pos="100000">
              <a:srgbClr val="5484AC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ASP.NET WebAPI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RESTful Web Services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91001"/>
            <a:ext cx="9144000" cy="2038350"/>
          </a:xfrm>
        </p:spPr>
        <p:txBody>
          <a:bodyPr>
            <a:normAutofit lnSpcReduction="10000"/>
          </a:bodyPr>
          <a:lstStyle/>
          <a:p>
            <a:r>
              <a:rPr lang="bg-BG" sz="2800" dirty="0" smtClean="0">
                <a:solidFill>
                  <a:schemeClr val="bg1">
                    <a:lumMod val="85000"/>
                  </a:schemeClr>
                </a:solidFill>
              </a:rPr>
              <a:t>Йордан Йорданов</a:t>
            </a:r>
          </a:p>
          <a:p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Chief Technical Officer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algn="r"/>
            <a:endParaRPr lang="en-US" sz="1800" dirty="0" smtClean="0">
              <a:solidFill>
                <a:schemeClr val="bg1"/>
              </a:solidFill>
            </a:endParaRPr>
          </a:p>
          <a:p>
            <a:pPr algn="r"/>
            <a:r>
              <a:rPr lang="en-US" sz="1800" dirty="0" smtClean="0">
                <a:solidFill>
                  <a:schemeClr val="bg1"/>
                </a:solidFill>
                <a:hlinkClick r:id="rId2"/>
              </a:rPr>
              <a:t>yyordanov@iboris.eu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418120"/>
            <a:ext cx="1619250" cy="6588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5791200"/>
            <a:ext cx="172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hlinkClick r:id="rId4"/>
              </a:rPr>
              <a:t>http://iboris.eu/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352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0">
              <a:srgbClr val="86A8C4"/>
            </a:gs>
            <a:gs pos="100000">
              <a:srgbClr val="5484AC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19150" y="485775"/>
            <a:ext cx="10629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Real-life scenarios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9149" y="1607259"/>
            <a:ext cx="10629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Web Applications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Mobile Apps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Integration between software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Architectural approaches for large enterprise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SaaS services (Software as a Service)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287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0">
              <a:srgbClr val="86A8C4"/>
            </a:gs>
            <a:gs pos="100000">
              <a:srgbClr val="5484AC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19150" y="1819275"/>
            <a:ext cx="10629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</a:rPr>
              <a:t>DEMO</a:t>
            </a:r>
            <a:endParaRPr lang="en-GB" sz="9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9150" y="3762375"/>
            <a:ext cx="10629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Web Application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ASP.NET MVC + ASP.NET WebAPI</a:t>
            </a:r>
            <a:endParaRPr lang="en-GB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104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0">
              <a:srgbClr val="86A8C4"/>
            </a:gs>
            <a:gs pos="100000">
              <a:srgbClr val="5484AC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19150" y="485775"/>
            <a:ext cx="10629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Advanced topics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9149" y="1607259"/>
            <a:ext cx="106299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OAuth – Open Authentication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OWIN and custom hosting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Customizing: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</a:rPr>
              <a:t>ControllerFactory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Formatters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</a:rPr>
              <a:t>Serializers</a:t>
            </a:r>
            <a:r>
              <a:rPr lang="en-US" sz="2400" dirty="0" smtClean="0">
                <a:solidFill>
                  <a:schemeClr val="bg1"/>
                </a:solidFill>
              </a:rPr>
              <a:t>/</a:t>
            </a:r>
            <a:r>
              <a:rPr lang="en-US" sz="2400" dirty="0" err="1" smtClean="0">
                <a:solidFill>
                  <a:schemeClr val="bg1"/>
                </a:solidFill>
              </a:rPr>
              <a:t>Deserializers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Routing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Dependency Injection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Versioning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Working with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Documentation (simulate WSDL)</a:t>
            </a:r>
          </a:p>
        </p:txBody>
      </p:sp>
    </p:spTree>
    <p:extLst>
      <p:ext uri="{BB962C8B-B14F-4D97-AF65-F5344CB8AC3E}">
        <p14:creationId xmlns:p14="http://schemas.microsoft.com/office/powerpoint/2010/main" val="242068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0">
              <a:srgbClr val="86A8C4"/>
            </a:gs>
            <a:gs pos="100000">
              <a:srgbClr val="5484AC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19150" y="485775"/>
            <a:ext cx="10629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Resources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9149" y="1607259"/>
            <a:ext cx="10629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WebAPI </a:t>
            </a:r>
            <a:r>
              <a:rPr lang="en-US" sz="2400" dirty="0" smtClean="0">
                <a:solidFill>
                  <a:schemeClr val="bg1"/>
                </a:solidFill>
                <a:hlinkClick r:id="rId2"/>
              </a:rPr>
              <a:t>https://docs.microsoft.com/en-us/aspnet/web-api/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WCF 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https://msdn.microsoft.com/en-us/library/ee354181.aspx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OData </a:t>
            </a:r>
            <a:r>
              <a:rPr lang="en-US" sz="2400" dirty="0" smtClean="0">
                <a:solidFill>
                  <a:schemeClr val="bg1"/>
                </a:solidFill>
                <a:hlinkClick r:id="rId4"/>
              </a:rPr>
              <a:t>http://www.odata.org/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Wikipedia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SOAP </a:t>
            </a:r>
            <a:r>
              <a:rPr lang="en-US" sz="2400" dirty="0" smtClean="0">
                <a:solidFill>
                  <a:schemeClr val="bg1"/>
                </a:solidFill>
                <a:hlinkClick r:id="rId2"/>
              </a:rPr>
              <a:t>https://en.wikipedia.org/wiki/SOAP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OData </a:t>
            </a:r>
            <a:r>
              <a:rPr lang="en-US" sz="2400" dirty="0" smtClean="0">
                <a:solidFill>
                  <a:schemeClr val="bg1"/>
                </a:solidFill>
                <a:hlinkClick r:id="rId5"/>
              </a:rPr>
              <a:t>https://en.wikipedia.org/wiki/Open_Data_Protocol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REST </a:t>
            </a:r>
            <a:r>
              <a:rPr lang="en-US" sz="2400" dirty="0" smtClean="0">
                <a:solidFill>
                  <a:schemeClr val="bg1"/>
                </a:solidFill>
                <a:hlinkClick r:id="rId6"/>
              </a:rPr>
              <a:t>https://en.wikipedia.org/wiki/Representational_state_transfer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318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0">
              <a:srgbClr val="86A8C4"/>
            </a:gs>
            <a:gs pos="100000">
              <a:srgbClr val="5484AC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2900"/>
            <a:ext cx="9144000" cy="31670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</a:t>
            </a:r>
            <a:r>
              <a:rPr lang="en-US" sz="3200" dirty="0" smtClean="0">
                <a:solidFill>
                  <a:schemeClr val="bg1"/>
                </a:solidFill>
              </a:rPr>
              <a:t>emos and presentation available on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hlinkClick r:id="rId2"/>
              </a:rPr>
              <a:t>https://github.com/yyordanov/ITForumApr2017</a:t>
            </a:r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10700" dirty="0" smtClean="0">
                <a:solidFill>
                  <a:schemeClr val="bg1"/>
                </a:solidFill>
              </a:rPr>
              <a:t>Q &amp; 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91001"/>
            <a:ext cx="9144000" cy="2038350"/>
          </a:xfrm>
        </p:spPr>
        <p:txBody>
          <a:bodyPr>
            <a:normAutofit lnSpcReduction="10000"/>
          </a:bodyPr>
          <a:lstStyle/>
          <a:p>
            <a:r>
              <a:rPr lang="bg-BG" sz="2800" dirty="0" smtClean="0">
                <a:solidFill>
                  <a:schemeClr val="bg1"/>
                </a:solidFill>
              </a:rPr>
              <a:t>Йордан Йорданов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Chief Technical Officer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algn="r"/>
            <a:endParaRPr lang="en-US" sz="1800" dirty="0" smtClean="0">
              <a:solidFill>
                <a:schemeClr val="bg1"/>
              </a:solidFill>
            </a:endParaRPr>
          </a:p>
          <a:p>
            <a:pPr algn="r"/>
            <a:r>
              <a:rPr lang="en-US" sz="1800" dirty="0" smtClean="0">
                <a:solidFill>
                  <a:schemeClr val="bg1"/>
                </a:solidFill>
                <a:hlinkClick r:id="rId3"/>
              </a:rPr>
              <a:t>yyordanov@iboris.eu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418120"/>
            <a:ext cx="1619250" cy="6588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5791200"/>
            <a:ext cx="172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hlinkClick r:id="rId5"/>
              </a:rPr>
              <a:t>http://iboris.eu/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13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0">
              <a:srgbClr val="86A8C4"/>
            </a:gs>
            <a:gs pos="100000">
              <a:srgbClr val="5484AC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19150" y="485775"/>
            <a:ext cx="10629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TITLE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9149" y="1607259"/>
            <a:ext cx="1062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Content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913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0">
              <a:srgbClr val="86A8C4"/>
            </a:gs>
            <a:gs pos="100000">
              <a:srgbClr val="5484AC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19150" y="485775"/>
            <a:ext cx="10629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TITLE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9149" y="2595461"/>
            <a:ext cx="1062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Bullet List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9149" y="1607259"/>
            <a:ext cx="1062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SUBTITLE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98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0">
              <a:srgbClr val="86A8C4"/>
            </a:gs>
            <a:gs pos="100000">
              <a:srgbClr val="5484AC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19150" y="485775"/>
            <a:ext cx="10629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Software applications get connected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9149" y="2624036"/>
            <a:ext cx="106299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Various devices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Various technologies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Various protocols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Various networks: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Internet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Local networks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VPN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Network Security constraints</a:t>
            </a:r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1028" name="Picture 4" descr="Image result for connected applic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1" y="2703995"/>
            <a:ext cx="3957638" cy="297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19149" y="1607259"/>
            <a:ext cx="1062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PROBLEMS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87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0">
              <a:srgbClr val="86A8C4"/>
            </a:gs>
            <a:gs pos="100000">
              <a:srgbClr val="5484AC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19150" y="485775"/>
            <a:ext cx="10629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Software applications get connected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9149" y="2376386"/>
            <a:ext cx="106299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RPC (Remote Procedure Call) – introduced in the 1970s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SOAP (Simple Object Access Protocol) – introduced in 1998 by Microsoft; W3C standardization in 2003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REST (Representational State Transfer) – introduced in 2000; no standards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OData (Open Data Protocol) – introduced in 2007 by Microsoft; international standard 2015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Other – Web Sockets / TCP Sockets / P2P etc.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9149" y="1607259"/>
            <a:ext cx="1062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PROTOCOLS &amp; HISTORY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57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0">
              <a:srgbClr val="86A8C4"/>
            </a:gs>
            <a:gs pos="100000">
              <a:srgbClr val="5484AC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19150" y="485775"/>
            <a:ext cx="10563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Why REST?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9150" y="1304924"/>
            <a:ext cx="50006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REST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PROs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Simple – uses pure features of HTTP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Performant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Portable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Reliable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Scalable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Cacheable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Stateless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CONs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No standards</a:t>
            </a:r>
            <a:endParaRPr lang="bg-BG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24625" y="1304924"/>
            <a:ext cx="50006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SOAP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Biggest PROs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W3C standard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Discoverability (WSDL/UDDI)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Message validation (XSD)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Biggest CONs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Huge network footprint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Very complex standard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Incompatible implementations of the standard</a:t>
            </a:r>
            <a:endParaRPr lang="bg-B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621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0">
              <a:srgbClr val="86A8C4"/>
            </a:gs>
            <a:gs pos="100000">
              <a:srgbClr val="5484AC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19150" y="485775"/>
            <a:ext cx="10563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REST vs. SOAP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9151" y="1733549"/>
            <a:ext cx="50101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URL: </a:t>
            </a:r>
            <a:r>
              <a:rPr lang="en-US" sz="2000" dirty="0" smtClean="0">
                <a:solidFill>
                  <a:schemeClr val="bg1"/>
                </a:solidFill>
              </a:rPr>
              <a:t>http://localhost:14465/api/Chat/23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Method: 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Message (JSON) – 113 bytes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43626" y="1733548"/>
            <a:ext cx="57054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SOAP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URL: </a:t>
            </a:r>
            <a:r>
              <a:rPr lang="en-US" sz="2000" dirty="0" smtClean="0">
                <a:solidFill>
                  <a:schemeClr val="bg1"/>
                </a:solidFill>
              </a:rPr>
              <a:t>http://localhost:14465/ChatService.svc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Method: POST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Message (XML) – 675 bytes</a:t>
            </a:r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0" y="3509962"/>
            <a:ext cx="6419850" cy="30747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1" y="3509962"/>
            <a:ext cx="2985236" cy="117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36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0">
              <a:srgbClr val="86A8C4"/>
            </a:gs>
            <a:gs pos="100000">
              <a:srgbClr val="5484AC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19150" y="485775"/>
            <a:ext cx="10563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ASP.NET WebAPI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9150" y="1304924"/>
            <a:ext cx="57721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RESTful Web Services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Resource – uniquely identified by URL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Operation – HTTP Method: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GET – get the resource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POST – insert a new resource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PUT – update (full) a resource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DELETE – delete a resource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Data for the request: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GET – via URL query string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all other methods – via Request Body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Data Format – defined by the “Content-Type” HTTP Header</a:t>
            </a:r>
            <a:endParaRPr lang="bg-BG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750" y="1304924"/>
            <a:ext cx="43815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ASP.NET WebAPI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ApiController responds to the URL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HTTP Method is mapped to an Action in the ApiController by naming convention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Data – structure is represented by classes (contracts). Deserialization based on the “Content-Type”</a:t>
            </a:r>
          </a:p>
        </p:txBody>
      </p:sp>
    </p:spTree>
    <p:extLst>
      <p:ext uri="{BB962C8B-B14F-4D97-AF65-F5344CB8AC3E}">
        <p14:creationId xmlns:p14="http://schemas.microsoft.com/office/powerpoint/2010/main" val="351177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0">
              <a:srgbClr val="86A8C4"/>
            </a:gs>
            <a:gs pos="100000">
              <a:srgbClr val="5484AC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19150" y="1819275"/>
            <a:ext cx="10629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</a:rPr>
              <a:t>DEMO</a:t>
            </a:r>
            <a:endParaRPr lang="en-GB" sz="9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9150" y="3762375"/>
            <a:ext cx="10629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ASP.NET WebAPI basics</a:t>
            </a:r>
            <a:endParaRPr lang="en-GB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352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0">
              <a:srgbClr val="86A8C4"/>
            </a:gs>
            <a:gs pos="100000">
              <a:srgbClr val="5484AC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8950" y="1330565"/>
            <a:ext cx="4762500" cy="5260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t" anchorCtr="0"/>
          <a:lstStyle/>
          <a:p>
            <a:pPr algn="ctr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WebAPI Pipeline</a:t>
            </a:r>
            <a:endParaRPr lang="en-GB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9150" y="485775"/>
            <a:ext cx="10629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WebAPI Extensibility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6764" y="1244840"/>
            <a:ext cx="46863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Filters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Types: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IAuthenticationFilter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IAuthorizationFilter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IActionFilter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IExceptionFilter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Applied over: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Entire application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Controller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Action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Message Handlers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Can modify Request / Response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Can interrupt the pipeline</a:t>
            </a:r>
          </a:p>
        </p:txBody>
      </p:sp>
      <p:sp>
        <p:nvSpPr>
          <p:cNvPr id="3" name="Rectangle 2"/>
          <p:cNvSpPr/>
          <p:nvPr/>
        </p:nvSpPr>
        <p:spPr>
          <a:xfrm>
            <a:off x="7567612" y="2362200"/>
            <a:ext cx="1209675" cy="285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Request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75018" y="2362200"/>
            <a:ext cx="1209675" cy="285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Response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67612" y="3057525"/>
            <a:ext cx="3317081" cy="285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Server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67612" y="3641586"/>
            <a:ext cx="3317081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Handlers</a:t>
            </a:r>
            <a:endParaRPr lang="en-GB" dirty="0"/>
          </a:p>
        </p:txBody>
      </p:sp>
      <p:sp>
        <p:nvSpPr>
          <p:cNvPr id="6" name="Down Arrow 5"/>
          <p:cNvSpPr/>
          <p:nvPr/>
        </p:nvSpPr>
        <p:spPr>
          <a:xfrm>
            <a:off x="8005761" y="2657475"/>
            <a:ext cx="333375" cy="40957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7567612" y="4778097"/>
            <a:ext cx="331708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 Message Handlers</a:t>
            </a:r>
            <a:endParaRPr lang="en-GB" dirty="0"/>
          </a:p>
        </p:txBody>
      </p:sp>
      <p:sp>
        <p:nvSpPr>
          <p:cNvPr id="16" name="Down Arrow 15"/>
          <p:cNvSpPr/>
          <p:nvPr/>
        </p:nvSpPr>
        <p:spPr>
          <a:xfrm>
            <a:off x="8010522" y="3355836"/>
            <a:ext cx="333375" cy="28172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own Arrow 16"/>
          <p:cNvSpPr/>
          <p:nvPr/>
        </p:nvSpPr>
        <p:spPr>
          <a:xfrm>
            <a:off x="8005761" y="3921834"/>
            <a:ext cx="333375" cy="28172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/>
          <p:cNvSpPr/>
          <p:nvPr/>
        </p:nvSpPr>
        <p:spPr>
          <a:xfrm>
            <a:off x="8005760" y="4492347"/>
            <a:ext cx="333375" cy="28172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own Arrow 18"/>
          <p:cNvSpPr/>
          <p:nvPr/>
        </p:nvSpPr>
        <p:spPr>
          <a:xfrm>
            <a:off x="8005760" y="5079652"/>
            <a:ext cx="333375" cy="28172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Down Arrow 19"/>
          <p:cNvSpPr/>
          <p:nvPr/>
        </p:nvSpPr>
        <p:spPr>
          <a:xfrm>
            <a:off x="8005759" y="5657186"/>
            <a:ext cx="333375" cy="28172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7567611" y="5358135"/>
            <a:ext cx="3317081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Filters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7567611" y="5938173"/>
            <a:ext cx="3317081" cy="285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 Action</a:t>
            </a:r>
            <a:endParaRPr lang="en-GB" dirty="0"/>
          </a:p>
        </p:txBody>
      </p:sp>
      <p:sp>
        <p:nvSpPr>
          <p:cNvPr id="21" name="Down Arrow 20"/>
          <p:cNvSpPr/>
          <p:nvPr/>
        </p:nvSpPr>
        <p:spPr>
          <a:xfrm rot="10800000">
            <a:off x="10113167" y="5649757"/>
            <a:ext cx="333375" cy="28172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wn Arrow 22"/>
          <p:cNvSpPr/>
          <p:nvPr/>
        </p:nvSpPr>
        <p:spPr>
          <a:xfrm rot="10800000">
            <a:off x="10113167" y="5077470"/>
            <a:ext cx="333375" cy="28172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Down Arrow 23"/>
          <p:cNvSpPr/>
          <p:nvPr/>
        </p:nvSpPr>
        <p:spPr>
          <a:xfrm rot="10800000">
            <a:off x="10113167" y="4496617"/>
            <a:ext cx="333375" cy="28172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Down Arrow 24"/>
          <p:cNvSpPr/>
          <p:nvPr/>
        </p:nvSpPr>
        <p:spPr>
          <a:xfrm rot="10800000">
            <a:off x="10113166" y="3927781"/>
            <a:ext cx="333375" cy="28172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Down Arrow 25"/>
          <p:cNvSpPr/>
          <p:nvPr/>
        </p:nvSpPr>
        <p:spPr>
          <a:xfrm rot="10800000">
            <a:off x="10113166" y="3353849"/>
            <a:ext cx="333375" cy="28172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567612" y="4198059"/>
            <a:ext cx="3317081" cy="285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Routing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 rot="10800000">
            <a:off x="10113164" y="2647950"/>
            <a:ext cx="333375" cy="40641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47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0">
              <a:srgbClr val="86A8C4"/>
            </a:gs>
            <a:gs pos="100000">
              <a:srgbClr val="5484AC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19150" y="1819275"/>
            <a:ext cx="10629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</a:rPr>
              <a:t>DEMO</a:t>
            </a:r>
            <a:endParaRPr lang="en-GB" sz="9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9150" y="3762375"/>
            <a:ext cx="10629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Validation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| Authentication | Tracing</a:t>
            </a:r>
            <a:endParaRPr lang="en-GB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45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461</Words>
  <Application>Microsoft Office PowerPoint</Application>
  <PresentationFormat>Widescreen</PresentationFormat>
  <Paragraphs>152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ASP.NET WebAPI RESTful Web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demos and presentation available on https://github.com/yyordanov/ITForumApr2017  Q &amp; A</vt:lpstr>
      <vt:lpstr>PowerPoint Presentation</vt:lpstr>
      <vt:lpstr>PowerPoint Presentation</vt:lpstr>
    </vt:vector>
  </TitlesOfParts>
  <Company>Seafox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Yordanov</dc:creator>
  <cp:lastModifiedBy>Yordan Yordanov</cp:lastModifiedBy>
  <cp:revision>77</cp:revision>
  <dcterms:created xsi:type="dcterms:W3CDTF">2017-04-06T07:57:26Z</dcterms:created>
  <dcterms:modified xsi:type="dcterms:W3CDTF">2017-04-06T13:43:25Z</dcterms:modified>
</cp:coreProperties>
</file>