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64"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45" userDrawn="1">
          <p15:clr>
            <a:srgbClr val="A4A3A4"/>
          </p15:clr>
        </p15:guide>
        <p15:guide id="4" pos="57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FFFFFF"/>
    <a:srgbClr val="3965B5"/>
    <a:srgbClr val="D8E3F8"/>
    <a:srgbClr val="CEDCF6"/>
    <a:srgbClr val="C2D4F4"/>
    <a:srgbClr val="C8D6EE"/>
    <a:srgbClr val="E2E9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75150" autoAdjust="0"/>
  </p:normalViewPr>
  <p:slideViewPr>
    <p:cSldViewPr snapToGrid="0" showGuides="1">
      <p:cViewPr>
        <p:scale>
          <a:sx n="80" d="100"/>
          <a:sy n="80" d="100"/>
        </p:scale>
        <p:origin x="2892" y="90"/>
      </p:cViewPr>
      <p:guideLst>
        <p:guide orient="horz" pos="2160"/>
        <p:guide pos="2880"/>
        <p:guide pos="45"/>
        <p:guide pos="5715"/>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9C109-9216-4CEC-9F26-76982EEA396B}" type="datetimeFigureOut">
              <a:rPr kumimoji="1" lang="ja-JP" altLang="en-US" smtClean="0"/>
              <a:t>2024/11/26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D5E75-1125-4359-92EA-033CFD5AE7A0}" type="slidenum">
              <a:rPr kumimoji="1" lang="ja-JP" altLang="en-US" smtClean="0"/>
              <a:t>‹#›</a:t>
            </a:fld>
            <a:endParaRPr kumimoji="1" lang="ja-JP" altLang="en-US"/>
          </a:p>
        </p:txBody>
      </p:sp>
    </p:spTree>
    <p:extLst>
      <p:ext uri="{BB962C8B-B14F-4D97-AF65-F5344CB8AC3E}">
        <p14:creationId xmlns:p14="http://schemas.microsoft.com/office/powerpoint/2010/main" val="11727405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nature.com/articles/s41586-024-07487-w/figures/1" TargetMode="External"/><Relationship Id="rId3" Type="http://schemas.openxmlformats.org/officeDocument/2006/relationships/hyperlink" Target="https://doi.org/10.2210/pdb7PZB/pdb" TargetMode="External"/><Relationship Id="rId7" Type="http://schemas.openxmlformats.org/officeDocument/2006/relationships/hyperlink" Target="https://www.nature.com/articles/s41586-024-07487-w#Sec7"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doi.org/10.2210/pdb7PNM/pdb" TargetMode="External"/><Relationship Id="rId5" Type="http://schemas.openxmlformats.org/officeDocument/2006/relationships/hyperlink" Target="https://www.nature.com/articles/s41586-024-07487-w#ref-CR48" TargetMode="External"/><Relationship Id="rId4" Type="http://schemas.openxmlformats.org/officeDocument/2006/relationships/hyperlink" Target="https://www.nature.com/articles/s41586-024-07487-w#ref-CR4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doi.org/10.2210/pdb7QIE/pdb" TargetMode="External"/><Relationship Id="rId3" Type="http://schemas.openxmlformats.org/officeDocument/2006/relationships/hyperlink" Target="https://doi.org/10.2210/pdb7TQL/pdb" TargetMode="External"/><Relationship Id="rId7" Type="http://schemas.openxmlformats.org/officeDocument/2006/relationships/hyperlink" Target="https://doi.org/10.2210/pdb7WUX/pdb"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doi.org/10.2210/pdb7URD/pdb" TargetMode="External"/><Relationship Id="rId5" Type="http://schemas.openxmlformats.org/officeDocument/2006/relationships/hyperlink" Target="https://doi.org/10.2210/pdb7U8C/pdb" TargetMode="External"/><Relationship Id="rId4" Type="http://schemas.openxmlformats.org/officeDocument/2006/relationships/hyperlink" Target="https://doi.org/10.2210/pdb7AU2/pdb"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i.org/10.2210/pdb7T82/pdb"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nature.com/articles/s41586-024-07487-w#MOESM1" TargetMode="External"/><Relationship Id="rId3" Type="http://schemas.openxmlformats.org/officeDocument/2006/relationships/hyperlink" Target="https://doi.org/10.2210/pdb7CTM/pdb" TargetMode="External"/><Relationship Id="rId7" Type="http://schemas.openxmlformats.org/officeDocument/2006/relationships/hyperlink" Target="https://doi.org/10.2210/pdb7PEU/pdb"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doi.org/10.2210/pdb7F60/pdb" TargetMode="External"/><Relationship Id="rId5" Type="http://schemas.openxmlformats.org/officeDocument/2006/relationships/hyperlink" Target="https://doi.org/10.2210/pdb8D7U/pdb" TargetMode="External"/><Relationship Id="rId4" Type="http://schemas.openxmlformats.org/officeDocument/2006/relationships/hyperlink" Target="https://doi.org/10.2210/pdb8CVP/pdb"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spcAft>
                <a:spcPts val="1800"/>
              </a:spcAft>
            </a:pPr>
            <a:r>
              <a:rPr lang="en-US" altLang="ja-JP" b="0" dirty="0">
                <a:solidFill>
                  <a:srgbClr val="CCCCCC"/>
                </a:solidFill>
                <a:effectLst/>
                <a:latin typeface="Menlo" panose="020B0609030804020204" pitchFamily="49" charset="0"/>
              </a:rPr>
              <a:t>fig.1 </a:t>
            </a:r>
            <a:r>
              <a:rPr lang="en-US" altLang="ja-JP" b="1" i="0" dirty="0" err="1">
                <a:solidFill>
                  <a:srgbClr val="222222"/>
                </a:solidFill>
                <a:effectLst/>
                <a:latin typeface="Harding"/>
              </a:rPr>
              <a:t>a</a:t>
            </a:r>
            <a:r>
              <a:rPr lang="en-US" altLang="ja-JP" b="0" i="0" dirty="0" err="1">
                <a:solidFill>
                  <a:srgbClr val="222222"/>
                </a:solidFill>
                <a:effectLst/>
                <a:latin typeface="Harding"/>
              </a:rPr>
              <a:t>,</a:t>
            </a:r>
            <a:r>
              <a:rPr lang="en-US" altLang="ja-JP" b="1" i="0" dirty="0" err="1">
                <a:solidFill>
                  <a:srgbClr val="222222"/>
                </a:solidFill>
                <a:effectLst/>
                <a:latin typeface="Harding"/>
              </a:rPr>
              <a:t>b</a:t>
            </a:r>
            <a:r>
              <a:rPr lang="en-US" altLang="ja-JP" b="0" i="0" dirty="0">
                <a:solidFill>
                  <a:srgbClr val="222222"/>
                </a:solidFill>
                <a:effectLst/>
                <a:latin typeface="Harding"/>
              </a:rPr>
              <a:t>, Example structures predicted using AF3. </a:t>
            </a:r>
            <a:r>
              <a:rPr lang="en-US" altLang="ja-JP" b="1" i="0" dirty="0">
                <a:solidFill>
                  <a:srgbClr val="222222"/>
                </a:solidFill>
                <a:effectLst/>
                <a:latin typeface="Harding"/>
              </a:rPr>
              <a:t>a</a:t>
            </a:r>
            <a:r>
              <a:rPr lang="en-US" altLang="ja-JP" b="0" i="0" dirty="0">
                <a:solidFill>
                  <a:srgbClr val="222222"/>
                </a:solidFill>
                <a:effectLst/>
                <a:latin typeface="Harding"/>
              </a:rPr>
              <a:t>, Bacterial CRP/FNR family transcriptional regulator protein bound to DNA and cGMP (PDB </a:t>
            </a:r>
            <a:r>
              <a:rPr lang="en-US" altLang="ja-JP" b="0" i="0" dirty="0">
                <a:solidFill>
                  <a:srgbClr val="006699"/>
                </a:solidFill>
                <a:effectLst/>
                <a:latin typeface="Harding"/>
                <a:hlinkClick r:id="rId3"/>
              </a:rPr>
              <a:t>7PZB</a:t>
            </a:r>
            <a:r>
              <a:rPr lang="en-US" altLang="ja-JP" b="0" i="0" dirty="0">
                <a:solidFill>
                  <a:srgbClr val="222222"/>
                </a:solidFill>
                <a:effectLst/>
                <a:latin typeface="Harding"/>
              </a:rPr>
              <a:t>; full-complex LDDT</a:t>
            </a:r>
            <a:r>
              <a:rPr lang="en-US" altLang="ja-JP" b="0" i="0" baseline="30000" dirty="0">
                <a:solidFill>
                  <a:srgbClr val="006699"/>
                </a:solidFill>
                <a:effectLst/>
                <a:latin typeface="Harding"/>
                <a:hlinkClick r:id="rId4" tooltip="Mariani, V., Biasini, M., Barbato, A. &amp; Schwede, T. lDDT: a local superposition-free score for comparing protein structures and models using distance difference tests. Bioinformatics 29, 2722–2728 (2013)."/>
              </a:rPr>
              <a:t>47</a:t>
            </a:r>
            <a:r>
              <a:rPr lang="en-US" altLang="ja-JP" b="0" i="0" dirty="0">
                <a:solidFill>
                  <a:srgbClr val="222222"/>
                </a:solidFill>
                <a:effectLst/>
                <a:latin typeface="Harding"/>
              </a:rPr>
              <a:t>, 82.8; global distance test (GDT)</a:t>
            </a:r>
            <a:r>
              <a:rPr lang="en-US" altLang="ja-JP" b="0" i="0" baseline="30000" dirty="0">
                <a:solidFill>
                  <a:srgbClr val="006699"/>
                </a:solidFill>
                <a:effectLst/>
                <a:latin typeface="Harding"/>
                <a:hlinkClick r:id="rId5" tooltip="Zemla, A. LGA: A method for finding 3D similarities in protein structures. Nucleic Acids Res. 31, 3370–3374 (2003)."/>
              </a:rPr>
              <a:t>48</a:t>
            </a:r>
            <a:r>
              <a:rPr lang="en-US" altLang="ja-JP" b="0" i="0" dirty="0">
                <a:solidFill>
                  <a:srgbClr val="222222"/>
                </a:solidFill>
                <a:effectLst/>
                <a:latin typeface="Harding"/>
              </a:rPr>
              <a:t>, 90.1). </a:t>
            </a:r>
            <a:r>
              <a:rPr lang="en-US" altLang="ja-JP" b="1" i="0" dirty="0">
                <a:solidFill>
                  <a:srgbClr val="222222"/>
                </a:solidFill>
                <a:effectLst/>
                <a:latin typeface="Harding"/>
              </a:rPr>
              <a:t>b</a:t>
            </a:r>
            <a:r>
              <a:rPr lang="en-US" altLang="ja-JP" b="0" i="0" dirty="0">
                <a:solidFill>
                  <a:srgbClr val="222222"/>
                </a:solidFill>
                <a:effectLst/>
                <a:latin typeface="Harding"/>
              </a:rPr>
              <a:t>, Human coronavirus OC43 spike protein, 4,665 residues, heavily glycosylated and bound by neutralizing antibodies (PDB </a:t>
            </a:r>
            <a:r>
              <a:rPr lang="en-US" altLang="ja-JP" b="0" i="0" dirty="0">
                <a:solidFill>
                  <a:srgbClr val="006699"/>
                </a:solidFill>
                <a:effectLst/>
                <a:latin typeface="Harding"/>
                <a:hlinkClick r:id="rId6"/>
              </a:rPr>
              <a:t>7PNM</a:t>
            </a:r>
            <a:r>
              <a:rPr lang="en-US" altLang="ja-JP" b="0" i="0" dirty="0">
                <a:solidFill>
                  <a:srgbClr val="222222"/>
                </a:solidFill>
                <a:effectLst/>
                <a:latin typeface="Harding"/>
              </a:rPr>
              <a:t>; full-complex LDDT, 83.0; GDT, 83.1). </a:t>
            </a:r>
            <a:r>
              <a:rPr lang="en-US" altLang="ja-JP" b="1" i="0" dirty="0">
                <a:solidFill>
                  <a:srgbClr val="222222"/>
                </a:solidFill>
                <a:effectLst/>
                <a:latin typeface="Harding"/>
              </a:rPr>
              <a:t>c</a:t>
            </a:r>
            <a:r>
              <a:rPr lang="en-US" altLang="ja-JP" b="0" i="0" dirty="0">
                <a:solidFill>
                  <a:srgbClr val="222222"/>
                </a:solidFill>
                <a:effectLst/>
                <a:latin typeface="Harding"/>
              </a:rPr>
              <a:t>, AF3 performance on </a:t>
            </a:r>
            <a:r>
              <a:rPr lang="en-US" altLang="ja-JP" b="0" i="0" dirty="0" err="1">
                <a:solidFill>
                  <a:srgbClr val="222222"/>
                </a:solidFill>
                <a:effectLst/>
                <a:latin typeface="Harding"/>
              </a:rPr>
              <a:t>PoseBusters</a:t>
            </a:r>
            <a:r>
              <a:rPr lang="en-US" altLang="ja-JP" b="0" i="0" dirty="0">
                <a:solidFill>
                  <a:srgbClr val="222222"/>
                </a:solidFill>
                <a:effectLst/>
                <a:latin typeface="Harding"/>
              </a:rPr>
              <a:t> (v.1, August 2023 release), our recent PDB evaluation set and CASP15 RNA. Metrics are as follows: percentage of pocket-aligned ligand </a:t>
            </a:r>
            <a:r>
              <a:rPr lang="en-US" altLang="ja-JP" b="0" i="0" dirty="0" err="1">
                <a:solidFill>
                  <a:srgbClr val="222222"/>
                </a:solidFill>
                <a:effectLst/>
                <a:latin typeface="Harding"/>
              </a:rPr>
              <a:t>r.m.s.d</a:t>
            </a:r>
            <a:r>
              <a:rPr lang="en-US" altLang="ja-JP" b="0" i="0" dirty="0">
                <a:solidFill>
                  <a:srgbClr val="222222"/>
                </a:solidFill>
                <a:effectLst/>
                <a:latin typeface="Harding"/>
              </a:rPr>
              <a:t>. &lt; 2 Å for ligands and covalent modifications; interface LDDT for protein–nucleic acid complexes; LDDT for nucleic acid and protein monomers; and percentage </a:t>
            </a:r>
            <a:r>
              <a:rPr lang="en-US" altLang="ja-JP" b="0" i="0" dirty="0" err="1">
                <a:solidFill>
                  <a:srgbClr val="222222"/>
                </a:solidFill>
                <a:effectLst/>
                <a:latin typeface="Harding"/>
              </a:rPr>
              <a:t>DockQ</a:t>
            </a:r>
            <a:r>
              <a:rPr lang="en-US" altLang="ja-JP" b="0" i="0" dirty="0">
                <a:solidFill>
                  <a:srgbClr val="222222"/>
                </a:solidFill>
                <a:effectLst/>
                <a:latin typeface="Harding"/>
              </a:rPr>
              <a:t> &gt; 0.23 for protein–protein and protein–antibody interfaces. All scores are reported from the top confidence-ranked sample out of five model seeds (each with five diffusion samples), except for protein–antibody scores, which were ranked across 1,000 model seeds for both models (each AF3 seed with five diffusion samples). Sampling and ranking details are provided in the </a:t>
            </a:r>
            <a:r>
              <a:rPr lang="en-US" altLang="ja-JP" b="0" i="0" dirty="0">
                <a:solidFill>
                  <a:srgbClr val="006699"/>
                </a:solidFill>
                <a:effectLst/>
                <a:latin typeface="Harding"/>
                <a:hlinkClick r:id="rId7"/>
              </a:rPr>
              <a:t>Methods</a:t>
            </a:r>
            <a:r>
              <a:rPr lang="en-US" altLang="ja-JP" b="0" i="0" dirty="0">
                <a:solidFill>
                  <a:srgbClr val="222222"/>
                </a:solidFill>
                <a:effectLst/>
                <a:latin typeface="Harding"/>
              </a:rPr>
              <a:t>. For ligands, </a:t>
            </a:r>
            <a:r>
              <a:rPr lang="en-US" altLang="ja-JP" b="0" i="1" dirty="0">
                <a:solidFill>
                  <a:srgbClr val="222222"/>
                </a:solidFill>
                <a:effectLst/>
                <a:latin typeface="Harding"/>
              </a:rPr>
              <a:t>n</a:t>
            </a:r>
            <a:r>
              <a:rPr lang="en-US" altLang="ja-JP" b="0" i="0" dirty="0">
                <a:solidFill>
                  <a:srgbClr val="222222"/>
                </a:solidFill>
                <a:effectLst/>
                <a:latin typeface="Harding"/>
              </a:rPr>
              <a:t> indicates the number of targets; for nucleic acids, </a:t>
            </a:r>
            <a:r>
              <a:rPr lang="en-US" altLang="ja-JP" b="0" i="1" dirty="0">
                <a:solidFill>
                  <a:srgbClr val="222222"/>
                </a:solidFill>
                <a:effectLst/>
                <a:latin typeface="Harding"/>
              </a:rPr>
              <a:t>n</a:t>
            </a:r>
            <a:r>
              <a:rPr lang="en-US" altLang="ja-JP" b="0" i="0" dirty="0">
                <a:solidFill>
                  <a:srgbClr val="222222"/>
                </a:solidFill>
                <a:effectLst/>
                <a:latin typeface="Harding"/>
              </a:rPr>
              <a:t> indicates the number of structures; for modifications, </a:t>
            </a:r>
            <a:r>
              <a:rPr lang="en-US" altLang="ja-JP" b="0" i="1" dirty="0">
                <a:solidFill>
                  <a:srgbClr val="222222"/>
                </a:solidFill>
                <a:effectLst/>
                <a:latin typeface="Harding"/>
              </a:rPr>
              <a:t>n</a:t>
            </a:r>
            <a:r>
              <a:rPr lang="en-US" altLang="ja-JP" b="0" i="0" dirty="0">
                <a:solidFill>
                  <a:srgbClr val="222222"/>
                </a:solidFill>
                <a:effectLst/>
                <a:latin typeface="Harding"/>
              </a:rPr>
              <a:t> indicates the number of clusters; and for proteins, </a:t>
            </a:r>
            <a:r>
              <a:rPr lang="en-US" altLang="ja-JP" b="0" i="1" dirty="0">
                <a:solidFill>
                  <a:srgbClr val="222222"/>
                </a:solidFill>
                <a:effectLst/>
                <a:latin typeface="Harding"/>
              </a:rPr>
              <a:t>n</a:t>
            </a:r>
            <a:r>
              <a:rPr lang="en-US" altLang="ja-JP" b="0" i="0" dirty="0">
                <a:solidFill>
                  <a:srgbClr val="222222"/>
                </a:solidFill>
                <a:effectLst/>
                <a:latin typeface="Harding"/>
              </a:rPr>
              <a:t> indicates the number of clusters. The bar height indicates the mean; error bars indicate exact binomial distribution 95% confidence intervals for </a:t>
            </a:r>
            <a:r>
              <a:rPr lang="en-US" altLang="ja-JP" b="0" i="0" dirty="0" err="1">
                <a:solidFill>
                  <a:srgbClr val="222222"/>
                </a:solidFill>
                <a:effectLst/>
                <a:latin typeface="Harding"/>
              </a:rPr>
              <a:t>PoseBusters</a:t>
            </a:r>
            <a:r>
              <a:rPr lang="en-US" altLang="ja-JP" b="0" i="0" dirty="0">
                <a:solidFill>
                  <a:srgbClr val="222222"/>
                </a:solidFill>
                <a:effectLst/>
                <a:latin typeface="Harding"/>
              </a:rPr>
              <a:t> and by 10,000 bootstrap resamples for all others. Significance levels were calculated using two-sided Fisher’s exact tests for </a:t>
            </a:r>
            <a:r>
              <a:rPr lang="en-US" altLang="ja-JP" b="0" i="0" dirty="0" err="1">
                <a:solidFill>
                  <a:srgbClr val="222222"/>
                </a:solidFill>
                <a:effectLst/>
                <a:latin typeface="Harding"/>
              </a:rPr>
              <a:t>PoseBusters</a:t>
            </a:r>
            <a:r>
              <a:rPr lang="en-US" altLang="ja-JP" b="0" i="0" dirty="0">
                <a:solidFill>
                  <a:srgbClr val="222222"/>
                </a:solidFill>
                <a:effectLst/>
                <a:latin typeface="Harding"/>
              </a:rPr>
              <a:t> and using two-sided Wilcoxon signed-rank tests for all others; ***</a:t>
            </a:r>
            <a:r>
              <a:rPr lang="en-US" altLang="ja-JP" b="0" i="1" dirty="0">
                <a:solidFill>
                  <a:srgbClr val="222222"/>
                </a:solidFill>
                <a:effectLst/>
                <a:latin typeface="Harding"/>
              </a:rPr>
              <a:t>P</a:t>
            </a:r>
            <a:r>
              <a:rPr lang="en-US" altLang="ja-JP" b="0" i="0" dirty="0">
                <a:solidFill>
                  <a:srgbClr val="222222"/>
                </a:solidFill>
                <a:effectLst/>
                <a:latin typeface="Harding"/>
              </a:rPr>
              <a:t> &lt; 0.001, **</a:t>
            </a:r>
            <a:r>
              <a:rPr lang="en-US" altLang="ja-JP" b="0" i="1" dirty="0">
                <a:solidFill>
                  <a:srgbClr val="222222"/>
                </a:solidFill>
                <a:effectLst/>
                <a:latin typeface="Harding"/>
              </a:rPr>
              <a:t>P</a:t>
            </a:r>
            <a:r>
              <a:rPr lang="en-US" altLang="ja-JP" b="0" i="0" dirty="0">
                <a:solidFill>
                  <a:srgbClr val="222222"/>
                </a:solidFill>
                <a:effectLst/>
                <a:latin typeface="Harding"/>
              </a:rPr>
              <a:t> &lt; 0.01. Exact </a:t>
            </a:r>
            <a:r>
              <a:rPr lang="en-US" altLang="ja-JP" b="0" i="1" dirty="0">
                <a:solidFill>
                  <a:srgbClr val="222222"/>
                </a:solidFill>
                <a:effectLst/>
                <a:latin typeface="Harding"/>
              </a:rPr>
              <a:t>P</a:t>
            </a:r>
            <a:r>
              <a:rPr lang="en-US" altLang="ja-JP" b="0" i="0" dirty="0">
                <a:solidFill>
                  <a:srgbClr val="222222"/>
                </a:solidFill>
                <a:effectLst/>
                <a:latin typeface="Harding"/>
              </a:rPr>
              <a:t> values (from left to right) are as follows: 2.27 × 10</a:t>
            </a:r>
            <a:r>
              <a:rPr lang="en-US" altLang="ja-JP" b="0" i="0" baseline="30000" dirty="0">
                <a:solidFill>
                  <a:srgbClr val="222222"/>
                </a:solidFill>
                <a:effectLst/>
                <a:latin typeface="Harding"/>
              </a:rPr>
              <a:t>−13</a:t>
            </a:r>
            <a:r>
              <a:rPr lang="en-US" altLang="ja-JP" b="0" i="0" dirty="0">
                <a:solidFill>
                  <a:srgbClr val="222222"/>
                </a:solidFill>
                <a:effectLst/>
                <a:latin typeface="Harding"/>
              </a:rPr>
              <a:t>, 2.57 × 10</a:t>
            </a:r>
            <a:r>
              <a:rPr lang="en-US" altLang="ja-JP" b="0" i="0" baseline="30000" dirty="0">
                <a:solidFill>
                  <a:srgbClr val="222222"/>
                </a:solidFill>
                <a:effectLst/>
                <a:latin typeface="Harding"/>
              </a:rPr>
              <a:t>−3</a:t>
            </a:r>
            <a:r>
              <a:rPr lang="en-US" altLang="ja-JP" b="0" i="0" dirty="0">
                <a:solidFill>
                  <a:srgbClr val="222222"/>
                </a:solidFill>
                <a:effectLst/>
                <a:latin typeface="Harding"/>
              </a:rPr>
              <a:t>, 2.78 × 10</a:t>
            </a:r>
            <a:r>
              <a:rPr lang="en-US" altLang="ja-JP" b="0" i="0" baseline="30000" dirty="0">
                <a:solidFill>
                  <a:srgbClr val="222222"/>
                </a:solidFill>
                <a:effectLst/>
                <a:latin typeface="Harding"/>
              </a:rPr>
              <a:t>−3</a:t>
            </a:r>
            <a:r>
              <a:rPr lang="en-US" altLang="ja-JP" b="0" i="0" dirty="0">
                <a:solidFill>
                  <a:srgbClr val="222222"/>
                </a:solidFill>
                <a:effectLst/>
                <a:latin typeface="Harding"/>
              </a:rPr>
              <a:t>, 7.28 × 10</a:t>
            </a:r>
            <a:r>
              <a:rPr lang="en-US" altLang="ja-JP" b="0" i="0" baseline="30000" dirty="0">
                <a:solidFill>
                  <a:srgbClr val="222222"/>
                </a:solidFill>
                <a:effectLst/>
                <a:latin typeface="Harding"/>
              </a:rPr>
              <a:t>−12</a:t>
            </a:r>
            <a:r>
              <a:rPr lang="en-US" altLang="ja-JP" b="0" i="0" dirty="0">
                <a:solidFill>
                  <a:srgbClr val="222222"/>
                </a:solidFill>
                <a:effectLst/>
                <a:latin typeface="Harding"/>
              </a:rPr>
              <a:t>, 1.81 × 10</a:t>
            </a:r>
            <a:r>
              <a:rPr lang="en-US" altLang="ja-JP" b="0" i="0" baseline="30000" dirty="0">
                <a:solidFill>
                  <a:srgbClr val="222222"/>
                </a:solidFill>
                <a:effectLst/>
                <a:latin typeface="Harding"/>
              </a:rPr>
              <a:t>−18</a:t>
            </a:r>
            <a:r>
              <a:rPr lang="en-US" altLang="ja-JP" b="0" i="0" dirty="0">
                <a:solidFill>
                  <a:srgbClr val="222222"/>
                </a:solidFill>
                <a:effectLst/>
                <a:latin typeface="Harding"/>
              </a:rPr>
              <a:t>, 6.54 × 10</a:t>
            </a:r>
            <a:r>
              <a:rPr lang="en-US" altLang="ja-JP" b="0" i="0" baseline="30000" dirty="0">
                <a:solidFill>
                  <a:srgbClr val="222222"/>
                </a:solidFill>
                <a:effectLst/>
                <a:latin typeface="Harding"/>
              </a:rPr>
              <a:t>−5</a:t>
            </a:r>
            <a:r>
              <a:rPr lang="en-US" altLang="ja-JP" b="0" i="0" dirty="0">
                <a:solidFill>
                  <a:srgbClr val="222222"/>
                </a:solidFill>
                <a:effectLst/>
                <a:latin typeface="Harding"/>
              </a:rPr>
              <a:t> and 1.74 × 10</a:t>
            </a:r>
            <a:r>
              <a:rPr lang="en-US" altLang="ja-JP" b="0" i="0" baseline="30000" dirty="0">
                <a:solidFill>
                  <a:srgbClr val="222222"/>
                </a:solidFill>
                <a:effectLst/>
                <a:latin typeface="Harding"/>
              </a:rPr>
              <a:t>−34</a:t>
            </a:r>
            <a:r>
              <a:rPr lang="en-US" altLang="ja-JP" b="0" i="0" dirty="0">
                <a:solidFill>
                  <a:srgbClr val="222222"/>
                </a:solidFill>
                <a:effectLst/>
                <a:latin typeface="Harding"/>
              </a:rPr>
              <a:t>. AF-M 2.3, AlphaFold-Multimer v.2.3; dsDNA, double-stranded DNA. </a:t>
            </a:r>
            <a:r>
              <a:rPr lang="en-US" altLang="ja-JP" b="1" i="0" dirty="0">
                <a:solidFill>
                  <a:srgbClr val="222222"/>
                </a:solidFill>
                <a:effectLst/>
                <a:latin typeface="Harding"/>
              </a:rPr>
              <a:t>d</a:t>
            </a:r>
            <a:r>
              <a:rPr lang="en-US" altLang="ja-JP" b="0" i="0" dirty="0">
                <a:solidFill>
                  <a:srgbClr val="222222"/>
                </a:solidFill>
                <a:effectLst/>
                <a:latin typeface="Harding"/>
              </a:rPr>
              <a:t>, AF3 architecture for inference. The rectangles represent processing modules and the arrows show the data flow. Yellow, input data; blue, abstract network activations; green, output data. The </a:t>
            </a:r>
            <a:r>
              <a:rPr lang="en-US" altLang="ja-JP" b="0" i="0" dirty="0" err="1">
                <a:solidFill>
                  <a:srgbClr val="222222"/>
                </a:solidFill>
                <a:effectLst/>
                <a:latin typeface="Harding"/>
              </a:rPr>
              <a:t>coloured</a:t>
            </a:r>
            <a:r>
              <a:rPr lang="en-US" altLang="ja-JP" b="0" i="0" dirty="0">
                <a:solidFill>
                  <a:srgbClr val="222222"/>
                </a:solidFill>
                <a:effectLst/>
                <a:latin typeface="Harding"/>
              </a:rPr>
              <a:t> balls represent physical atom coordinates.</a:t>
            </a:r>
          </a:p>
          <a:p>
            <a:br>
              <a:rPr lang="en-US" altLang="ja-JP" b="1" i="0" u="none" strike="noStrike" dirty="0">
                <a:solidFill>
                  <a:srgbClr val="006699"/>
                </a:solidFill>
                <a:effectLst/>
                <a:latin typeface="-apple-system"/>
                <a:hlinkClick r:id="rId8"/>
              </a:rPr>
            </a:br>
            <a:endParaRPr lang="en-US" altLang="ja-JP" b="0" dirty="0">
              <a:solidFill>
                <a:srgbClr val="CCCCCC"/>
              </a:solidFill>
              <a:effectLst/>
              <a:latin typeface="Menlo" panose="020B0609030804020204" pitchFamily="49" charset="0"/>
            </a:endParaRPr>
          </a:p>
          <a:p>
            <a:endParaRPr lang="ja-JP" altLang="en-US" b="0" dirty="0">
              <a:solidFill>
                <a:srgbClr val="CCCCCC"/>
              </a:solidFill>
              <a:effectLst/>
              <a:latin typeface="Menlo" panose="020B0609030804020204" pitchFamily="49" charset="0"/>
            </a:endParaRPr>
          </a:p>
        </p:txBody>
      </p:sp>
      <p:sp>
        <p:nvSpPr>
          <p:cNvPr id="4" name="スライド番号プレースホルダー 3"/>
          <p:cNvSpPr>
            <a:spLocks noGrp="1"/>
          </p:cNvSpPr>
          <p:nvPr>
            <p:ph type="sldNum" sz="quarter" idx="5"/>
          </p:nvPr>
        </p:nvSpPr>
        <p:spPr/>
        <p:txBody>
          <a:bodyPr/>
          <a:lstStyle/>
          <a:p>
            <a:fld id="{859D5E75-1125-4359-92EA-033CFD5AE7A0}" type="slidenum">
              <a:rPr kumimoji="1" lang="ja-JP" altLang="en-US" smtClean="0"/>
              <a:t>1</a:t>
            </a:fld>
            <a:endParaRPr kumimoji="1" lang="ja-JP" altLang="en-US"/>
          </a:p>
        </p:txBody>
      </p:sp>
    </p:spTree>
    <p:extLst>
      <p:ext uri="{BB962C8B-B14F-4D97-AF65-F5344CB8AC3E}">
        <p14:creationId xmlns:p14="http://schemas.microsoft.com/office/powerpoint/2010/main" val="3964643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fig.2 </a:t>
            </a:r>
            <a:r>
              <a:rPr lang="en-US" altLang="ja-JP" b="1" i="0" dirty="0">
                <a:solidFill>
                  <a:srgbClr val="222222"/>
                </a:solidFill>
                <a:effectLst/>
                <a:latin typeface="Harding"/>
              </a:rPr>
              <a:t>a</a:t>
            </a:r>
            <a:r>
              <a:rPr lang="en-US" altLang="ja-JP" b="0" i="0" dirty="0">
                <a:solidFill>
                  <a:srgbClr val="222222"/>
                </a:solidFill>
                <a:effectLst/>
                <a:latin typeface="Harding"/>
              </a:rPr>
              <a:t>, The </a:t>
            </a:r>
            <a:r>
              <a:rPr lang="en-US" altLang="ja-JP" b="0" i="0" dirty="0" err="1">
                <a:solidFill>
                  <a:srgbClr val="222222"/>
                </a:solidFill>
                <a:effectLst/>
                <a:latin typeface="Harding"/>
              </a:rPr>
              <a:t>pairformer</a:t>
            </a:r>
            <a:r>
              <a:rPr lang="en-US" altLang="ja-JP" b="0" i="0" dirty="0">
                <a:solidFill>
                  <a:srgbClr val="222222"/>
                </a:solidFill>
                <a:effectLst/>
                <a:latin typeface="Harding"/>
              </a:rPr>
              <a:t> module. Input and output: pair representation with dimension (</a:t>
            </a:r>
            <a:r>
              <a:rPr lang="en-US" altLang="ja-JP" b="0" i="1" dirty="0">
                <a:solidFill>
                  <a:srgbClr val="222222"/>
                </a:solidFill>
                <a:effectLst/>
                <a:latin typeface="Harding"/>
              </a:rPr>
              <a:t>n</a:t>
            </a:r>
            <a:r>
              <a:rPr lang="en-US" altLang="ja-JP" b="0" i="0" dirty="0">
                <a:solidFill>
                  <a:srgbClr val="222222"/>
                </a:solidFill>
                <a:effectLst/>
                <a:latin typeface="Harding"/>
              </a:rPr>
              <a:t>, </a:t>
            </a:r>
            <a:r>
              <a:rPr lang="en-US" altLang="ja-JP" b="0" i="1" dirty="0">
                <a:solidFill>
                  <a:srgbClr val="222222"/>
                </a:solidFill>
                <a:effectLst/>
                <a:latin typeface="Harding"/>
              </a:rPr>
              <a:t>n</a:t>
            </a:r>
            <a:r>
              <a:rPr lang="en-US" altLang="ja-JP" b="0" i="0" dirty="0">
                <a:solidFill>
                  <a:srgbClr val="222222"/>
                </a:solidFill>
                <a:effectLst/>
                <a:latin typeface="Harding"/>
              </a:rPr>
              <a:t>, </a:t>
            </a:r>
            <a:r>
              <a:rPr lang="en-US" altLang="ja-JP" b="0" i="1" dirty="0">
                <a:solidFill>
                  <a:srgbClr val="222222"/>
                </a:solidFill>
                <a:effectLst/>
                <a:latin typeface="Harding"/>
              </a:rPr>
              <a:t>c</a:t>
            </a:r>
            <a:r>
              <a:rPr lang="en-US" altLang="ja-JP" b="0" i="0" dirty="0">
                <a:solidFill>
                  <a:srgbClr val="222222"/>
                </a:solidFill>
                <a:effectLst/>
                <a:latin typeface="Harding"/>
              </a:rPr>
              <a:t>) and single representation with dimension (</a:t>
            </a:r>
            <a:r>
              <a:rPr lang="en-US" altLang="ja-JP" b="0" i="1" dirty="0">
                <a:solidFill>
                  <a:srgbClr val="222222"/>
                </a:solidFill>
                <a:effectLst/>
                <a:latin typeface="Harding"/>
              </a:rPr>
              <a:t>n</a:t>
            </a:r>
            <a:r>
              <a:rPr lang="en-US" altLang="ja-JP" b="0" i="0" dirty="0">
                <a:solidFill>
                  <a:srgbClr val="222222"/>
                </a:solidFill>
                <a:effectLst/>
                <a:latin typeface="Harding"/>
              </a:rPr>
              <a:t>, </a:t>
            </a:r>
            <a:r>
              <a:rPr lang="en-US" altLang="ja-JP" b="0" i="1" dirty="0">
                <a:solidFill>
                  <a:srgbClr val="222222"/>
                </a:solidFill>
                <a:effectLst/>
                <a:latin typeface="Harding"/>
              </a:rPr>
              <a:t>c</a:t>
            </a:r>
            <a:r>
              <a:rPr lang="en-US" altLang="ja-JP" b="0" i="0" dirty="0">
                <a:solidFill>
                  <a:srgbClr val="222222"/>
                </a:solidFill>
                <a:effectLst/>
                <a:latin typeface="Harding"/>
              </a:rPr>
              <a:t>). </a:t>
            </a:r>
            <a:r>
              <a:rPr lang="en-US" altLang="ja-JP" b="0" i="1" dirty="0">
                <a:solidFill>
                  <a:srgbClr val="222222"/>
                </a:solidFill>
                <a:effectLst/>
                <a:latin typeface="Harding"/>
              </a:rPr>
              <a:t>n</a:t>
            </a:r>
            <a:r>
              <a:rPr lang="en-US" altLang="ja-JP" b="0" i="0" dirty="0">
                <a:solidFill>
                  <a:srgbClr val="222222"/>
                </a:solidFill>
                <a:effectLst/>
                <a:latin typeface="Harding"/>
              </a:rPr>
              <a:t> is the number of tokens (polymer residues and atoms); </a:t>
            </a:r>
            <a:r>
              <a:rPr lang="en-US" altLang="ja-JP" b="0" i="1" dirty="0">
                <a:solidFill>
                  <a:srgbClr val="222222"/>
                </a:solidFill>
                <a:effectLst/>
                <a:latin typeface="Harding"/>
              </a:rPr>
              <a:t>c</a:t>
            </a:r>
            <a:r>
              <a:rPr lang="en-US" altLang="ja-JP" b="0" i="0" dirty="0">
                <a:solidFill>
                  <a:srgbClr val="222222"/>
                </a:solidFill>
                <a:effectLst/>
                <a:latin typeface="Harding"/>
              </a:rPr>
              <a:t> is the number of channels (128 for the pair representation, 384 for the single representation). Each of the 48 blocks has an independent set of trainable parameters. </a:t>
            </a:r>
            <a:r>
              <a:rPr lang="en-US" altLang="ja-JP" b="1" i="0" dirty="0">
                <a:solidFill>
                  <a:srgbClr val="222222"/>
                </a:solidFill>
                <a:effectLst/>
                <a:latin typeface="Harding"/>
              </a:rPr>
              <a:t>b</a:t>
            </a:r>
            <a:r>
              <a:rPr lang="en-US" altLang="ja-JP" b="0" i="0" dirty="0">
                <a:solidFill>
                  <a:srgbClr val="222222"/>
                </a:solidFill>
                <a:effectLst/>
                <a:latin typeface="Harding"/>
              </a:rPr>
              <a:t>, The diffusion module. Input: coarse arrays depict per-token representations (green, inputs; blue, pair; red, single). Fine arrays depict per-atom representations. The </a:t>
            </a:r>
            <a:r>
              <a:rPr lang="en-US" altLang="ja-JP" b="0" i="0" dirty="0" err="1">
                <a:solidFill>
                  <a:srgbClr val="222222"/>
                </a:solidFill>
                <a:effectLst/>
                <a:latin typeface="Harding"/>
              </a:rPr>
              <a:t>coloured</a:t>
            </a:r>
            <a:r>
              <a:rPr lang="en-US" altLang="ja-JP" b="0" i="0" dirty="0">
                <a:solidFill>
                  <a:srgbClr val="222222"/>
                </a:solidFill>
                <a:effectLst/>
                <a:latin typeface="Harding"/>
              </a:rPr>
              <a:t> balls represent physical atom coordinates. Cond., conditioning; rand. rot. trans., random rotation and translation; seq., sequence. </a:t>
            </a:r>
            <a:r>
              <a:rPr lang="en-US" altLang="ja-JP" b="1" i="0" dirty="0">
                <a:solidFill>
                  <a:srgbClr val="222222"/>
                </a:solidFill>
                <a:effectLst/>
                <a:latin typeface="Harding"/>
              </a:rPr>
              <a:t>c</a:t>
            </a:r>
            <a:r>
              <a:rPr lang="en-US" altLang="ja-JP" b="0" i="0" dirty="0">
                <a:solidFill>
                  <a:srgbClr val="222222"/>
                </a:solidFill>
                <a:effectLst/>
                <a:latin typeface="Harding"/>
              </a:rPr>
              <a:t>, The training set-up (</a:t>
            </a:r>
            <a:r>
              <a:rPr lang="en-US" altLang="ja-JP" b="0" i="0" dirty="0" err="1">
                <a:solidFill>
                  <a:srgbClr val="222222"/>
                </a:solidFill>
                <a:effectLst/>
                <a:latin typeface="Harding"/>
              </a:rPr>
              <a:t>distogram</a:t>
            </a:r>
            <a:r>
              <a:rPr lang="en-US" altLang="ja-JP" b="0" i="0" dirty="0">
                <a:solidFill>
                  <a:srgbClr val="222222"/>
                </a:solidFill>
                <a:effectLst/>
                <a:latin typeface="Harding"/>
              </a:rPr>
              <a:t> head omitted) starting from the end of the network trunk. The </a:t>
            </a:r>
            <a:r>
              <a:rPr lang="en-US" altLang="ja-JP" b="0" i="0" dirty="0" err="1">
                <a:solidFill>
                  <a:srgbClr val="222222"/>
                </a:solidFill>
                <a:effectLst/>
                <a:latin typeface="Harding"/>
              </a:rPr>
              <a:t>coloured</a:t>
            </a:r>
            <a:r>
              <a:rPr lang="en-US" altLang="ja-JP" b="0" i="0" dirty="0">
                <a:solidFill>
                  <a:srgbClr val="222222"/>
                </a:solidFill>
                <a:effectLst/>
                <a:latin typeface="Harding"/>
              </a:rPr>
              <a:t> arrays show activations from the network trunk (green, inputs; blue, pair; red, single). The blue arrows show abstract activation arrays. The yellow arrows show ground-truth data. The green arrows show predicted data. The stop sign represents stopping of the gradient. Both depicted diffusion modules share weights. </a:t>
            </a:r>
            <a:r>
              <a:rPr lang="en-US" altLang="ja-JP" b="1" i="0" dirty="0">
                <a:solidFill>
                  <a:srgbClr val="222222"/>
                </a:solidFill>
                <a:effectLst/>
                <a:latin typeface="Harding"/>
              </a:rPr>
              <a:t>d</a:t>
            </a:r>
            <a:r>
              <a:rPr lang="en-US" altLang="ja-JP" b="0" i="0" dirty="0">
                <a:solidFill>
                  <a:srgbClr val="222222"/>
                </a:solidFill>
                <a:effectLst/>
                <a:latin typeface="Harding"/>
              </a:rPr>
              <a:t>, Training curves for initial training and fine-tuning stages, showing the LDDT on our evaluation set as a function of optimizer steps. The scatter plot shows the raw datapoints and the lines show the smoothed performance using a median filter with a kernel width of nine datapoints. The crosses mark the point at which the smoothed performance reaches 97% of its initial training maximum.</a:t>
            </a:r>
            <a:endParaRPr kumimoji="1" lang="ja-JP" altLang="en-US" dirty="0"/>
          </a:p>
        </p:txBody>
      </p:sp>
      <p:sp>
        <p:nvSpPr>
          <p:cNvPr id="4" name="スライド番号プレースホルダー 3"/>
          <p:cNvSpPr>
            <a:spLocks noGrp="1"/>
          </p:cNvSpPr>
          <p:nvPr>
            <p:ph type="sldNum" sz="quarter" idx="5"/>
          </p:nvPr>
        </p:nvSpPr>
        <p:spPr/>
        <p:txBody>
          <a:bodyPr/>
          <a:lstStyle/>
          <a:p>
            <a:fld id="{859D5E75-1125-4359-92EA-033CFD5AE7A0}" type="slidenum">
              <a:rPr kumimoji="1" lang="ja-JP" altLang="en-US" smtClean="0"/>
              <a:t>2</a:t>
            </a:fld>
            <a:endParaRPr kumimoji="1" lang="ja-JP" altLang="en-US"/>
          </a:p>
        </p:txBody>
      </p:sp>
    </p:spTree>
    <p:extLst>
      <p:ext uri="{BB962C8B-B14F-4D97-AF65-F5344CB8AC3E}">
        <p14:creationId xmlns:p14="http://schemas.microsoft.com/office/powerpoint/2010/main" val="4051740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fig.3 </a:t>
            </a:r>
            <a:r>
              <a:rPr lang="en-US" altLang="ja-JP" b="0" i="0" dirty="0">
                <a:solidFill>
                  <a:srgbClr val="222222"/>
                </a:solidFill>
                <a:effectLst/>
                <a:latin typeface="Harding"/>
              </a:rPr>
              <a:t>Selected structure predictions from AF3. Predicted protein chains are shown in blue (predicted antibody in green), predicted ligands and glycans in orange, predicted RNA in purple and the ground truth is shown in grey. </a:t>
            </a:r>
            <a:r>
              <a:rPr lang="en-US" altLang="ja-JP" b="1" i="0" dirty="0">
                <a:solidFill>
                  <a:srgbClr val="222222"/>
                </a:solidFill>
                <a:effectLst/>
                <a:latin typeface="Harding"/>
              </a:rPr>
              <a:t>a</a:t>
            </a:r>
            <a:r>
              <a:rPr lang="en-US" altLang="ja-JP" b="0" i="0" dirty="0">
                <a:solidFill>
                  <a:srgbClr val="222222"/>
                </a:solidFill>
                <a:effectLst/>
                <a:latin typeface="Harding"/>
              </a:rPr>
              <a:t>, Human 40S small ribosomal subunit (7,663 residues) including 18S ribosomal RNA and Met-</a:t>
            </a:r>
            <a:r>
              <a:rPr lang="en-US" altLang="ja-JP" b="0" i="0" dirty="0" err="1">
                <a:solidFill>
                  <a:srgbClr val="222222"/>
                </a:solidFill>
                <a:effectLst/>
                <a:latin typeface="Harding"/>
              </a:rPr>
              <a:t>tRNA</a:t>
            </a:r>
            <a:r>
              <a:rPr lang="en-US" altLang="ja-JP" b="0" i="0" baseline="-25000" dirty="0" err="1">
                <a:solidFill>
                  <a:srgbClr val="222222"/>
                </a:solidFill>
                <a:effectLst/>
                <a:latin typeface="Harding"/>
              </a:rPr>
              <a:t>i</a:t>
            </a:r>
            <a:r>
              <a:rPr lang="en-US" altLang="ja-JP" b="0" i="0" baseline="30000" dirty="0" err="1">
                <a:solidFill>
                  <a:srgbClr val="222222"/>
                </a:solidFill>
                <a:effectLst/>
                <a:latin typeface="Harding"/>
              </a:rPr>
              <a:t>Met</a:t>
            </a:r>
            <a:r>
              <a:rPr lang="en-US" altLang="ja-JP" b="0" i="0" dirty="0">
                <a:solidFill>
                  <a:srgbClr val="222222"/>
                </a:solidFill>
                <a:effectLst/>
                <a:latin typeface="Harding"/>
              </a:rPr>
              <a:t> (opaque purple) in a complex with translation initiation factors eIF1A and eIF5B (opaque blue; PDB </a:t>
            </a:r>
            <a:r>
              <a:rPr lang="en-US" altLang="ja-JP" b="0" i="0" dirty="0">
                <a:solidFill>
                  <a:srgbClr val="006699"/>
                </a:solidFill>
                <a:effectLst/>
                <a:latin typeface="Harding"/>
                <a:hlinkClick r:id="rId3"/>
              </a:rPr>
              <a:t>7TQL</a:t>
            </a:r>
            <a:r>
              <a:rPr lang="en-US" altLang="ja-JP" b="0" i="0" dirty="0">
                <a:solidFill>
                  <a:srgbClr val="222222"/>
                </a:solidFill>
                <a:effectLst/>
                <a:latin typeface="Harding"/>
              </a:rPr>
              <a:t>; full-complex LDDT, 87.7; GDT, 86.9). </a:t>
            </a:r>
            <a:r>
              <a:rPr lang="en-US" altLang="ja-JP" b="1" i="0" dirty="0">
                <a:solidFill>
                  <a:srgbClr val="222222"/>
                </a:solidFill>
                <a:effectLst/>
                <a:latin typeface="Harding"/>
              </a:rPr>
              <a:t>b</a:t>
            </a:r>
            <a:r>
              <a:rPr lang="en-US" altLang="ja-JP" b="0" i="0" dirty="0">
                <a:solidFill>
                  <a:srgbClr val="222222"/>
                </a:solidFill>
                <a:effectLst/>
                <a:latin typeface="Harding"/>
              </a:rPr>
              <a:t>, The glycosylated globular portion of an EXTL3 homodimer (PDB </a:t>
            </a:r>
            <a:r>
              <a:rPr lang="en-US" altLang="ja-JP" b="0" i="0" dirty="0">
                <a:solidFill>
                  <a:srgbClr val="006699"/>
                </a:solidFill>
                <a:effectLst/>
                <a:latin typeface="Harding"/>
                <a:hlinkClick r:id="rId4"/>
              </a:rPr>
              <a:t>7AU2</a:t>
            </a:r>
            <a:r>
              <a:rPr lang="en-US" altLang="ja-JP" b="0" i="0" dirty="0">
                <a:solidFill>
                  <a:srgbClr val="222222"/>
                </a:solidFill>
                <a:effectLst/>
                <a:latin typeface="Harding"/>
              </a:rPr>
              <a:t>; mean pocket-aligned </a:t>
            </a:r>
            <a:r>
              <a:rPr lang="en-US" altLang="ja-JP" b="0" i="0" dirty="0" err="1">
                <a:solidFill>
                  <a:srgbClr val="222222"/>
                </a:solidFill>
                <a:effectLst/>
                <a:latin typeface="Harding"/>
              </a:rPr>
              <a:t>r.m.s.d</a:t>
            </a:r>
            <a:r>
              <a:rPr lang="en-US" altLang="ja-JP" b="0" i="0" dirty="0">
                <a:solidFill>
                  <a:srgbClr val="222222"/>
                </a:solidFill>
                <a:effectLst/>
                <a:latin typeface="Harding"/>
              </a:rPr>
              <a:t>., 1.10 Å). </a:t>
            </a:r>
            <a:r>
              <a:rPr lang="en-US" altLang="ja-JP" b="1" i="0" dirty="0">
                <a:solidFill>
                  <a:srgbClr val="222222"/>
                </a:solidFill>
                <a:effectLst/>
                <a:latin typeface="Harding"/>
              </a:rPr>
              <a:t>c</a:t>
            </a:r>
            <a:r>
              <a:rPr lang="en-US" altLang="ja-JP" b="0" i="0" dirty="0">
                <a:solidFill>
                  <a:srgbClr val="222222"/>
                </a:solidFill>
                <a:effectLst/>
                <a:latin typeface="Harding"/>
              </a:rPr>
              <a:t>, Mesothelin C-terminal peptide bound to the monoclonal antibody 15B6 (PDB </a:t>
            </a:r>
            <a:r>
              <a:rPr lang="en-US" altLang="ja-JP" b="0" i="0" dirty="0">
                <a:solidFill>
                  <a:srgbClr val="006699"/>
                </a:solidFill>
                <a:effectLst/>
                <a:latin typeface="Harding"/>
                <a:hlinkClick r:id="rId5"/>
              </a:rPr>
              <a:t>7U8C</a:t>
            </a:r>
            <a:r>
              <a:rPr lang="en-US" altLang="ja-JP" b="0" i="0" dirty="0">
                <a:solidFill>
                  <a:srgbClr val="222222"/>
                </a:solidFill>
                <a:effectLst/>
                <a:latin typeface="Harding"/>
              </a:rPr>
              <a:t>; </a:t>
            </a:r>
            <a:r>
              <a:rPr lang="en-US" altLang="ja-JP" b="0" i="0" dirty="0" err="1">
                <a:solidFill>
                  <a:srgbClr val="222222"/>
                </a:solidFill>
                <a:effectLst/>
                <a:latin typeface="Harding"/>
              </a:rPr>
              <a:t>DockQ</a:t>
            </a:r>
            <a:r>
              <a:rPr lang="en-US" altLang="ja-JP" b="0" i="0" dirty="0">
                <a:solidFill>
                  <a:srgbClr val="222222"/>
                </a:solidFill>
                <a:effectLst/>
                <a:latin typeface="Harding"/>
              </a:rPr>
              <a:t>, 0.85). </a:t>
            </a:r>
            <a:r>
              <a:rPr lang="en-US" altLang="ja-JP" b="1" i="0" dirty="0">
                <a:solidFill>
                  <a:srgbClr val="222222"/>
                </a:solidFill>
                <a:effectLst/>
                <a:latin typeface="Harding"/>
              </a:rPr>
              <a:t>d</a:t>
            </a:r>
            <a:r>
              <a:rPr lang="en-US" altLang="ja-JP" b="0" i="0" dirty="0">
                <a:solidFill>
                  <a:srgbClr val="222222"/>
                </a:solidFill>
                <a:effectLst/>
                <a:latin typeface="Harding"/>
              </a:rPr>
              <a:t>, LGK974, a clinical-stage inhibitor, bound to PORCN in a complex with the WNT3A peptide (PDB </a:t>
            </a:r>
            <a:r>
              <a:rPr lang="en-US" altLang="ja-JP" b="0" i="0" dirty="0">
                <a:solidFill>
                  <a:srgbClr val="006699"/>
                </a:solidFill>
                <a:effectLst/>
                <a:latin typeface="Harding"/>
                <a:hlinkClick r:id="rId6"/>
              </a:rPr>
              <a:t>7URD</a:t>
            </a:r>
            <a:r>
              <a:rPr lang="en-US" altLang="ja-JP" b="0" i="0" dirty="0">
                <a:solidFill>
                  <a:srgbClr val="222222"/>
                </a:solidFill>
                <a:effectLst/>
                <a:latin typeface="Harding"/>
              </a:rPr>
              <a:t>; ligand </a:t>
            </a:r>
            <a:r>
              <a:rPr lang="en-US" altLang="ja-JP" b="0" i="0" dirty="0" err="1">
                <a:solidFill>
                  <a:srgbClr val="222222"/>
                </a:solidFill>
                <a:effectLst/>
                <a:latin typeface="Harding"/>
              </a:rPr>
              <a:t>r.m.s.d</a:t>
            </a:r>
            <a:r>
              <a:rPr lang="en-US" altLang="ja-JP" b="0" i="0" dirty="0">
                <a:solidFill>
                  <a:srgbClr val="222222"/>
                </a:solidFill>
                <a:effectLst/>
                <a:latin typeface="Harding"/>
              </a:rPr>
              <a:t>., 1.00 Å). </a:t>
            </a:r>
            <a:r>
              <a:rPr lang="en-US" altLang="ja-JP" b="1" i="0" dirty="0">
                <a:solidFill>
                  <a:srgbClr val="222222"/>
                </a:solidFill>
                <a:effectLst/>
                <a:latin typeface="Harding"/>
              </a:rPr>
              <a:t>e</a:t>
            </a:r>
            <a:r>
              <a:rPr lang="en-US" altLang="ja-JP" b="0" i="0" dirty="0">
                <a:solidFill>
                  <a:srgbClr val="222222"/>
                </a:solidFill>
                <a:effectLst/>
                <a:latin typeface="Harding"/>
              </a:rPr>
              <a:t>, (5S,6S)-O7-sulfo DADH bound to the AziU3/U2 complex with a novel fold (PDB </a:t>
            </a:r>
            <a:r>
              <a:rPr lang="en-US" altLang="ja-JP" b="0" i="0" dirty="0">
                <a:solidFill>
                  <a:srgbClr val="006699"/>
                </a:solidFill>
                <a:effectLst/>
                <a:latin typeface="Harding"/>
                <a:hlinkClick r:id="rId7"/>
              </a:rPr>
              <a:t>7WUX</a:t>
            </a:r>
            <a:r>
              <a:rPr lang="en-US" altLang="ja-JP" b="0" i="0" dirty="0">
                <a:solidFill>
                  <a:srgbClr val="222222"/>
                </a:solidFill>
                <a:effectLst/>
                <a:latin typeface="Harding"/>
              </a:rPr>
              <a:t>; ligand </a:t>
            </a:r>
            <a:r>
              <a:rPr lang="en-US" altLang="ja-JP" b="0" i="0" dirty="0" err="1">
                <a:solidFill>
                  <a:srgbClr val="222222"/>
                </a:solidFill>
                <a:effectLst/>
                <a:latin typeface="Harding"/>
              </a:rPr>
              <a:t>r.m.s.d</a:t>
            </a:r>
            <a:r>
              <a:rPr lang="en-US" altLang="ja-JP" b="0" i="0" dirty="0">
                <a:solidFill>
                  <a:srgbClr val="222222"/>
                </a:solidFill>
                <a:effectLst/>
                <a:latin typeface="Harding"/>
              </a:rPr>
              <a:t>., 1.92 Å). </a:t>
            </a:r>
            <a:r>
              <a:rPr lang="en-US" altLang="ja-JP" b="1" i="0" dirty="0">
                <a:solidFill>
                  <a:srgbClr val="222222"/>
                </a:solidFill>
                <a:effectLst/>
                <a:latin typeface="Harding"/>
              </a:rPr>
              <a:t>f</a:t>
            </a:r>
            <a:r>
              <a:rPr lang="en-US" altLang="ja-JP" b="0" i="0" dirty="0">
                <a:solidFill>
                  <a:srgbClr val="222222"/>
                </a:solidFill>
                <a:effectLst/>
                <a:latin typeface="Harding"/>
              </a:rPr>
              <a:t>, Analogue of NIH-12848 bound to an allosteric site of PI5P4K</a:t>
            </a:r>
            <a:r>
              <a:rPr lang="el-GR" altLang="ja-JP" b="0" i="0" dirty="0">
                <a:solidFill>
                  <a:srgbClr val="222222"/>
                </a:solidFill>
                <a:effectLst/>
                <a:latin typeface="Harding"/>
              </a:rPr>
              <a:t>γ (</a:t>
            </a:r>
            <a:r>
              <a:rPr lang="en-US" altLang="ja-JP" b="0" i="0" dirty="0">
                <a:solidFill>
                  <a:srgbClr val="222222"/>
                </a:solidFill>
                <a:effectLst/>
                <a:latin typeface="Harding"/>
              </a:rPr>
              <a:t>PDB </a:t>
            </a:r>
            <a:r>
              <a:rPr lang="en-US" altLang="ja-JP" b="0" i="0" dirty="0">
                <a:solidFill>
                  <a:srgbClr val="006699"/>
                </a:solidFill>
                <a:effectLst/>
                <a:latin typeface="Harding"/>
                <a:hlinkClick r:id="rId8"/>
              </a:rPr>
              <a:t>7QIE</a:t>
            </a:r>
            <a:r>
              <a:rPr lang="en-US" altLang="ja-JP" b="0" i="0" dirty="0">
                <a:solidFill>
                  <a:srgbClr val="222222"/>
                </a:solidFill>
                <a:effectLst/>
                <a:latin typeface="Harding"/>
              </a:rPr>
              <a:t>; ligand </a:t>
            </a:r>
            <a:r>
              <a:rPr lang="en-US" altLang="ja-JP" b="0" i="0" dirty="0" err="1">
                <a:solidFill>
                  <a:srgbClr val="222222"/>
                </a:solidFill>
                <a:effectLst/>
                <a:latin typeface="Harding"/>
              </a:rPr>
              <a:t>r.m.s.d</a:t>
            </a:r>
            <a:r>
              <a:rPr lang="en-US" altLang="ja-JP" b="0" i="0" dirty="0">
                <a:solidFill>
                  <a:srgbClr val="222222"/>
                </a:solidFill>
                <a:effectLst/>
                <a:latin typeface="Harding"/>
              </a:rPr>
              <a:t>., 0.37 Å).</a:t>
            </a:r>
            <a:endParaRPr kumimoji="1" lang="ja-JP" altLang="en-US" dirty="0"/>
          </a:p>
        </p:txBody>
      </p:sp>
      <p:sp>
        <p:nvSpPr>
          <p:cNvPr id="4" name="スライド番号プレースホルダー 3"/>
          <p:cNvSpPr>
            <a:spLocks noGrp="1"/>
          </p:cNvSpPr>
          <p:nvPr>
            <p:ph type="sldNum" sz="quarter" idx="5"/>
          </p:nvPr>
        </p:nvSpPr>
        <p:spPr/>
        <p:txBody>
          <a:bodyPr/>
          <a:lstStyle/>
          <a:p>
            <a:fld id="{859D5E75-1125-4359-92EA-033CFD5AE7A0}" type="slidenum">
              <a:rPr kumimoji="1" lang="ja-JP" altLang="en-US" smtClean="0"/>
              <a:t>3</a:t>
            </a:fld>
            <a:endParaRPr kumimoji="1" lang="ja-JP" altLang="en-US"/>
          </a:p>
        </p:txBody>
      </p:sp>
    </p:spTree>
    <p:extLst>
      <p:ext uri="{BB962C8B-B14F-4D97-AF65-F5344CB8AC3E}">
        <p14:creationId xmlns:p14="http://schemas.microsoft.com/office/powerpoint/2010/main" val="995200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1" i="0" dirty="0">
                <a:solidFill>
                  <a:srgbClr val="222222"/>
                </a:solidFill>
                <a:effectLst/>
                <a:latin typeface="Harding"/>
              </a:rPr>
              <a:t>Fig. 4: AF3 confidences track accuracy.</a:t>
            </a:r>
          </a:p>
          <a:p>
            <a:endParaRPr kumimoji="1" lang="en-US" altLang="ja-JP" dirty="0"/>
          </a:p>
          <a:p>
            <a:r>
              <a:rPr lang="en-US" altLang="ja-JP" b="1" i="0" dirty="0">
                <a:solidFill>
                  <a:srgbClr val="222222"/>
                </a:solidFill>
                <a:effectLst/>
                <a:latin typeface="Harding"/>
              </a:rPr>
              <a:t>a</a:t>
            </a:r>
            <a:r>
              <a:rPr lang="en-US" altLang="ja-JP" b="0" i="0" dirty="0">
                <a:solidFill>
                  <a:srgbClr val="222222"/>
                </a:solidFill>
                <a:effectLst/>
                <a:latin typeface="Harding"/>
              </a:rPr>
              <a:t>, The accuracy of protein-containing interfaces as a function of chain pair </a:t>
            </a:r>
            <a:r>
              <a:rPr lang="en-US" altLang="ja-JP" b="0" i="0" dirty="0" err="1">
                <a:solidFill>
                  <a:srgbClr val="222222"/>
                </a:solidFill>
                <a:effectLst/>
                <a:latin typeface="Harding"/>
              </a:rPr>
              <a:t>ipTM</a:t>
            </a:r>
            <a:r>
              <a:rPr lang="en-US" altLang="ja-JP" b="0" i="0" dirty="0">
                <a:solidFill>
                  <a:srgbClr val="222222"/>
                </a:solidFill>
                <a:effectLst/>
                <a:latin typeface="Harding"/>
              </a:rPr>
              <a:t> (top). Bottom, the LDDT-to-polymer accuracy was evaluated for various chain types as a function of chain-averaged </a:t>
            </a:r>
            <a:r>
              <a:rPr lang="en-US" altLang="ja-JP" b="0" i="0" dirty="0" err="1">
                <a:solidFill>
                  <a:srgbClr val="222222"/>
                </a:solidFill>
                <a:effectLst/>
                <a:latin typeface="Harding"/>
              </a:rPr>
              <a:t>pLDDT</a:t>
            </a:r>
            <a:r>
              <a:rPr lang="en-US" altLang="ja-JP" b="0" i="0" dirty="0">
                <a:solidFill>
                  <a:srgbClr val="222222"/>
                </a:solidFill>
                <a:effectLst/>
                <a:latin typeface="Harding"/>
              </a:rPr>
              <a:t>. The box plots show the 25–75% confidence intervals (box limits), the median (</a:t>
            </a:r>
            <a:r>
              <a:rPr lang="en-US" altLang="ja-JP" b="0" i="0" dirty="0" err="1">
                <a:solidFill>
                  <a:srgbClr val="222222"/>
                </a:solidFill>
                <a:effectLst/>
                <a:latin typeface="Harding"/>
              </a:rPr>
              <a:t>centre</a:t>
            </a:r>
            <a:r>
              <a:rPr lang="en-US" altLang="ja-JP" b="0" i="0" dirty="0">
                <a:solidFill>
                  <a:srgbClr val="222222"/>
                </a:solidFill>
                <a:effectLst/>
                <a:latin typeface="Harding"/>
              </a:rPr>
              <a:t> line) and the 5–95% confidence intervals (whiskers). </a:t>
            </a:r>
            <a:r>
              <a:rPr lang="en-US" altLang="ja-JP" b="0" i="1" dirty="0">
                <a:solidFill>
                  <a:srgbClr val="222222"/>
                </a:solidFill>
                <a:effectLst/>
                <a:latin typeface="Harding"/>
              </a:rPr>
              <a:t>n</a:t>
            </a:r>
            <a:r>
              <a:rPr lang="en-US" altLang="ja-JP" b="0" i="0" dirty="0">
                <a:solidFill>
                  <a:srgbClr val="222222"/>
                </a:solidFill>
                <a:effectLst/>
                <a:latin typeface="Harding"/>
              </a:rPr>
              <a:t> values report the number of clusters in each band. </a:t>
            </a:r>
            <a:r>
              <a:rPr lang="en-US" altLang="ja-JP" b="1" i="0" dirty="0">
                <a:solidFill>
                  <a:srgbClr val="222222"/>
                </a:solidFill>
                <a:effectLst/>
                <a:latin typeface="Harding"/>
              </a:rPr>
              <a:t>b</a:t>
            </a:r>
            <a:r>
              <a:rPr lang="en-US" altLang="ja-JP" b="0" i="0" dirty="0">
                <a:solidFill>
                  <a:srgbClr val="222222"/>
                </a:solidFill>
                <a:effectLst/>
                <a:latin typeface="Harding"/>
              </a:rPr>
              <a:t>, The predicted structure of PDB </a:t>
            </a:r>
            <a:r>
              <a:rPr lang="en-US" altLang="ja-JP" b="0" i="0" dirty="0">
                <a:solidFill>
                  <a:srgbClr val="006699"/>
                </a:solidFill>
                <a:effectLst/>
                <a:latin typeface="Harding"/>
                <a:hlinkClick r:id="rId3"/>
              </a:rPr>
              <a:t>7T82</a:t>
            </a:r>
            <a:r>
              <a:rPr lang="en-US" altLang="ja-JP" b="0" i="0" dirty="0">
                <a:solidFill>
                  <a:srgbClr val="222222"/>
                </a:solidFill>
                <a:effectLst/>
                <a:latin typeface="Harding"/>
              </a:rPr>
              <a:t> </a:t>
            </a:r>
            <a:r>
              <a:rPr lang="en-US" altLang="ja-JP" b="0" i="0" dirty="0" err="1">
                <a:solidFill>
                  <a:srgbClr val="222222"/>
                </a:solidFill>
                <a:effectLst/>
                <a:latin typeface="Harding"/>
              </a:rPr>
              <a:t>coloured</a:t>
            </a:r>
            <a:r>
              <a:rPr lang="en-US" altLang="ja-JP" b="0" i="0" dirty="0">
                <a:solidFill>
                  <a:srgbClr val="222222"/>
                </a:solidFill>
                <a:effectLst/>
                <a:latin typeface="Harding"/>
              </a:rPr>
              <a:t> by </a:t>
            </a:r>
            <a:r>
              <a:rPr lang="en-US" altLang="ja-JP" b="0" i="0" dirty="0" err="1">
                <a:solidFill>
                  <a:srgbClr val="222222"/>
                </a:solidFill>
                <a:effectLst/>
                <a:latin typeface="Harding"/>
              </a:rPr>
              <a:t>pLDDT</a:t>
            </a:r>
            <a:r>
              <a:rPr lang="en-US" altLang="ja-JP" b="0" i="0" dirty="0">
                <a:solidFill>
                  <a:srgbClr val="222222"/>
                </a:solidFill>
                <a:effectLst/>
                <a:latin typeface="Harding"/>
              </a:rPr>
              <a:t> (orange, 0–50; yellow, 50–70; cyan, 70–90; and blue, 90–100). </a:t>
            </a:r>
            <a:r>
              <a:rPr lang="en-US" altLang="ja-JP" b="1" i="0" dirty="0">
                <a:solidFill>
                  <a:srgbClr val="222222"/>
                </a:solidFill>
                <a:effectLst/>
                <a:latin typeface="Harding"/>
              </a:rPr>
              <a:t>c</a:t>
            </a:r>
            <a:r>
              <a:rPr lang="en-US" altLang="ja-JP" b="0" i="0" dirty="0">
                <a:solidFill>
                  <a:srgbClr val="222222"/>
                </a:solidFill>
                <a:effectLst/>
                <a:latin typeface="Harding"/>
              </a:rPr>
              <a:t>, The same prediction </a:t>
            </a:r>
            <a:r>
              <a:rPr lang="en-US" altLang="ja-JP" b="0" i="0" dirty="0" err="1">
                <a:solidFill>
                  <a:srgbClr val="222222"/>
                </a:solidFill>
                <a:effectLst/>
                <a:latin typeface="Harding"/>
              </a:rPr>
              <a:t>coloured</a:t>
            </a:r>
            <a:r>
              <a:rPr lang="en-US" altLang="ja-JP" b="0" i="0" dirty="0">
                <a:solidFill>
                  <a:srgbClr val="222222"/>
                </a:solidFill>
                <a:effectLst/>
                <a:latin typeface="Harding"/>
              </a:rPr>
              <a:t> by chain. </a:t>
            </a:r>
            <a:r>
              <a:rPr lang="en-US" altLang="ja-JP" b="1" i="0" dirty="0">
                <a:solidFill>
                  <a:srgbClr val="222222"/>
                </a:solidFill>
                <a:effectLst/>
                <a:latin typeface="Harding"/>
              </a:rPr>
              <a:t>d</a:t>
            </a:r>
            <a:r>
              <a:rPr lang="en-US" altLang="ja-JP" b="0" i="0" dirty="0">
                <a:solidFill>
                  <a:srgbClr val="222222"/>
                </a:solidFill>
                <a:effectLst/>
                <a:latin typeface="Harding"/>
              </a:rPr>
              <a:t>, </a:t>
            </a:r>
            <a:r>
              <a:rPr lang="en-US" altLang="ja-JP" b="0" i="0" dirty="0" err="1">
                <a:solidFill>
                  <a:srgbClr val="222222"/>
                </a:solidFill>
                <a:effectLst/>
                <a:latin typeface="Harding"/>
              </a:rPr>
              <a:t>DockQ</a:t>
            </a:r>
            <a:r>
              <a:rPr lang="en-US" altLang="ja-JP" b="0" i="0" dirty="0">
                <a:solidFill>
                  <a:srgbClr val="222222"/>
                </a:solidFill>
                <a:effectLst/>
                <a:latin typeface="Harding"/>
              </a:rPr>
              <a:t> scores for protein–protein interfaces. </a:t>
            </a:r>
            <a:r>
              <a:rPr lang="en-US" altLang="ja-JP" b="1" i="0" dirty="0">
                <a:solidFill>
                  <a:srgbClr val="222222"/>
                </a:solidFill>
                <a:effectLst/>
                <a:latin typeface="Harding"/>
              </a:rPr>
              <a:t>e</a:t>
            </a:r>
            <a:r>
              <a:rPr lang="en-US" altLang="ja-JP" b="0" i="0" dirty="0">
                <a:solidFill>
                  <a:srgbClr val="222222"/>
                </a:solidFill>
                <a:effectLst/>
                <a:latin typeface="Harding"/>
              </a:rPr>
              <a:t>, PAE matrix of same prediction (darker is more confident), with chain </a:t>
            </a:r>
            <a:r>
              <a:rPr lang="en-US" altLang="ja-JP" b="0" i="0" dirty="0" err="1">
                <a:solidFill>
                  <a:srgbClr val="222222"/>
                </a:solidFill>
                <a:effectLst/>
                <a:latin typeface="Harding"/>
              </a:rPr>
              <a:t>colouring</a:t>
            </a:r>
            <a:r>
              <a:rPr lang="en-US" altLang="ja-JP" b="0" i="0" dirty="0">
                <a:solidFill>
                  <a:srgbClr val="222222"/>
                </a:solidFill>
                <a:effectLst/>
                <a:latin typeface="Harding"/>
              </a:rPr>
              <a:t> of </a:t>
            </a:r>
            <a:r>
              <a:rPr lang="en-US" altLang="ja-JP" b="1" i="0" dirty="0">
                <a:solidFill>
                  <a:srgbClr val="222222"/>
                </a:solidFill>
                <a:effectLst/>
                <a:latin typeface="Harding"/>
              </a:rPr>
              <a:t>c</a:t>
            </a:r>
            <a:r>
              <a:rPr lang="en-US" altLang="ja-JP" b="0" i="0" dirty="0">
                <a:solidFill>
                  <a:srgbClr val="222222"/>
                </a:solidFill>
                <a:effectLst/>
                <a:latin typeface="Harding"/>
              </a:rPr>
              <a:t> on the side bars. The dashed black lines indicate the chain boundaries.</a:t>
            </a:r>
            <a:endParaRPr kumimoji="1" lang="ja-JP" altLang="en-US" dirty="0"/>
          </a:p>
        </p:txBody>
      </p:sp>
      <p:sp>
        <p:nvSpPr>
          <p:cNvPr id="4" name="スライド番号プレースホルダー 3"/>
          <p:cNvSpPr>
            <a:spLocks noGrp="1"/>
          </p:cNvSpPr>
          <p:nvPr>
            <p:ph type="sldNum" sz="quarter" idx="5"/>
          </p:nvPr>
        </p:nvSpPr>
        <p:spPr/>
        <p:txBody>
          <a:bodyPr/>
          <a:lstStyle/>
          <a:p>
            <a:fld id="{859D5E75-1125-4359-92EA-033CFD5AE7A0}" type="slidenum">
              <a:rPr kumimoji="1" lang="ja-JP" altLang="en-US" smtClean="0"/>
              <a:t>4</a:t>
            </a:fld>
            <a:endParaRPr kumimoji="1" lang="ja-JP" altLang="en-US"/>
          </a:p>
        </p:txBody>
      </p:sp>
    </p:spTree>
    <p:extLst>
      <p:ext uri="{BB962C8B-B14F-4D97-AF65-F5344CB8AC3E}">
        <p14:creationId xmlns:p14="http://schemas.microsoft.com/office/powerpoint/2010/main" val="622922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i="0" dirty="0">
                <a:solidFill>
                  <a:srgbClr val="222222"/>
                </a:solidFill>
                <a:effectLst/>
                <a:latin typeface="Harding"/>
              </a:rPr>
              <a:t>Fig. 5: Model limitations.</a:t>
            </a:r>
          </a:p>
          <a:p>
            <a:endParaRPr kumimoji="1" lang="en-US" altLang="ja-JP" b="1" i="0" dirty="0">
              <a:solidFill>
                <a:srgbClr val="222222"/>
              </a:solidFill>
              <a:effectLst/>
              <a:latin typeface="Harding"/>
            </a:endParaRPr>
          </a:p>
          <a:p>
            <a:r>
              <a:rPr lang="en-US" altLang="ja-JP" b="1" i="0" dirty="0">
                <a:solidFill>
                  <a:srgbClr val="222222"/>
                </a:solidFill>
                <a:effectLst/>
                <a:latin typeface="Harding"/>
              </a:rPr>
              <a:t>a</a:t>
            </a:r>
            <a:r>
              <a:rPr lang="en-US" altLang="ja-JP" b="0" i="0" dirty="0">
                <a:solidFill>
                  <a:srgbClr val="222222"/>
                </a:solidFill>
                <a:effectLst/>
                <a:latin typeface="Harding"/>
              </a:rPr>
              <a:t>, Antibody prediction quality increases with the number of model seeds. The quality of top-ranked, low-homology antibody–antigen interface predictions as a function of the number of seeds. Each datapoint shows the mean over 1,000 random samples (with replacement) of seeds to rank over, out of 1,200 seeds. Confidence intervals are 95% bootstraps over 10,000 resamples of cluster scores at each datapoint. Samples per interface are ranked by protein–protein </a:t>
            </a:r>
            <a:r>
              <a:rPr lang="en-US" altLang="ja-JP" b="0" i="0" dirty="0" err="1">
                <a:solidFill>
                  <a:srgbClr val="222222"/>
                </a:solidFill>
                <a:effectLst/>
                <a:latin typeface="Harding"/>
              </a:rPr>
              <a:t>ipTM</a:t>
            </a:r>
            <a:r>
              <a:rPr lang="en-US" altLang="ja-JP" b="0" i="0" dirty="0">
                <a:solidFill>
                  <a:srgbClr val="222222"/>
                </a:solidFill>
                <a:effectLst/>
                <a:latin typeface="Harding"/>
              </a:rPr>
              <a:t>. Significance tests were performed using by two-sided Wilcoxon signed-rank tests. </a:t>
            </a:r>
            <a:r>
              <a:rPr lang="en-US" altLang="ja-JP" b="0" i="1" dirty="0">
                <a:solidFill>
                  <a:srgbClr val="222222"/>
                </a:solidFill>
                <a:effectLst/>
                <a:latin typeface="Harding"/>
              </a:rPr>
              <a:t>n</a:t>
            </a:r>
            <a:r>
              <a:rPr lang="en-US" altLang="ja-JP" b="0" i="0" dirty="0">
                <a:solidFill>
                  <a:srgbClr val="222222"/>
                </a:solidFill>
                <a:effectLst/>
                <a:latin typeface="Harding"/>
              </a:rPr>
              <a:t> = 65 clusters. Exact </a:t>
            </a:r>
            <a:r>
              <a:rPr lang="en-US" altLang="ja-JP" b="0" i="1" dirty="0">
                <a:solidFill>
                  <a:srgbClr val="222222"/>
                </a:solidFill>
                <a:effectLst/>
                <a:latin typeface="Harding"/>
              </a:rPr>
              <a:t>P</a:t>
            </a:r>
            <a:r>
              <a:rPr lang="en-US" altLang="ja-JP" b="0" i="0" dirty="0">
                <a:solidFill>
                  <a:srgbClr val="222222"/>
                </a:solidFill>
                <a:effectLst/>
                <a:latin typeface="Harding"/>
              </a:rPr>
              <a:t> values were as follows: 2.0 × 10</a:t>
            </a:r>
            <a:r>
              <a:rPr lang="en-US" altLang="ja-JP" b="0" i="0" baseline="30000" dirty="0">
                <a:solidFill>
                  <a:srgbClr val="222222"/>
                </a:solidFill>
                <a:effectLst/>
                <a:latin typeface="Harding"/>
              </a:rPr>
              <a:t>−5</a:t>
            </a:r>
            <a:r>
              <a:rPr lang="en-US" altLang="ja-JP" b="0" i="0" dirty="0">
                <a:solidFill>
                  <a:srgbClr val="222222"/>
                </a:solidFill>
                <a:effectLst/>
                <a:latin typeface="Harding"/>
              </a:rPr>
              <a:t> (percentage correct) and </a:t>
            </a:r>
            <a:r>
              <a:rPr lang="en-US" altLang="ja-JP" b="0" i="1" dirty="0">
                <a:solidFill>
                  <a:srgbClr val="222222"/>
                </a:solidFill>
                <a:effectLst/>
                <a:latin typeface="Harding"/>
              </a:rPr>
              <a:t>P</a:t>
            </a:r>
            <a:r>
              <a:rPr lang="en-US" altLang="ja-JP" b="0" i="0" dirty="0">
                <a:solidFill>
                  <a:srgbClr val="222222"/>
                </a:solidFill>
                <a:effectLst/>
                <a:latin typeface="Harding"/>
              </a:rPr>
              <a:t> = 0.009 (percentage very high accuracy). </a:t>
            </a:r>
            <a:r>
              <a:rPr lang="en-US" altLang="ja-JP" b="1" i="0" dirty="0">
                <a:solidFill>
                  <a:srgbClr val="222222"/>
                </a:solidFill>
                <a:effectLst/>
                <a:latin typeface="Harding"/>
              </a:rPr>
              <a:t>b</a:t>
            </a:r>
            <a:r>
              <a:rPr lang="en-US" altLang="ja-JP" b="0" i="0" dirty="0">
                <a:solidFill>
                  <a:srgbClr val="222222"/>
                </a:solidFill>
                <a:effectLst/>
                <a:latin typeface="Harding"/>
              </a:rPr>
              <a:t>, Prediction (</a:t>
            </a:r>
            <a:r>
              <a:rPr lang="en-US" altLang="ja-JP" b="0" i="0" dirty="0" err="1">
                <a:solidFill>
                  <a:srgbClr val="222222"/>
                </a:solidFill>
                <a:effectLst/>
                <a:latin typeface="Harding"/>
              </a:rPr>
              <a:t>coloured</a:t>
            </a:r>
            <a:r>
              <a:rPr lang="en-US" altLang="ja-JP" b="0" i="0" dirty="0">
                <a:solidFill>
                  <a:srgbClr val="222222"/>
                </a:solidFill>
                <a:effectLst/>
                <a:latin typeface="Harding"/>
              </a:rPr>
              <a:t>) and ground-truth (grey) structures of </a:t>
            </a:r>
            <a:r>
              <a:rPr lang="en-US" altLang="ja-JP" b="0" i="1" dirty="0" err="1">
                <a:solidFill>
                  <a:srgbClr val="222222"/>
                </a:solidFill>
                <a:effectLst/>
                <a:latin typeface="Harding"/>
              </a:rPr>
              <a:t>Thermotoga</a:t>
            </a:r>
            <a:r>
              <a:rPr lang="en-US" altLang="ja-JP" b="0" i="1" dirty="0">
                <a:solidFill>
                  <a:srgbClr val="222222"/>
                </a:solidFill>
                <a:effectLst/>
                <a:latin typeface="Harding"/>
              </a:rPr>
              <a:t> maritima</a:t>
            </a:r>
            <a:r>
              <a:rPr lang="en-US" altLang="ja-JP" b="0" i="0" dirty="0">
                <a:solidFill>
                  <a:srgbClr val="222222"/>
                </a:solidFill>
                <a:effectLst/>
                <a:latin typeface="Harding"/>
              </a:rPr>
              <a:t> α-glucuronidase and beta-</a:t>
            </a:r>
            <a:r>
              <a:rPr lang="en-US" altLang="ja-JP" b="0" i="0" cap="all" dirty="0">
                <a:solidFill>
                  <a:srgbClr val="222222"/>
                </a:solidFill>
                <a:effectLst/>
                <a:latin typeface="Harding"/>
              </a:rPr>
              <a:t>d</a:t>
            </a:r>
            <a:r>
              <a:rPr lang="en-US" altLang="ja-JP" b="0" i="0" dirty="0">
                <a:solidFill>
                  <a:srgbClr val="222222"/>
                </a:solidFill>
                <a:effectLst/>
                <a:latin typeface="Harding"/>
              </a:rPr>
              <a:t>-glucuronic acid—a target from the </a:t>
            </a:r>
            <a:r>
              <a:rPr lang="en-US" altLang="ja-JP" b="0" i="0" dirty="0" err="1">
                <a:solidFill>
                  <a:srgbClr val="222222"/>
                </a:solidFill>
                <a:effectLst/>
                <a:latin typeface="Harding"/>
              </a:rPr>
              <a:t>PoseBusters</a:t>
            </a:r>
            <a:r>
              <a:rPr lang="en-US" altLang="ja-JP" b="0" i="0" dirty="0">
                <a:solidFill>
                  <a:srgbClr val="222222"/>
                </a:solidFill>
                <a:effectLst/>
                <a:latin typeface="Harding"/>
              </a:rPr>
              <a:t> set (PDB: </a:t>
            </a:r>
            <a:r>
              <a:rPr lang="en-US" altLang="ja-JP" b="0" i="0" dirty="0">
                <a:solidFill>
                  <a:srgbClr val="006699"/>
                </a:solidFill>
                <a:effectLst/>
                <a:latin typeface="Harding"/>
                <a:hlinkClick r:id="rId3"/>
              </a:rPr>
              <a:t>7CTM</a:t>
            </a:r>
            <a:r>
              <a:rPr lang="en-US" altLang="ja-JP" b="0" i="0" dirty="0">
                <a:solidFill>
                  <a:srgbClr val="222222"/>
                </a:solidFill>
                <a:effectLst/>
                <a:latin typeface="Harding"/>
              </a:rPr>
              <a:t>). AF3 predicts alpha-</a:t>
            </a:r>
            <a:r>
              <a:rPr lang="en-US" altLang="ja-JP" b="0" i="0" cap="all" dirty="0">
                <a:solidFill>
                  <a:srgbClr val="222222"/>
                </a:solidFill>
                <a:effectLst/>
                <a:latin typeface="Harding"/>
              </a:rPr>
              <a:t>d</a:t>
            </a:r>
            <a:r>
              <a:rPr lang="en-US" altLang="ja-JP" b="0" i="0" dirty="0">
                <a:solidFill>
                  <a:srgbClr val="222222"/>
                </a:solidFill>
                <a:effectLst/>
                <a:latin typeface="Harding"/>
              </a:rPr>
              <a:t>-glucuronic acid; the differing chiral </a:t>
            </a:r>
            <a:r>
              <a:rPr lang="en-US" altLang="ja-JP" b="0" i="0" dirty="0" err="1">
                <a:solidFill>
                  <a:srgbClr val="222222"/>
                </a:solidFill>
                <a:effectLst/>
                <a:latin typeface="Harding"/>
              </a:rPr>
              <a:t>centre</a:t>
            </a:r>
            <a:r>
              <a:rPr lang="en-US" altLang="ja-JP" b="0" i="0" dirty="0">
                <a:solidFill>
                  <a:srgbClr val="222222"/>
                </a:solidFill>
                <a:effectLst/>
                <a:latin typeface="Harding"/>
              </a:rPr>
              <a:t> is indicated by an asterisk. The prediction shown is top-ranked by ligand–protein </a:t>
            </a:r>
            <a:r>
              <a:rPr lang="en-US" altLang="ja-JP" b="0" i="0" dirty="0" err="1">
                <a:solidFill>
                  <a:srgbClr val="222222"/>
                </a:solidFill>
                <a:effectLst/>
                <a:latin typeface="Harding"/>
              </a:rPr>
              <a:t>ipTM</a:t>
            </a:r>
            <a:r>
              <a:rPr lang="en-US" altLang="ja-JP" b="0" i="0" dirty="0">
                <a:solidFill>
                  <a:srgbClr val="222222"/>
                </a:solidFill>
                <a:effectLst/>
                <a:latin typeface="Harding"/>
              </a:rPr>
              <a:t> and with a chirality and clash penalty. </a:t>
            </a:r>
            <a:r>
              <a:rPr lang="en-US" altLang="ja-JP" b="1" i="0" dirty="0">
                <a:solidFill>
                  <a:srgbClr val="222222"/>
                </a:solidFill>
                <a:effectLst/>
                <a:latin typeface="Harding"/>
              </a:rPr>
              <a:t>c</a:t>
            </a:r>
            <a:r>
              <a:rPr lang="en-US" altLang="ja-JP" b="0" i="0" dirty="0">
                <a:solidFill>
                  <a:srgbClr val="222222"/>
                </a:solidFill>
                <a:effectLst/>
                <a:latin typeface="Harding"/>
              </a:rPr>
              <a:t>, Conformation coverage is limited. Ground-truth structures (grey) of </a:t>
            </a:r>
            <a:r>
              <a:rPr lang="en-US" altLang="ja-JP" b="0" i="0" dirty="0" err="1">
                <a:solidFill>
                  <a:srgbClr val="222222"/>
                </a:solidFill>
                <a:effectLst/>
                <a:latin typeface="Harding"/>
              </a:rPr>
              <a:t>cereblon</a:t>
            </a:r>
            <a:r>
              <a:rPr lang="en-US" altLang="ja-JP" b="0" i="0" dirty="0">
                <a:solidFill>
                  <a:srgbClr val="222222"/>
                </a:solidFill>
                <a:effectLst/>
                <a:latin typeface="Harding"/>
              </a:rPr>
              <a:t> in open (apo, PDB: </a:t>
            </a:r>
            <a:r>
              <a:rPr lang="en-US" altLang="ja-JP" b="0" i="0" dirty="0">
                <a:solidFill>
                  <a:srgbClr val="006699"/>
                </a:solidFill>
                <a:effectLst/>
                <a:latin typeface="Harding"/>
                <a:hlinkClick r:id="rId4"/>
              </a:rPr>
              <a:t>8CVP</a:t>
            </a:r>
            <a:r>
              <a:rPr lang="en-US" altLang="ja-JP" b="0" i="0" dirty="0">
                <a:solidFill>
                  <a:srgbClr val="222222"/>
                </a:solidFill>
                <a:effectLst/>
                <a:latin typeface="Harding"/>
              </a:rPr>
              <a:t>; left) and closed (</a:t>
            </a:r>
            <a:r>
              <a:rPr lang="en-US" altLang="ja-JP" b="0" i="0" dirty="0" err="1">
                <a:solidFill>
                  <a:srgbClr val="222222"/>
                </a:solidFill>
                <a:effectLst/>
                <a:latin typeface="Harding"/>
              </a:rPr>
              <a:t>holo</a:t>
            </a:r>
            <a:r>
              <a:rPr lang="en-US" altLang="ja-JP" b="0" i="0" dirty="0">
                <a:solidFill>
                  <a:srgbClr val="222222"/>
                </a:solidFill>
                <a:effectLst/>
                <a:latin typeface="Harding"/>
              </a:rPr>
              <a:t> </a:t>
            </a:r>
            <a:r>
              <a:rPr lang="en-US" altLang="ja-JP" b="0" i="0" dirty="0" err="1">
                <a:solidFill>
                  <a:srgbClr val="222222"/>
                </a:solidFill>
                <a:effectLst/>
                <a:latin typeface="Harding"/>
              </a:rPr>
              <a:t>mezigdomide</a:t>
            </a:r>
            <a:r>
              <a:rPr lang="en-US" altLang="ja-JP" b="0" i="0" dirty="0">
                <a:solidFill>
                  <a:srgbClr val="222222"/>
                </a:solidFill>
                <a:effectLst/>
                <a:latin typeface="Harding"/>
              </a:rPr>
              <a:t>-bound, PDB: </a:t>
            </a:r>
            <a:r>
              <a:rPr lang="en-US" altLang="ja-JP" b="0" i="0" dirty="0">
                <a:solidFill>
                  <a:srgbClr val="006699"/>
                </a:solidFill>
                <a:effectLst/>
                <a:latin typeface="Harding"/>
                <a:hlinkClick r:id="rId5"/>
              </a:rPr>
              <a:t>8D7U</a:t>
            </a:r>
            <a:r>
              <a:rPr lang="en-US" altLang="ja-JP" b="0" i="0" dirty="0">
                <a:solidFill>
                  <a:srgbClr val="222222"/>
                </a:solidFill>
                <a:effectLst/>
                <a:latin typeface="Harding"/>
              </a:rPr>
              <a:t>; right) conformations. Predictions (blue) of both apo (with 10 overlaid samples) and </a:t>
            </a:r>
            <a:r>
              <a:rPr lang="en-US" altLang="ja-JP" b="0" i="0" dirty="0" err="1">
                <a:solidFill>
                  <a:srgbClr val="222222"/>
                </a:solidFill>
                <a:effectLst/>
                <a:latin typeface="Harding"/>
              </a:rPr>
              <a:t>holo</a:t>
            </a:r>
            <a:r>
              <a:rPr lang="en-US" altLang="ja-JP" b="0" i="0" dirty="0">
                <a:solidFill>
                  <a:srgbClr val="222222"/>
                </a:solidFill>
                <a:effectLst/>
                <a:latin typeface="Harding"/>
              </a:rPr>
              <a:t> structures are in the closed conformation. The dashed lines indicate the distance between the N-terminal Lon protease-like and C-terminal thalidomide-binding domain. </a:t>
            </a:r>
            <a:r>
              <a:rPr lang="en-US" altLang="ja-JP" b="1" i="0" dirty="0">
                <a:solidFill>
                  <a:srgbClr val="222222"/>
                </a:solidFill>
                <a:effectLst/>
                <a:latin typeface="Harding"/>
              </a:rPr>
              <a:t>d</a:t>
            </a:r>
            <a:r>
              <a:rPr lang="en-US" altLang="ja-JP" b="0" i="0" dirty="0">
                <a:solidFill>
                  <a:srgbClr val="222222"/>
                </a:solidFill>
                <a:effectLst/>
                <a:latin typeface="Harding"/>
              </a:rPr>
              <a:t>, A nuclear pore complex with 1,854 unresolved residues (PDB: </a:t>
            </a:r>
            <a:r>
              <a:rPr lang="en-US" altLang="ja-JP" b="0" i="0" dirty="0">
                <a:solidFill>
                  <a:srgbClr val="006699"/>
                </a:solidFill>
                <a:effectLst/>
                <a:latin typeface="Harding"/>
                <a:hlinkClick r:id="rId6"/>
              </a:rPr>
              <a:t>7F60</a:t>
            </a:r>
            <a:r>
              <a:rPr lang="en-US" altLang="ja-JP" b="0" i="0" dirty="0">
                <a:solidFill>
                  <a:srgbClr val="222222"/>
                </a:solidFill>
                <a:effectLst/>
                <a:latin typeface="Harding"/>
              </a:rPr>
              <a:t>). The ground truth (left) and predictions from AlphaFold-Multimer v.2.3 (middle) and AF3 (right) are shown. </a:t>
            </a:r>
            <a:r>
              <a:rPr lang="en-US" altLang="ja-JP" b="1" i="0" dirty="0">
                <a:solidFill>
                  <a:srgbClr val="222222"/>
                </a:solidFill>
                <a:effectLst/>
                <a:latin typeface="Harding"/>
              </a:rPr>
              <a:t>e</a:t>
            </a:r>
            <a:r>
              <a:rPr lang="en-US" altLang="ja-JP" b="0" i="0" dirty="0">
                <a:solidFill>
                  <a:srgbClr val="222222"/>
                </a:solidFill>
                <a:effectLst/>
                <a:latin typeface="Harding"/>
              </a:rPr>
              <a:t>, Prediction of a </a:t>
            </a:r>
            <a:r>
              <a:rPr lang="en-US" altLang="ja-JP" b="0" i="0" dirty="0" err="1">
                <a:solidFill>
                  <a:srgbClr val="222222"/>
                </a:solidFill>
                <a:effectLst/>
                <a:latin typeface="Harding"/>
              </a:rPr>
              <a:t>trinucleosome</a:t>
            </a:r>
            <a:r>
              <a:rPr lang="en-US" altLang="ja-JP" b="0" i="0" dirty="0">
                <a:solidFill>
                  <a:srgbClr val="222222"/>
                </a:solidFill>
                <a:effectLst/>
                <a:latin typeface="Harding"/>
              </a:rPr>
              <a:t> with overlapping DNA (pink) and protein (blue) chains (PDB: </a:t>
            </a:r>
            <a:r>
              <a:rPr lang="en-US" altLang="ja-JP" b="0" i="0" dirty="0">
                <a:solidFill>
                  <a:srgbClr val="006699"/>
                </a:solidFill>
                <a:effectLst/>
                <a:latin typeface="Harding"/>
                <a:hlinkClick r:id="rId7"/>
              </a:rPr>
              <a:t>7PEU</a:t>
            </a:r>
            <a:r>
              <a:rPr lang="en-US" altLang="ja-JP" b="0" i="0" dirty="0">
                <a:solidFill>
                  <a:srgbClr val="222222"/>
                </a:solidFill>
                <a:effectLst/>
                <a:latin typeface="Harding"/>
              </a:rPr>
              <a:t>); highlighted are overlapping protein chains B and J and self-overlapping DNA chain AA. Unless otherwise stated, predictions are top-ranked by our global complex ranking metric with chiral mismatch and steric clash penalties (Supplementary Methods </a:t>
            </a:r>
            <a:r>
              <a:rPr lang="en-US" altLang="ja-JP" b="0" i="0" dirty="0">
                <a:solidFill>
                  <a:srgbClr val="006699"/>
                </a:solidFill>
                <a:effectLst/>
                <a:latin typeface="Harding"/>
                <a:hlinkClick r:id="rId8"/>
              </a:rPr>
              <a:t>5.9.1</a:t>
            </a:r>
            <a:r>
              <a:rPr lang="en-US" altLang="ja-JP" b="0" i="0" dirty="0">
                <a:solidFill>
                  <a:srgbClr val="222222"/>
                </a:solidFill>
                <a:effectLst/>
                <a:latin typeface="Harding"/>
              </a:rPr>
              <a:t>).</a:t>
            </a:r>
            <a:endParaRPr kumimoji="1" lang="ja-JP" altLang="en-US" dirty="0"/>
          </a:p>
        </p:txBody>
      </p:sp>
      <p:sp>
        <p:nvSpPr>
          <p:cNvPr id="4" name="スライド番号プレースホルダー 3"/>
          <p:cNvSpPr>
            <a:spLocks noGrp="1"/>
          </p:cNvSpPr>
          <p:nvPr>
            <p:ph type="sldNum" sz="quarter" idx="5"/>
          </p:nvPr>
        </p:nvSpPr>
        <p:spPr/>
        <p:txBody>
          <a:bodyPr/>
          <a:lstStyle/>
          <a:p>
            <a:fld id="{859D5E75-1125-4359-92EA-033CFD5AE7A0}" type="slidenum">
              <a:rPr kumimoji="1" lang="ja-JP" altLang="en-US" smtClean="0"/>
              <a:t>5</a:t>
            </a:fld>
            <a:endParaRPr kumimoji="1" lang="ja-JP" altLang="en-US"/>
          </a:p>
        </p:txBody>
      </p:sp>
    </p:spTree>
    <p:extLst>
      <p:ext uri="{BB962C8B-B14F-4D97-AF65-F5344CB8AC3E}">
        <p14:creationId xmlns:p14="http://schemas.microsoft.com/office/powerpoint/2010/main" val="3454448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895017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69220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113920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68496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377991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209550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373546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1686690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2024928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194040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23AAF2B-17EC-4267-A7C7-BCC8D0DD9AE7}" type="datetimeFigureOut">
              <a:rPr kumimoji="1" lang="ja-JP" altLang="en-US" smtClean="0"/>
              <a:t>2024/11/26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425492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AAF2B-17EC-4267-A7C7-BCC8D0DD9AE7}" type="datetimeFigureOut">
              <a:rPr kumimoji="1" lang="ja-JP" altLang="en-US" smtClean="0"/>
              <a:t>2024/11/26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70866-13DA-484E-9117-F4957D916B33}" type="slidenum">
              <a:rPr kumimoji="1" lang="ja-JP" altLang="en-US" smtClean="0"/>
              <a:t>‹#›</a:t>
            </a:fld>
            <a:endParaRPr kumimoji="1" lang="ja-JP" altLang="en-US"/>
          </a:p>
        </p:txBody>
      </p:sp>
    </p:spTree>
    <p:extLst>
      <p:ext uri="{BB962C8B-B14F-4D97-AF65-F5344CB8AC3E}">
        <p14:creationId xmlns:p14="http://schemas.microsoft.com/office/powerpoint/2010/main" val="974884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1">
            <a:extLst>
              <a:ext uri="{FF2B5EF4-FFF2-40B4-BE49-F238E27FC236}">
                <a16:creationId xmlns:a16="http://schemas.microsoft.com/office/drawing/2014/main" id="{188F99A4-3E55-497A-897F-96595CB66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3" y="0"/>
            <a:ext cx="88534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69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41719-7E33-3FBC-A786-CD05CAB6D32D}"/>
            </a:ext>
          </a:extLst>
        </p:cNvPr>
        <p:cNvGrpSpPr/>
        <p:nvPr/>
      </p:nvGrpSpPr>
      <p:grpSpPr>
        <a:xfrm>
          <a:off x="0" y="0"/>
          <a:ext cx="0" cy="0"/>
          <a:chOff x="0" y="0"/>
          <a:chExt cx="0" cy="0"/>
        </a:xfrm>
      </p:grpSpPr>
      <p:pic>
        <p:nvPicPr>
          <p:cNvPr id="2050" name="Picture 2" descr="Fig. 2">
            <a:extLst>
              <a:ext uri="{FF2B5EF4-FFF2-40B4-BE49-F238E27FC236}">
                <a16:creationId xmlns:a16="http://schemas.microsoft.com/office/drawing/2014/main" id="{F36D5B15-6F74-06DB-90C2-2AA78AF01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0"/>
            <a:ext cx="80581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02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g. 3">
            <a:extLst>
              <a:ext uri="{FF2B5EF4-FFF2-40B4-BE49-F238E27FC236}">
                <a16:creationId xmlns:a16="http://schemas.microsoft.com/office/drawing/2014/main" id="{C8F59F93-5E25-95D5-A163-254443B45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4875"/>
            <a:ext cx="914400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59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0ADC5-BE40-5158-3FBE-DD9260EC0EB3}"/>
            </a:ext>
          </a:extLst>
        </p:cNvPr>
        <p:cNvGrpSpPr/>
        <p:nvPr/>
      </p:nvGrpSpPr>
      <p:grpSpPr>
        <a:xfrm>
          <a:off x="0" y="0"/>
          <a:ext cx="0" cy="0"/>
          <a:chOff x="0" y="0"/>
          <a:chExt cx="0" cy="0"/>
        </a:xfrm>
      </p:grpSpPr>
      <p:pic>
        <p:nvPicPr>
          <p:cNvPr id="4098" name="Picture 2" descr="Fig. 4">
            <a:extLst>
              <a:ext uri="{FF2B5EF4-FFF2-40B4-BE49-F238E27FC236}">
                <a16:creationId xmlns:a16="http://schemas.microsoft.com/office/drawing/2014/main" id="{4BFD4AA2-3C13-63B1-9C83-407B451CD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913" y="0"/>
            <a:ext cx="74961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92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92022-A41C-2D96-398E-05BF8E261AF7}"/>
            </a:ext>
          </a:extLst>
        </p:cNvPr>
        <p:cNvGrpSpPr/>
        <p:nvPr/>
      </p:nvGrpSpPr>
      <p:grpSpPr>
        <a:xfrm>
          <a:off x="0" y="0"/>
          <a:ext cx="0" cy="0"/>
          <a:chOff x="0" y="0"/>
          <a:chExt cx="0" cy="0"/>
        </a:xfrm>
      </p:grpSpPr>
      <p:pic>
        <p:nvPicPr>
          <p:cNvPr id="5122" name="Picture 2" descr="Fig. 5">
            <a:extLst>
              <a:ext uri="{FF2B5EF4-FFF2-40B4-BE49-F238E27FC236}">
                <a16:creationId xmlns:a16="http://schemas.microsoft.com/office/drawing/2014/main" id="{94706548-FB4D-8F99-EB90-8C34ABA17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13" y="0"/>
            <a:ext cx="59721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67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68B11-9D51-6BD8-901B-27D0A896DE0E}"/>
            </a:ext>
          </a:extLst>
        </p:cNvPr>
        <p:cNvGrpSpPr/>
        <p:nvPr/>
      </p:nvGrpSpPr>
      <p:grpSpPr>
        <a:xfrm>
          <a:off x="0" y="0"/>
          <a:ext cx="0" cy="0"/>
          <a:chOff x="0" y="0"/>
          <a:chExt cx="0" cy="0"/>
        </a:xfrm>
      </p:grpSpPr>
    </p:spTree>
    <p:extLst>
      <p:ext uri="{BB962C8B-B14F-4D97-AF65-F5344CB8AC3E}">
        <p14:creationId xmlns:p14="http://schemas.microsoft.com/office/powerpoint/2010/main" val="109587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9E4D6-23C7-F80D-022B-8449D9736732}"/>
            </a:ext>
          </a:extLst>
        </p:cNvPr>
        <p:cNvGrpSpPr/>
        <p:nvPr/>
      </p:nvGrpSpPr>
      <p:grpSpPr>
        <a:xfrm>
          <a:off x="0" y="0"/>
          <a:ext cx="0" cy="0"/>
          <a:chOff x="0" y="0"/>
          <a:chExt cx="0" cy="0"/>
        </a:xfrm>
      </p:grpSpPr>
    </p:spTree>
    <p:extLst>
      <p:ext uri="{BB962C8B-B14F-4D97-AF65-F5344CB8AC3E}">
        <p14:creationId xmlns:p14="http://schemas.microsoft.com/office/powerpoint/2010/main" val="3115545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FF3CF-09C4-D40E-DCA3-607EF73A037E}"/>
            </a:ext>
          </a:extLst>
        </p:cNvPr>
        <p:cNvGrpSpPr/>
        <p:nvPr/>
      </p:nvGrpSpPr>
      <p:grpSpPr>
        <a:xfrm>
          <a:off x="0" y="0"/>
          <a:ext cx="0" cy="0"/>
          <a:chOff x="0" y="0"/>
          <a:chExt cx="0" cy="0"/>
        </a:xfrm>
      </p:grpSpPr>
    </p:spTree>
    <p:extLst>
      <p:ext uri="{BB962C8B-B14F-4D97-AF65-F5344CB8AC3E}">
        <p14:creationId xmlns:p14="http://schemas.microsoft.com/office/powerpoint/2010/main" val="357242318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Arial"/>
        <a:cs typeface=""/>
      </a:majorFont>
      <a:minorFont>
        <a:latin typeface="Arial"/>
        <a:ea typeface="Arial"/>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7564</TotalTime>
  <Words>1494</Words>
  <Application>Microsoft Office PowerPoint</Application>
  <PresentationFormat>画面に合わせる (4:3)</PresentationFormat>
  <Paragraphs>15</Paragraphs>
  <Slides>8</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-apple-system</vt:lpstr>
      <vt:lpstr>Harding</vt:lpstr>
      <vt:lpstr>Menlo</vt:lpstr>
      <vt:lpstr>游ゴシック</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吉開　泰裕</dc:creator>
  <cp:lastModifiedBy>吉開　泰裕</cp:lastModifiedBy>
  <cp:revision>53</cp:revision>
  <dcterms:created xsi:type="dcterms:W3CDTF">2024-01-24T06:49:39Z</dcterms:created>
  <dcterms:modified xsi:type="dcterms:W3CDTF">2024-11-26T05:34:43Z</dcterms:modified>
</cp:coreProperties>
</file>