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C6E"/>
    <a:srgbClr val="7FD9B8"/>
    <a:srgbClr val="0A573A"/>
    <a:srgbClr val="FFFFFF"/>
    <a:srgbClr val="157A54"/>
    <a:srgbClr val="3FC991"/>
    <a:srgbClr val="0F6947"/>
    <a:srgbClr val="1A8C63"/>
    <a:srgbClr val="FF9999"/>
    <a:srgbClr val="B004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9D0ED-0C40-1CF4-78F2-1E389183E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291E87-B78B-5473-A0D6-70EB4CF1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0BCBC-FE0C-7E05-240B-4153E80D6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2E6B3-4565-7FFF-53C7-1AC4A1A1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4659-76F9-C587-8A4F-A3E3A57A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1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3E7C39-3093-255B-7612-919E47BD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A9EC4-1174-0D8D-E060-CF8043276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F6BE0C-5C52-5C87-AF3C-59F084B3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C3FEC-7843-D33D-10ED-8624819E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B6CDDC-3BF4-11A0-7D14-A6C42F91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4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465E8-EB6C-5CCD-D85C-38D00EE45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908688-059E-83D0-D95B-A9B256004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5CA62-6470-F714-EF08-B485F5FB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E84F6-7405-52EA-E2C4-248DECA5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1C4E-AF81-4477-1703-AC9B0D1E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3330-D9E8-2A9E-4DC4-E6A90C00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BD65C-5395-3A23-0D21-E612D5D80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30DA0-1FA0-9F6B-E933-BDE3F04A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19CF6-F909-46AD-A762-00DB322A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19150-0609-AE21-8426-3941F5EE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1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199CD-BDCF-9240-F471-04D0F1CD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47067A-DC4F-5182-51C6-FDD919C2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B366D-9C34-D41C-3763-48BB797BB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519BE-3CA1-0FAF-13F0-43A7D593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C3EDE-31FC-C7F8-65E2-43D40B61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20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92BD-7F11-620F-9404-865E05D1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07304-DE4A-A722-C62D-967BFB54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1A2E1E-2290-342A-0F35-DD090AAB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55BD2-339B-5F9B-7CA5-628313A1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3561C1-754D-21D0-DFE1-4A3F3F7B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4D199B-A7B6-CF03-DD0C-45109D52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9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0DD48-A888-4C65-5407-83245D98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14CA0-D307-09A5-F383-B282B34AB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D601B1-F691-9654-D365-A5F1A0010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E497C6-C31D-1996-7BFA-51C850609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6D696-845F-3056-F44C-A5105D0DC0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24C459-240C-F5FB-8524-41528F0F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51CF6D-74F5-9AF1-BADC-675C58B2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8971AA-E65D-1EB8-433A-750D984F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98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7EE42-5E46-4E23-B5A2-5B3F7907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019A32-9EA3-15B5-9A82-A8E0321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F25428-614A-AE5F-3545-2A761011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0F9A74-C754-81A2-C48E-CB45E4B6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89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5E9F1-9898-0B5D-908E-31DF903D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80D436-2985-4A1A-BBA1-4DCCDAD4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7C6F21-019F-5FFF-98E1-FCF75ED0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4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10FB-138A-2940-94CD-A3C1157B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A93A-A7F4-6325-575E-5079B4D5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3995A-B44C-7E38-CF0A-F414389C7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81149B-DC87-6DDC-3386-3FA1BE44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29AC9D-3370-7461-A1CB-4A68A144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D085F3-43B5-F0D6-7094-7C8BF97D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5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E31C6-B6F9-EF1B-5AB4-5E1CFCB6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7742DD-ACB7-B0FD-EF81-83506099D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31443-2493-4799-94DB-F65831E8F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D2006-DF0D-E749-1A98-92A9F79A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D96773-75DD-F4BA-FE30-56FEC833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184302-B318-56E7-2E88-CBC948D4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3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8A2E33-7C26-E1A0-0385-6FDC48952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DD0DB-0DE8-73FE-49AB-0D668F9D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E2A38-5F1B-3DD6-C48B-3DD564F61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EB5A0-897F-4C68-8930-E37EA7A382E0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73600-6CF8-18D7-8D06-9CD036846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4E361-315D-272B-2571-A0A2DD765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CBAA5-44D6-4CE2-838D-E9A661060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24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114">
            <a:extLst>
              <a:ext uri="{FF2B5EF4-FFF2-40B4-BE49-F238E27FC236}">
                <a16:creationId xmlns:a16="http://schemas.microsoft.com/office/drawing/2014/main" id="{4DB25C07-8F3A-90E7-3680-2E3F9D763BFD}"/>
              </a:ext>
            </a:extLst>
          </p:cNvPr>
          <p:cNvSpPr/>
          <p:nvPr/>
        </p:nvSpPr>
        <p:spPr>
          <a:xfrm>
            <a:off x="1583322" y="104127"/>
            <a:ext cx="4166747" cy="6407701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9999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F6980DF-FB55-2D22-B86D-B0FFE9B9109B}"/>
              </a:ext>
            </a:extLst>
          </p:cNvPr>
          <p:cNvSpPr/>
          <p:nvPr/>
        </p:nvSpPr>
        <p:spPr>
          <a:xfrm>
            <a:off x="1678360" y="346172"/>
            <a:ext cx="3975475" cy="256572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A709A22-1864-CCB3-F8EB-5E986A599F4F}"/>
              </a:ext>
            </a:extLst>
          </p:cNvPr>
          <p:cNvSpPr/>
          <p:nvPr/>
        </p:nvSpPr>
        <p:spPr>
          <a:xfrm>
            <a:off x="4393523" y="1370852"/>
            <a:ext cx="1143029" cy="87995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4A69D17-D26D-3AFA-079F-C419E0ACA9B9}"/>
              </a:ext>
            </a:extLst>
          </p:cNvPr>
          <p:cNvSpPr/>
          <p:nvPr/>
        </p:nvSpPr>
        <p:spPr>
          <a:xfrm>
            <a:off x="3107031" y="672889"/>
            <a:ext cx="1271022" cy="226688"/>
          </a:xfrm>
          <a:prstGeom prst="roundRect">
            <a:avLst/>
          </a:prstGeom>
          <a:solidFill>
            <a:srgbClr val="FDC3F9"/>
          </a:solidFill>
          <a:ln>
            <a:solidFill>
              <a:srgbClr val="FDC3F9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Original Datasets</a:t>
            </a:r>
            <a:endParaRPr lang="zh-CN" altLang="en-US" sz="1000" b="1" dirty="0">
              <a:solidFill>
                <a:schemeClr val="tx1"/>
              </a:solidFill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3946E67-FB7D-0F0B-45E3-CA371CD9F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031" y="1084487"/>
            <a:ext cx="1271022" cy="226689"/>
          </a:xfrm>
          <a:prstGeom prst="roundRect">
            <a:avLst/>
          </a:prstGeom>
          <a:solidFill>
            <a:srgbClr val="EFA3A8"/>
          </a:solidFill>
          <a:ln>
            <a:solidFill>
              <a:srgbClr val="EFA3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altLang="zh-CN" sz="1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Datasets</a:t>
            </a:r>
            <a:endParaRPr lang="zh-CN" altLang="en-US" sz="1000" b="1" dirty="0">
              <a:solidFill>
                <a:schemeClr val="tx1"/>
              </a:solidFill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C283B1F3-45EF-3432-39BA-4E7075ED2A4E}"/>
              </a:ext>
            </a:extLst>
          </p:cNvPr>
          <p:cNvSpPr/>
          <p:nvPr/>
        </p:nvSpPr>
        <p:spPr>
          <a:xfrm>
            <a:off x="3695878" y="901776"/>
            <a:ext cx="93328" cy="183419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rgbClr val="B0042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60C24E-0BA1-A26C-BE75-21E6C7DF909D}"/>
              </a:ext>
            </a:extLst>
          </p:cNvPr>
          <p:cNvSpPr txBox="1"/>
          <p:nvPr/>
        </p:nvSpPr>
        <p:spPr>
          <a:xfrm>
            <a:off x="3736362" y="834543"/>
            <a:ext cx="1170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B004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r>
              <a:rPr lang="en-US" altLang="zh-CN" sz="1000" dirty="0">
                <a:solidFill>
                  <a:srgbClr val="B004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1200" dirty="0">
                <a:solidFill>
                  <a:srgbClr val="B004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zh-CN" altLang="en-US" sz="1200" dirty="0">
              <a:solidFill>
                <a:srgbClr val="B00421"/>
              </a:solidFill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CA366C-B599-02F5-5FA2-87D2810D9EBF}"/>
              </a:ext>
            </a:extLst>
          </p:cNvPr>
          <p:cNvSpPr txBox="1"/>
          <p:nvPr/>
        </p:nvSpPr>
        <p:spPr>
          <a:xfrm>
            <a:off x="2946701" y="387285"/>
            <a:ext cx="2069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B004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I: Data Preparation</a:t>
            </a:r>
            <a:endParaRPr lang="zh-CN" altLang="en-US" sz="1200" b="1" dirty="0">
              <a:solidFill>
                <a:srgbClr val="B00421"/>
              </a:solidFill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237F452-858E-5A16-93BF-6E4B729DA374}"/>
              </a:ext>
            </a:extLst>
          </p:cNvPr>
          <p:cNvSpPr/>
          <p:nvPr/>
        </p:nvSpPr>
        <p:spPr>
          <a:xfrm>
            <a:off x="1678360" y="3002596"/>
            <a:ext cx="3975475" cy="159384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DA81313-7413-4A77-7282-97589AED684C}"/>
              </a:ext>
            </a:extLst>
          </p:cNvPr>
          <p:cNvSpPr/>
          <p:nvPr/>
        </p:nvSpPr>
        <p:spPr>
          <a:xfrm>
            <a:off x="4529803" y="1464125"/>
            <a:ext cx="872207" cy="2769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PCR</a:t>
            </a:r>
            <a:endParaRPr lang="zh-CN" altLang="en-US" sz="1000" b="1" dirty="0">
              <a:solidFill>
                <a:schemeClr val="tx1"/>
              </a:solidFill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37B08BA-24B9-B28B-FC02-CE8F63EAA7D7}"/>
              </a:ext>
            </a:extLst>
          </p:cNvPr>
          <p:cNvSpPr/>
          <p:nvPr/>
        </p:nvSpPr>
        <p:spPr>
          <a:xfrm>
            <a:off x="4527637" y="1862741"/>
            <a:ext cx="872230" cy="2902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Absorption Bandwidth</a:t>
            </a:r>
            <a:endParaRPr lang="zh-CN" altLang="en-US" sz="900" b="1" dirty="0">
              <a:solidFill>
                <a:schemeClr val="tx1"/>
              </a:solidFill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0CC19A8-41BF-3F52-020E-4CD87FD4A8AC}"/>
              </a:ext>
            </a:extLst>
          </p:cNvPr>
          <p:cNvSpPr txBox="1"/>
          <p:nvPr/>
        </p:nvSpPr>
        <p:spPr>
          <a:xfrm>
            <a:off x="2996005" y="2161048"/>
            <a:ext cx="2070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B0042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II: Model Solution</a:t>
            </a:r>
            <a:endParaRPr lang="zh-CN" altLang="en-US" sz="1200" b="1" dirty="0">
              <a:solidFill>
                <a:srgbClr val="B00421"/>
              </a:solidFill>
              <a:latin typeface="Cambria" panose="020405030504060302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68B2B69-44C8-B025-A6FB-3B8DBE33A914}"/>
              </a:ext>
            </a:extLst>
          </p:cNvPr>
          <p:cNvSpPr/>
          <p:nvPr/>
        </p:nvSpPr>
        <p:spPr>
          <a:xfrm>
            <a:off x="3060367" y="2474569"/>
            <a:ext cx="1271022" cy="27699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endParaRPr lang="zh-CN" altLang="en-US" sz="1000" b="1" dirty="0"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02C52846-0016-99BA-94A4-F664F2F7A4C5}"/>
              </a:ext>
            </a:extLst>
          </p:cNvPr>
          <p:cNvSpPr/>
          <p:nvPr/>
        </p:nvSpPr>
        <p:spPr>
          <a:xfrm>
            <a:off x="1870463" y="3235076"/>
            <a:ext cx="1715479" cy="26684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 Model</a:t>
            </a:r>
            <a:endParaRPr lang="zh-CN" altLang="en-US" sz="11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78DAA35-01C9-04C0-4507-0976778D512C}"/>
              </a:ext>
            </a:extLst>
          </p:cNvPr>
          <p:cNvSpPr/>
          <p:nvPr/>
        </p:nvSpPr>
        <p:spPr>
          <a:xfrm>
            <a:off x="1870465" y="3582879"/>
            <a:ext cx="1715479" cy="26684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mbria" panose="02040503050406030204" pitchFamily="18" charset="0"/>
                <a:ea typeface="Cambria" panose="02040503050406030204" pitchFamily="18" charset="0"/>
              </a:rPr>
              <a:t>KNN Model</a:t>
            </a:r>
            <a:endParaRPr lang="zh-CN" altLang="en-US" sz="1200" b="1" dirty="0">
              <a:latin typeface="Cambria" panose="020405030504060302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F3B04E34-E994-36AA-DA45-33778D9A89E0}"/>
              </a:ext>
            </a:extLst>
          </p:cNvPr>
          <p:cNvSpPr/>
          <p:nvPr/>
        </p:nvSpPr>
        <p:spPr>
          <a:xfrm>
            <a:off x="1870464" y="3919017"/>
            <a:ext cx="1715478" cy="35989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Cambria" panose="02040503050406030204" pitchFamily="18" charset="0"/>
                <a:ea typeface="Cambria" panose="02040503050406030204" pitchFamily="18" charset="0"/>
              </a:rPr>
              <a:t>Neural Network Model</a:t>
            </a:r>
            <a:endParaRPr lang="zh-CN" altLang="en-US" sz="1200" b="1" dirty="0">
              <a:latin typeface="Cambria" panose="020405030504060302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BE00D0F-387F-C440-7FAD-8FEFBE70852D}"/>
              </a:ext>
            </a:extLst>
          </p:cNvPr>
          <p:cNvCxnSpPr>
            <a:cxnSpLocks/>
          </p:cNvCxnSpPr>
          <p:nvPr/>
        </p:nvCxnSpPr>
        <p:spPr>
          <a:xfrm>
            <a:off x="3585942" y="3348461"/>
            <a:ext cx="362873" cy="2871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4A7A3AE-62D3-8E37-E7E4-9CD3714E712C}"/>
              </a:ext>
            </a:extLst>
          </p:cNvPr>
          <p:cNvCxnSpPr>
            <a:cxnSpLocks/>
          </p:cNvCxnSpPr>
          <p:nvPr/>
        </p:nvCxnSpPr>
        <p:spPr>
          <a:xfrm>
            <a:off x="3585942" y="3716303"/>
            <a:ext cx="3628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46D4690-7160-D107-F835-8F576AE8CE72}"/>
              </a:ext>
            </a:extLst>
          </p:cNvPr>
          <p:cNvSpPr/>
          <p:nvPr/>
        </p:nvSpPr>
        <p:spPr>
          <a:xfrm>
            <a:off x="4009227" y="3487543"/>
            <a:ext cx="1353763" cy="4308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5C5709A-962F-446F-7EA1-5AD7EF973F2F}"/>
              </a:ext>
            </a:extLst>
          </p:cNvPr>
          <p:cNvSpPr/>
          <p:nvPr/>
        </p:nvSpPr>
        <p:spPr>
          <a:xfrm>
            <a:off x="1678359" y="4696009"/>
            <a:ext cx="3975476" cy="17109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0DF566C5-2BBF-50C3-5E6D-67FAA3FCE97F}"/>
              </a:ext>
            </a:extLst>
          </p:cNvPr>
          <p:cNvCxnSpPr>
            <a:cxnSpLocks/>
          </p:cNvCxnSpPr>
          <p:nvPr/>
        </p:nvCxnSpPr>
        <p:spPr>
          <a:xfrm flipV="1">
            <a:off x="3584691" y="3785080"/>
            <a:ext cx="362873" cy="254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74885FD5-C3A4-F91C-5708-AC6F43DEA293}"/>
              </a:ext>
            </a:extLst>
          </p:cNvPr>
          <p:cNvSpPr/>
          <p:nvPr/>
        </p:nvSpPr>
        <p:spPr>
          <a:xfrm>
            <a:off x="5852112" y="108118"/>
            <a:ext cx="4215750" cy="640371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81CB3CA1-02FE-F00E-9EF9-8B9D4DB8DFDE}"/>
              </a:ext>
            </a:extLst>
          </p:cNvPr>
          <p:cNvSpPr/>
          <p:nvPr/>
        </p:nvSpPr>
        <p:spPr>
          <a:xfrm>
            <a:off x="5951072" y="348598"/>
            <a:ext cx="4026825" cy="3593726"/>
          </a:xfrm>
          <a:prstGeom prst="rect">
            <a:avLst/>
          </a:prstGeom>
          <a:solidFill>
            <a:schemeClr val="bg1"/>
          </a:solidFill>
          <a:ln w="28575">
            <a:solidFill>
              <a:srgbClr val="0A573A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85BA869-342B-BDB6-4B88-FA73E6C02E73}"/>
              </a:ext>
            </a:extLst>
          </p:cNvPr>
          <p:cNvSpPr txBox="1"/>
          <p:nvPr/>
        </p:nvSpPr>
        <p:spPr>
          <a:xfrm>
            <a:off x="4111270" y="3486130"/>
            <a:ext cx="1374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comparing with each other </a:t>
            </a:r>
            <a:endParaRPr lang="zh-CN" altLang="en-US" sz="11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6AE5877-D690-CFA4-EE86-3B5BDEE67A11}"/>
              </a:ext>
            </a:extLst>
          </p:cNvPr>
          <p:cNvCxnSpPr/>
          <p:nvPr/>
        </p:nvCxnSpPr>
        <p:spPr>
          <a:xfrm flipH="1">
            <a:off x="4133493" y="3943671"/>
            <a:ext cx="450833" cy="30515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7B18826-616A-0B93-8909-BACD53AE37CB}"/>
              </a:ext>
            </a:extLst>
          </p:cNvPr>
          <p:cNvSpPr txBox="1"/>
          <p:nvPr/>
        </p:nvSpPr>
        <p:spPr>
          <a:xfrm>
            <a:off x="3629623" y="4268159"/>
            <a:ext cx="167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 Best!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40E65F0-F4DB-9A2F-26AD-6C3432337561}"/>
              </a:ext>
            </a:extLst>
          </p:cNvPr>
          <p:cNvSpPr txBox="1"/>
          <p:nvPr/>
        </p:nvSpPr>
        <p:spPr>
          <a:xfrm>
            <a:off x="3812310" y="3074846"/>
            <a:ext cx="1715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III: Model Comparing</a:t>
            </a:r>
            <a:endParaRPr lang="zh-CN" altLang="en-US" sz="12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35A42199-B8B3-519D-832C-F723C65D04C7}"/>
              </a:ext>
            </a:extLst>
          </p:cNvPr>
          <p:cNvSpPr/>
          <p:nvPr/>
        </p:nvSpPr>
        <p:spPr>
          <a:xfrm>
            <a:off x="3982128" y="4998738"/>
            <a:ext cx="1372464" cy="2991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Sequential Search</a:t>
            </a:r>
            <a:endParaRPr lang="zh-CN" altLang="en-US" sz="11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5AE7C099-144A-9A34-D81F-7296760672EB}"/>
              </a:ext>
            </a:extLst>
          </p:cNvPr>
          <p:cNvSpPr/>
          <p:nvPr/>
        </p:nvSpPr>
        <p:spPr>
          <a:xfrm>
            <a:off x="3990526" y="5439360"/>
            <a:ext cx="1372464" cy="29911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Cambria" panose="02040503050406030204" pitchFamily="18" charset="0"/>
                <a:ea typeface="Cambria" panose="02040503050406030204" pitchFamily="18" charset="0"/>
              </a:rPr>
              <a:t>Optimal  Multi-output RF-Regressor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C9F7CA3-CBD7-39D0-0A97-95D0258DF1D0}"/>
              </a:ext>
            </a:extLst>
          </p:cNvPr>
          <p:cNvSpPr/>
          <p:nvPr/>
        </p:nvSpPr>
        <p:spPr>
          <a:xfrm>
            <a:off x="3991554" y="5878325"/>
            <a:ext cx="1371436" cy="30777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Cambria" panose="02040503050406030204" pitchFamily="18" charset="0"/>
                <a:ea typeface="Cambria" panose="02040503050406030204" pitchFamily="18" charset="0"/>
              </a:rPr>
              <a:t>Predicted Structural Parameters</a:t>
            </a:r>
            <a:endParaRPr lang="zh-CN" altLang="en-US" sz="900" b="1" dirty="0">
              <a:latin typeface="Cambria" panose="02040503050406030204" pitchFamily="18" charset="0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DC38CDE4-CDEB-B405-C991-B05DC2842F02}"/>
              </a:ext>
            </a:extLst>
          </p:cNvPr>
          <p:cNvCxnSpPr>
            <a:cxnSpLocks/>
            <a:endCxn id="77" idx="3"/>
          </p:cNvCxnSpPr>
          <p:nvPr/>
        </p:nvCxnSpPr>
        <p:spPr>
          <a:xfrm rot="16200000" flipH="1">
            <a:off x="5148111" y="5374039"/>
            <a:ext cx="421582" cy="8176"/>
          </a:xfrm>
          <a:prstGeom prst="curvedConnector4">
            <a:avLst>
              <a:gd name="adj1" fmla="val 32262"/>
              <a:gd name="adj2" fmla="val 1995267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椭圆 91">
            <a:extLst>
              <a:ext uri="{FF2B5EF4-FFF2-40B4-BE49-F238E27FC236}">
                <a16:creationId xmlns:a16="http://schemas.microsoft.com/office/drawing/2014/main" id="{8FC7C4BC-4CBB-5F9E-B814-57D2A49D15A5}"/>
              </a:ext>
            </a:extLst>
          </p:cNvPr>
          <p:cNvSpPr/>
          <p:nvPr/>
        </p:nvSpPr>
        <p:spPr>
          <a:xfrm>
            <a:off x="2363044" y="5565488"/>
            <a:ext cx="1403083" cy="494103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latin typeface="Cambria" panose="02040503050406030204" pitchFamily="18" charset="0"/>
              </a:rPr>
              <a:t>Predicted PCR &amp; Absorption Bandwidth</a:t>
            </a:r>
            <a:endParaRPr lang="zh-CN" altLang="en-US" sz="900" b="1" dirty="0">
              <a:latin typeface="Cambria" panose="020405030504060302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FB2985D-A238-95DA-70B2-9CD16FBD4BED}"/>
              </a:ext>
            </a:extLst>
          </p:cNvPr>
          <p:cNvSpPr txBox="1"/>
          <p:nvPr/>
        </p:nvSpPr>
        <p:spPr>
          <a:xfrm>
            <a:off x="1945576" y="5209850"/>
            <a:ext cx="834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Output!</a:t>
            </a:r>
            <a:endParaRPr lang="zh-CN" altLang="en-US" sz="1400" b="1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6FAF182F-8E35-C7A3-395C-083FF5D9D6F7}"/>
              </a:ext>
            </a:extLst>
          </p:cNvPr>
          <p:cNvSpPr txBox="1"/>
          <p:nvPr/>
        </p:nvSpPr>
        <p:spPr>
          <a:xfrm>
            <a:off x="1764825" y="4853451"/>
            <a:ext cx="2244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IV: Hyperparameter Tunning</a:t>
            </a:r>
            <a:endParaRPr lang="zh-CN" altLang="en-US" sz="1200" b="1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052A3C4-0F30-A19C-8944-E9738ED43173}"/>
              </a:ext>
            </a:extLst>
          </p:cNvPr>
          <p:cNvSpPr/>
          <p:nvPr/>
        </p:nvSpPr>
        <p:spPr>
          <a:xfrm>
            <a:off x="7415377" y="653256"/>
            <a:ext cx="1195677" cy="229597"/>
          </a:xfrm>
          <a:prstGeom prst="roundRect">
            <a:avLst/>
          </a:prstGeom>
          <a:solidFill>
            <a:srgbClr val="7FD9B8"/>
          </a:solidFill>
          <a:ln>
            <a:solidFill>
              <a:srgbClr val="7FD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Original Datasets</a:t>
            </a:r>
            <a:endParaRPr lang="zh-CN" altLang="en-US" sz="9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254FD3E-C6A6-3F38-AAC9-7E9AE860D767}"/>
              </a:ext>
            </a:extLst>
          </p:cNvPr>
          <p:cNvSpPr/>
          <p:nvPr/>
        </p:nvSpPr>
        <p:spPr>
          <a:xfrm>
            <a:off x="5950226" y="4039722"/>
            <a:ext cx="4014755" cy="236721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D5D32957-5251-0C38-CE6C-E4043BDF3071}"/>
              </a:ext>
            </a:extLst>
          </p:cNvPr>
          <p:cNvSpPr/>
          <p:nvPr/>
        </p:nvSpPr>
        <p:spPr>
          <a:xfrm>
            <a:off x="6151476" y="4453654"/>
            <a:ext cx="1050294" cy="4373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Predicted Structural Parameters</a:t>
            </a:r>
            <a:endParaRPr lang="zh-CN" altLang="en-US" sz="9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DA86A89D-9B47-2358-4F40-934037592EE8}"/>
              </a:ext>
            </a:extLst>
          </p:cNvPr>
          <p:cNvSpPr/>
          <p:nvPr/>
        </p:nvSpPr>
        <p:spPr>
          <a:xfrm>
            <a:off x="7367444" y="4476585"/>
            <a:ext cx="1156728" cy="3917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Simulation</a:t>
            </a:r>
            <a:endParaRPr lang="zh-CN" altLang="en-US" sz="9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FE7F0EE0-F9F7-DDCF-FF6B-9962539C49F9}"/>
              </a:ext>
            </a:extLst>
          </p:cNvPr>
          <p:cNvSpPr/>
          <p:nvPr/>
        </p:nvSpPr>
        <p:spPr>
          <a:xfrm>
            <a:off x="7477516" y="5209952"/>
            <a:ext cx="975602" cy="31112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APE &lt; 1% ?</a:t>
            </a:r>
            <a:endParaRPr lang="zh-CN" altLang="en-US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53" name="箭头: 右 152">
            <a:extLst>
              <a:ext uri="{FF2B5EF4-FFF2-40B4-BE49-F238E27FC236}">
                <a16:creationId xmlns:a16="http://schemas.microsoft.com/office/drawing/2014/main" id="{0810CF19-46CC-5E91-980B-BD3A60958932}"/>
              </a:ext>
            </a:extLst>
          </p:cNvPr>
          <p:cNvSpPr/>
          <p:nvPr/>
        </p:nvSpPr>
        <p:spPr>
          <a:xfrm>
            <a:off x="7201770" y="4596441"/>
            <a:ext cx="165673" cy="127598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A667086-6AC3-A555-69BF-4D875301ECAF}"/>
              </a:ext>
            </a:extLst>
          </p:cNvPr>
          <p:cNvSpPr txBox="1"/>
          <p:nvPr/>
        </p:nvSpPr>
        <p:spPr>
          <a:xfrm>
            <a:off x="7076596" y="4109239"/>
            <a:ext cx="2817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5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V: Model Evaluation </a:t>
            </a:r>
            <a:endParaRPr lang="zh-CN" altLang="en-US" sz="1200" b="1" dirty="0">
              <a:solidFill>
                <a:schemeClr val="accent5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648A3D7-B807-4C6D-E0AE-C4512ED66AB3}"/>
              </a:ext>
            </a:extLst>
          </p:cNvPr>
          <p:cNvSpPr txBox="1"/>
          <p:nvPr/>
        </p:nvSpPr>
        <p:spPr>
          <a:xfrm>
            <a:off x="6599889" y="104127"/>
            <a:ext cx="3012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rgbClr val="0A573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1100" b="1" dirty="0">
                <a:solidFill>
                  <a:srgbClr val="0A573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erahertz </a:t>
            </a:r>
            <a:r>
              <a:rPr lang="en-US" altLang="zh-CN" sz="1100" b="1" dirty="0">
                <a:solidFill>
                  <a:srgbClr val="0A573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zh-CN" sz="1100" b="1" dirty="0">
                <a:solidFill>
                  <a:srgbClr val="0A573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bsorber </a:t>
            </a:r>
            <a:r>
              <a:rPr lang="en-US" altLang="zh-CN" sz="1100" b="1" dirty="0">
                <a:solidFill>
                  <a:srgbClr val="0A573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zh-CN" sz="1100" b="1" dirty="0">
                <a:solidFill>
                  <a:srgbClr val="0A573A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rediction With ML </a:t>
            </a:r>
            <a:endParaRPr lang="zh-CN" altLang="en-US" sz="1100" b="1" dirty="0">
              <a:solidFill>
                <a:srgbClr val="0A573A"/>
              </a:solidFill>
              <a:latin typeface="Cambria" panose="020405030504060302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7D8208-9165-BAF5-DA8B-5B424DE601BA}"/>
              </a:ext>
            </a:extLst>
          </p:cNvPr>
          <p:cNvCxnSpPr>
            <a:cxnSpLocks/>
            <a:stCxn id="78" idx="1"/>
            <a:endCxn id="92" idx="6"/>
          </p:cNvCxnSpPr>
          <p:nvPr/>
        </p:nvCxnSpPr>
        <p:spPr>
          <a:xfrm flipH="1" flipV="1">
            <a:off x="3766127" y="5812540"/>
            <a:ext cx="225427" cy="21967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D5812FD-F154-AF9C-36B6-594CA8569A39}"/>
              </a:ext>
            </a:extLst>
          </p:cNvPr>
          <p:cNvSpPr/>
          <p:nvPr/>
        </p:nvSpPr>
        <p:spPr>
          <a:xfrm>
            <a:off x="6211063" y="1270340"/>
            <a:ext cx="668925" cy="302340"/>
          </a:xfrm>
          <a:prstGeom prst="roundRect">
            <a:avLst/>
          </a:prstGeom>
          <a:solidFill>
            <a:srgbClr val="3FC991"/>
          </a:solidFill>
          <a:ln>
            <a:solidFill>
              <a:srgbClr val="3FC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1</a:t>
            </a:r>
            <a:endParaRPr lang="zh-CN" altLang="en-US" sz="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DF8C04B-5A3D-1CC2-9F89-66F7D8A26470}"/>
              </a:ext>
            </a:extLst>
          </p:cNvPr>
          <p:cNvSpPr/>
          <p:nvPr/>
        </p:nvSpPr>
        <p:spPr>
          <a:xfrm>
            <a:off x="7076596" y="1270340"/>
            <a:ext cx="668925" cy="302340"/>
          </a:xfrm>
          <a:prstGeom prst="roundRect">
            <a:avLst/>
          </a:prstGeom>
          <a:solidFill>
            <a:srgbClr val="3FC991"/>
          </a:solidFill>
          <a:ln>
            <a:solidFill>
              <a:srgbClr val="3FC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2</a:t>
            </a:r>
            <a:endParaRPr lang="zh-CN" altLang="en-US" sz="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63C3ED1-9713-246C-1609-9223C625CE2B}"/>
              </a:ext>
            </a:extLst>
          </p:cNvPr>
          <p:cNvSpPr/>
          <p:nvPr/>
        </p:nvSpPr>
        <p:spPr>
          <a:xfrm>
            <a:off x="7942129" y="1270340"/>
            <a:ext cx="668925" cy="302340"/>
          </a:xfrm>
          <a:prstGeom prst="roundRect">
            <a:avLst/>
          </a:prstGeom>
          <a:solidFill>
            <a:srgbClr val="3FC991"/>
          </a:solidFill>
          <a:ln>
            <a:solidFill>
              <a:srgbClr val="3FC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3</a:t>
            </a:r>
            <a:endParaRPr lang="zh-CN" altLang="en-US" sz="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325DE51-AC3C-6E4E-1825-069A51751DFF}"/>
              </a:ext>
            </a:extLst>
          </p:cNvPr>
          <p:cNvSpPr/>
          <p:nvPr/>
        </p:nvSpPr>
        <p:spPr>
          <a:xfrm>
            <a:off x="9145080" y="1270340"/>
            <a:ext cx="668925" cy="302340"/>
          </a:xfrm>
          <a:prstGeom prst="roundRect">
            <a:avLst/>
          </a:prstGeom>
          <a:solidFill>
            <a:srgbClr val="3FC991"/>
          </a:solidFill>
          <a:ln>
            <a:solidFill>
              <a:srgbClr val="3FC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Sample K</a:t>
            </a:r>
            <a:endParaRPr lang="zh-CN" altLang="en-US" sz="8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C769CFE-0137-BB1E-6501-6FACBD1BEA6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545526" y="908231"/>
            <a:ext cx="967964" cy="362109"/>
          </a:xfrm>
          <a:prstGeom prst="straightConnector1">
            <a:avLst/>
          </a:prstGeom>
          <a:ln w="19050">
            <a:solidFill>
              <a:srgbClr val="3FC9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F473F1B-5460-5508-ADE3-6B4244E08F71}"/>
              </a:ext>
            </a:extLst>
          </p:cNvPr>
          <p:cNvCxnSpPr>
            <a:cxnSpLocks/>
          </p:cNvCxnSpPr>
          <p:nvPr/>
        </p:nvCxnSpPr>
        <p:spPr>
          <a:xfrm flipH="1">
            <a:off x="7405975" y="908231"/>
            <a:ext cx="426790" cy="349420"/>
          </a:xfrm>
          <a:prstGeom prst="straightConnector1">
            <a:avLst/>
          </a:prstGeom>
          <a:ln w="19050">
            <a:solidFill>
              <a:srgbClr val="3FC9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8F4E4FF-864F-8E32-3307-B92A5E955F99}"/>
              </a:ext>
            </a:extLst>
          </p:cNvPr>
          <p:cNvCxnSpPr>
            <a:cxnSpLocks/>
          </p:cNvCxnSpPr>
          <p:nvPr/>
        </p:nvCxnSpPr>
        <p:spPr>
          <a:xfrm>
            <a:off x="8180784" y="908231"/>
            <a:ext cx="73531" cy="349428"/>
          </a:xfrm>
          <a:prstGeom prst="straightConnector1">
            <a:avLst/>
          </a:prstGeom>
          <a:ln w="19050">
            <a:solidFill>
              <a:srgbClr val="3FC9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4156CC2-4482-CAC8-4264-2BB952E9AFF6}"/>
              </a:ext>
            </a:extLst>
          </p:cNvPr>
          <p:cNvCxnSpPr>
            <a:cxnSpLocks/>
          </p:cNvCxnSpPr>
          <p:nvPr/>
        </p:nvCxnSpPr>
        <p:spPr>
          <a:xfrm>
            <a:off x="8457947" y="908231"/>
            <a:ext cx="991312" cy="349420"/>
          </a:xfrm>
          <a:prstGeom prst="straightConnector1">
            <a:avLst/>
          </a:prstGeom>
          <a:ln w="19050">
            <a:solidFill>
              <a:srgbClr val="3FC9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11F52FB-D7AF-6378-16F6-28B93E4E8964}"/>
              </a:ext>
            </a:extLst>
          </p:cNvPr>
          <p:cNvCxnSpPr/>
          <p:nvPr/>
        </p:nvCxnSpPr>
        <p:spPr>
          <a:xfrm>
            <a:off x="6549009" y="1581064"/>
            <a:ext cx="0" cy="251101"/>
          </a:xfrm>
          <a:prstGeom prst="straightConnector1">
            <a:avLst/>
          </a:prstGeom>
          <a:ln w="19050">
            <a:solidFill>
              <a:srgbClr val="157A5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1233263-E02F-0265-043E-6C3E6F201ADC}"/>
              </a:ext>
            </a:extLst>
          </p:cNvPr>
          <p:cNvCxnSpPr/>
          <p:nvPr/>
        </p:nvCxnSpPr>
        <p:spPr>
          <a:xfrm>
            <a:off x="7415377" y="1559731"/>
            <a:ext cx="0" cy="251101"/>
          </a:xfrm>
          <a:prstGeom prst="straightConnector1">
            <a:avLst/>
          </a:prstGeom>
          <a:ln w="19050">
            <a:solidFill>
              <a:srgbClr val="157A5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622CF69-A7C1-A4A0-B203-0BC227D41059}"/>
              </a:ext>
            </a:extLst>
          </p:cNvPr>
          <p:cNvCxnSpPr/>
          <p:nvPr/>
        </p:nvCxnSpPr>
        <p:spPr>
          <a:xfrm>
            <a:off x="8272961" y="1559730"/>
            <a:ext cx="0" cy="251101"/>
          </a:xfrm>
          <a:prstGeom prst="straightConnector1">
            <a:avLst/>
          </a:prstGeom>
          <a:ln w="19050">
            <a:solidFill>
              <a:srgbClr val="157A5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F94BF3B-747B-7BA3-A77B-69A0ADB21354}"/>
              </a:ext>
            </a:extLst>
          </p:cNvPr>
          <p:cNvCxnSpPr/>
          <p:nvPr/>
        </p:nvCxnSpPr>
        <p:spPr>
          <a:xfrm>
            <a:off x="9488186" y="1575423"/>
            <a:ext cx="0" cy="251101"/>
          </a:xfrm>
          <a:prstGeom prst="straightConnector1">
            <a:avLst/>
          </a:prstGeom>
          <a:ln w="19050">
            <a:solidFill>
              <a:srgbClr val="157A54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375F1FC3-F9B8-5B0D-3892-1D36702F2759}"/>
              </a:ext>
            </a:extLst>
          </p:cNvPr>
          <p:cNvSpPr/>
          <p:nvPr/>
        </p:nvSpPr>
        <p:spPr>
          <a:xfrm>
            <a:off x="6502440" y="1844252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47CA465-314A-93BD-32D3-65915F3481D4}"/>
              </a:ext>
            </a:extLst>
          </p:cNvPr>
          <p:cNvCxnSpPr>
            <a:cxnSpLocks/>
          </p:cNvCxnSpPr>
          <p:nvPr/>
        </p:nvCxnSpPr>
        <p:spPr>
          <a:xfrm flipH="1">
            <a:off x="6374281" y="1935947"/>
            <a:ext cx="143792" cy="19317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76D28EC-B5D2-649E-C6BC-7E5B48049680}"/>
              </a:ext>
            </a:extLst>
          </p:cNvPr>
          <p:cNvCxnSpPr>
            <a:cxnSpLocks/>
            <a:stCxn id="109" idx="0"/>
            <a:endCxn id="83" idx="5"/>
          </p:cNvCxnSpPr>
          <p:nvPr/>
        </p:nvCxnSpPr>
        <p:spPr>
          <a:xfrm flipH="1" flipV="1">
            <a:off x="6592571" y="1930526"/>
            <a:ext cx="155002" cy="1867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椭圆 95">
            <a:extLst>
              <a:ext uri="{FF2B5EF4-FFF2-40B4-BE49-F238E27FC236}">
                <a16:creationId xmlns:a16="http://schemas.microsoft.com/office/drawing/2014/main" id="{5563B3C1-BE7C-0F97-D1CC-C2D9A72EA1B0}"/>
              </a:ext>
            </a:extLst>
          </p:cNvPr>
          <p:cNvSpPr/>
          <p:nvPr/>
        </p:nvSpPr>
        <p:spPr>
          <a:xfrm>
            <a:off x="6325896" y="2129120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3DCC29AF-997E-BEB2-655C-1ABFA42F8BA4}"/>
              </a:ext>
            </a:extLst>
          </p:cNvPr>
          <p:cNvSpPr/>
          <p:nvPr/>
        </p:nvSpPr>
        <p:spPr>
          <a:xfrm>
            <a:off x="6694775" y="2117239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727BC25B-AFCB-0B6F-6E71-9B6675193EE0}"/>
              </a:ext>
            </a:extLst>
          </p:cNvPr>
          <p:cNvCxnSpPr>
            <a:cxnSpLocks/>
            <a:stCxn id="96" idx="3"/>
          </p:cNvCxnSpPr>
          <p:nvPr/>
        </p:nvCxnSpPr>
        <p:spPr>
          <a:xfrm flipH="1">
            <a:off x="6271756" y="2215394"/>
            <a:ext cx="69604" cy="2549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26CF778C-7EDF-4B2A-943A-35A92854AE61}"/>
              </a:ext>
            </a:extLst>
          </p:cNvPr>
          <p:cNvCxnSpPr>
            <a:cxnSpLocks/>
          </p:cNvCxnSpPr>
          <p:nvPr/>
        </p:nvCxnSpPr>
        <p:spPr>
          <a:xfrm>
            <a:off x="6408670" y="2221306"/>
            <a:ext cx="45066" cy="2490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9FB45A69-4E5A-E247-300D-C76697A940E0}"/>
              </a:ext>
            </a:extLst>
          </p:cNvPr>
          <p:cNvSpPr/>
          <p:nvPr/>
        </p:nvSpPr>
        <p:spPr>
          <a:xfrm>
            <a:off x="6231966" y="2467123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5D7721B6-01F3-0E28-98F7-D64DB96C4514}"/>
              </a:ext>
            </a:extLst>
          </p:cNvPr>
          <p:cNvSpPr/>
          <p:nvPr/>
        </p:nvSpPr>
        <p:spPr>
          <a:xfrm>
            <a:off x="6396845" y="2470365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191F2D71-072D-29AB-9B68-9209740EB381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6663978" y="2203513"/>
            <a:ext cx="46261" cy="27157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椭圆 161">
            <a:extLst>
              <a:ext uri="{FF2B5EF4-FFF2-40B4-BE49-F238E27FC236}">
                <a16:creationId xmlns:a16="http://schemas.microsoft.com/office/drawing/2014/main" id="{3DA7BD5F-B90A-1DE8-92AB-771BCA436C61}"/>
              </a:ext>
            </a:extLst>
          </p:cNvPr>
          <p:cNvSpPr/>
          <p:nvPr/>
        </p:nvSpPr>
        <p:spPr>
          <a:xfrm>
            <a:off x="6623826" y="2467123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0CDB2CBA-B34C-1296-7289-0619BFD38B95}"/>
              </a:ext>
            </a:extLst>
          </p:cNvPr>
          <p:cNvCxnSpPr>
            <a:cxnSpLocks/>
            <a:stCxn id="109" idx="5"/>
          </p:cNvCxnSpPr>
          <p:nvPr/>
        </p:nvCxnSpPr>
        <p:spPr>
          <a:xfrm>
            <a:off x="6784906" y="2203513"/>
            <a:ext cx="65901" cy="26361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E6D30320-24A3-E306-0565-DCDF3F6D93BA}"/>
              </a:ext>
            </a:extLst>
          </p:cNvPr>
          <p:cNvSpPr/>
          <p:nvPr/>
        </p:nvSpPr>
        <p:spPr>
          <a:xfrm>
            <a:off x="6802189" y="2461688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8B54DFBF-EEFE-85F0-3A16-BF2C2786BFA2}"/>
              </a:ext>
            </a:extLst>
          </p:cNvPr>
          <p:cNvSpPr/>
          <p:nvPr/>
        </p:nvSpPr>
        <p:spPr>
          <a:xfrm>
            <a:off x="7367444" y="1829450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4D76D0E-EAAE-F6F7-85DE-80D0B5737883}"/>
              </a:ext>
            </a:extLst>
          </p:cNvPr>
          <p:cNvCxnSpPr>
            <a:cxnSpLocks/>
          </p:cNvCxnSpPr>
          <p:nvPr/>
        </p:nvCxnSpPr>
        <p:spPr>
          <a:xfrm flipH="1">
            <a:off x="7239285" y="1921145"/>
            <a:ext cx="143792" cy="19317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113BB86B-7FD3-93F3-1770-4E4E742E3FE1}"/>
              </a:ext>
            </a:extLst>
          </p:cNvPr>
          <p:cNvCxnSpPr>
            <a:cxnSpLocks/>
            <a:stCxn id="194" idx="0"/>
            <a:endCxn id="190" idx="5"/>
          </p:cNvCxnSpPr>
          <p:nvPr/>
        </p:nvCxnSpPr>
        <p:spPr>
          <a:xfrm flipH="1" flipV="1">
            <a:off x="7457575" y="1915724"/>
            <a:ext cx="155002" cy="1867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4843EC07-E11A-8895-8DB3-3E3D6F017879}"/>
              </a:ext>
            </a:extLst>
          </p:cNvPr>
          <p:cNvSpPr/>
          <p:nvPr/>
        </p:nvSpPr>
        <p:spPr>
          <a:xfrm>
            <a:off x="7190900" y="2114318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D31C8354-70B6-BC2F-CD36-D9A4E4113FA8}"/>
              </a:ext>
            </a:extLst>
          </p:cNvPr>
          <p:cNvSpPr/>
          <p:nvPr/>
        </p:nvSpPr>
        <p:spPr>
          <a:xfrm>
            <a:off x="7559779" y="2102437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62D8B91D-7771-7723-A8D6-A2CB55D56BC9}"/>
              </a:ext>
            </a:extLst>
          </p:cNvPr>
          <p:cNvCxnSpPr>
            <a:cxnSpLocks/>
            <a:stCxn id="193" idx="3"/>
          </p:cNvCxnSpPr>
          <p:nvPr/>
        </p:nvCxnSpPr>
        <p:spPr>
          <a:xfrm flipH="1">
            <a:off x="7136760" y="2200592"/>
            <a:ext cx="69604" cy="2549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76319346-B5C4-5707-7F96-396121A5EA1F}"/>
              </a:ext>
            </a:extLst>
          </p:cNvPr>
          <p:cNvCxnSpPr>
            <a:cxnSpLocks/>
          </p:cNvCxnSpPr>
          <p:nvPr/>
        </p:nvCxnSpPr>
        <p:spPr>
          <a:xfrm>
            <a:off x="7273674" y="2206504"/>
            <a:ext cx="45066" cy="2490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椭圆 196">
            <a:extLst>
              <a:ext uri="{FF2B5EF4-FFF2-40B4-BE49-F238E27FC236}">
                <a16:creationId xmlns:a16="http://schemas.microsoft.com/office/drawing/2014/main" id="{2CF09BD5-8E7A-5CE3-32C1-3B104A6D60FF}"/>
              </a:ext>
            </a:extLst>
          </p:cNvPr>
          <p:cNvSpPr/>
          <p:nvPr/>
        </p:nvSpPr>
        <p:spPr>
          <a:xfrm>
            <a:off x="7096970" y="2452321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F1A26649-9B11-02ED-C5A8-9402E187BD48}"/>
              </a:ext>
            </a:extLst>
          </p:cNvPr>
          <p:cNvSpPr/>
          <p:nvPr/>
        </p:nvSpPr>
        <p:spPr>
          <a:xfrm>
            <a:off x="7261849" y="2455563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19AECF07-DD02-7E29-794F-6F7113AD1A7A}"/>
              </a:ext>
            </a:extLst>
          </p:cNvPr>
          <p:cNvCxnSpPr>
            <a:cxnSpLocks/>
            <a:stCxn id="194" idx="3"/>
          </p:cNvCxnSpPr>
          <p:nvPr/>
        </p:nvCxnSpPr>
        <p:spPr>
          <a:xfrm flipH="1">
            <a:off x="7528982" y="2188711"/>
            <a:ext cx="46261" cy="27157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椭圆 199">
            <a:extLst>
              <a:ext uri="{FF2B5EF4-FFF2-40B4-BE49-F238E27FC236}">
                <a16:creationId xmlns:a16="http://schemas.microsoft.com/office/drawing/2014/main" id="{423D4315-65FA-BF24-4C59-0269E479A8F5}"/>
              </a:ext>
            </a:extLst>
          </p:cNvPr>
          <p:cNvSpPr/>
          <p:nvPr/>
        </p:nvSpPr>
        <p:spPr>
          <a:xfrm>
            <a:off x="7488830" y="2452321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4C126D68-A698-616A-7C36-98DF0E5A4F56}"/>
              </a:ext>
            </a:extLst>
          </p:cNvPr>
          <p:cNvCxnSpPr>
            <a:cxnSpLocks/>
            <a:stCxn id="194" idx="5"/>
          </p:cNvCxnSpPr>
          <p:nvPr/>
        </p:nvCxnSpPr>
        <p:spPr>
          <a:xfrm>
            <a:off x="7649910" y="2188711"/>
            <a:ext cx="65901" cy="26361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椭圆 201">
            <a:extLst>
              <a:ext uri="{FF2B5EF4-FFF2-40B4-BE49-F238E27FC236}">
                <a16:creationId xmlns:a16="http://schemas.microsoft.com/office/drawing/2014/main" id="{C0337EBC-19F9-BFE8-EC15-156A68404832}"/>
              </a:ext>
            </a:extLst>
          </p:cNvPr>
          <p:cNvSpPr/>
          <p:nvPr/>
        </p:nvSpPr>
        <p:spPr>
          <a:xfrm>
            <a:off x="7667193" y="2446886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75CA0C10-38E2-9950-D5E3-D32F0118943B}"/>
              </a:ext>
            </a:extLst>
          </p:cNvPr>
          <p:cNvSpPr/>
          <p:nvPr/>
        </p:nvSpPr>
        <p:spPr>
          <a:xfrm>
            <a:off x="8221682" y="1826885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3D741984-FEB0-85C6-8CFC-90848B25064C}"/>
              </a:ext>
            </a:extLst>
          </p:cNvPr>
          <p:cNvCxnSpPr>
            <a:cxnSpLocks/>
          </p:cNvCxnSpPr>
          <p:nvPr/>
        </p:nvCxnSpPr>
        <p:spPr>
          <a:xfrm flipH="1">
            <a:off x="8093523" y="1918580"/>
            <a:ext cx="143792" cy="19317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9BBA1833-FC1C-3015-1412-4FE06583DD05}"/>
              </a:ext>
            </a:extLst>
          </p:cNvPr>
          <p:cNvCxnSpPr>
            <a:cxnSpLocks/>
            <a:stCxn id="207" idx="0"/>
            <a:endCxn id="203" idx="5"/>
          </p:cNvCxnSpPr>
          <p:nvPr/>
        </p:nvCxnSpPr>
        <p:spPr>
          <a:xfrm flipH="1" flipV="1">
            <a:off x="8311813" y="1913159"/>
            <a:ext cx="155002" cy="1867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椭圆 205">
            <a:extLst>
              <a:ext uri="{FF2B5EF4-FFF2-40B4-BE49-F238E27FC236}">
                <a16:creationId xmlns:a16="http://schemas.microsoft.com/office/drawing/2014/main" id="{ED98D0E9-BBD1-D3AD-0EAD-E1A9D6A1DBB3}"/>
              </a:ext>
            </a:extLst>
          </p:cNvPr>
          <p:cNvSpPr/>
          <p:nvPr/>
        </p:nvSpPr>
        <p:spPr>
          <a:xfrm>
            <a:off x="8045138" y="2111753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73C2F1DA-ADB3-C732-CB14-AD9AB85A9F17}"/>
              </a:ext>
            </a:extLst>
          </p:cNvPr>
          <p:cNvSpPr/>
          <p:nvPr/>
        </p:nvSpPr>
        <p:spPr>
          <a:xfrm>
            <a:off x="8414017" y="2099872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D3C3BD61-863D-135D-4505-DB02AFB029BF}"/>
              </a:ext>
            </a:extLst>
          </p:cNvPr>
          <p:cNvCxnSpPr>
            <a:cxnSpLocks/>
            <a:stCxn id="206" idx="3"/>
          </p:cNvCxnSpPr>
          <p:nvPr/>
        </p:nvCxnSpPr>
        <p:spPr>
          <a:xfrm flipH="1">
            <a:off x="7990998" y="2198027"/>
            <a:ext cx="69604" cy="2549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15811DD-2C26-04BE-64BD-2440E1C909AE}"/>
              </a:ext>
            </a:extLst>
          </p:cNvPr>
          <p:cNvCxnSpPr>
            <a:cxnSpLocks/>
          </p:cNvCxnSpPr>
          <p:nvPr/>
        </p:nvCxnSpPr>
        <p:spPr>
          <a:xfrm>
            <a:off x="8127912" y="2203939"/>
            <a:ext cx="45066" cy="2490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椭圆 209">
            <a:extLst>
              <a:ext uri="{FF2B5EF4-FFF2-40B4-BE49-F238E27FC236}">
                <a16:creationId xmlns:a16="http://schemas.microsoft.com/office/drawing/2014/main" id="{05F790CB-AD93-9F04-FAA5-8F466125F3D0}"/>
              </a:ext>
            </a:extLst>
          </p:cNvPr>
          <p:cNvSpPr/>
          <p:nvPr/>
        </p:nvSpPr>
        <p:spPr>
          <a:xfrm>
            <a:off x="7951208" y="2449756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55C9A32D-AED8-56F5-1168-407AA1F789F5}"/>
              </a:ext>
            </a:extLst>
          </p:cNvPr>
          <p:cNvSpPr/>
          <p:nvPr/>
        </p:nvSpPr>
        <p:spPr>
          <a:xfrm>
            <a:off x="8116087" y="2452998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0E3E2825-5BC8-C687-1E6E-5BBFB7F662C9}"/>
              </a:ext>
            </a:extLst>
          </p:cNvPr>
          <p:cNvCxnSpPr>
            <a:cxnSpLocks/>
            <a:stCxn id="207" idx="3"/>
          </p:cNvCxnSpPr>
          <p:nvPr/>
        </p:nvCxnSpPr>
        <p:spPr>
          <a:xfrm flipH="1">
            <a:off x="8383220" y="2186146"/>
            <a:ext cx="46261" cy="27157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椭圆 212">
            <a:extLst>
              <a:ext uri="{FF2B5EF4-FFF2-40B4-BE49-F238E27FC236}">
                <a16:creationId xmlns:a16="http://schemas.microsoft.com/office/drawing/2014/main" id="{99827CF7-62F1-32F3-A40C-53B6DCFF6DE9}"/>
              </a:ext>
            </a:extLst>
          </p:cNvPr>
          <p:cNvSpPr/>
          <p:nvPr/>
        </p:nvSpPr>
        <p:spPr>
          <a:xfrm>
            <a:off x="8343068" y="2449756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012A0C83-65B2-A215-5E5F-70CC7A880B71}"/>
              </a:ext>
            </a:extLst>
          </p:cNvPr>
          <p:cNvCxnSpPr>
            <a:cxnSpLocks/>
            <a:stCxn id="207" idx="5"/>
          </p:cNvCxnSpPr>
          <p:nvPr/>
        </p:nvCxnSpPr>
        <p:spPr>
          <a:xfrm>
            <a:off x="8504148" y="2186146"/>
            <a:ext cx="65901" cy="26361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椭圆 214">
            <a:extLst>
              <a:ext uri="{FF2B5EF4-FFF2-40B4-BE49-F238E27FC236}">
                <a16:creationId xmlns:a16="http://schemas.microsoft.com/office/drawing/2014/main" id="{CB13A6EE-609F-F30A-2F91-9741D09FC6C7}"/>
              </a:ext>
            </a:extLst>
          </p:cNvPr>
          <p:cNvSpPr/>
          <p:nvPr/>
        </p:nvSpPr>
        <p:spPr>
          <a:xfrm>
            <a:off x="8521431" y="2444321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>
            <a:extLst>
              <a:ext uri="{FF2B5EF4-FFF2-40B4-BE49-F238E27FC236}">
                <a16:creationId xmlns:a16="http://schemas.microsoft.com/office/drawing/2014/main" id="{8940A3F3-0AF5-267C-7322-EEDAF0F3C9D8}"/>
              </a:ext>
            </a:extLst>
          </p:cNvPr>
          <p:cNvSpPr/>
          <p:nvPr/>
        </p:nvSpPr>
        <p:spPr>
          <a:xfrm>
            <a:off x="9433116" y="1847230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0" name="直接连接符 229">
            <a:extLst>
              <a:ext uri="{FF2B5EF4-FFF2-40B4-BE49-F238E27FC236}">
                <a16:creationId xmlns:a16="http://schemas.microsoft.com/office/drawing/2014/main" id="{D866DA34-ABB5-E470-A442-35990A64DF67}"/>
              </a:ext>
            </a:extLst>
          </p:cNvPr>
          <p:cNvCxnSpPr>
            <a:cxnSpLocks/>
          </p:cNvCxnSpPr>
          <p:nvPr/>
        </p:nvCxnSpPr>
        <p:spPr>
          <a:xfrm flipH="1">
            <a:off x="9304957" y="1938925"/>
            <a:ext cx="143792" cy="19317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B774C6D7-BE01-0592-3BA0-BE22CC02443A}"/>
              </a:ext>
            </a:extLst>
          </p:cNvPr>
          <p:cNvCxnSpPr>
            <a:cxnSpLocks/>
            <a:stCxn id="233" idx="0"/>
            <a:endCxn id="229" idx="5"/>
          </p:cNvCxnSpPr>
          <p:nvPr/>
        </p:nvCxnSpPr>
        <p:spPr>
          <a:xfrm flipH="1" flipV="1">
            <a:off x="9523247" y="1933504"/>
            <a:ext cx="155002" cy="186713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椭圆 231">
            <a:extLst>
              <a:ext uri="{FF2B5EF4-FFF2-40B4-BE49-F238E27FC236}">
                <a16:creationId xmlns:a16="http://schemas.microsoft.com/office/drawing/2014/main" id="{9093BD15-70C6-2054-D412-F6A5975F73E6}"/>
              </a:ext>
            </a:extLst>
          </p:cNvPr>
          <p:cNvSpPr/>
          <p:nvPr/>
        </p:nvSpPr>
        <p:spPr>
          <a:xfrm>
            <a:off x="9256572" y="2132098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3B0056CD-D3FD-AC3A-3760-7F4125B64981}"/>
              </a:ext>
            </a:extLst>
          </p:cNvPr>
          <p:cNvSpPr/>
          <p:nvPr/>
        </p:nvSpPr>
        <p:spPr>
          <a:xfrm>
            <a:off x="9625451" y="2120217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4" name="直接连接符 233">
            <a:extLst>
              <a:ext uri="{FF2B5EF4-FFF2-40B4-BE49-F238E27FC236}">
                <a16:creationId xmlns:a16="http://schemas.microsoft.com/office/drawing/2014/main" id="{321BDF79-4877-1AB4-C274-8B4A5F260F86}"/>
              </a:ext>
            </a:extLst>
          </p:cNvPr>
          <p:cNvCxnSpPr>
            <a:cxnSpLocks/>
            <a:stCxn id="232" idx="3"/>
          </p:cNvCxnSpPr>
          <p:nvPr/>
        </p:nvCxnSpPr>
        <p:spPr>
          <a:xfrm flipH="1">
            <a:off x="9202432" y="2218372"/>
            <a:ext cx="69604" cy="25497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727B0910-AD25-17CD-48E7-3A05EC177778}"/>
              </a:ext>
            </a:extLst>
          </p:cNvPr>
          <p:cNvCxnSpPr>
            <a:cxnSpLocks/>
          </p:cNvCxnSpPr>
          <p:nvPr/>
        </p:nvCxnSpPr>
        <p:spPr>
          <a:xfrm>
            <a:off x="9339346" y="2224284"/>
            <a:ext cx="45066" cy="24905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椭圆 235">
            <a:extLst>
              <a:ext uri="{FF2B5EF4-FFF2-40B4-BE49-F238E27FC236}">
                <a16:creationId xmlns:a16="http://schemas.microsoft.com/office/drawing/2014/main" id="{284336EB-25B0-7CA3-3F49-50F26A8CD5BA}"/>
              </a:ext>
            </a:extLst>
          </p:cNvPr>
          <p:cNvSpPr/>
          <p:nvPr/>
        </p:nvSpPr>
        <p:spPr>
          <a:xfrm>
            <a:off x="9162642" y="2470101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CD8D9CE2-B5AA-CD87-91C6-73A39DB0A656}"/>
              </a:ext>
            </a:extLst>
          </p:cNvPr>
          <p:cNvSpPr/>
          <p:nvPr/>
        </p:nvSpPr>
        <p:spPr>
          <a:xfrm>
            <a:off x="9327521" y="2473343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0DB67397-AC42-B4D1-EB96-0AEACB9A72AA}"/>
              </a:ext>
            </a:extLst>
          </p:cNvPr>
          <p:cNvCxnSpPr>
            <a:cxnSpLocks/>
            <a:stCxn id="233" idx="3"/>
          </p:cNvCxnSpPr>
          <p:nvPr/>
        </p:nvCxnSpPr>
        <p:spPr>
          <a:xfrm flipH="1">
            <a:off x="9594654" y="2206491"/>
            <a:ext cx="46261" cy="271572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椭圆 238">
            <a:extLst>
              <a:ext uri="{FF2B5EF4-FFF2-40B4-BE49-F238E27FC236}">
                <a16:creationId xmlns:a16="http://schemas.microsoft.com/office/drawing/2014/main" id="{77793373-4C6E-1588-61F0-7650FA15B9E5}"/>
              </a:ext>
            </a:extLst>
          </p:cNvPr>
          <p:cNvSpPr/>
          <p:nvPr/>
        </p:nvSpPr>
        <p:spPr>
          <a:xfrm>
            <a:off x="9554502" y="2470101"/>
            <a:ext cx="105595" cy="101076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0" name="直接连接符 239">
            <a:extLst>
              <a:ext uri="{FF2B5EF4-FFF2-40B4-BE49-F238E27FC236}">
                <a16:creationId xmlns:a16="http://schemas.microsoft.com/office/drawing/2014/main" id="{22E51DA5-8651-B9B5-832C-BA2EC52DE9DA}"/>
              </a:ext>
            </a:extLst>
          </p:cNvPr>
          <p:cNvCxnSpPr>
            <a:cxnSpLocks/>
            <a:stCxn id="233" idx="5"/>
          </p:cNvCxnSpPr>
          <p:nvPr/>
        </p:nvCxnSpPr>
        <p:spPr>
          <a:xfrm>
            <a:off x="9715582" y="2206491"/>
            <a:ext cx="65901" cy="26361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椭圆 240">
            <a:extLst>
              <a:ext uri="{FF2B5EF4-FFF2-40B4-BE49-F238E27FC236}">
                <a16:creationId xmlns:a16="http://schemas.microsoft.com/office/drawing/2014/main" id="{281941D0-04DF-F772-C2DB-E0782809B4A5}"/>
              </a:ext>
            </a:extLst>
          </p:cNvPr>
          <p:cNvSpPr/>
          <p:nvPr/>
        </p:nvSpPr>
        <p:spPr>
          <a:xfrm>
            <a:off x="9732865" y="2464666"/>
            <a:ext cx="105595" cy="101076"/>
          </a:xfrm>
          <a:prstGeom prst="ellipse">
            <a:avLst/>
          </a:prstGeom>
          <a:solidFill>
            <a:srgbClr val="0A57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AFBDE2AE-BE72-E4ED-9762-26251E34E801}"/>
              </a:ext>
            </a:extLst>
          </p:cNvPr>
          <p:cNvSpPr txBox="1"/>
          <p:nvPr/>
        </p:nvSpPr>
        <p:spPr>
          <a:xfrm>
            <a:off x="7256166" y="944349"/>
            <a:ext cx="1527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ambria" panose="02040503050406030204" pitchFamily="18" charset="0"/>
                <a:ea typeface="Cambria" panose="02040503050406030204" pitchFamily="18" charset="0"/>
              </a:rPr>
              <a:t>Bootstrap Resampling</a:t>
            </a:r>
            <a:endParaRPr lang="zh-CN" altLang="en-US" sz="1000" b="1" dirty="0">
              <a:latin typeface="Cambria" panose="02040503050406030204" pitchFamily="18" charset="0"/>
            </a:endParaRPr>
          </a:p>
        </p:txBody>
      </p: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72308946-D2BB-73B6-622A-0CDA8BD7366F}"/>
              </a:ext>
            </a:extLst>
          </p:cNvPr>
          <p:cNvCxnSpPr/>
          <p:nvPr/>
        </p:nvCxnSpPr>
        <p:spPr>
          <a:xfrm>
            <a:off x="6555237" y="2575200"/>
            <a:ext cx="0" cy="251101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DD98C30E-C4E9-51D0-416C-A0F0647A2D02}"/>
              </a:ext>
            </a:extLst>
          </p:cNvPr>
          <p:cNvCxnSpPr/>
          <p:nvPr/>
        </p:nvCxnSpPr>
        <p:spPr>
          <a:xfrm>
            <a:off x="7429637" y="2575200"/>
            <a:ext cx="0" cy="251101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AA813005-1579-8FDE-0217-89D4C39AF904}"/>
              </a:ext>
            </a:extLst>
          </p:cNvPr>
          <p:cNvCxnSpPr/>
          <p:nvPr/>
        </p:nvCxnSpPr>
        <p:spPr>
          <a:xfrm>
            <a:off x="8279089" y="2575200"/>
            <a:ext cx="0" cy="251101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82932B63-686F-8D8C-5230-9885F4E38BF0}"/>
              </a:ext>
            </a:extLst>
          </p:cNvPr>
          <p:cNvCxnSpPr/>
          <p:nvPr/>
        </p:nvCxnSpPr>
        <p:spPr>
          <a:xfrm>
            <a:off x="9488186" y="2575200"/>
            <a:ext cx="0" cy="251101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矩形: 圆角 246">
            <a:extLst>
              <a:ext uri="{FF2B5EF4-FFF2-40B4-BE49-F238E27FC236}">
                <a16:creationId xmlns:a16="http://schemas.microsoft.com/office/drawing/2014/main" id="{C40A4396-4633-A45B-B98A-672FFE52D7F9}"/>
              </a:ext>
            </a:extLst>
          </p:cNvPr>
          <p:cNvSpPr/>
          <p:nvPr/>
        </p:nvSpPr>
        <p:spPr>
          <a:xfrm>
            <a:off x="6200802" y="2858581"/>
            <a:ext cx="668925" cy="302340"/>
          </a:xfrm>
          <a:prstGeom prst="roundRect">
            <a:avLst/>
          </a:prstGeom>
          <a:solidFill>
            <a:srgbClr val="0A573A"/>
          </a:solidFill>
          <a:ln>
            <a:solidFill>
              <a:srgbClr val="0A5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1</a:t>
            </a:r>
            <a:endParaRPr lang="zh-CN" altLang="en-US" sz="9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48" name="矩形: 圆角 247">
            <a:extLst>
              <a:ext uri="{FF2B5EF4-FFF2-40B4-BE49-F238E27FC236}">
                <a16:creationId xmlns:a16="http://schemas.microsoft.com/office/drawing/2014/main" id="{7B279BFA-BFA9-739E-1E3C-767C5134D0A9}"/>
              </a:ext>
            </a:extLst>
          </p:cNvPr>
          <p:cNvSpPr/>
          <p:nvPr/>
        </p:nvSpPr>
        <p:spPr>
          <a:xfrm>
            <a:off x="7080914" y="2858581"/>
            <a:ext cx="668925" cy="302340"/>
          </a:xfrm>
          <a:prstGeom prst="roundRect">
            <a:avLst/>
          </a:prstGeom>
          <a:solidFill>
            <a:srgbClr val="0A573A"/>
          </a:solidFill>
          <a:ln>
            <a:solidFill>
              <a:srgbClr val="0A5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2</a:t>
            </a:r>
            <a:endParaRPr lang="zh-CN" altLang="en-US" sz="9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278DF862-D0B9-A0CB-9250-0C4318C7C51B}"/>
              </a:ext>
            </a:extLst>
          </p:cNvPr>
          <p:cNvSpPr/>
          <p:nvPr/>
        </p:nvSpPr>
        <p:spPr>
          <a:xfrm>
            <a:off x="8689845" y="4442254"/>
            <a:ext cx="1204091" cy="92140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矩形: 圆角 248">
            <a:extLst>
              <a:ext uri="{FF2B5EF4-FFF2-40B4-BE49-F238E27FC236}">
                <a16:creationId xmlns:a16="http://schemas.microsoft.com/office/drawing/2014/main" id="{B300F2C5-2401-8679-86DA-60D6B322A50D}"/>
              </a:ext>
            </a:extLst>
          </p:cNvPr>
          <p:cNvSpPr/>
          <p:nvPr/>
        </p:nvSpPr>
        <p:spPr>
          <a:xfrm>
            <a:off x="7938498" y="2858581"/>
            <a:ext cx="668925" cy="302340"/>
          </a:xfrm>
          <a:prstGeom prst="roundRect">
            <a:avLst/>
          </a:prstGeom>
          <a:solidFill>
            <a:srgbClr val="0A573A"/>
          </a:solidFill>
          <a:ln>
            <a:solidFill>
              <a:srgbClr val="0A5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3</a:t>
            </a:r>
            <a:endParaRPr lang="zh-CN" altLang="en-US" sz="9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50" name="矩形: 圆角 249">
            <a:extLst>
              <a:ext uri="{FF2B5EF4-FFF2-40B4-BE49-F238E27FC236}">
                <a16:creationId xmlns:a16="http://schemas.microsoft.com/office/drawing/2014/main" id="{C65B1AD7-741E-2914-6C1F-A78594C98B59}"/>
              </a:ext>
            </a:extLst>
          </p:cNvPr>
          <p:cNvSpPr/>
          <p:nvPr/>
        </p:nvSpPr>
        <p:spPr>
          <a:xfrm>
            <a:off x="9145080" y="2853221"/>
            <a:ext cx="668925" cy="302340"/>
          </a:xfrm>
          <a:prstGeom prst="roundRect">
            <a:avLst/>
          </a:prstGeom>
          <a:solidFill>
            <a:srgbClr val="0A573A"/>
          </a:solidFill>
          <a:ln>
            <a:solidFill>
              <a:srgbClr val="0A5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 K</a:t>
            </a:r>
            <a:endParaRPr lang="zh-CN" altLang="en-US" sz="9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95BE811C-F298-CD87-54D1-DD268150E180}"/>
              </a:ext>
            </a:extLst>
          </p:cNvPr>
          <p:cNvCxnSpPr>
            <a:cxnSpLocks/>
          </p:cNvCxnSpPr>
          <p:nvPr/>
        </p:nvCxnSpPr>
        <p:spPr>
          <a:xfrm>
            <a:off x="6502440" y="3168816"/>
            <a:ext cx="1011050" cy="344838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D68D792A-1A4E-7E85-785D-686749C24B22}"/>
              </a:ext>
            </a:extLst>
          </p:cNvPr>
          <p:cNvCxnSpPr>
            <a:cxnSpLocks/>
          </p:cNvCxnSpPr>
          <p:nvPr/>
        </p:nvCxnSpPr>
        <p:spPr>
          <a:xfrm flipH="1">
            <a:off x="8518035" y="3184471"/>
            <a:ext cx="970151" cy="335074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C4F39864-B771-3060-D8F7-E22042D6FEEB}"/>
              </a:ext>
            </a:extLst>
          </p:cNvPr>
          <p:cNvCxnSpPr>
            <a:cxnSpLocks/>
          </p:cNvCxnSpPr>
          <p:nvPr/>
        </p:nvCxnSpPr>
        <p:spPr>
          <a:xfrm flipH="1">
            <a:off x="8097490" y="3142443"/>
            <a:ext cx="193432" cy="356088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8FCFA1E4-002E-57AF-7FBF-7C7F31631A7A}"/>
              </a:ext>
            </a:extLst>
          </p:cNvPr>
          <p:cNvCxnSpPr>
            <a:cxnSpLocks/>
          </p:cNvCxnSpPr>
          <p:nvPr/>
        </p:nvCxnSpPr>
        <p:spPr>
          <a:xfrm>
            <a:off x="7415377" y="3168576"/>
            <a:ext cx="417388" cy="343021"/>
          </a:xfrm>
          <a:prstGeom prst="straightConnector1">
            <a:avLst/>
          </a:prstGeom>
          <a:ln w="19050">
            <a:solidFill>
              <a:srgbClr val="0A573A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: 圆角 261">
            <a:extLst>
              <a:ext uri="{FF2B5EF4-FFF2-40B4-BE49-F238E27FC236}">
                <a16:creationId xmlns:a16="http://schemas.microsoft.com/office/drawing/2014/main" id="{99D386EC-14E4-5EBB-7CA7-93AE63A596C6}"/>
              </a:ext>
            </a:extLst>
          </p:cNvPr>
          <p:cNvSpPr/>
          <p:nvPr/>
        </p:nvSpPr>
        <p:spPr>
          <a:xfrm>
            <a:off x="7405975" y="3544484"/>
            <a:ext cx="1195677" cy="229597"/>
          </a:xfrm>
          <a:prstGeom prst="roundRect">
            <a:avLst/>
          </a:prstGeom>
          <a:solidFill>
            <a:srgbClr val="0A573A"/>
          </a:solidFill>
          <a:ln>
            <a:solidFill>
              <a:srgbClr val="0A57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Prediction</a:t>
            </a:r>
            <a:endParaRPr lang="zh-CN" altLang="en-US" sz="9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D5A0A18D-6B77-2BDE-06F5-277F0D966210}"/>
              </a:ext>
            </a:extLst>
          </p:cNvPr>
          <p:cNvSpPr txBox="1"/>
          <p:nvPr/>
        </p:nvSpPr>
        <p:spPr>
          <a:xfrm>
            <a:off x="7521268" y="3213345"/>
            <a:ext cx="88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latin typeface="Cambria" panose="02040503050406030204" pitchFamily="18" charset="0"/>
                <a:ea typeface="Cambria" panose="02040503050406030204" pitchFamily="18" charset="0"/>
              </a:rPr>
              <a:t>Averaging</a:t>
            </a:r>
            <a:endParaRPr lang="zh-CN" altLang="en-US" sz="1100" b="1" dirty="0">
              <a:latin typeface="Cambria" panose="02040503050406030204" pitchFamily="18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3A7D20D2-EC6F-6933-643E-4B04BCDB52B7}"/>
              </a:ext>
            </a:extLst>
          </p:cNvPr>
          <p:cNvSpPr txBox="1"/>
          <p:nvPr/>
        </p:nvSpPr>
        <p:spPr>
          <a:xfrm>
            <a:off x="7029508" y="359833"/>
            <a:ext cx="2110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1F9C6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 Forest Principle</a:t>
            </a:r>
            <a:endParaRPr lang="zh-CN" altLang="en-US" sz="1200" b="1" dirty="0">
              <a:solidFill>
                <a:srgbClr val="1F9C6E"/>
              </a:solidFill>
              <a:latin typeface="Cambria" panose="02040503050406030204" pitchFamily="18" charset="0"/>
            </a:endParaRPr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57CACFC7-E1A2-2C8A-261C-E09A9DEBAD9E}"/>
              </a:ext>
            </a:extLst>
          </p:cNvPr>
          <p:cNvSpPr/>
          <p:nvPr/>
        </p:nvSpPr>
        <p:spPr>
          <a:xfrm>
            <a:off x="8789988" y="4542783"/>
            <a:ext cx="998536" cy="31066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Actual Results</a:t>
            </a:r>
            <a:endParaRPr lang="zh-CN" altLang="en-US" sz="9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83" name="箭头: 右 282">
            <a:extLst>
              <a:ext uri="{FF2B5EF4-FFF2-40B4-BE49-F238E27FC236}">
                <a16:creationId xmlns:a16="http://schemas.microsoft.com/office/drawing/2014/main" id="{2086DDD3-295E-9396-7103-99D1ECC7B36E}"/>
              </a:ext>
            </a:extLst>
          </p:cNvPr>
          <p:cNvSpPr/>
          <p:nvPr/>
        </p:nvSpPr>
        <p:spPr>
          <a:xfrm>
            <a:off x="8538037" y="4596441"/>
            <a:ext cx="200927" cy="15172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5" name="矩形: 圆角 284">
            <a:extLst>
              <a:ext uri="{FF2B5EF4-FFF2-40B4-BE49-F238E27FC236}">
                <a16:creationId xmlns:a16="http://schemas.microsoft.com/office/drawing/2014/main" id="{5CB53BD6-AD96-7050-7D03-2107236CAB6F}"/>
              </a:ext>
            </a:extLst>
          </p:cNvPr>
          <p:cNvSpPr/>
          <p:nvPr/>
        </p:nvSpPr>
        <p:spPr>
          <a:xfrm>
            <a:off x="8793164" y="4956200"/>
            <a:ext cx="995362" cy="31112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Predicted Value</a:t>
            </a:r>
            <a:endParaRPr lang="zh-CN" altLang="en-US" sz="9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A4D79152-8568-4D7A-D716-98E0E71F144D}"/>
              </a:ext>
            </a:extLst>
          </p:cNvPr>
          <p:cNvSpPr/>
          <p:nvPr/>
        </p:nvSpPr>
        <p:spPr>
          <a:xfrm>
            <a:off x="7239285" y="5874977"/>
            <a:ext cx="1475131" cy="311125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GOAL !!!</a:t>
            </a:r>
            <a:endParaRPr lang="zh-CN" altLang="en-US" sz="12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90" name="矩形: 圆角 289">
            <a:extLst>
              <a:ext uri="{FF2B5EF4-FFF2-40B4-BE49-F238E27FC236}">
                <a16:creationId xmlns:a16="http://schemas.microsoft.com/office/drawing/2014/main" id="{A466DD36-72CE-27E5-985D-08F43E196524}"/>
              </a:ext>
            </a:extLst>
          </p:cNvPr>
          <p:cNvSpPr/>
          <p:nvPr/>
        </p:nvSpPr>
        <p:spPr>
          <a:xfrm>
            <a:off x="6151475" y="5201795"/>
            <a:ext cx="1050293" cy="31112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Turn to Step I</a:t>
            </a:r>
            <a:endParaRPr lang="zh-CN" altLang="en-US" sz="9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F83DD26-9FD9-7C96-1282-58FF39863E88}"/>
              </a:ext>
            </a:extLst>
          </p:cNvPr>
          <p:cNvSpPr txBox="1"/>
          <p:nvPr/>
        </p:nvSpPr>
        <p:spPr>
          <a:xfrm>
            <a:off x="7965317" y="5525068"/>
            <a:ext cx="666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YES</a:t>
            </a:r>
            <a:endParaRPr lang="zh-CN" altLang="en-US" sz="10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439CF45E-5D3F-6533-21F3-F3EFF81B2D64}"/>
              </a:ext>
            </a:extLst>
          </p:cNvPr>
          <p:cNvSpPr txBox="1"/>
          <p:nvPr/>
        </p:nvSpPr>
        <p:spPr>
          <a:xfrm>
            <a:off x="7159017" y="5378126"/>
            <a:ext cx="516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</a:t>
            </a:r>
            <a:endParaRPr lang="zh-CN" altLang="en-US" sz="1000" b="1" dirty="0">
              <a:solidFill>
                <a:schemeClr val="accent5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B0929DA-730E-2B8A-82DD-FE0A168EB422}"/>
              </a:ext>
            </a:extLst>
          </p:cNvPr>
          <p:cNvSpPr/>
          <p:nvPr/>
        </p:nvSpPr>
        <p:spPr>
          <a:xfrm>
            <a:off x="1879119" y="1486373"/>
            <a:ext cx="1067582" cy="63433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Structural Parameters</a:t>
            </a:r>
            <a:endParaRPr lang="zh-CN" altLang="en-US" sz="1000" b="1" dirty="0">
              <a:solidFill>
                <a:schemeClr val="tx1"/>
              </a:solidFill>
              <a:latin typeface="Cambria" panose="02040503050406030204" pitchFamily="18" charset="0"/>
              <a:ea typeface="华文隶书" panose="02010800040101010101" pitchFamily="2" charset="-122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A3F192C-C3CB-7EBA-9BB3-EDD571B6C513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 flipV="1">
            <a:off x="2946701" y="1602625"/>
            <a:ext cx="1583102" cy="200913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AF3A082-E65F-0A5A-2A6F-D131AE0D8B0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946701" y="1819201"/>
            <a:ext cx="1580936" cy="188657"/>
          </a:xfrm>
          <a:prstGeom prst="curvedConnector3">
            <a:avLst/>
          </a:prstGeom>
          <a:ln w="2857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8F34A5D-0289-87CF-5DB6-F7D487B34082}"/>
              </a:ext>
            </a:extLst>
          </p:cNvPr>
          <p:cNvSpPr/>
          <p:nvPr/>
        </p:nvSpPr>
        <p:spPr>
          <a:xfrm>
            <a:off x="3143959" y="1641434"/>
            <a:ext cx="1116188" cy="33554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9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Simulation</a:t>
            </a:r>
            <a:endParaRPr lang="zh-CN" altLang="en-US" sz="900" b="1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8321DC6F-EB9F-6950-CF88-F6E26662C9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52199" y="5866084"/>
            <a:ext cx="421582" cy="8176"/>
          </a:xfrm>
          <a:prstGeom prst="curvedConnector4">
            <a:avLst>
              <a:gd name="adj1" fmla="val 17705"/>
              <a:gd name="adj2" fmla="val 1619961"/>
            </a:avLst>
          </a:prstGeom>
          <a:ln w="28575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13385ED5-9A47-C260-368D-BF84C95E603B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2187973" y="5517627"/>
            <a:ext cx="175071" cy="29491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4F80902C-27E5-7D61-6A85-DB0DA17E343F}"/>
              </a:ext>
            </a:extLst>
          </p:cNvPr>
          <p:cNvSpPr/>
          <p:nvPr/>
        </p:nvSpPr>
        <p:spPr>
          <a:xfrm rot="8951973">
            <a:off x="8477793" y="5246892"/>
            <a:ext cx="200927" cy="15172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箭头: 右 126">
            <a:extLst>
              <a:ext uri="{FF2B5EF4-FFF2-40B4-BE49-F238E27FC236}">
                <a16:creationId xmlns:a16="http://schemas.microsoft.com/office/drawing/2014/main" id="{6C337F4C-80ED-3919-4833-0420892AB459}"/>
              </a:ext>
            </a:extLst>
          </p:cNvPr>
          <p:cNvSpPr/>
          <p:nvPr/>
        </p:nvSpPr>
        <p:spPr>
          <a:xfrm rot="5400000">
            <a:off x="7823181" y="5614052"/>
            <a:ext cx="255104" cy="141875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右 127">
            <a:extLst>
              <a:ext uri="{FF2B5EF4-FFF2-40B4-BE49-F238E27FC236}">
                <a16:creationId xmlns:a16="http://schemas.microsoft.com/office/drawing/2014/main" id="{BA05FE55-F331-2B90-96FB-40584A0A4777}"/>
              </a:ext>
            </a:extLst>
          </p:cNvPr>
          <p:cNvSpPr/>
          <p:nvPr/>
        </p:nvSpPr>
        <p:spPr>
          <a:xfrm rot="10800000">
            <a:off x="7231955" y="5287876"/>
            <a:ext cx="200927" cy="151726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C647A45-2127-B246-558C-22D55B10BA0D}"/>
              </a:ext>
            </a:extLst>
          </p:cNvPr>
          <p:cNvGrpSpPr/>
          <p:nvPr/>
        </p:nvGrpSpPr>
        <p:grpSpPr>
          <a:xfrm>
            <a:off x="8784802" y="1418406"/>
            <a:ext cx="188551" cy="45719"/>
            <a:chOff x="8784802" y="1418406"/>
            <a:chExt cx="188551" cy="4571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8000950-1948-9B01-5111-8CE2474C8481}"/>
                </a:ext>
              </a:extLst>
            </p:cNvPr>
            <p:cNvSpPr/>
            <p:nvPr/>
          </p:nvSpPr>
          <p:spPr>
            <a:xfrm>
              <a:off x="8784802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1085387-716B-B0AB-0016-BC13647644B3}"/>
                </a:ext>
              </a:extLst>
            </p:cNvPr>
            <p:cNvSpPr/>
            <p:nvPr/>
          </p:nvSpPr>
          <p:spPr>
            <a:xfrm>
              <a:off x="8855207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5FDC4AA-7F7D-F519-53D8-68257514FC4A}"/>
                </a:ext>
              </a:extLst>
            </p:cNvPr>
            <p:cNvSpPr/>
            <p:nvPr/>
          </p:nvSpPr>
          <p:spPr>
            <a:xfrm>
              <a:off x="8927634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1CD7C88-AAC7-C582-AEC9-9E80D95D9980}"/>
              </a:ext>
            </a:extLst>
          </p:cNvPr>
          <p:cNvSpPr txBox="1"/>
          <p:nvPr/>
        </p:nvSpPr>
        <p:spPr>
          <a:xfrm>
            <a:off x="2326094" y="102086"/>
            <a:ext cx="3012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erahertz 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bsorber 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lang="en-US" altLang="zh-CN" sz="1100" b="1" dirty="0">
                <a:solidFill>
                  <a:schemeClr val="accent2">
                    <a:lumMod val="50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rediction With ML </a:t>
            </a:r>
            <a:endParaRPr lang="zh-CN" altLang="en-US" sz="1100" b="1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5762E67-CC86-485A-D831-56E95E1C9987}"/>
              </a:ext>
            </a:extLst>
          </p:cNvPr>
          <p:cNvGrpSpPr/>
          <p:nvPr/>
        </p:nvGrpSpPr>
        <p:grpSpPr>
          <a:xfrm>
            <a:off x="8770739" y="2133939"/>
            <a:ext cx="188551" cy="45719"/>
            <a:chOff x="8784802" y="1418406"/>
            <a:chExt cx="188551" cy="4571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B1BDB09-CE18-8B6E-A897-CE5FDEFC7EFC}"/>
                </a:ext>
              </a:extLst>
            </p:cNvPr>
            <p:cNvSpPr/>
            <p:nvPr/>
          </p:nvSpPr>
          <p:spPr>
            <a:xfrm>
              <a:off x="8784802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BAA6681-5AAD-F426-85AA-EA7882BBFA11}"/>
                </a:ext>
              </a:extLst>
            </p:cNvPr>
            <p:cNvSpPr/>
            <p:nvPr/>
          </p:nvSpPr>
          <p:spPr>
            <a:xfrm>
              <a:off x="8855207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47B49DC-714B-7241-F707-A3E36454C253}"/>
                </a:ext>
              </a:extLst>
            </p:cNvPr>
            <p:cNvSpPr/>
            <p:nvPr/>
          </p:nvSpPr>
          <p:spPr>
            <a:xfrm>
              <a:off x="8927634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43C16D1-4CD1-DC9E-E75F-33757F499C15}"/>
              </a:ext>
            </a:extLst>
          </p:cNvPr>
          <p:cNvGrpSpPr/>
          <p:nvPr/>
        </p:nvGrpSpPr>
        <p:grpSpPr>
          <a:xfrm>
            <a:off x="8765052" y="2975362"/>
            <a:ext cx="188551" cy="45719"/>
            <a:chOff x="8784802" y="1418406"/>
            <a:chExt cx="188551" cy="4571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2511EBB-4251-B389-581E-AF21146A51F2}"/>
                </a:ext>
              </a:extLst>
            </p:cNvPr>
            <p:cNvSpPr/>
            <p:nvPr/>
          </p:nvSpPr>
          <p:spPr>
            <a:xfrm>
              <a:off x="8784802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97E8E9C-AA73-B3F2-4000-BEFC32A2CEEF}"/>
                </a:ext>
              </a:extLst>
            </p:cNvPr>
            <p:cNvSpPr/>
            <p:nvPr/>
          </p:nvSpPr>
          <p:spPr>
            <a:xfrm>
              <a:off x="8855207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47A3DDB5-12E0-1299-5768-6AB5CF40A5C4}"/>
                </a:ext>
              </a:extLst>
            </p:cNvPr>
            <p:cNvSpPr/>
            <p:nvPr/>
          </p:nvSpPr>
          <p:spPr>
            <a:xfrm>
              <a:off x="8927634" y="141840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笑脸 1">
            <a:extLst>
              <a:ext uri="{FF2B5EF4-FFF2-40B4-BE49-F238E27FC236}">
                <a16:creationId xmlns:a16="http://schemas.microsoft.com/office/drawing/2014/main" id="{43236A2C-44C0-1CE3-540B-C76EB181CC83}"/>
              </a:ext>
            </a:extLst>
          </p:cNvPr>
          <p:cNvSpPr/>
          <p:nvPr/>
        </p:nvSpPr>
        <p:spPr>
          <a:xfrm>
            <a:off x="7523528" y="5957419"/>
            <a:ext cx="155002" cy="152692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21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122</Words>
  <Application>Microsoft Office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</vt:lpstr>
      <vt:lpstr>Office 主题​​</vt:lpstr>
      <vt:lpstr>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Yunpeng Yao</dc:creator>
  <cp:lastModifiedBy>Yunpeng Yao</cp:lastModifiedBy>
  <cp:revision>106</cp:revision>
  <dcterms:created xsi:type="dcterms:W3CDTF">2025-01-27T11:36:40Z</dcterms:created>
  <dcterms:modified xsi:type="dcterms:W3CDTF">2025-02-16T15:54:27Z</dcterms:modified>
</cp:coreProperties>
</file>