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2.png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a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8330" y="1755140"/>
            <a:ext cx="5233035" cy="420751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/>
          <a:p>
            <a:r>
              <a:rPr lang="zh-CN" altLang="zh-CN" sz="2800"/>
              <a:t>系统采用三层架构模型，将应用系统划分为用户界面表示层，业务逻辑层，数据访问层，以及</a:t>
            </a:r>
            <a:r>
              <a:rPr lang="en-US" altLang="zh-CN" sz="2800"/>
              <a:t>Entity Class</a:t>
            </a:r>
            <a:r>
              <a:rPr altLang="zh-CN" sz="2800"/>
              <a:t>实体类，</a:t>
            </a:r>
            <a:r>
              <a:rPr lang="en-US" altLang="zh-CN" sz="2800"/>
              <a:t> common</a:t>
            </a:r>
            <a:r>
              <a:rPr altLang="zh-CN" sz="2800"/>
              <a:t>类库组成。</a:t>
            </a:r>
            <a:endParaRPr altLang="zh-CN"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58445"/>
            <a:ext cx="10968990" cy="732155"/>
          </a:xfrm>
        </p:spPr>
        <p:txBody>
          <a:bodyPr>
            <a:normAutofit fontScale="90000"/>
          </a:bodyPr>
          <a:p>
            <a:r>
              <a:rPr lang="zh-CN" altLang="zh-CN">
                <a:sym typeface="+mn-ea"/>
              </a:rPr>
              <a:t>系统程序代码架构设计</a:t>
            </a:r>
            <a:br>
              <a:rPr lang="zh-CN" altLang="zh-CN"/>
            </a:b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购买商品：</a:t>
            </a:r>
            <a:endParaRPr lang="zh-CN" altLang="en-US"/>
          </a:p>
        </p:txBody>
      </p:sp>
      <p:pic>
        <p:nvPicPr>
          <p:cNvPr id="4" name="内容占位符 3" descr="购买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13815"/>
            <a:ext cx="7703185" cy="5543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70925" y="1435735"/>
            <a:ext cx="297688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会员用户通过商品管理界面与交易系统与实体类和</a:t>
            </a:r>
            <a:r>
              <a:rPr lang="en-US" altLang="zh-CN" sz="3200"/>
              <a:t>DAL</a:t>
            </a:r>
            <a:r>
              <a:rPr lang="zh-CN" altLang="en-US" sz="3200"/>
              <a:t>层与</a:t>
            </a:r>
            <a:r>
              <a:rPr lang="en-US" altLang="zh-CN" sz="3200"/>
              <a:t>COMMON</a:t>
            </a:r>
            <a:r>
              <a:rPr lang="zh-CN" altLang="en-US" sz="3200"/>
              <a:t>类库发生关联，来创建订单，进行交易。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私聊</a:t>
            </a:r>
            <a:endParaRPr lang="zh-CN" altLang="en-US"/>
          </a:p>
        </p:txBody>
      </p:sp>
      <p:pic>
        <p:nvPicPr>
          <p:cNvPr id="4" name="内容占位符 3" descr="私聊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13815"/>
            <a:ext cx="7650480" cy="5544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50480" y="2229485"/>
            <a:ext cx="29768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会员通过会话系统与卖家进行联系。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总体设计类图：</a:t>
            </a:r>
            <a:endParaRPr lang="zh-CN" altLang="en-US"/>
          </a:p>
        </p:txBody>
      </p:sp>
      <p:pic>
        <p:nvPicPr>
          <p:cNvPr id="4" name="内容占位符 3" descr="设计类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555" y="1555750"/>
            <a:ext cx="9596120" cy="5301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0" y="0"/>
            <a:ext cx="12191365" cy="685800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2800"/>
              <a:t>UI</a:t>
            </a:r>
            <a:r>
              <a:rPr lang="zh-CN" altLang="en-US" sz="2800"/>
              <a:t>用户界面表示层：</a:t>
            </a:r>
            <a:br>
              <a:rPr lang="zh-CN" altLang="en-US" sz="2800"/>
            </a:br>
            <a:r>
              <a:rPr lang="zh-CN" altLang="en-US" sz="2800"/>
              <a:t>负责与用户进行交互，显示，接受数据，于此同时，做一些简单逻辑处理，如</a:t>
            </a:r>
            <a:r>
              <a:rPr lang="en-US" altLang="zh-CN" sz="2800"/>
              <a:t>:</a:t>
            </a:r>
            <a:r>
              <a:rPr lang="zh-CN" altLang="en-US" sz="2800"/>
              <a:t>输入数据有效性判断，显示各种异常，处理</a:t>
            </a:r>
            <a:r>
              <a:rPr lang="en-US" altLang="zh-CN" sz="2800"/>
              <a:t>dataset</a:t>
            </a:r>
            <a:r>
              <a:rPr lang="zh-CN" altLang="zh-CN" sz="2800"/>
              <a:t>记录集数据。它只与</a:t>
            </a:r>
            <a:r>
              <a:rPr lang="en-US" altLang="zh-CN" sz="2800"/>
              <a:t>BLL</a:t>
            </a:r>
            <a:r>
              <a:rPr lang="zh-CN" altLang="en-US" sz="2800"/>
              <a:t>业务逻辑层，</a:t>
            </a:r>
            <a:r>
              <a:rPr lang="en-US" altLang="zh-CN" sz="2800"/>
              <a:t>Entity class</a:t>
            </a:r>
            <a:r>
              <a:rPr lang="zh-CN" altLang="zh-CN" sz="2800"/>
              <a:t>实体类两个项目发生关联，可能与</a:t>
            </a:r>
            <a:r>
              <a:rPr lang="en-US" altLang="zh-CN" sz="2800"/>
              <a:t>COMMON</a:t>
            </a:r>
            <a:r>
              <a:rPr lang="zh-CN" altLang="zh-CN" sz="2800"/>
              <a:t>类库发生关联。</a:t>
            </a:r>
            <a:br>
              <a:rPr lang="zh-CN" altLang="zh-CN" sz="2800"/>
            </a:br>
            <a:br>
              <a:rPr lang="zh-CN" altLang="zh-CN" sz="2800"/>
            </a:br>
            <a:r>
              <a:rPr lang="zh-CN" altLang="zh-CN" sz="2800"/>
              <a:t>B</a:t>
            </a:r>
            <a:r>
              <a:rPr lang="en-US" altLang="zh-CN" sz="2800"/>
              <a:t>LL</a:t>
            </a:r>
            <a:r>
              <a:rPr lang="zh-CN" altLang="en-US" sz="2800"/>
              <a:t>业务逻辑层：是整个系统的核心，它承担了所有逻辑判断，实现了程序的功能，</a:t>
            </a:r>
            <a:r>
              <a:rPr lang="en-US" altLang="zh-CN" sz="2800"/>
              <a:t>BLL</a:t>
            </a:r>
            <a:r>
              <a:rPr lang="zh-CN" altLang="en-US" sz="2800"/>
              <a:t>层既是调用者又是被调用者。</a:t>
            </a:r>
            <a:r>
              <a:rPr lang="en-US" altLang="zh-CN" sz="2800"/>
              <a:t>BLL</a:t>
            </a:r>
            <a:r>
              <a:rPr lang="zh-CN" altLang="en-US" sz="2800"/>
              <a:t>层只关联</a:t>
            </a:r>
            <a:r>
              <a:rPr lang="en-US" altLang="zh-CN" sz="2800"/>
              <a:t>DAL</a:t>
            </a:r>
            <a:r>
              <a:rPr lang="zh-CN" altLang="en-US" sz="2800"/>
              <a:t>层和实体类，可能关联</a:t>
            </a:r>
            <a:r>
              <a:rPr lang="en-US" altLang="zh-CN" sz="2800"/>
              <a:t>COMMON</a:t>
            </a:r>
            <a:r>
              <a:rPr lang="zh-CN" altLang="en-US" sz="2800"/>
              <a:t>类库。虽然</a:t>
            </a:r>
            <a:r>
              <a:rPr lang="en-US" altLang="zh-CN" sz="2800"/>
              <a:t>BLL</a:t>
            </a:r>
            <a:r>
              <a:rPr lang="zh-CN" altLang="en-US" sz="2800"/>
              <a:t>层被</a:t>
            </a:r>
            <a:r>
              <a:rPr lang="en-US" altLang="zh-CN" sz="2800"/>
              <a:t>UI</a:t>
            </a:r>
            <a:r>
              <a:rPr lang="zh-CN" altLang="en-US" sz="2800"/>
              <a:t>层调用，但是</a:t>
            </a:r>
            <a:r>
              <a:rPr lang="en-US" altLang="zh-CN" sz="2800"/>
              <a:t>BLL</a:t>
            </a:r>
            <a:r>
              <a:rPr lang="zh-CN" altLang="en-US" sz="2800"/>
              <a:t>层无需关心</a:t>
            </a:r>
            <a:r>
              <a:rPr lang="en-US" altLang="zh-CN" sz="2800"/>
              <a:t>UI</a:t>
            </a:r>
            <a:r>
              <a:rPr lang="zh-CN" altLang="en-US" sz="2800"/>
              <a:t>层的情况。数据库中的每个表都对应一个</a:t>
            </a:r>
            <a:r>
              <a:rPr lang="en-US" altLang="zh-CN" sz="2800"/>
              <a:t>BLL</a:t>
            </a:r>
            <a:r>
              <a:rPr lang="zh-CN" altLang="en-US" sz="2800"/>
              <a:t>类，为了达到解耦效果，</a:t>
            </a:r>
            <a:r>
              <a:rPr lang="en-US" altLang="zh-CN" sz="2800"/>
              <a:t>BLL</a:t>
            </a:r>
            <a:r>
              <a:rPr lang="zh-CN" altLang="en-US" sz="2800"/>
              <a:t>类不能直接调用其他表的</a:t>
            </a:r>
            <a:r>
              <a:rPr lang="en-US" altLang="zh-CN" sz="2800"/>
              <a:t>DAL</a:t>
            </a:r>
            <a:r>
              <a:rPr lang="zh-CN" altLang="en-US" sz="2800"/>
              <a:t>类，可以</a:t>
            </a:r>
            <a:r>
              <a:rPr lang="en-US" altLang="zh-CN" sz="2800"/>
              <a:t>BLL</a:t>
            </a:r>
            <a:r>
              <a:rPr lang="zh-CN" altLang="en-US" sz="2800"/>
              <a:t>类之间相互调用。</a:t>
            </a:r>
            <a:br>
              <a:rPr lang="zh-CN" altLang="en-US" sz="2800"/>
            </a:b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0" y="0"/>
            <a:ext cx="12191365" cy="68580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/>
              <a:t>DAL</a:t>
            </a:r>
            <a:r>
              <a:rPr lang="zh-CN" altLang="en-US" sz="2800"/>
              <a:t>数据访问层：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提供数据访问的接口，没有任何逻辑。在接口对数据库操作语句进行组合装配。</a:t>
            </a:r>
            <a:r>
              <a:rPr lang="en-US" altLang="zh-CN" sz="2800"/>
              <a:t>DAL</a:t>
            </a:r>
            <a:r>
              <a:rPr lang="zh-CN" altLang="en-US" sz="2800"/>
              <a:t>层一般关联</a:t>
            </a:r>
            <a:r>
              <a:rPr lang="en-US" altLang="zh-CN" sz="2800"/>
              <a:t>COMMON</a:t>
            </a:r>
            <a:r>
              <a:rPr lang="zh-CN" altLang="en-US" sz="2800"/>
              <a:t>类库中的最底层，最基础的数据库类，必须关联</a:t>
            </a:r>
            <a:r>
              <a:rPr lang="en-US" altLang="zh-CN" sz="2800"/>
              <a:t>Entity class</a:t>
            </a:r>
            <a:r>
              <a:rPr lang="zh-CN" altLang="zh-CN" sz="2800"/>
              <a:t>实体类项目。</a:t>
            </a:r>
            <a:r>
              <a:rPr lang="en-US" altLang="zh-CN" sz="2800"/>
              <a:t>DLL</a:t>
            </a:r>
            <a:r>
              <a:rPr lang="zh-CN" altLang="en-US" sz="2800"/>
              <a:t>层只是数据库的管理者，但不是访问者，不能直接与数据库发生关联。数据库中的每个表都对应一个</a:t>
            </a:r>
            <a:r>
              <a:rPr lang="en-US" altLang="zh-CN" sz="2800"/>
              <a:t>DAL</a:t>
            </a:r>
            <a:r>
              <a:rPr lang="zh-CN" altLang="en-US" sz="2800"/>
              <a:t>层的接口类。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COMMON</a:t>
            </a:r>
            <a:r>
              <a:rPr lang="zh-CN" altLang="en-US" sz="2800"/>
              <a:t>类库：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用于存放公用的类，最常用的就是数据库访问类，比如：链接字符串，数据库引擎类。它直接与数据库进行机器式的交换，无任何逻辑。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Entity class</a:t>
            </a:r>
            <a:r>
              <a:rPr lang="zh-CN" altLang="en-US" sz="2800"/>
              <a:t>实体类：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相当于加强了的数据结构，实现了对数据的封装。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0" y="0"/>
            <a:ext cx="12191365" cy="68580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/>
              <a:t>根据业务和功能，将系统的逻辑结构划分为管理员子系统，用户信息子系统，上架商品子系统，会话系统。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各个子系统按照功能角度分解，划分出若干不同的功能模块，如下：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会员登录管理</a:t>
            </a:r>
            <a:endParaRPr lang="zh-CN" altLang="en-US"/>
          </a:p>
        </p:txBody>
      </p:sp>
      <p:pic>
        <p:nvPicPr>
          <p:cNvPr id="4" name="内容占位符 3" descr="会员登录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13815"/>
            <a:ext cx="7006590" cy="554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06590" y="1720215"/>
            <a:ext cx="499554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会员实体类通过与数据库连接进行登录。实现登录功能。</a:t>
            </a:r>
            <a:endParaRPr lang="zh-CN" altLang="en-US" sz="3200"/>
          </a:p>
          <a:p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C:\Users\Administrator\Desktop\截图1591681509.png截图1591681509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681845" cy="6857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管理员登录</a:t>
            </a:r>
            <a:endParaRPr lang="zh-CN" altLang="en-US"/>
          </a:p>
        </p:txBody>
      </p:sp>
      <p:pic>
        <p:nvPicPr>
          <p:cNvPr id="4" name="内容占位符 3" descr="管理员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13815"/>
            <a:ext cx="8145145" cy="5544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70925" y="1435735"/>
            <a:ext cx="297688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管理员用户通过</a:t>
            </a:r>
            <a:r>
              <a:rPr lang="en-US" altLang="zh-CN" sz="3200"/>
              <a:t>COMMON</a:t>
            </a:r>
            <a:r>
              <a:rPr lang="zh-CN" altLang="en-US" sz="3200"/>
              <a:t>类库和</a:t>
            </a:r>
            <a:r>
              <a:rPr lang="en-US" altLang="zh-CN" sz="3200"/>
              <a:t>Entity class</a:t>
            </a:r>
            <a:r>
              <a:rPr lang="zh-CN" altLang="zh-CN" sz="3200"/>
              <a:t>实体类与数据库建立连接实现登录功能。</a:t>
            </a:r>
            <a:endParaRPr lang="zh-CN" altLang="en-US" sz="3200"/>
          </a:p>
          <a:p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截图15916815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9063355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商品上架：</a:t>
            </a:r>
            <a:endParaRPr lang="zh-CN" altLang="en-US"/>
          </a:p>
        </p:txBody>
      </p:sp>
      <p:pic>
        <p:nvPicPr>
          <p:cNvPr id="4" name="内容占位符 3" descr="商品上架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626235"/>
            <a:ext cx="7609840" cy="52317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00440" y="1313815"/>
            <a:ext cx="297688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会员用户通过商品管理界面</a:t>
            </a:r>
            <a:r>
              <a:rPr lang="en-US" altLang="zh-CN" sz="3200"/>
              <a:t>UI</a:t>
            </a:r>
            <a:r>
              <a:rPr lang="zh-CN" altLang="en-US" sz="3200"/>
              <a:t>层与</a:t>
            </a:r>
            <a:r>
              <a:rPr lang="en-US" altLang="zh-CN" sz="3200"/>
              <a:t>BLL</a:t>
            </a:r>
            <a:r>
              <a:rPr lang="zh-CN" altLang="en-US" sz="3200"/>
              <a:t>业务逻辑层和</a:t>
            </a:r>
            <a:r>
              <a:rPr lang="en-US" altLang="zh-CN" sz="3200"/>
              <a:t>Entity class</a:t>
            </a:r>
            <a:r>
              <a:rPr lang="zh-CN" altLang="zh-CN" sz="3200"/>
              <a:t>实体类与数据库发生关联。</a:t>
            </a:r>
            <a:endParaRPr lang="zh-CN" altLang="en-US" sz="3200"/>
          </a:p>
          <a:p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UNIT_PLACING_PICTURE_USER_VIEWPORT" val="{&quot;height&quot;:7065,&quot;width&quot;:9225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PLACING_PICTURE_USER_VIEWPORT" val="{&quot;height&quot;:7495,&quot;width&quot;:8691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WPS 演示</Application>
  <PresentationFormat>宽屏</PresentationFormat>
  <Paragraphs>42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空白演示</vt:lpstr>
      <vt:lpstr>空白演示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我不是余生、</cp:lastModifiedBy>
  <cp:revision>152</cp:revision>
  <dcterms:created xsi:type="dcterms:W3CDTF">2019-06-19T02:08:00Z</dcterms:created>
  <dcterms:modified xsi:type="dcterms:W3CDTF">2020-06-14T06:13:35Z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