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64" r:id="rId2"/>
    <p:sldId id="3165" r:id="rId3"/>
    <p:sldId id="3166" r:id="rId4"/>
    <p:sldId id="3091" r:id="rId5"/>
    <p:sldId id="3089" r:id="rId6"/>
    <p:sldId id="3167" r:id="rId7"/>
    <p:sldId id="3106" r:id="rId8"/>
    <p:sldId id="3168" r:id="rId9"/>
    <p:sldId id="3093" r:id="rId10"/>
    <p:sldId id="3187" r:id="rId11"/>
    <p:sldId id="3188" r:id="rId12"/>
    <p:sldId id="3189" r:id="rId13"/>
    <p:sldId id="3169" r:id="rId14"/>
    <p:sldId id="3103" r:id="rId15"/>
    <p:sldId id="3170" r:id="rId16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1686"/>
    <a:srgbClr val="00B369"/>
    <a:srgbClr val="1A8CE1"/>
    <a:srgbClr val="FFFFFF"/>
    <a:srgbClr val="A78357"/>
    <a:srgbClr val="28C7D4"/>
    <a:srgbClr val="F94D4D"/>
    <a:srgbClr val="FEFEFE"/>
    <a:srgbClr val="8F1A12"/>
    <a:srgbClr val="F84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1" autoAdjust="0"/>
    <p:restoredTop sz="92986" autoAdjust="0"/>
  </p:normalViewPr>
  <p:slideViewPr>
    <p:cSldViewPr>
      <p:cViewPr varScale="1">
        <p:scale>
          <a:sx n="72" d="100"/>
          <a:sy n="72" d="100"/>
        </p:scale>
        <p:origin x="-396" y="-84"/>
      </p:cViewPr>
      <p:guideLst>
        <p:guide orient="horz" pos="369"/>
        <p:guide orient="horz" pos="4198"/>
        <p:guide pos="4045"/>
        <p:guide pos="555"/>
        <p:guide pos="7588"/>
        <p:guide pos="1362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664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2018/11/22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0207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680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>
              <a:buFont typeface="Arial" panose="020B0604020202020204" pitchFamily="34" charset="0"/>
              <a:buNone/>
            </a:pPr>
            <a:fld id="{CEDA688F-47F3-434D-A3A7-906655BCDF8A}" type="slidenum">
              <a:rPr lang="zh-CN" altLang="en-US" sz="1200">
                <a:latin typeface="Calibri" panose="020F0502020204030204" pitchFamily="34" charset="0"/>
              </a:rPr>
              <a:t>14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801D8-EECC-45AB-9063-1BC64BFC2A9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A4BD9-45E5-4FA9-9CDC-3B72B5F8638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75" y="688"/>
            <a:ext cx="12855600" cy="723127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686424" y="1350533"/>
            <a:ext cx="7498260" cy="7498260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-120000">
            <a:off x="2664238" y="4117478"/>
            <a:ext cx="10183159" cy="3309431"/>
          </a:xfrm>
          <a:custGeom>
            <a:avLst/>
            <a:gdLst>
              <a:gd name="connsiteX0" fmla="*/ 5203260 w 9657527"/>
              <a:gd name="connsiteY0" fmla="*/ 5375 h 3138606"/>
              <a:gd name="connsiteX1" fmla="*/ 9533020 w 9657527"/>
              <a:gd name="connsiteY1" fmla="*/ 2183713 h 3138606"/>
              <a:gd name="connsiteX2" fmla="*/ 9657527 w 9657527"/>
              <a:gd name="connsiteY2" fmla="*/ 2386943 h 3138606"/>
              <a:gd name="connsiteX3" fmla="*/ 9631279 w 9657527"/>
              <a:gd name="connsiteY3" fmla="*/ 3138606 h 3138606"/>
              <a:gd name="connsiteX4" fmla="*/ 0 w 9657527"/>
              <a:gd name="connsiteY4" fmla="*/ 2802274 h 3138606"/>
              <a:gd name="connsiteX5" fmla="*/ 39235 w 9657527"/>
              <a:gd name="connsiteY5" fmla="*/ 2710379 h 3138606"/>
              <a:gd name="connsiteX6" fmla="*/ 4935048 w 9657527"/>
              <a:gd name="connsiteY6" fmla="*/ 0 h 3138606"/>
              <a:gd name="connsiteX7" fmla="*/ 5203260 w 9657527"/>
              <a:gd name="connsiteY7" fmla="*/ 5375 h 313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57527" h="3138606">
                <a:moveTo>
                  <a:pt x="5203260" y="5375"/>
                </a:moveTo>
                <a:cubicBezTo>
                  <a:pt x="7079915" y="80765"/>
                  <a:pt x="8694684" y="942807"/>
                  <a:pt x="9533020" y="2183713"/>
                </a:cubicBezTo>
                <a:lnTo>
                  <a:pt x="9657527" y="2386943"/>
                </a:lnTo>
                <a:lnTo>
                  <a:pt x="9631279" y="3138606"/>
                </a:lnTo>
                <a:lnTo>
                  <a:pt x="0" y="2802274"/>
                </a:lnTo>
                <a:lnTo>
                  <a:pt x="39235" y="2710379"/>
                </a:lnTo>
                <a:cubicBezTo>
                  <a:pt x="769966" y="1128750"/>
                  <a:pt x="2686179" y="0"/>
                  <a:pt x="4935048" y="0"/>
                </a:cubicBezTo>
                <a:cubicBezTo>
                  <a:pt x="5025003" y="0"/>
                  <a:pt x="5114425" y="1806"/>
                  <a:pt x="5203260" y="5375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332931" y="2537972"/>
            <a:ext cx="4804410" cy="1957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125" dirty="0">
                <a:solidFill>
                  <a:schemeClr val="accent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拼多多</a:t>
            </a:r>
            <a:endParaRPr lang="en-US" altLang="zh-CN" sz="12125" dirty="0">
              <a:solidFill>
                <a:schemeClr val="accent1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32407" y="1733728"/>
            <a:ext cx="368749" cy="368749"/>
            <a:chOff x="7805961" y="1643576"/>
            <a:chExt cx="349715" cy="349715"/>
          </a:xfrm>
        </p:grpSpPr>
        <p:sp>
          <p:nvSpPr>
            <p:cNvPr id="7" name="椭圆 6"/>
            <p:cNvSpPr/>
            <p:nvPr/>
          </p:nvSpPr>
          <p:spPr>
            <a:xfrm>
              <a:off x="7805961" y="1643576"/>
              <a:ext cx="349715" cy="349715"/>
            </a:xfrm>
            <a:prstGeom prst="ellipse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7890818" y="1728433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482205" y="5135245"/>
            <a:ext cx="3112770" cy="11372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项目讲解人：郭倩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C 0.13659 0.15162 0.17812 0.47176 0.09284 0.71458 C 0.00742 0.95741 -0.17266 1.03171 -0.30925 0.87986 C -0.44584 0.72824 -0.48711 0.4081 -0.40182 0.16528 C -0.31641 -0.07755 -0.13646 -0.15185 2.08333E-6 7.40741E-7 Z " pathEditMode="relative" rAng="1920000" ptsTypes="AAA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6" y="4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9" grpId="0"/>
      <p:bldP spid="1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捕获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265" y="991870"/>
            <a:ext cx="3220085" cy="5763260"/>
          </a:xfrm>
          <a:prstGeom prst="rect">
            <a:avLst/>
          </a:prstGeom>
        </p:spPr>
      </p:pic>
      <p:pic>
        <p:nvPicPr>
          <p:cNvPr id="3" name="图片 2" descr="捕获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795" y="991870"/>
            <a:ext cx="3229610" cy="57251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87065" y="224790"/>
            <a:ext cx="12007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 </a:t>
            </a:r>
            <a:r>
              <a:rPr lang="zh-CN" altLang="en-US" sz="3600"/>
              <a:t>搜索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493760" y="224790"/>
            <a:ext cx="2115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 </a:t>
            </a:r>
            <a:r>
              <a:rPr lang="zh-CN" altLang="en-US" sz="3600"/>
              <a:t>个人中心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捕获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565" y="941070"/>
            <a:ext cx="3210560" cy="5734685"/>
          </a:xfrm>
          <a:prstGeom prst="rect">
            <a:avLst/>
          </a:prstGeom>
        </p:spPr>
      </p:pic>
      <p:pic>
        <p:nvPicPr>
          <p:cNvPr id="3" name="图片 2" descr="捕获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720" y="941070"/>
            <a:ext cx="3220085" cy="57061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34565" y="277495"/>
            <a:ext cx="32219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 </a:t>
            </a:r>
            <a:r>
              <a:rPr lang="zh-CN" altLang="en-US" sz="3200"/>
              <a:t>首页</a:t>
            </a:r>
            <a:r>
              <a:rPr lang="en-US" altLang="zh-CN" sz="3200"/>
              <a:t>-</a:t>
            </a:r>
            <a:r>
              <a:rPr lang="zh-CN" altLang="en-US" sz="3200"/>
              <a:t>每日清仓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04175" y="277495"/>
            <a:ext cx="300799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ym typeface="+mn-ea"/>
              </a:rPr>
              <a:t>   </a:t>
            </a:r>
            <a:r>
              <a:rPr lang="zh-CN" altLang="en-US" sz="3200">
                <a:sym typeface="+mn-ea"/>
              </a:rPr>
              <a:t>首页</a:t>
            </a:r>
            <a:r>
              <a:rPr lang="en-US" altLang="zh-CN" sz="3200">
                <a:sym typeface="+mn-ea"/>
              </a:rPr>
              <a:t>-</a:t>
            </a:r>
            <a:r>
              <a:rPr lang="zh-CN" altLang="en-US" sz="3200">
                <a:sym typeface="+mn-ea"/>
              </a:rPr>
              <a:t>品牌馆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捕获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275" y="901700"/>
            <a:ext cx="3239135" cy="5696585"/>
          </a:xfrm>
          <a:prstGeom prst="rect">
            <a:avLst/>
          </a:prstGeom>
        </p:spPr>
      </p:pic>
      <p:pic>
        <p:nvPicPr>
          <p:cNvPr id="3" name="图片 2" descr="捕获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455" y="901700"/>
            <a:ext cx="3322955" cy="56965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55240" y="256540"/>
            <a:ext cx="22186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  </a:t>
            </a:r>
            <a:r>
              <a:rPr lang="zh-CN" altLang="en-US" sz="3600"/>
              <a:t>商品详情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66430" y="277495"/>
            <a:ext cx="25292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     </a:t>
            </a:r>
            <a:r>
              <a:rPr lang="zh-CN" altLang="en-US" sz="3600"/>
              <a:t>我的订单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530008" y="194117"/>
            <a:ext cx="9811092" cy="9811092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309695" y="1024037"/>
            <a:ext cx="482490" cy="482488"/>
            <a:chOff x="7805961" y="1643576"/>
            <a:chExt cx="349715" cy="349715"/>
          </a:xfrm>
        </p:grpSpPr>
        <p:sp>
          <p:nvSpPr>
            <p:cNvPr id="7" name="椭圆 6"/>
            <p:cNvSpPr/>
            <p:nvPr/>
          </p:nvSpPr>
          <p:spPr>
            <a:xfrm>
              <a:off x="7805961" y="1643576"/>
              <a:ext cx="349715" cy="349715"/>
            </a:xfrm>
            <a:prstGeom prst="ellipse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7890818" y="1728433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Text Box 3"/>
          <p:cNvSpPr>
            <a:spLocks noChangeArrowheads="1"/>
          </p:cNvSpPr>
          <p:nvPr/>
        </p:nvSpPr>
        <p:spPr bwMode="auto">
          <a:xfrm>
            <a:off x="1943405" y="4259276"/>
            <a:ext cx="4255135" cy="184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endParaRPr lang="en-US" sz="337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defTabSz="963930"/>
            <a:r>
              <a:rPr lang="zh-CN" altLang="en-US" sz="8000" dirty="0">
                <a:solidFill>
                  <a:schemeClr val="accent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项目总结</a:t>
            </a:r>
          </a:p>
        </p:txBody>
      </p:sp>
      <p:sp>
        <p:nvSpPr>
          <p:cNvPr id="42" name="Text Box 3"/>
          <p:cNvSpPr>
            <a:spLocks noChangeArrowheads="1"/>
          </p:cNvSpPr>
          <p:nvPr/>
        </p:nvSpPr>
        <p:spPr bwMode="auto">
          <a:xfrm>
            <a:off x="5711752" y="1505604"/>
            <a:ext cx="6074099" cy="644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41295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4129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C 0.13659 0.15162 0.17812 0.47176 0.09284 0.71458 C 0.00742 0.95741 -0.17266 1.03171 -0.30925 0.87986 C -0.44584 0.72824 -0.48711 0.4081 -0.40182 0.16528 C -0.31641 -0.07755 -0.13646 -0.15185 2.08333E-6 7.40741E-7 Z " pathEditMode="relative" rAng="1920000" ptsTypes="AAA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6" y="4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9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任意多边形 17"/>
          <p:cNvSpPr/>
          <p:nvPr/>
        </p:nvSpPr>
        <p:spPr bwMode="auto">
          <a:xfrm>
            <a:off x="3095426" y="0"/>
            <a:ext cx="5997072" cy="6425674"/>
          </a:xfrm>
          <a:custGeom>
            <a:avLst/>
            <a:gdLst>
              <a:gd name="T0" fmla="*/ 0 w 1641135"/>
              <a:gd name="T1" fmla="*/ 0 h 1714500"/>
              <a:gd name="T2" fmla="*/ 236550717 w 1641135"/>
              <a:gd name="T3" fmla="*/ 0 h 1714500"/>
              <a:gd name="T4" fmla="*/ 213100770 w 1641135"/>
              <a:gd name="T5" fmla="*/ 273440078 h 1714500"/>
              <a:gd name="T6" fmla="*/ 0 w 1641135"/>
              <a:gd name="T7" fmla="*/ 0 h 1714500"/>
              <a:gd name="T8" fmla="*/ 0 60000 65536"/>
              <a:gd name="T9" fmla="*/ 0 60000 65536"/>
              <a:gd name="T10" fmla="*/ 0 60000 65536"/>
              <a:gd name="T11" fmla="*/ 0 60000 65536"/>
              <a:gd name="T12" fmla="*/ 0 w 1641135"/>
              <a:gd name="T13" fmla="*/ 0 h 1714500"/>
              <a:gd name="T14" fmla="*/ 1641135 w 1641135"/>
              <a:gd name="T15" fmla="*/ 1714500 h 17145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1135" h="1714500">
                <a:moveTo>
                  <a:pt x="0" y="0"/>
                </a:moveTo>
                <a:lnTo>
                  <a:pt x="1641135" y="0"/>
                </a:lnTo>
                <a:lnTo>
                  <a:pt x="1478445" y="1714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3175" cmpd="sng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75778" name="任意多边形 12"/>
          <p:cNvSpPr/>
          <p:nvPr/>
        </p:nvSpPr>
        <p:spPr bwMode="auto">
          <a:xfrm>
            <a:off x="5303928" y="0"/>
            <a:ext cx="7554822" cy="7232650"/>
          </a:xfrm>
          <a:custGeom>
            <a:avLst/>
            <a:gdLst>
              <a:gd name="T0" fmla="*/ 3457570 w 7144661"/>
              <a:gd name="T1" fmla="*/ 0 h 6858000"/>
              <a:gd name="T2" fmla="*/ 7147365 w 7144661"/>
              <a:gd name="T3" fmla="*/ 0 h 6858000"/>
              <a:gd name="T4" fmla="*/ 7147365 w 7144661"/>
              <a:gd name="T5" fmla="*/ 6858000 h 6858000"/>
              <a:gd name="T6" fmla="*/ 0 w 7144661"/>
              <a:gd name="T7" fmla="*/ 6858000 h 6858000"/>
              <a:gd name="T8" fmla="*/ 3457570 w 714466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44661"/>
              <a:gd name="T16" fmla="*/ 0 h 6858000"/>
              <a:gd name="T17" fmla="*/ 7144661 w 7144661"/>
              <a:gd name="T18" fmla="*/ 6858000 h 6858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44661" h="6858000">
                <a:moveTo>
                  <a:pt x="3456261" y="0"/>
                </a:moveTo>
                <a:lnTo>
                  <a:pt x="7144661" y="0"/>
                </a:lnTo>
                <a:lnTo>
                  <a:pt x="7144661" y="6858000"/>
                </a:lnTo>
                <a:lnTo>
                  <a:pt x="0" y="6858000"/>
                </a:lnTo>
                <a:lnTo>
                  <a:pt x="3456261" y="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3175" cmpd="sng">
            <a:noFill/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765" y="2872472"/>
            <a:ext cx="4752528" cy="8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2595" y="2085975"/>
            <a:ext cx="283210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ea typeface="微软雅黑" panose="020B0503020204020204" pitchFamily="34" charset="-122"/>
              </a:rPr>
              <a:t>完成进度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4005" y="3406775"/>
            <a:ext cx="584009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       </a:t>
            </a:r>
            <a:r>
              <a:rPr lang="zh-CN" altLang="en-US" sz="2000"/>
              <a:t>在本周项目完成过程中，开始由于对</a:t>
            </a:r>
            <a:r>
              <a:rPr lang="en-US" altLang="zh-CN" sz="2000"/>
              <a:t>VUE</a:t>
            </a:r>
            <a:r>
              <a:rPr lang="zh-CN" altLang="en-US" sz="2000"/>
              <a:t>框架的</a:t>
            </a:r>
          </a:p>
          <a:p>
            <a:r>
              <a:rPr lang="zh-CN" altLang="en-US" sz="2000"/>
              <a:t>不熟悉导致进度较慢。</a:t>
            </a:r>
          </a:p>
          <a:p>
            <a:endParaRPr lang="en-US" altLang="zh-CN" sz="2000"/>
          </a:p>
          <a:p>
            <a:r>
              <a:rPr lang="en-US" altLang="zh-CN" sz="2000"/>
              <a:t>       </a:t>
            </a:r>
            <a:r>
              <a:rPr lang="zh-CN" altLang="en-US" sz="2000"/>
              <a:t>在项目中使用了脚手架来搭建项目框架。</a:t>
            </a:r>
          </a:p>
          <a:p>
            <a:endParaRPr lang="zh-CN" altLang="en-US" sz="2000"/>
          </a:p>
          <a:p>
            <a:r>
              <a:rPr lang="zh-CN" altLang="en-US" sz="2000"/>
              <a:t>       项目完成过程中熟悉了组建的拆分和组装，</a:t>
            </a:r>
          </a:p>
          <a:p>
            <a:r>
              <a:rPr lang="zh-CN" altLang="en-US" sz="2000"/>
              <a:t>页面的跳转以及后天数据的传输。</a:t>
            </a:r>
          </a:p>
          <a:p>
            <a:endParaRPr lang="zh-CN" altLang="en-US" sz="2000"/>
          </a:p>
          <a:p>
            <a:r>
              <a:rPr lang="zh-CN" altLang="en-US" sz="2000"/>
              <a:t>      基本完成了八个页面。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">
        <p14:flip dir="r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7" grpId="0" animBg="1"/>
      <p:bldP spid="75778" grpId="0" animBg="1"/>
      <p:bldP spid="6" grpId="0" bldLvl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686424" y="1350533"/>
            <a:ext cx="7498260" cy="7498260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-120000">
            <a:off x="2664238" y="4117478"/>
            <a:ext cx="10183159" cy="3309431"/>
          </a:xfrm>
          <a:custGeom>
            <a:avLst/>
            <a:gdLst>
              <a:gd name="connsiteX0" fmla="*/ 5203260 w 9657527"/>
              <a:gd name="connsiteY0" fmla="*/ 5375 h 3138606"/>
              <a:gd name="connsiteX1" fmla="*/ 9533020 w 9657527"/>
              <a:gd name="connsiteY1" fmla="*/ 2183713 h 3138606"/>
              <a:gd name="connsiteX2" fmla="*/ 9657527 w 9657527"/>
              <a:gd name="connsiteY2" fmla="*/ 2386943 h 3138606"/>
              <a:gd name="connsiteX3" fmla="*/ 9631279 w 9657527"/>
              <a:gd name="connsiteY3" fmla="*/ 3138606 h 3138606"/>
              <a:gd name="connsiteX4" fmla="*/ 0 w 9657527"/>
              <a:gd name="connsiteY4" fmla="*/ 2802274 h 3138606"/>
              <a:gd name="connsiteX5" fmla="*/ 39235 w 9657527"/>
              <a:gd name="connsiteY5" fmla="*/ 2710379 h 3138606"/>
              <a:gd name="connsiteX6" fmla="*/ 4935048 w 9657527"/>
              <a:gd name="connsiteY6" fmla="*/ 0 h 3138606"/>
              <a:gd name="connsiteX7" fmla="*/ 5203260 w 9657527"/>
              <a:gd name="connsiteY7" fmla="*/ 5375 h 313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57527" h="3138606">
                <a:moveTo>
                  <a:pt x="5203260" y="5375"/>
                </a:moveTo>
                <a:cubicBezTo>
                  <a:pt x="7079915" y="80765"/>
                  <a:pt x="8694684" y="942807"/>
                  <a:pt x="9533020" y="2183713"/>
                </a:cubicBezTo>
                <a:lnTo>
                  <a:pt x="9657527" y="2386943"/>
                </a:lnTo>
                <a:lnTo>
                  <a:pt x="9631279" y="3138606"/>
                </a:lnTo>
                <a:lnTo>
                  <a:pt x="0" y="2802274"/>
                </a:lnTo>
                <a:lnTo>
                  <a:pt x="39235" y="2710379"/>
                </a:lnTo>
                <a:cubicBezTo>
                  <a:pt x="769966" y="1128750"/>
                  <a:pt x="2686179" y="0"/>
                  <a:pt x="4935048" y="0"/>
                </a:cubicBezTo>
                <a:cubicBezTo>
                  <a:pt x="5025003" y="0"/>
                  <a:pt x="5114425" y="1806"/>
                  <a:pt x="5203260" y="5375"/>
                </a:cubicBez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189015" y="2537972"/>
            <a:ext cx="7822347" cy="1958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125" dirty="0" smtClean="0">
                <a:solidFill>
                  <a:schemeClr val="accent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THANKS</a:t>
            </a:r>
            <a:endParaRPr lang="en-US" altLang="zh-CN" sz="12125" dirty="0">
              <a:solidFill>
                <a:schemeClr val="accent1"/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32407" y="1733728"/>
            <a:ext cx="368749" cy="368749"/>
            <a:chOff x="7805961" y="1643576"/>
            <a:chExt cx="349715" cy="349715"/>
          </a:xfrm>
        </p:grpSpPr>
        <p:sp>
          <p:nvSpPr>
            <p:cNvPr id="7" name="椭圆 6"/>
            <p:cNvSpPr/>
            <p:nvPr/>
          </p:nvSpPr>
          <p:spPr>
            <a:xfrm>
              <a:off x="7805961" y="1643576"/>
              <a:ext cx="349715" cy="349715"/>
            </a:xfrm>
            <a:prstGeom prst="ellipse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7890818" y="1728433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557167" y="5135360"/>
            <a:ext cx="4592924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  批评指导</a:t>
            </a:r>
            <a:endParaRPr lang="zh-CN" altLang="en-US" sz="4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C 0.13659 0.15162 0.17812 0.47176 0.09284 0.71458 C 0.00742 0.95741 -0.17266 1.03171 -0.30925 0.87986 C -0.44584 0.72824 -0.48711 0.4081 -0.40182 0.16528 C -0.31641 -0.07755 -0.13646 -0.15185 2.08333E-6 7.40741E-7 Z " pathEditMode="relative" rAng="1920000" ptsTypes="AAA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6" y="4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9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530008" y="194117"/>
            <a:ext cx="9811092" cy="9811092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309695" y="1024037"/>
            <a:ext cx="482490" cy="482488"/>
            <a:chOff x="7805961" y="1643576"/>
            <a:chExt cx="349715" cy="349715"/>
          </a:xfrm>
        </p:grpSpPr>
        <p:sp>
          <p:nvSpPr>
            <p:cNvPr id="7" name="椭圆 6"/>
            <p:cNvSpPr/>
            <p:nvPr/>
          </p:nvSpPr>
          <p:spPr>
            <a:xfrm>
              <a:off x="7805961" y="1643576"/>
              <a:ext cx="349715" cy="349715"/>
            </a:xfrm>
            <a:prstGeom prst="ellipse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7890818" y="1728433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椭圆 10"/>
          <p:cNvSpPr/>
          <p:nvPr/>
        </p:nvSpPr>
        <p:spPr>
          <a:xfrm>
            <a:off x="2131864" y="3256285"/>
            <a:ext cx="2418293" cy="241829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50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391194" y="2693687"/>
            <a:ext cx="841222" cy="841222"/>
            <a:chOff x="3529981" y="507683"/>
            <a:chExt cx="598350" cy="598350"/>
          </a:xfrm>
        </p:grpSpPr>
        <p:sp>
          <p:nvSpPr>
            <p:cNvPr id="13" name="椭圆 12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TextBox 4"/>
            <p:cNvSpPr txBox="1"/>
            <p:nvPr/>
          </p:nvSpPr>
          <p:spPr>
            <a:xfrm>
              <a:off x="3576317" y="558577"/>
              <a:ext cx="530353" cy="49656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935" dirty="0">
                  <a:solidFill>
                    <a:schemeClr val="accent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935" dirty="0"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527329" y="3697655"/>
            <a:ext cx="1627369" cy="1548969"/>
            <a:chOff x="1369560" y="1867224"/>
            <a:chExt cx="1157526" cy="1101761"/>
          </a:xfrm>
        </p:grpSpPr>
        <p:sp>
          <p:nvSpPr>
            <p:cNvPr id="18" name="TextBox 34"/>
            <p:cNvSpPr txBox="1"/>
            <p:nvPr/>
          </p:nvSpPr>
          <p:spPr>
            <a:xfrm>
              <a:off x="1369560" y="1867224"/>
              <a:ext cx="1157526" cy="88036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8435" baseline="12000" dirty="0">
                  <a:solidFill>
                    <a:schemeClr val="accent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19" name="TextBox 24"/>
            <p:cNvSpPr txBox="1"/>
            <p:nvPr/>
          </p:nvSpPr>
          <p:spPr>
            <a:xfrm>
              <a:off x="1398632" y="2524993"/>
              <a:ext cx="1099376" cy="44399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935" baseline="12000" dirty="0">
                  <a:solidFill>
                    <a:schemeClr val="accent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Franklin Gothic Book" panose="020B0503020102020204" pitchFamily="34" charset="0"/>
                  <a:ea typeface="微软雅黑" panose="020B0503020204020204" pitchFamily="34" charset="-122"/>
                </a:rPr>
                <a:t>CONTENT</a:t>
              </a:r>
              <a:endParaRPr lang="zh-CN" altLang="en-US" sz="3935" baseline="12000" dirty="0"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Franklin Gothic Book" panose="020B05030201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7736863" y="2841124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技术依赖</a:t>
            </a:r>
          </a:p>
        </p:txBody>
      </p:sp>
      <p:sp>
        <p:nvSpPr>
          <p:cNvPr id="21" name="矩形 20"/>
          <p:cNvSpPr/>
          <p:nvPr/>
        </p:nvSpPr>
        <p:spPr>
          <a:xfrm>
            <a:off x="7736863" y="3900181"/>
            <a:ext cx="23164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项目建设情况</a:t>
            </a:r>
            <a:endParaRPr lang="zh-CN" altLang="en-US" sz="1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695119" y="6018296"/>
            <a:ext cx="309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439361" y="3802697"/>
            <a:ext cx="841222" cy="841222"/>
            <a:chOff x="3529981" y="507683"/>
            <a:chExt cx="598350" cy="598350"/>
          </a:xfrm>
        </p:grpSpPr>
        <p:sp>
          <p:nvSpPr>
            <p:cNvPr id="24" name="椭圆 23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TextBox 48"/>
            <p:cNvSpPr txBox="1"/>
            <p:nvPr/>
          </p:nvSpPr>
          <p:spPr>
            <a:xfrm>
              <a:off x="3567571" y="598214"/>
              <a:ext cx="530353" cy="49656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935" dirty="0">
                  <a:solidFill>
                    <a:schemeClr val="accent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935" dirty="0"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447344" y="5900426"/>
            <a:ext cx="841222" cy="841222"/>
            <a:chOff x="3529981" y="507683"/>
            <a:chExt cx="598350" cy="598350"/>
          </a:xfrm>
        </p:grpSpPr>
        <p:sp>
          <p:nvSpPr>
            <p:cNvPr id="27" name="椭圆 26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TextBox 51"/>
            <p:cNvSpPr txBox="1"/>
            <p:nvPr/>
          </p:nvSpPr>
          <p:spPr>
            <a:xfrm>
              <a:off x="3570639" y="582835"/>
              <a:ext cx="530353" cy="49656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935" dirty="0">
                  <a:solidFill>
                    <a:schemeClr val="accent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3935" dirty="0"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283510" y="2638053"/>
            <a:ext cx="1056595" cy="4227475"/>
            <a:chOff x="5901014" y="1112411"/>
            <a:chExt cx="1056725" cy="4227997"/>
          </a:xfrm>
        </p:grpSpPr>
        <p:sp>
          <p:nvSpPr>
            <p:cNvPr id="30" name="弧形 29"/>
            <p:cNvSpPr/>
            <p:nvPr/>
          </p:nvSpPr>
          <p:spPr>
            <a:xfrm>
              <a:off x="5901014" y="3226592"/>
              <a:ext cx="1056724" cy="1056724"/>
            </a:xfrm>
            <a:prstGeom prst="arc">
              <a:avLst>
                <a:gd name="adj1" fmla="val 16072548"/>
                <a:gd name="adj2" fmla="val 5356559"/>
              </a:avLst>
            </a:prstGeom>
            <a:noFill/>
            <a:ln w="9525">
              <a:solidFill>
                <a:schemeClr val="accent2"/>
              </a:solidFill>
              <a:prstDash val="sys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弧形 30"/>
            <p:cNvSpPr/>
            <p:nvPr/>
          </p:nvSpPr>
          <p:spPr>
            <a:xfrm>
              <a:off x="5901014" y="1112411"/>
              <a:ext cx="1056724" cy="1056724"/>
            </a:xfrm>
            <a:prstGeom prst="arc">
              <a:avLst>
                <a:gd name="adj1" fmla="val 16200000"/>
                <a:gd name="adj2" fmla="val 5356559"/>
              </a:avLst>
            </a:prstGeom>
            <a:noFill/>
            <a:ln w="9525">
              <a:solidFill>
                <a:schemeClr val="accent2"/>
              </a:solidFill>
              <a:prstDash val="sys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弧形 31"/>
            <p:cNvSpPr/>
            <p:nvPr/>
          </p:nvSpPr>
          <p:spPr>
            <a:xfrm flipH="1">
              <a:off x="5901015" y="2169503"/>
              <a:ext cx="1056724" cy="1056724"/>
            </a:xfrm>
            <a:prstGeom prst="arc">
              <a:avLst>
                <a:gd name="adj1" fmla="val 16169364"/>
                <a:gd name="adj2" fmla="val 5281886"/>
              </a:avLst>
            </a:prstGeom>
            <a:noFill/>
            <a:ln w="9525">
              <a:solidFill>
                <a:schemeClr val="accent2"/>
              </a:solidFill>
              <a:prstDash val="sys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弧形 32"/>
            <p:cNvSpPr/>
            <p:nvPr/>
          </p:nvSpPr>
          <p:spPr>
            <a:xfrm flipH="1">
              <a:off x="5901015" y="4283684"/>
              <a:ext cx="1056724" cy="1056724"/>
            </a:xfrm>
            <a:prstGeom prst="arc">
              <a:avLst>
                <a:gd name="adj1" fmla="val 16152732"/>
                <a:gd name="adj2" fmla="val 5201936"/>
              </a:avLst>
            </a:prstGeom>
            <a:noFill/>
            <a:ln w="9525">
              <a:solidFill>
                <a:schemeClr val="accent2"/>
              </a:solidFill>
              <a:prstDash val="sys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436263" y="4859655"/>
            <a:ext cx="841222" cy="841222"/>
            <a:chOff x="3529981" y="507683"/>
            <a:chExt cx="598350" cy="598350"/>
          </a:xfrm>
        </p:grpSpPr>
        <p:sp>
          <p:nvSpPr>
            <p:cNvPr id="35" name="椭圆 34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TextBox 57"/>
            <p:cNvSpPr txBox="1"/>
            <p:nvPr/>
          </p:nvSpPr>
          <p:spPr>
            <a:xfrm>
              <a:off x="3578518" y="582851"/>
              <a:ext cx="530353" cy="49656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935" dirty="0">
                  <a:solidFill>
                    <a:schemeClr val="accent1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935" dirty="0"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825105" y="6059805"/>
            <a:ext cx="2228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825105" y="4935220"/>
            <a:ext cx="271462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项目成果展示</a:t>
            </a:r>
            <a:endParaRPr lang="zh-CN" altLang="en-US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6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3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4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5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6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7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8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9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0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08333E-6 7.40741E-7 C 0.13659 0.15162 0.17812 0.47176 0.09284 0.71458 C 0.00742 0.95741 -0.17266 1.03171 -0.30925 0.87986 C -0.44584 0.72824 -0.48711 0.4081 -0.40182 0.16528 C -0.31641 -0.07755 -0.13646 -0.15185 2.08333E-6 7.40741E-7 Z " pathEditMode="relative" rAng="1920000" ptsTypes="AAAAA">
                                          <p:cBhvr>
                                            <p:cTn id="24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456" y="4398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7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9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0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6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8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9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5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7" dur="1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8" dur="1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70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2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3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7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11" grpId="0" animBg="1"/>
          <p:bldP spid="20" grpId="0"/>
          <p:bldP spid="21" grpId="0"/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6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8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822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664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664" tmFilter="0, 0; 0.125,0.2665; 0.25,0.4; 0.375,0.465; 0.5,0.5;  0.625,0.535; 0.75,0.6; 0.875,0.7335; 1,1">
                                              <p:stCondLst>
                                                <p:cond delay="66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332" tmFilter="0, 0; 0.125,0.2665; 0.25,0.4; 0.375,0.465; 0.5,0.5;  0.625,0.535; 0.75,0.6; 0.875,0.7335; 1,1">
                                              <p:stCondLst>
                                                <p:cond delay="132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64" tmFilter="0, 0; 0.125,0.2665; 0.25,0.4; 0.375,0.465; 0.5,0.5;  0.625,0.535; 0.75,0.6; 0.875,0.7335; 1,1">
                                              <p:stCondLst>
                                                <p:cond delay="1656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3" dur="26">
                                              <p:stCondLst>
                                                <p:cond delay="65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4" dur="166" decel="50000">
                                              <p:stCondLst>
                                                <p:cond delay="676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5" dur="26">
                                              <p:stCondLst>
                                                <p:cond delay="1312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6" dur="166" decel="50000">
                                              <p:stCondLst>
                                                <p:cond delay="133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7" dur="26">
                                              <p:stCondLst>
                                                <p:cond delay="1642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8" dur="166" decel="50000">
                                              <p:stCondLst>
                                                <p:cond delay="166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9" dur="26">
                                              <p:stCondLst>
                                                <p:cond delay="1808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20" dur="166" decel="50000">
                                              <p:stCondLst>
                                                <p:cond delay="1834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08333E-6 7.40741E-7 C 0.13659 0.15162 0.17812 0.47176 0.09284 0.71458 C 0.00742 0.95741 -0.17266 1.03171 -0.30925 0.87986 C -0.44584 0.72824 -0.48711 0.4081 -0.40182 0.16528 C -0.31641 -0.07755 -0.13646 -0.15185 2.08333E-6 7.40741E-7 Z " pathEditMode="relative" rAng="1920000" ptsTypes="AAAAA">
                                          <p:cBhvr>
                                            <p:cTn id="24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456" y="4398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7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6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5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70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7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11" grpId="0" animBg="1"/>
          <p:bldP spid="20" grpId="0"/>
          <p:bldP spid="21" grpId="0"/>
          <p:bldP spid="2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530008" y="194117"/>
            <a:ext cx="9811092" cy="9811092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309695" y="1024037"/>
            <a:ext cx="482490" cy="482488"/>
            <a:chOff x="7805961" y="1643576"/>
            <a:chExt cx="349715" cy="349715"/>
          </a:xfrm>
        </p:grpSpPr>
        <p:sp>
          <p:nvSpPr>
            <p:cNvPr id="7" name="椭圆 6"/>
            <p:cNvSpPr/>
            <p:nvPr/>
          </p:nvSpPr>
          <p:spPr>
            <a:xfrm>
              <a:off x="7805961" y="1643576"/>
              <a:ext cx="349715" cy="349715"/>
            </a:xfrm>
            <a:prstGeom prst="ellipse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7890818" y="1728433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Text Box 3"/>
          <p:cNvSpPr>
            <a:spLocks noChangeArrowheads="1"/>
          </p:cNvSpPr>
          <p:nvPr/>
        </p:nvSpPr>
        <p:spPr bwMode="auto">
          <a:xfrm>
            <a:off x="1947215" y="4259276"/>
            <a:ext cx="4251325" cy="184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endParaRPr lang="en-US" sz="337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defTabSz="963930"/>
            <a:r>
              <a:rPr lang="zh-CN" altLang="en-US" sz="8000" dirty="0">
                <a:solidFill>
                  <a:schemeClr val="accent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技术依赖</a:t>
            </a:r>
          </a:p>
        </p:txBody>
      </p:sp>
      <p:sp>
        <p:nvSpPr>
          <p:cNvPr id="42" name="Text Box 3"/>
          <p:cNvSpPr>
            <a:spLocks noChangeArrowheads="1"/>
          </p:cNvSpPr>
          <p:nvPr/>
        </p:nvSpPr>
        <p:spPr bwMode="auto">
          <a:xfrm>
            <a:off x="5709295" y="1505681"/>
            <a:ext cx="6076556" cy="6447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4129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4129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C 0.13659 0.15162 0.17812 0.47176 0.09284 0.71458 C 0.00742 0.95741 -0.17266 1.03171 -0.30925 0.87986 C -0.44584 0.72824 -0.48711 0.4081 -0.40182 0.16528 C -0.31641 -0.07755 -0.13646 -0.15185 2.08333E-6 7.40741E-7 Z " pathEditMode="relative" rAng="1920000" ptsTypes="AAA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6" y="4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9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7"/>
          <p:cNvGrpSpPr/>
          <p:nvPr/>
        </p:nvGrpSpPr>
        <p:grpSpPr>
          <a:xfrm>
            <a:off x="1795162" y="2131740"/>
            <a:ext cx="9253188" cy="3713324"/>
            <a:chOff x="0" y="0"/>
            <a:chExt cx="20725991" cy="8317383"/>
          </a:xfrm>
        </p:grpSpPr>
        <p:sp>
          <p:nvSpPr>
            <p:cNvPr id="197" name="Shape 197"/>
            <p:cNvSpPr/>
            <p:nvPr/>
          </p:nvSpPr>
          <p:spPr>
            <a:xfrm>
              <a:off x="1819340" y="0"/>
              <a:ext cx="7134254" cy="2390468"/>
            </a:xfrm>
            <a:prstGeom prst="roundRect">
              <a:avLst>
                <a:gd name="adj" fmla="val 15000"/>
              </a:avLst>
            </a:prstGeom>
            <a:solidFill>
              <a:srgbClr val="777777">
                <a:alpha val="1358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0" y="0"/>
              <a:ext cx="2390468" cy="2390468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718982" y="642009"/>
              <a:ext cx="940719" cy="11064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1819340" y="2990481"/>
              <a:ext cx="7134254" cy="2390468"/>
            </a:xfrm>
            <a:prstGeom prst="roundRect">
              <a:avLst>
                <a:gd name="adj" fmla="val 15000"/>
              </a:avLst>
            </a:prstGeom>
            <a:solidFill>
              <a:srgbClr val="777777">
                <a:alpha val="1358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0" y="2963457"/>
              <a:ext cx="2390468" cy="2390468"/>
            </a:xfrm>
            <a:prstGeom prst="roundRect">
              <a:avLst>
                <a:gd name="adj" fmla="val 15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718982" y="3632724"/>
              <a:ext cx="940719" cy="11064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1819340" y="5926914"/>
              <a:ext cx="7134254" cy="2390469"/>
            </a:xfrm>
            <a:prstGeom prst="roundRect">
              <a:avLst>
                <a:gd name="adj" fmla="val 15000"/>
              </a:avLst>
            </a:prstGeom>
            <a:solidFill>
              <a:srgbClr val="777777">
                <a:alpha val="1358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0" y="5926914"/>
              <a:ext cx="2390468" cy="2390469"/>
            </a:xfrm>
            <a:prstGeom prst="roundRect">
              <a:avLst>
                <a:gd name="adj" fmla="val 15000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718982" y="6568921"/>
              <a:ext cx="940719" cy="11064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05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11645490" y="0"/>
              <a:ext cx="7134254" cy="2390468"/>
            </a:xfrm>
            <a:prstGeom prst="roundRect">
              <a:avLst>
                <a:gd name="adj" fmla="val 15000"/>
              </a:avLst>
            </a:prstGeom>
            <a:solidFill>
              <a:srgbClr val="777777">
                <a:alpha val="1358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18335522" y="0"/>
              <a:ext cx="2390469" cy="2390468"/>
            </a:xfrm>
            <a:prstGeom prst="roundRect">
              <a:avLst>
                <a:gd name="adj" fmla="val 15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9054504" y="642009"/>
              <a:ext cx="940719" cy="11064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11992459" y="2990716"/>
              <a:ext cx="7134254" cy="2390469"/>
            </a:xfrm>
            <a:prstGeom prst="roundRect">
              <a:avLst>
                <a:gd name="adj" fmla="val 15000"/>
              </a:avLst>
            </a:prstGeom>
            <a:solidFill>
              <a:srgbClr val="777777">
                <a:alpha val="1358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18335522" y="2963457"/>
              <a:ext cx="2390469" cy="2390468"/>
            </a:xfrm>
            <a:prstGeom prst="roundRect">
              <a:avLst>
                <a:gd name="adj" fmla="val 15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19054504" y="3605465"/>
              <a:ext cx="940719" cy="11064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11652524" y="5926914"/>
              <a:ext cx="7134254" cy="2390469"/>
            </a:xfrm>
            <a:prstGeom prst="roundRect">
              <a:avLst>
                <a:gd name="adj" fmla="val 15000"/>
              </a:avLst>
            </a:prstGeom>
            <a:solidFill>
              <a:srgbClr val="777777">
                <a:alpha val="1358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8335522" y="5926914"/>
              <a:ext cx="2390469" cy="2390469"/>
            </a:xfrm>
            <a:prstGeom prst="roundRect">
              <a:avLst>
                <a:gd name="adj" fmla="val 15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600">
                  <a:solidFill>
                    <a:srgbClr val="FFFFFF"/>
                  </a:solidFill>
                </a:defRPr>
              </a:pPr>
              <a:endParaRPr sz="1605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9054504" y="6571570"/>
              <a:ext cx="940719" cy="11064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660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2945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06</a:t>
              </a:r>
            </a:p>
          </p:txBody>
        </p:sp>
        <p:sp>
          <p:nvSpPr>
            <p:cNvPr id="216" name="Shape 216"/>
            <p:cNvSpPr/>
            <p:nvPr/>
          </p:nvSpPr>
          <p:spPr>
            <a:xfrm>
              <a:off x="3449601" y="1362131"/>
              <a:ext cx="4296335" cy="329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l">
                <a:defRPr sz="2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endParaRPr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3453785" y="3281726"/>
              <a:ext cx="3328601" cy="743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l">
                <a:defRPr sz="3000">
                  <a:solidFill>
                    <a:srgbClr val="CD321B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  <a:sym typeface="Arial" panose="020B0604020202020204" pitchFamily="34" charset="0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rPr>
                <a:t>路由匹配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2736546" y="4064993"/>
              <a:ext cx="5848584" cy="8263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l">
                <a:defRPr sz="2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lt"/>
                  <a:sym typeface="Arial" panose="020B0604020202020204" pitchFamily="34" charset="0"/>
                </a:rPr>
                <a:t>  </a:t>
              </a:r>
              <a:r>
                <a:rPr lang="en-US" sz="2000" dirty="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lt"/>
                  <a:sym typeface="Arial" panose="020B0604020202020204" pitchFamily="34" charset="0"/>
                </a:rPr>
                <a:t>router-link router.push</a:t>
              </a:r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</a:t>
              </a:r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</a:p>
          </p:txBody>
        </p:sp>
        <p:sp>
          <p:nvSpPr>
            <p:cNvPr id="221" name="Shape 221"/>
            <p:cNvSpPr/>
            <p:nvPr/>
          </p:nvSpPr>
          <p:spPr>
            <a:xfrm>
              <a:off x="13533940" y="425740"/>
              <a:ext cx="3374205" cy="5774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r">
                <a:defRPr sz="3000">
                  <a:solidFill>
                    <a:srgbClr val="809D2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12932314" y="1019969"/>
              <a:ext cx="4311499" cy="9913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r">
                <a:defRPr sz="2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altLang="zh-CN" sz="2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13873792" y="3339417"/>
              <a:ext cx="3374205" cy="5774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r">
                <a:defRPr sz="3000">
                  <a:solidFill>
                    <a:srgbClr val="694E7F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endParaRPr lang="zh-CN" altLang="en-US" sz="1400" baseline="30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655955" y="508000"/>
            <a:ext cx="2500630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/>
            <a:r>
              <a:rPr lang="zh-CN" altLang="en-US" sz="4000" dirty="0">
                <a:solidFill>
                  <a:schemeClr val="accent1"/>
                </a:solidFill>
                <a:latin typeface="+mn-ea"/>
                <a:ea typeface="+mn-ea"/>
                <a:cs typeface="+mn-ea"/>
                <a:sym typeface="Arial" panose="020B0604020202020204" pitchFamily="34" charset="0"/>
              </a:rPr>
              <a:t>简要概括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489325" y="2266315"/>
            <a:ext cx="123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开发环境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35020" y="2579370"/>
            <a:ext cx="1542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webstorm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688580" y="23215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所用框架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837170" y="2689860"/>
            <a:ext cx="913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400"/>
              <a:t>VUE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477125" y="3622675"/>
            <a:ext cx="138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/>
              <a:t>   </a:t>
            </a:r>
            <a:r>
              <a:rPr lang="zh-CN" altLang="en-US" sz="1800"/>
              <a:t>组件传参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688580" y="3928745"/>
            <a:ext cx="1174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 props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39160" y="4890770"/>
            <a:ext cx="1813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生命周期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156585" y="5300980"/>
            <a:ext cx="2274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created , mounted...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688580" y="4918075"/>
            <a:ext cx="1922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前后端数据交互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837170" y="5300980"/>
            <a:ext cx="913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AJAX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bldLvl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0" name="Group 2010"/>
          <p:cNvGrpSpPr/>
          <p:nvPr/>
        </p:nvGrpSpPr>
        <p:grpSpPr>
          <a:xfrm>
            <a:off x="1062355" y="1662430"/>
            <a:ext cx="1535430" cy="4833526"/>
            <a:chOff x="-7226" y="-15"/>
            <a:chExt cx="2911317" cy="9468635"/>
          </a:xfrm>
        </p:grpSpPr>
        <p:sp>
          <p:nvSpPr>
            <p:cNvPr id="2003" name="Shape 2003"/>
            <p:cNvSpPr/>
            <p:nvPr/>
          </p:nvSpPr>
          <p:spPr>
            <a:xfrm flipV="1">
              <a:off x="1449306" y="2818308"/>
              <a:ext cx="2" cy="3702985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24066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3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04" name="Shape 2004"/>
            <p:cNvSpPr/>
            <p:nvPr/>
          </p:nvSpPr>
          <p:spPr>
            <a:xfrm>
              <a:off x="518981" y="-15"/>
              <a:ext cx="1860633" cy="276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5" name="Shape 2005"/>
            <p:cNvSpPr/>
            <p:nvPr/>
          </p:nvSpPr>
          <p:spPr>
            <a:xfrm>
              <a:off x="892895" y="634352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6" name="Shape 2006"/>
            <p:cNvSpPr/>
            <p:nvPr/>
          </p:nvSpPr>
          <p:spPr>
            <a:xfrm>
              <a:off x="1315248" y="272346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7" name="Shape 2007"/>
            <p:cNvSpPr/>
            <p:nvPr/>
          </p:nvSpPr>
          <p:spPr>
            <a:xfrm>
              <a:off x="-7226" y="6527386"/>
              <a:ext cx="2911317" cy="7227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 sz="7500">
                  <a:solidFill>
                    <a:srgbClr val="4A5E6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l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altLang="zh-CN" sz="1400">
                  <a:sym typeface="+mn-ea"/>
                </a:rPr>
                <a:t>   </a:t>
              </a:r>
              <a:r>
                <a:rPr lang="zh-CN" altLang="en-US" sz="2000">
                  <a:sym typeface="+mn-ea"/>
                </a:rPr>
                <a:t>开发环境</a:t>
              </a:r>
              <a:endParaRPr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08" name="Shape 2008"/>
            <p:cNvSpPr/>
            <p:nvPr/>
          </p:nvSpPr>
          <p:spPr>
            <a:xfrm>
              <a:off x="-7226" y="7516889"/>
              <a:ext cx="2910113" cy="19517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defTabSz="96393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 smtClean="0">
                  <a:solidFill>
                    <a:schemeClr val="tx1"/>
                  </a:solidFill>
                  <a:latin typeface="+mn-ea"/>
                  <a:ea typeface="+mn-ea"/>
                  <a:cs typeface="+mn-cs"/>
                  <a:sym typeface="Arial" panose="020B0604020202020204" pitchFamily="34" charset="0"/>
                </a:rPr>
                <a:t>JetBrains WebStorm 2018.2.5 x64</a:t>
              </a:r>
            </a:p>
          </p:txBody>
        </p:sp>
        <p:sp>
          <p:nvSpPr>
            <p:cNvPr id="2009" name="Shape 2009"/>
            <p:cNvSpPr/>
            <p:nvPr/>
          </p:nvSpPr>
          <p:spPr>
            <a:xfrm>
              <a:off x="1315248" y="759053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18" name="Group 2018"/>
          <p:cNvGrpSpPr/>
          <p:nvPr/>
        </p:nvGrpSpPr>
        <p:grpSpPr>
          <a:xfrm>
            <a:off x="2932430" y="2064385"/>
            <a:ext cx="1633220" cy="4775526"/>
            <a:chOff x="-1204" y="0"/>
            <a:chExt cx="3096735" cy="7920898"/>
          </a:xfrm>
        </p:grpSpPr>
        <p:sp>
          <p:nvSpPr>
            <p:cNvPr id="2011" name="Shape 2011"/>
            <p:cNvSpPr/>
            <p:nvPr/>
          </p:nvSpPr>
          <p:spPr>
            <a:xfrm>
              <a:off x="52533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2" name="Shape 2012"/>
            <p:cNvSpPr/>
            <p:nvPr/>
          </p:nvSpPr>
          <p:spPr>
            <a:xfrm>
              <a:off x="90165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3" name="Shape 2013"/>
            <p:cNvSpPr/>
            <p:nvPr/>
          </p:nvSpPr>
          <p:spPr>
            <a:xfrm>
              <a:off x="1321606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4" name="Shape 2014"/>
            <p:cNvSpPr/>
            <p:nvPr/>
          </p:nvSpPr>
          <p:spPr>
            <a:xfrm flipV="1">
              <a:off x="1455665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24066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3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15" name="Shape 2015"/>
            <p:cNvSpPr/>
            <p:nvPr/>
          </p:nvSpPr>
          <p:spPr>
            <a:xfrm>
              <a:off x="183011" y="4930654"/>
              <a:ext cx="2912520" cy="104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 sz="7500">
                  <a:solidFill>
                    <a:srgbClr val="CD321B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l" defTabSz="45720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altLang="zh-CN" sz="1400">
                  <a:sym typeface="+mn-ea"/>
                </a:rPr>
                <a:t>  </a:t>
              </a:r>
              <a:r>
                <a:rPr lang="zh-CN" altLang="en-US" sz="2000">
                  <a:sym typeface="+mn-ea"/>
                </a:rPr>
                <a:t>所用框架</a:t>
              </a:r>
              <a:endParaRPr lang="zh-CN" altLang="en-US" sz="1400"/>
            </a:p>
            <a:p>
              <a:pPr lvl="0" algn="l" defTabSz="45720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Roboto Light" charset="0"/>
                  <a:sym typeface="Arial" panose="020B0604020202020204" pitchFamily="34" charset="0"/>
                </a:rPr>
                <a:t>  </a:t>
              </a:r>
            </a:p>
          </p:txBody>
        </p:sp>
        <p:sp>
          <p:nvSpPr>
            <p:cNvPr id="2016" name="Shape 2016"/>
            <p:cNvSpPr/>
            <p:nvPr/>
          </p:nvSpPr>
          <p:spPr>
            <a:xfrm>
              <a:off x="-1204" y="5717522"/>
              <a:ext cx="2911316" cy="2203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defTabSz="96393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VUE   一套用于构建用户界面的渐进式框架</a:t>
              </a: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1321606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26" name="Group 2026"/>
          <p:cNvGrpSpPr/>
          <p:nvPr/>
        </p:nvGrpSpPr>
        <p:grpSpPr>
          <a:xfrm>
            <a:off x="4842510" y="1518285"/>
            <a:ext cx="1535430" cy="4369723"/>
            <a:chOff x="0" y="0"/>
            <a:chExt cx="2911316" cy="7863957"/>
          </a:xfrm>
        </p:grpSpPr>
        <p:sp>
          <p:nvSpPr>
            <p:cNvPr id="2019" name="Shape 2019"/>
            <p:cNvSpPr/>
            <p:nvPr/>
          </p:nvSpPr>
          <p:spPr>
            <a:xfrm flipV="1">
              <a:off x="1455656" y="2825143"/>
              <a:ext cx="2" cy="370298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24066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3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20" name="Shape 2020"/>
            <p:cNvSpPr/>
            <p:nvPr/>
          </p:nvSpPr>
          <p:spPr>
            <a:xfrm>
              <a:off x="531680" y="0"/>
              <a:ext cx="1860635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1" name="Shape 2021"/>
            <p:cNvSpPr/>
            <p:nvPr/>
          </p:nvSpPr>
          <p:spPr>
            <a:xfrm>
              <a:off x="90800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2" name="Shape 2022"/>
            <p:cNvSpPr/>
            <p:nvPr/>
          </p:nvSpPr>
          <p:spPr>
            <a:xfrm>
              <a:off x="1327931" y="2723483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3" name="Shape 2023"/>
            <p:cNvSpPr/>
            <p:nvPr/>
          </p:nvSpPr>
          <p:spPr>
            <a:xfrm>
              <a:off x="264002" y="6324193"/>
              <a:ext cx="2383307" cy="112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 sz="7500">
                  <a:solidFill>
                    <a:srgbClr val="FBBE48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200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rPr>
                <a:t>路由匹配</a:t>
              </a:r>
              <a:endParaRPr lang="zh-CN" altLang="en-US" sz="1400" dirty="0">
                <a:solidFill>
                  <a:schemeClr val="tx1"/>
                </a:solidFill>
                <a:latin typeface="+mn-ea"/>
                <a:ea typeface="+mn-ea"/>
                <a:sym typeface="Arial" panose="020B0604020202020204" pitchFamily="34" charset="0"/>
              </a:endParaRPr>
            </a:p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4" name="Shape 2024"/>
            <p:cNvSpPr/>
            <p:nvPr/>
          </p:nvSpPr>
          <p:spPr>
            <a:xfrm>
              <a:off x="0" y="7598833"/>
              <a:ext cx="2911316" cy="2651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defTabSz="96393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sz="8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25" name="Shape 2025"/>
            <p:cNvSpPr/>
            <p:nvPr/>
          </p:nvSpPr>
          <p:spPr>
            <a:xfrm>
              <a:off x="1327964" y="759067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34" name="Group 2034"/>
          <p:cNvGrpSpPr/>
          <p:nvPr/>
        </p:nvGrpSpPr>
        <p:grpSpPr>
          <a:xfrm>
            <a:off x="6797805" y="2634492"/>
            <a:ext cx="981140" cy="3017725"/>
            <a:chOff x="523115" y="0"/>
            <a:chExt cx="1860634" cy="5722814"/>
          </a:xfrm>
        </p:grpSpPr>
        <p:sp>
          <p:nvSpPr>
            <p:cNvPr id="2027" name="Shape 2027"/>
            <p:cNvSpPr/>
            <p:nvPr/>
          </p:nvSpPr>
          <p:spPr>
            <a:xfrm>
              <a:off x="523115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8" name="Shape 2028"/>
            <p:cNvSpPr/>
            <p:nvPr/>
          </p:nvSpPr>
          <p:spPr>
            <a:xfrm>
              <a:off x="899437" y="328863"/>
              <a:ext cx="1107962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1319399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0" name="Shape 2030"/>
            <p:cNvSpPr/>
            <p:nvPr/>
          </p:nvSpPr>
          <p:spPr>
            <a:xfrm>
              <a:off x="1322564" y="5233903"/>
              <a:ext cx="240843" cy="488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809D2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endParaRPr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1" name="Shape 2031"/>
            <p:cNvSpPr/>
            <p:nvPr/>
          </p:nvSpPr>
          <p:spPr>
            <a:xfrm flipV="1">
              <a:off x="1453458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24066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3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33" name="Shape 2033"/>
            <p:cNvSpPr/>
            <p:nvPr/>
          </p:nvSpPr>
          <p:spPr>
            <a:xfrm>
              <a:off x="1324773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42" name="Group 2042"/>
          <p:cNvGrpSpPr/>
          <p:nvPr/>
        </p:nvGrpSpPr>
        <p:grpSpPr>
          <a:xfrm>
            <a:off x="8242305" y="1890784"/>
            <a:ext cx="1535181" cy="4150539"/>
            <a:chOff x="0" y="0"/>
            <a:chExt cx="2911316" cy="7871084"/>
          </a:xfrm>
        </p:grpSpPr>
        <p:sp>
          <p:nvSpPr>
            <p:cNvPr id="2035" name="Shape 2035"/>
            <p:cNvSpPr/>
            <p:nvPr/>
          </p:nvSpPr>
          <p:spPr>
            <a:xfrm flipV="1">
              <a:off x="1468347" y="2825143"/>
              <a:ext cx="2" cy="370298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24066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3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36" name="Shape 2036"/>
            <p:cNvSpPr/>
            <p:nvPr/>
          </p:nvSpPr>
          <p:spPr>
            <a:xfrm>
              <a:off x="54438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7" name="Shape 2037"/>
            <p:cNvSpPr/>
            <p:nvPr/>
          </p:nvSpPr>
          <p:spPr>
            <a:xfrm>
              <a:off x="92070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8" name="Shape 2038"/>
            <p:cNvSpPr/>
            <p:nvPr/>
          </p:nvSpPr>
          <p:spPr>
            <a:xfrm>
              <a:off x="1340665" y="2723483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9" name="Shape 2039"/>
            <p:cNvSpPr/>
            <p:nvPr/>
          </p:nvSpPr>
          <p:spPr>
            <a:xfrm>
              <a:off x="0" y="6538883"/>
              <a:ext cx="2709480" cy="699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 sz="7500">
                  <a:solidFill>
                    <a:srgbClr val="3A9A87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2000">
                  <a:sym typeface="+mn-ea"/>
                </a:rPr>
                <a:t>生命周期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0" name="Shape 2040"/>
            <p:cNvSpPr/>
            <p:nvPr/>
          </p:nvSpPr>
          <p:spPr>
            <a:xfrm>
              <a:off x="0" y="7591706"/>
              <a:ext cx="2911316" cy="279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defTabSz="96393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sz="8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41" name="Shape 2041"/>
            <p:cNvSpPr/>
            <p:nvPr/>
          </p:nvSpPr>
          <p:spPr>
            <a:xfrm>
              <a:off x="1334281" y="754485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50" name="Group 2050"/>
          <p:cNvGrpSpPr/>
          <p:nvPr/>
        </p:nvGrpSpPr>
        <p:grpSpPr>
          <a:xfrm>
            <a:off x="9841227" y="2634492"/>
            <a:ext cx="1778000" cy="3377820"/>
            <a:chOff x="-230264" y="0"/>
            <a:chExt cx="3371798" cy="6405699"/>
          </a:xfrm>
        </p:grpSpPr>
        <p:sp>
          <p:nvSpPr>
            <p:cNvPr id="2043" name="Shape 2043"/>
            <p:cNvSpPr/>
            <p:nvPr/>
          </p:nvSpPr>
          <p:spPr>
            <a:xfrm flipV="1">
              <a:off x="1442907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240665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3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44" name="Shape 2044"/>
            <p:cNvSpPr/>
            <p:nvPr/>
          </p:nvSpPr>
          <p:spPr>
            <a:xfrm>
              <a:off x="52533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5" name="Shape 2045"/>
            <p:cNvSpPr/>
            <p:nvPr/>
          </p:nvSpPr>
          <p:spPr>
            <a:xfrm>
              <a:off x="901654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6" name="Shape 2046"/>
            <p:cNvSpPr/>
            <p:nvPr/>
          </p:nvSpPr>
          <p:spPr>
            <a:xfrm>
              <a:off x="1321581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7" name="Shape 2047"/>
            <p:cNvSpPr/>
            <p:nvPr/>
          </p:nvSpPr>
          <p:spPr>
            <a:xfrm>
              <a:off x="-230264" y="5128532"/>
              <a:ext cx="3371798" cy="699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694E7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2000">
                  <a:sym typeface="+mn-ea"/>
                </a:rPr>
                <a:t>前后端数据交互</a:t>
              </a:r>
              <a:endParaRPr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8" name="Shape 2048"/>
            <p:cNvSpPr/>
            <p:nvPr/>
          </p:nvSpPr>
          <p:spPr>
            <a:xfrm>
              <a:off x="0" y="6126321"/>
              <a:ext cx="2911316" cy="2793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defTabSz="457200">
                <a:defRPr sz="18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defTabSz="96393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sz="8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49" name="Shape 2049"/>
            <p:cNvSpPr/>
            <p:nvPr/>
          </p:nvSpPr>
          <p:spPr>
            <a:xfrm>
              <a:off x="1321598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68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880973" y="267892"/>
            <a:ext cx="256480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880973" y="586014"/>
            <a:ext cx="189955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0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22085" y="5308600"/>
            <a:ext cx="1431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组件传参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2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2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2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2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900" fill="hold"/>
                                        <p:tgtEl>
                                          <p:spTgt spid="2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2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900" fill="hold"/>
                                        <p:tgtEl>
                                          <p:spTgt spid="2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fill="hold"/>
                                        <p:tgtEl>
                                          <p:spTgt spid="2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900" fill="hold"/>
                                        <p:tgtEl>
                                          <p:spTgt spid="2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fill="hold"/>
                                        <p:tgtEl>
                                          <p:spTgt spid="2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9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0" grpId="0" bldLvl="0" animBg="1" advAuto="0"/>
      <p:bldP spid="2018" grpId="0" bldLvl="0" animBg="1" advAuto="0"/>
      <p:bldP spid="2026" grpId="0" bldLvl="0" animBg="1" advAuto="0"/>
      <p:bldP spid="2034" grpId="0" bldLvl="0" animBg="1" advAuto="0"/>
      <p:bldP spid="2042" grpId="0" bldLvl="0" animBg="1" advAuto="0"/>
      <p:bldP spid="2050" grpId="0" bldLvl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530008" y="194117"/>
            <a:ext cx="9811092" cy="9811092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309695" y="1024037"/>
            <a:ext cx="482490" cy="482488"/>
            <a:chOff x="7805961" y="1643576"/>
            <a:chExt cx="349715" cy="349715"/>
          </a:xfrm>
        </p:grpSpPr>
        <p:sp>
          <p:nvSpPr>
            <p:cNvPr id="7" name="椭圆 6"/>
            <p:cNvSpPr/>
            <p:nvPr/>
          </p:nvSpPr>
          <p:spPr>
            <a:xfrm>
              <a:off x="7805961" y="1643576"/>
              <a:ext cx="349715" cy="349715"/>
            </a:xfrm>
            <a:prstGeom prst="ellipse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7890818" y="1728433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Text Box 3"/>
          <p:cNvSpPr>
            <a:spLocks noChangeArrowheads="1"/>
          </p:cNvSpPr>
          <p:nvPr/>
        </p:nvSpPr>
        <p:spPr bwMode="auto">
          <a:xfrm>
            <a:off x="1936420" y="4259276"/>
            <a:ext cx="4262120" cy="184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endParaRPr lang="en-US" sz="337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defTabSz="963930"/>
            <a:r>
              <a:rPr lang="zh-CN" altLang="en-US" sz="8000" dirty="0">
                <a:solidFill>
                  <a:schemeClr val="accent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项目建设</a:t>
            </a:r>
          </a:p>
        </p:txBody>
      </p:sp>
      <p:sp>
        <p:nvSpPr>
          <p:cNvPr id="42" name="Text Box 3"/>
          <p:cNvSpPr>
            <a:spLocks noChangeArrowheads="1"/>
          </p:cNvSpPr>
          <p:nvPr/>
        </p:nvSpPr>
        <p:spPr bwMode="auto">
          <a:xfrm>
            <a:off x="5711752" y="1505604"/>
            <a:ext cx="6074099" cy="644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41295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4129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C 0.13659 0.15162 0.17812 0.47176 0.09284 0.71458 C 0.00742 0.95741 -0.17266 1.03171 -0.30925 0.87986 C -0.44584 0.72824 -0.48711 0.4081 -0.40182 0.16528 C -0.31641 -0.07755 -0.13646 -0.15185 2.08333E-6 7.40741E-7 Z " pathEditMode="relative" rAng="1920000" ptsTypes="AAA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6" y="4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9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/>
        </p:nvSpPr>
        <p:spPr>
          <a:xfrm>
            <a:off x="-26549" y="-29064"/>
            <a:ext cx="12884505" cy="7281428"/>
          </a:xfrm>
          <a:custGeom>
            <a:avLst/>
            <a:gdLst>
              <a:gd name="connsiteX0" fmla="*/ 0 w 3131840"/>
              <a:gd name="connsiteY0" fmla="*/ 0 h 3131840"/>
              <a:gd name="connsiteX1" fmla="*/ 3131840 w 3131840"/>
              <a:gd name="connsiteY1" fmla="*/ 0 h 3131840"/>
              <a:gd name="connsiteX2" fmla="*/ 3131840 w 3131840"/>
              <a:gd name="connsiteY2" fmla="*/ 3131840 h 3131840"/>
              <a:gd name="connsiteX3" fmla="*/ 0 w 3131840"/>
              <a:gd name="connsiteY3" fmla="*/ 3131840 h 3131840"/>
              <a:gd name="connsiteX4" fmla="*/ 0 w 3131840"/>
              <a:gd name="connsiteY4" fmla="*/ 0 h 3131840"/>
              <a:gd name="connsiteX0-1" fmla="*/ 0 w 8048397"/>
              <a:gd name="connsiteY0-2" fmla="*/ 1987826 h 5119666"/>
              <a:gd name="connsiteX1-3" fmla="*/ 8048397 w 8048397"/>
              <a:gd name="connsiteY1-4" fmla="*/ 0 h 5119666"/>
              <a:gd name="connsiteX2-5" fmla="*/ 3131840 w 8048397"/>
              <a:gd name="connsiteY2-6" fmla="*/ 5119666 h 5119666"/>
              <a:gd name="connsiteX3-7" fmla="*/ 0 w 8048397"/>
              <a:gd name="connsiteY3-8" fmla="*/ 5119666 h 5119666"/>
              <a:gd name="connsiteX4-9" fmla="*/ 0 w 8048397"/>
              <a:gd name="connsiteY4-10" fmla="*/ 1987826 h 5119666"/>
              <a:gd name="connsiteX0-11" fmla="*/ 0 w 8048397"/>
              <a:gd name="connsiteY0-12" fmla="*/ 1987826 h 5134136"/>
              <a:gd name="connsiteX1-13" fmla="*/ 8048397 w 8048397"/>
              <a:gd name="connsiteY1-14" fmla="*/ 0 h 5134136"/>
              <a:gd name="connsiteX2-15" fmla="*/ 4176869 w 8048397"/>
              <a:gd name="connsiteY2-16" fmla="*/ 5134136 h 5134136"/>
              <a:gd name="connsiteX3-17" fmla="*/ 0 w 8048397"/>
              <a:gd name="connsiteY3-18" fmla="*/ 5119666 h 5134136"/>
              <a:gd name="connsiteX4-19" fmla="*/ 0 w 8048397"/>
              <a:gd name="connsiteY4-20" fmla="*/ 1987826 h 5134136"/>
              <a:gd name="connsiteX0-21" fmla="*/ 0 w 8048397"/>
              <a:gd name="connsiteY0-22" fmla="*/ 1987826 h 5134136"/>
              <a:gd name="connsiteX1-23" fmla="*/ 8048397 w 8048397"/>
              <a:gd name="connsiteY1-24" fmla="*/ 0 h 5134136"/>
              <a:gd name="connsiteX2-25" fmla="*/ 5584755 w 8048397"/>
              <a:gd name="connsiteY2-26" fmla="*/ 5134136 h 5134136"/>
              <a:gd name="connsiteX3-27" fmla="*/ 0 w 8048397"/>
              <a:gd name="connsiteY3-28" fmla="*/ 5119666 h 5134136"/>
              <a:gd name="connsiteX4-29" fmla="*/ 0 w 8048397"/>
              <a:gd name="connsiteY4-30" fmla="*/ 1987826 h 5134136"/>
              <a:gd name="connsiteX0-31" fmla="*/ 0 w 7075940"/>
              <a:gd name="connsiteY0-32" fmla="*/ 2016764 h 5163074"/>
              <a:gd name="connsiteX1-33" fmla="*/ 7075940 w 7075940"/>
              <a:gd name="connsiteY1-34" fmla="*/ 0 h 5163074"/>
              <a:gd name="connsiteX2-35" fmla="*/ 5584755 w 7075940"/>
              <a:gd name="connsiteY2-36" fmla="*/ 5163074 h 5163074"/>
              <a:gd name="connsiteX3-37" fmla="*/ 0 w 7075940"/>
              <a:gd name="connsiteY3-38" fmla="*/ 5148604 h 5163074"/>
              <a:gd name="connsiteX4-39" fmla="*/ 0 w 7075940"/>
              <a:gd name="connsiteY4-40" fmla="*/ 2016764 h 51630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075940" h="5163074">
                <a:moveTo>
                  <a:pt x="0" y="2016764"/>
                </a:moveTo>
                <a:lnTo>
                  <a:pt x="7075940" y="0"/>
                </a:lnTo>
                <a:lnTo>
                  <a:pt x="5584755" y="5163074"/>
                </a:lnTo>
                <a:lnTo>
                  <a:pt x="0" y="5148604"/>
                </a:lnTo>
                <a:lnTo>
                  <a:pt x="0" y="20167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26549" y="-29067"/>
            <a:ext cx="9948084" cy="7281429"/>
          </a:xfrm>
          <a:custGeom>
            <a:avLst/>
            <a:gdLst>
              <a:gd name="connsiteX0" fmla="*/ 0 w 3131840"/>
              <a:gd name="connsiteY0" fmla="*/ 0 h 3131840"/>
              <a:gd name="connsiteX1" fmla="*/ 3131840 w 3131840"/>
              <a:gd name="connsiteY1" fmla="*/ 0 h 3131840"/>
              <a:gd name="connsiteX2" fmla="*/ 3131840 w 3131840"/>
              <a:gd name="connsiteY2" fmla="*/ 3131840 h 3131840"/>
              <a:gd name="connsiteX3" fmla="*/ 0 w 3131840"/>
              <a:gd name="connsiteY3" fmla="*/ 3131840 h 3131840"/>
              <a:gd name="connsiteX4" fmla="*/ 0 w 3131840"/>
              <a:gd name="connsiteY4" fmla="*/ 0 h 3131840"/>
              <a:gd name="connsiteX0-1" fmla="*/ 0 w 8048397"/>
              <a:gd name="connsiteY0-2" fmla="*/ 1987826 h 5119666"/>
              <a:gd name="connsiteX1-3" fmla="*/ 8048397 w 8048397"/>
              <a:gd name="connsiteY1-4" fmla="*/ 0 h 5119666"/>
              <a:gd name="connsiteX2-5" fmla="*/ 3131840 w 8048397"/>
              <a:gd name="connsiteY2-6" fmla="*/ 5119666 h 5119666"/>
              <a:gd name="connsiteX3-7" fmla="*/ 0 w 8048397"/>
              <a:gd name="connsiteY3-8" fmla="*/ 5119666 h 5119666"/>
              <a:gd name="connsiteX4-9" fmla="*/ 0 w 8048397"/>
              <a:gd name="connsiteY4-10" fmla="*/ 1987826 h 5119666"/>
              <a:gd name="connsiteX0-11" fmla="*/ 0 w 8048397"/>
              <a:gd name="connsiteY0-12" fmla="*/ 1987826 h 5134136"/>
              <a:gd name="connsiteX1-13" fmla="*/ 8048397 w 8048397"/>
              <a:gd name="connsiteY1-14" fmla="*/ 0 h 5134136"/>
              <a:gd name="connsiteX2-15" fmla="*/ 4176869 w 8048397"/>
              <a:gd name="connsiteY2-16" fmla="*/ 5134136 h 5134136"/>
              <a:gd name="connsiteX3-17" fmla="*/ 0 w 8048397"/>
              <a:gd name="connsiteY3-18" fmla="*/ 5119666 h 5134136"/>
              <a:gd name="connsiteX4-19" fmla="*/ 0 w 8048397"/>
              <a:gd name="connsiteY4-20" fmla="*/ 1987826 h 5134136"/>
              <a:gd name="connsiteX0-21" fmla="*/ 0 w 7075940"/>
              <a:gd name="connsiteY0-22" fmla="*/ 2016765 h 5163075"/>
              <a:gd name="connsiteX1-23" fmla="*/ 7075940 w 7075940"/>
              <a:gd name="connsiteY1-24" fmla="*/ 0 h 5163075"/>
              <a:gd name="connsiteX2-25" fmla="*/ 4176869 w 7075940"/>
              <a:gd name="connsiteY2-26" fmla="*/ 5163075 h 5163075"/>
              <a:gd name="connsiteX3-27" fmla="*/ 0 w 7075940"/>
              <a:gd name="connsiteY3-28" fmla="*/ 5148605 h 5163075"/>
              <a:gd name="connsiteX4-29" fmla="*/ 0 w 7075940"/>
              <a:gd name="connsiteY4-30" fmla="*/ 2016765 h 51630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075940" h="5163075">
                <a:moveTo>
                  <a:pt x="0" y="2016765"/>
                </a:moveTo>
                <a:lnTo>
                  <a:pt x="7075940" y="0"/>
                </a:lnTo>
                <a:lnTo>
                  <a:pt x="4176869" y="5163075"/>
                </a:lnTo>
                <a:lnTo>
                  <a:pt x="0" y="5148605"/>
                </a:lnTo>
                <a:lnTo>
                  <a:pt x="0" y="20167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89" y="1794075"/>
            <a:ext cx="5742660" cy="5429205"/>
          </a:xfrm>
          <a:custGeom>
            <a:avLst/>
            <a:gdLst>
              <a:gd name="connsiteX0" fmla="*/ 0 w 4139952"/>
              <a:gd name="connsiteY0" fmla="*/ 0 h 3141641"/>
              <a:gd name="connsiteX1" fmla="*/ 4139952 w 4139952"/>
              <a:gd name="connsiteY1" fmla="*/ 0 h 3141641"/>
              <a:gd name="connsiteX2" fmla="*/ 4139952 w 4139952"/>
              <a:gd name="connsiteY2" fmla="*/ 3141641 h 3141641"/>
              <a:gd name="connsiteX3" fmla="*/ 0 w 4139952"/>
              <a:gd name="connsiteY3" fmla="*/ 3141641 h 3141641"/>
              <a:gd name="connsiteX4" fmla="*/ 0 w 4139952"/>
              <a:gd name="connsiteY4" fmla="*/ 0 h 3141641"/>
              <a:gd name="connsiteX0-1" fmla="*/ 0 w 4546352"/>
              <a:gd name="connsiteY0-2" fmla="*/ 508000 h 3649641"/>
              <a:gd name="connsiteX1-3" fmla="*/ 4546352 w 4546352"/>
              <a:gd name="connsiteY1-4" fmla="*/ 0 h 3649641"/>
              <a:gd name="connsiteX2-5" fmla="*/ 4139952 w 4546352"/>
              <a:gd name="connsiteY2-6" fmla="*/ 3649641 h 3649641"/>
              <a:gd name="connsiteX3-7" fmla="*/ 0 w 4546352"/>
              <a:gd name="connsiteY3-8" fmla="*/ 3649641 h 3649641"/>
              <a:gd name="connsiteX4-9" fmla="*/ 0 w 4546352"/>
              <a:gd name="connsiteY4-10" fmla="*/ 508000 h 3649641"/>
              <a:gd name="connsiteX0-11" fmla="*/ 0 w 4641602"/>
              <a:gd name="connsiteY0-12" fmla="*/ 755650 h 3897291"/>
              <a:gd name="connsiteX1-13" fmla="*/ 4641602 w 4641602"/>
              <a:gd name="connsiteY1-14" fmla="*/ 0 h 3897291"/>
              <a:gd name="connsiteX2-15" fmla="*/ 4139952 w 4641602"/>
              <a:gd name="connsiteY2-16" fmla="*/ 3897291 h 3897291"/>
              <a:gd name="connsiteX3-17" fmla="*/ 0 w 4641602"/>
              <a:gd name="connsiteY3-18" fmla="*/ 3897291 h 3897291"/>
              <a:gd name="connsiteX4-19" fmla="*/ 0 w 4641602"/>
              <a:gd name="connsiteY4-20" fmla="*/ 755650 h 38972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641602" h="3897291">
                <a:moveTo>
                  <a:pt x="0" y="755650"/>
                </a:moveTo>
                <a:lnTo>
                  <a:pt x="4641602" y="0"/>
                </a:lnTo>
                <a:lnTo>
                  <a:pt x="4139952" y="3897291"/>
                </a:lnTo>
                <a:lnTo>
                  <a:pt x="0" y="3897291"/>
                </a:lnTo>
                <a:lnTo>
                  <a:pt x="0" y="75565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5803441" y="4411155"/>
            <a:ext cx="5235389" cy="133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拼多多是一家专注拼团的社交购物网站,是真正意义上的团购。用户通过发起和朋友,家人,邻居等的拼团,以更低的价格,拼团购买优质商品。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5803023" y="4365932"/>
            <a:ext cx="4938958" cy="457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03441" y="3720172"/>
            <a:ext cx="2215572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拼多多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8" grpId="0" animBg="1"/>
      <p:bldP spid="12" grpId="0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530008" y="194117"/>
            <a:ext cx="9811092" cy="9811092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309695" y="1024037"/>
            <a:ext cx="482490" cy="482488"/>
            <a:chOff x="7805961" y="1643576"/>
            <a:chExt cx="349715" cy="349715"/>
          </a:xfrm>
        </p:grpSpPr>
        <p:sp>
          <p:nvSpPr>
            <p:cNvPr id="7" name="椭圆 6"/>
            <p:cNvSpPr/>
            <p:nvPr/>
          </p:nvSpPr>
          <p:spPr>
            <a:xfrm>
              <a:off x="7805961" y="1643576"/>
              <a:ext cx="349715" cy="349715"/>
            </a:xfrm>
            <a:prstGeom prst="ellipse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7890818" y="1728433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Text Box 3"/>
          <p:cNvSpPr>
            <a:spLocks noChangeArrowheads="1"/>
          </p:cNvSpPr>
          <p:nvPr/>
        </p:nvSpPr>
        <p:spPr bwMode="auto">
          <a:xfrm>
            <a:off x="1943405" y="4259276"/>
            <a:ext cx="4255135" cy="184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endParaRPr lang="en-US" sz="337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defTabSz="963930"/>
            <a:r>
              <a:rPr lang="zh-CN" altLang="en-US" sz="8000" dirty="0">
                <a:solidFill>
                  <a:schemeClr val="accent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成果展示</a:t>
            </a:r>
          </a:p>
        </p:txBody>
      </p:sp>
      <p:sp>
        <p:nvSpPr>
          <p:cNvPr id="42" name="Text Box 3"/>
          <p:cNvSpPr>
            <a:spLocks noChangeArrowheads="1"/>
          </p:cNvSpPr>
          <p:nvPr/>
        </p:nvSpPr>
        <p:spPr bwMode="auto">
          <a:xfrm>
            <a:off x="5711752" y="1506874"/>
            <a:ext cx="6074099" cy="644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41295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4129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C 0.13659 0.15162 0.17812 0.47176 0.09284 0.71458 C 0.00742 0.95741 -0.17266 1.03171 -0.30925 0.87986 C -0.44584 0.72824 -0.48711 0.4081 -0.40182 0.16528 C -0.31641 -0.07755 -0.13646 -0.15185 2.08333E-6 7.40741E-7 Z " pathEditMode="relative" rAng="1920000" ptsTypes="AAA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6" y="4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9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捕获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075" y="1194435"/>
            <a:ext cx="3239135" cy="57442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26970" y="465455"/>
            <a:ext cx="17183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      </a:t>
            </a:r>
            <a:r>
              <a:rPr lang="zh-CN" altLang="en-US" sz="3600"/>
              <a:t>首页</a:t>
            </a:r>
          </a:p>
        </p:txBody>
      </p:sp>
      <p:pic>
        <p:nvPicPr>
          <p:cNvPr id="4" name="图片 3" descr="捕获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990" y="1194435"/>
            <a:ext cx="3239135" cy="56965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32725" y="465455"/>
            <a:ext cx="2291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      </a:t>
            </a:r>
            <a:r>
              <a:rPr lang="zh-CN" altLang="en-US" sz="3600"/>
              <a:t>推荐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25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71315"/>
      </a:accent1>
      <a:accent2>
        <a:srgbClr val="1A1A1A"/>
      </a:accent2>
      <a:accent3>
        <a:srgbClr val="D71315"/>
      </a:accent3>
      <a:accent4>
        <a:srgbClr val="1A1A1A"/>
      </a:accent4>
      <a:accent5>
        <a:srgbClr val="D71315"/>
      </a:accent5>
      <a:accent6>
        <a:srgbClr val="1A1A1A"/>
      </a:accent6>
      <a:hlink>
        <a:srgbClr val="D71315"/>
      </a:hlink>
      <a:folHlink>
        <a:srgbClr val="1A1A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自定义</PresentationFormat>
  <Paragraphs>89</Paragraphs>
  <Slides>15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极简风格</dc:title>
  <dc:creator/>
  <cp:keywords>www.1ppt.com</cp:keywords>
  <cp:lastModifiedBy/>
  <cp:revision>8</cp:revision>
  <dcterms:created xsi:type="dcterms:W3CDTF">2016-10-17T14:00:00Z</dcterms:created>
  <dcterms:modified xsi:type="dcterms:W3CDTF">2018-11-22T00:29:21Z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