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Lst>
  <p:notesMasterIdLst>
    <p:notesMasterId r:id="rId20"/>
  </p:notesMasterIdLst>
  <p:sldIdLst>
    <p:sldId id="256" r:id="rId19"/>
    <p:sldId id="259" r:id="rId21"/>
    <p:sldId id="260" r:id="rId22"/>
    <p:sldId id="261"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23" r:id="rId37"/>
    <p:sldId id="311" r:id="rId38"/>
    <p:sldId id="312" r:id="rId39"/>
    <p:sldId id="313" r:id="rId40"/>
    <p:sldId id="314" r:id="rId41"/>
    <p:sldId id="315" r:id="rId42"/>
    <p:sldId id="316" r:id="rId43"/>
    <p:sldId id="317" r:id="rId44"/>
    <p:sldId id="324" r:id="rId45"/>
    <p:sldId id="318" r:id="rId46"/>
    <p:sldId id="319" r:id="rId47"/>
    <p:sldId id="320" r:id="rId48"/>
    <p:sldId id="325" r:id="rId49"/>
    <p:sldId id="322" r:id="rId50"/>
    <p:sldId id="321" r:id="rId51"/>
  </p:sldIdLst>
  <p:sldSz cx="9144000" cy="6858000" type="screen4x3"/>
  <p:notesSz cx="6858000" cy="9144000"/>
  <p:custDataLst>
    <p:tags r:id="rId55"/>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60"/>
        <p:guide pos="2881"/>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32.xml"/><Relationship Id="rId50" Type="http://schemas.openxmlformats.org/officeDocument/2006/relationships/slide" Target="slides/slide31.xml"/><Relationship Id="rId5" Type="http://schemas.openxmlformats.org/officeDocument/2006/relationships/slideMaster" Target="slideMasters/slideMaster4.xml"/><Relationship Id="rId49" Type="http://schemas.openxmlformats.org/officeDocument/2006/relationships/slide" Target="slides/slide30.xml"/><Relationship Id="rId48" Type="http://schemas.openxmlformats.org/officeDocument/2006/relationships/slide" Target="slides/slide29.xml"/><Relationship Id="rId47" Type="http://schemas.openxmlformats.org/officeDocument/2006/relationships/slide" Target="slides/slide28.xml"/><Relationship Id="rId46" Type="http://schemas.openxmlformats.org/officeDocument/2006/relationships/slide" Target="slides/slide27.xml"/><Relationship Id="rId45" Type="http://schemas.openxmlformats.org/officeDocument/2006/relationships/slide" Target="slides/slide26.xml"/><Relationship Id="rId44" Type="http://schemas.openxmlformats.org/officeDocument/2006/relationships/slide" Target="slides/slide25.xml"/><Relationship Id="rId43" Type="http://schemas.openxmlformats.org/officeDocument/2006/relationships/slide" Target="slides/slide24.xml"/><Relationship Id="rId42" Type="http://schemas.openxmlformats.org/officeDocument/2006/relationships/slide" Target="slides/slide23.xml"/><Relationship Id="rId41" Type="http://schemas.openxmlformats.org/officeDocument/2006/relationships/slide" Target="slides/slide22.xml"/><Relationship Id="rId40" Type="http://schemas.openxmlformats.org/officeDocument/2006/relationships/slide" Target="slides/slide21.xml"/><Relationship Id="rId4" Type="http://schemas.openxmlformats.org/officeDocument/2006/relationships/slideMaster" Target="slideMasters/slideMaster3.xml"/><Relationship Id="rId39" Type="http://schemas.openxmlformats.org/officeDocument/2006/relationships/slide" Target="slides/slide20.xml"/><Relationship Id="rId38" Type="http://schemas.openxmlformats.org/officeDocument/2006/relationships/slide" Target="slides/slide19.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de-DE" altLang="en-US" sz="1200" strike="noStrike" noProof="1" dirty="0"/>
          </a:p>
        </p:txBody>
      </p:sp>
      <p:sp>
        <p:nvSpPr>
          <p:cNvPr id="16387" name="Rectangle 3"/>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de-DE" altLang="en-US" sz="1200" strike="noStrike" noProof="1" dirty="0"/>
          </a:p>
        </p:txBody>
      </p:sp>
      <p:sp>
        <p:nvSpPr>
          <p:cNvPr id="17412" name="Rectangle 4"/>
          <p:cNvSpPr>
            <a:spLocks noGrp="1"/>
          </p:cNvSpPr>
          <p:nvPr>
            <p:ph type="sldImg"/>
          </p:nvPr>
        </p:nvSpPr>
        <p:spPr>
          <a:xfrm>
            <a:off x="1143000" y="685800"/>
            <a:ext cx="4572000" cy="3429000"/>
          </a:xfrm>
          <a:prstGeom prst="rect">
            <a:avLst/>
          </a:prstGeom>
          <a:noFill/>
          <a:ln w="9525">
            <a:noFill/>
          </a:ln>
        </p:spPr>
      </p:sp>
      <p:sp>
        <p:nvSpPr>
          <p:cNvPr id="17413" name="Rectangle 5"/>
          <p:cNvSpPr>
            <a:spLocks noGrp="1"/>
          </p:cNvSpPr>
          <p:nvPr>
            <p:ph type="body" sz="quarter"/>
          </p:nvPr>
        </p:nvSpPr>
        <p:spPr>
          <a:xfrm>
            <a:off x="685800" y="4343400"/>
            <a:ext cx="5486400" cy="4114800"/>
          </a:xfrm>
          <a:prstGeom prst="rect">
            <a:avLst/>
          </a:prstGeom>
          <a:noFill/>
          <a:ln w="9525">
            <a:noFill/>
          </a:ln>
        </p:spPr>
        <p:txBody>
          <a:bodyPr anchor="ctr"/>
          <a:p>
            <a:pPr lvl="0" indent="0"/>
            <a:r>
              <a:rPr lang="de-DE" altLang="en-US" dirty="0"/>
              <a:t>Textmasterformate durch Klicken bearbeiten</a:t>
            </a:r>
            <a:endParaRPr lang="de-DE" altLang="en-US" dirty="0"/>
          </a:p>
          <a:p>
            <a:pPr lvl="1" indent="0"/>
            <a:r>
              <a:rPr lang="de-DE" altLang="en-US" dirty="0"/>
              <a:t>Zweite Ebene</a:t>
            </a:r>
            <a:endParaRPr lang="de-DE" altLang="en-US" dirty="0"/>
          </a:p>
          <a:p>
            <a:pPr lvl="2" indent="0"/>
            <a:r>
              <a:rPr lang="de-DE" altLang="en-US" dirty="0"/>
              <a:t>Dritte Ebene</a:t>
            </a:r>
            <a:endParaRPr lang="de-DE" altLang="en-US" dirty="0"/>
          </a:p>
          <a:p>
            <a:pPr lvl="3" indent="0"/>
            <a:r>
              <a:rPr lang="de-DE" altLang="en-US" dirty="0"/>
              <a:t>Vierte Ebene</a:t>
            </a:r>
            <a:endParaRPr lang="de-DE" altLang="en-US" dirty="0"/>
          </a:p>
          <a:p>
            <a:pPr lvl="4" indent="0"/>
            <a:r>
              <a:rPr lang="de-DE" altLang="en-US" dirty="0"/>
              <a:t>Fünfte Ebene</a:t>
            </a:r>
            <a:endParaRPr lang="de-DE" altLang="en-US" dirty="0"/>
          </a:p>
        </p:txBody>
      </p:sp>
      <p:sp>
        <p:nvSpPr>
          <p:cNvPr id="16390" name="Rectangle 6"/>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de-DE" altLang="en-US" sz="1200" strike="noStrike" noProof="1" dirty="0"/>
          </a:p>
        </p:txBody>
      </p:sp>
      <p:sp>
        <p:nvSpPr>
          <p:cNvPr id="16391"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de-DE" altLang="en-US" sz="1200" strike="noStrike" noProof="1" dirty="0">
                <a:latin typeface="Arial" panose="020B0604020202020204" pitchFamily="34" charset="0"/>
                <a:ea typeface="宋体" panose="02010600030101010101" pitchFamily="2" charset="-122"/>
                <a:cs typeface="+mn-cs"/>
              </a:rPr>
            </a:fld>
            <a:endParaRPr lang="de-DE"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p:cNvSpPr>
          <p:nvPr>
            <p:ph type="sldImg"/>
          </p:nvPr>
        </p:nvSpPr>
        <p:spPr/>
      </p:sp>
      <p:sp>
        <p:nvSpPr>
          <p:cNvPr id="19458" name="文本占位符 2"/>
          <p:cNvSpPr>
            <a:spLocks noGrp="1"/>
          </p:cNvSpPr>
          <p:nvPr>
            <p:ph type="body"/>
          </p:nvPr>
        </p:nvSpPr>
        <p:spPr/>
        <p:txBody>
          <a:bodyPr anchor="ctr"/>
          <a:p>
            <a:pPr lvl="0" indent="0"/>
            <a:endParaRPr lang="zh-CN" altLang="en-US">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95275"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2961" y="1489075"/>
            <a:ext cx="4177189" cy="43132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8931" y="347663"/>
            <a:ext cx="2131219" cy="5454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5275" y="347663"/>
            <a:ext cx="6270107" cy="5454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endParaRPr lang="en-US"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5" Type="http://schemas.openxmlformats.org/officeDocument/2006/relationships/theme" Target="../theme/theme10.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1.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5" Type="http://schemas.openxmlformats.org/officeDocument/2006/relationships/theme" Target="../theme/theme12.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5" Type="http://schemas.openxmlformats.org/officeDocument/2006/relationships/theme" Target="../theme/theme13.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5" Type="http://schemas.openxmlformats.org/officeDocument/2006/relationships/theme" Target="../theme/theme14.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5" Type="http://schemas.openxmlformats.org/officeDocument/2006/relationships/theme" Target="../theme/theme15.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5" Type="http://schemas.openxmlformats.org/officeDocument/2006/relationships/theme" Target="../theme/theme16.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5" Type="http://schemas.openxmlformats.org/officeDocument/2006/relationships/theme" Target="../theme/theme17.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2.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5" Type="http://schemas.openxmlformats.org/officeDocument/2006/relationships/theme" Target="../theme/theme5.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5" Type="http://schemas.openxmlformats.org/officeDocument/2006/relationships/theme" Target="../theme/theme8.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5.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027" name="Rectangle 5"/>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
        <p:nvSpPr>
          <p:cNvPr id="1028"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1029"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030"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42"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0243"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0244"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0245"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0246"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10247" name="页脚占位符 3"/>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1266"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1267"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1268"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1269"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1270"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11271" name="页脚占位符 3"/>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2290"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2291"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2292"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2293"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2294"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3314"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3315"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3316"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3317"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3318"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4338"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4339"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4340"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4341"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4342"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5362"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5363"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5364"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5365"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5366"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6386"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16387"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16388"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16389"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16390"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3079" name="页脚占位符 1"/>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3075"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3076"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3077"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3078"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3079" name="页脚占位符 1"/>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2051"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2052" name="图片 7" descr="未标题-2.png"/>
          <p:cNvPicPr>
            <a:picLocks noChangeAspect="1"/>
          </p:cNvPicPr>
          <p:nvPr userDrawn="1"/>
        </p:nvPicPr>
        <p:blipFill>
          <a:blip r:embed="rId14"/>
          <a:stretch>
            <a:fillRect/>
          </a:stretch>
        </p:blipFill>
        <p:spPr>
          <a:xfrm>
            <a:off x="422275" y="257175"/>
            <a:ext cx="1508125" cy="771525"/>
          </a:xfrm>
          <a:prstGeom prst="rect">
            <a:avLst/>
          </a:prstGeom>
          <a:noFill/>
          <a:ln w="9525">
            <a:noFill/>
          </a:ln>
        </p:spPr>
      </p:pic>
      <p:sp>
        <p:nvSpPr>
          <p:cNvPr id="2053"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2054"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2055" name="页脚占位符 3"/>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3075"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3076"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3077"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3078"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3079" name="页脚占位符 1"/>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4099"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4100"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4101"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4102"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4103" name="页脚占位符 3"/>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5123"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5124"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5125"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5126"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5127" name="页脚占位符 4"/>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6147"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6148"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6149"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6150"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6151" name="页脚占位符 6"/>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7171"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7172"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7173"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7174"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7175" name="页脚占位符 2"/>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8195"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8196"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8197"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8198"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8199" name="页脚占位符 4"/>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Rectangle 5"/>
          <p:cNvSpPr/>
          <p:nvPr/>
        </p:nvSpPr>
        <p:spPr>
          <a:xfrm>
            <a:off x="219075" y="6365875"/>
            <a:ext cx="1343025" cy="247650"/>
          </a:xfrm>
          <a:prstGeom prst="rect">
            <a:avLst/>
          </a:prstGeom>
          <a:noFill/>
          <a:ln w="9525">
            <a:noFill/>
          </a:ln>
        </p:spPr>
        <p:txBody>
          <a:bodyPr anchor="t"/>
          <a:p>
            <a:pPr lvl="0" indent="0"/>
            <a:r>
              <a:rPr lang="de-DE" altLang="en-US" sz="1000" dirty="0">
                <a:latin typeface="Arial" panose="020B0604020202020204" pitchFamily="34" charset="0"/>
              </a:rPr>
              <a:t>Page </a:t>
            </a:r>
            <a:r>
              <a:rPr lang="de-DE" altLang="en-US" sz="1000" dirty="0">
                <a:latin typeface="Arial" panose="020B0604020202020204" pitchFamily="34" charset="0"/>
                <a:sym typeface="Wingdings" panose="05000000000000000000" pitchFamily="2" charset="2"/>
              </a:rPr>
              <a:t></a:t>
            </a:r>
            <a:r>
              <a:rPr lang="de-DE" altLang="en-US" sz="1000" dirty="0">
                <a:latin typeface="Arial" panose="020B0604020202020204" pitchFamily="34" charset="0"/>
              </a:rPr>
              <a:t>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pic>
        <p:nvPicPr>
          <p:cNvPr id="9219" name="Picture 4" descr="图片2"/>
          <p:cNvPicPr>
            <a:picLocks noChangeAspect="1"/>
          </p:cNvPicPr>
          <p:nvPr/>
        </p:nvPicPr>
        <p:blipFill>
          <a:blip r:embed="rId13"/>
          <a:stretch>
            <a:fillRect/>
          </a:stretch>
        </p:blipFill>
        <p:spPr>
          <a:xfrm>
            <a:off x="6604000" y="6184900"/>
            <a:ext cx="2247900" cy="409575"/>
          </a:xfrm>
          <a:prstGeom prst="rect">
            <a:avLst/>
          </a:prstGeom>
          <a:noFill/>
          <a:ln w="9525">
            <a:noFill/>
          </a:ln>
        </p:spPr>
      </p:pic>
      <p:pic>
        <p:nvPicPr>
          <p:cNvPr id="9220" name="Picture 5" descr="未标题-2"/>
          <p:cNvPicPr>
            <a:picLocks noChangeAspect="1"/>
          </p:cNvPicPr>
          <p:nvPr userDrawn="1"/>
        </p:nvPicPr>
        <p:blipFill>
          <a:blip r:embed="rId14"/>
          <a:stretch>
            <a:fillRect/>
          </a:stretch>
        </p:blipFill>
        <p:spPr>
          <a:xfrm>
            <a:off x="7696200" y="239713"/>
            <a:ext cx="1152525" cy="588962"/>
          </a:xfrm>
          <a:prstGeom prst="rect">
            <a:avLst/>
          </a:prstGeom>
          <a:noFill/>
          <a:ln w="9525">
            <a:noFill/>
          </a:ln>
        </p:spPr>
      </p:pic>
      <p:sp>
        <p:nvSpPr>
          <p:cNvPr id="9221" name="Rectangle 3"/>
          <p:cNvSpPr>
            <a:spLocks noGrp="1"/>
          </p:cNvSpPr>
          <p:nvPr>
            <p:ph type="body"/>
          </p:nvPr>
        </p:nvSpPr>
        <p:spPr>
          <a:xfrm>
            <a:off x="295275" y="1489075"/>
            <a:ext cx="8524875" cy="4313238"/>
          </a:xfrm>
          <a:prstGeom prst="rect">
            <a:avLst/>
          </a:prstGeom>
          <a:noFill/>
          <a:ln w="9525">
            <a:noFill/>
          </a:ln>
        </p:spPr>
        <p:txBody>
          <a:bodyPr lIns="0" tIns="0" rIns="0" bIns="0" anchor="t"/>
          <a:p>
            <a:pPr lvl="0" indent="-180975"/>
            <a:endParaRPr lang="zh-CN" altLang="zh-CN"/>
          </a:p>
        </p:txBody>
      </p:sp>
      <p:sp>
        <p:nvSpPr>
          <p:cNvPr id="9222" name="Rectangle 7"/>
          <p:cNvSpPr>
            <a:spLocks noGrp="1"/>
          </p:cNvSpPr>
          <p:nvPr>
            <p:ph type="title"/>
          </p:nvPr>
        </p:nvSpPr>
        <p:spPr>
          <a:xfrm>
            <a:off x="300038" y="347663"/>
            <a:ext cx="7458075" cy="647700"/>
          </a:xfrm>
          <a:prstGeom prst="rect">
            <a:avLst/>
          </a:prstGeom>
          <a:noFill/>
          <a:ln w="9525">
            <a:noFill/>
          </a:ln>
        </p:spPr>
        <p:txBody>
          <a:bodyPr lIns="0" rIns="0" anchor="t"/>
          <a:p>
            <a:pPr lvl="0" indent="0"/>
            <a:endParaRPr lang="zh-CN" altLang="zh-CN"/>
          </a:p>
        </p:txBody>
      </p:sp>
      <p:sp>
        <p:nvSpPr>
          <p:cNvPr id="9223" name="页脚占位符 4"/>
          <p:cNvSpPr>
            <a:spLocks noGrp="1"/>
          </p:cNvSpPr>
          <p:nvPr>
            <p:ph type="ftr" sz="quarter" idx="3"/>
          </p:nvPr>
        </p:nvSpPr>
        <p:spPr>
          <a:xfrm>
            <a:off x="3124200" y="6365875"/>
            <a:ext cx="2895600" cy="247650"/>
          </a:xfrm>
          <a:prstGeom prst="rect">
            <a:avLst/>
          </a:prstGeom>
          <a:noFill/>
          <a:ln w="9525">
            <a:noFill/>
          </a:ln>
        </p:spPr>
        <p:txBody>
          <a:bodyPr/>
          <a:lstStyle>
            <a:lvl1pPr algn="ctr">
              <a:defRPr sz="1000">
                <a:solidFill>
                  <a:schemeClr val="bg1"/>
                </a:solidFill>
              </a:defRPr>
            </a:lvl1pPr>
          </a:lstStyle>
          <a:p>
            <a:pPr lvl="0" eaLnBrk="1" fontAlgn="base" hangingPunct="1"/>
            <a:endParaRPr lang="en-US"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l" defTabSz="914400" eaLnBrk="0" fontAlgn="base" latinLnBrk="0" hangingPunct="0">
        <a:lnSpc>
          <a:spcPct val="90000"/>
        </a:lnSpc>
        <a:spcBef>
          <a:spcPct val="0"/>
        </a:spcBef>
        <a:spcAft>
          <a:spcPct val="0"/>
        </a:spcAft>
        <a:buNone/>
        <a:defRPr sz="2600" b="1" i="0" u="none" kern="1200" baseline="0">
          <a:solidFill>
            <a:schemeClr val="tx1"/>
          </a:solidFill>
          <a:latin typeface="+mj-lt"/>
          <a:ea typeface="+mj-ea"/>
          <a:cs typeface="+mj-cs"/>
        </a:defRPr>
      </a:lvl1pPr>
    </p:titleStyle>
    <p:bodyStyle>
      <a:lvl1pPr marL="180975" lvl="0" indent="-18097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1pPr>
      <a:lvl2pPr marL="444500" lvl="1" indent="-261620" algn="l" defTabSz="914400" eaLnBrk="0" fontAlgn="base" latinLnBrk="0" hangingPunct="0">
        <a:lnSpc>
          <a:spcPct val="100000"/>
        </a:lnSpc>
        <a:spcBef>
          <a:spcPct val="0"/>
        </a:spcBef>
        <a:spcAft>
          <a:spcPct val="40000"/>
        </a:spcAft>
        <a:buFont typeface="Wingdings" panose="05000000000000000000" pitchFamily="2" charset="2"/>
        <a:buChar char="–"/>
        <a:defRPr sz="2800" b="0" i="0" u="none" kern="1200" baseline="0">
          <a:solidFill>
            <a:schemeClr val="tx1"/>
          </a:solidFill>
          <a:latin typeface="+mn-lt"/>
          <a:ea typeface="+mn-ea"/>
          <a:cs typeface="+mn-cs"/>
        </a:defRPr>
      </a:lvl2pPr>
      <a:lvl3pPr marL="720725" lvl="2" indent="-274320" algn="l" defTabSz="914400" eaLnBrk="0" fontAlgn="base" latinLnBrk="0" hangingPunct="0">
        <a:lnSpc>
          <a:spcPct val="100000"/>
        </a:lnSpc>
        <a:spcBef>
          <a:spcPct val="0"/>
        </a:spcBef>
        <a:spcAft>
          <a:spcPct val="40000"/>
        </a:spcAft>
        <a:buFont typeface="Wingdings" panose="05000000000000000000" pitchFamily="2" charset="2"/>
        <a:buChar char="•"/>
        <a:defRPr sz="2400" b="0" i="0" u="none" kern="1200" baseline="0">
          <a:solidFill>
            <a:schemeClr val="tx1"/>
          </a:solidFill>
          <a:latin typeface="+mn-lt"/>
          <a:ea typeface="+mn-ea"/>
          <a:cs typeface="+mn-cs"/>
        </a:defRPr>
      </a:lvl3pPr>
      <a:lvl4pPr marL="987425" lvl="3"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4pPr>
      <a:lvl5pPr marL="1254125" lvl="4" indent="-264795"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0"/>
        </a:spcBef>
        <a:spcAft>
          <a:spcPct val="4000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0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slideLayout" Target="../slideLayouts/slideLayout17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副标题 2"/>
          <p:cNvSpPr>
            <a:spLocks noGrp="1"/>
          </p:cNvSpPr>
          <p:nvPr>
            <p:ph type="subTitle"/>
          </p:nvPr>
        </p:nvSpPr>
        <p:spPr>
          <a:xfrm>
            <a:off x="1371600" y="1870075"/>
            <a:ext cx="6400800" cy="1752600"/>
          </a:xfrm>
        </p:spPr>
        <p:txBody>
          <a:bodyPr wrap="square" lIns="0" tIns="0" rIns="0" bIns="0" anchor="t"/>
          <a:lstStyle>
            <a:lvl1pPr marL="0" lvl="0" indent="0" algn="ctr">
              <a:defRPr/>
            </a:lvl1pPr>
            <a:lvl2pPr marL="457200" lvl="1" indent="-274320" algn="ctr">
              <a:defRPr/>
            </a:lvl2pPr>
            <a:lvl3pPr marL="914400" lvl="2" indent="-467995" algn="ctr">
              <a:defRPr/>
            </a:lvl3pPr>
            <a:lvl4pPr marL="1371600" lvl="3" indent="-648970" algn="ctr">
              <a:defRPr/>
            </a:lvl4pPr>
            <a:lvl5pPr marL="1828800" lvl="4" indent="-839470" algn="ctr">
              <a:defRPr/>
            </a:lvl5pPr>
          </a:lstStyle>
          <a:p>
            <a:pPr marL="0" lvl="0" indent="0" algn="ctr" eaLnBrk="1" hangingPunct="1">
              <a:buNone/>
            </a:pPr>
            <a:r>
              <a:rPr lang="zh-CN" altLang="en-US" sz="5400" b="1" dirty="0">
                <a:latin typeface="微软雅黑" panose="020B0503020204020204" charset="-122"/>
                <a:ea typeface="微软雅黑" panose="020B0503020204020204" charset="-122"/>
              </a:rPr>
              <a:t>计算机基础入门</a:t>
            </a:r>
            <a:endParaRPr lang="zh-CN" altLang="en-US" sz="5400" b="1" dirty="0">
              <a:latin typeface="微软雅黑" panose="020B0503020204020204" charset="-122"/>
              <a:ea typeface="微软雅黑" panose="020B0503020204020204" charset="-122"/>
            </a:endParaRPr>
          </a:p>
        </p:txBody>
      </p:sp>
      <p:sp>
        <p:nvSpPr>
          <p:cNvPr id="18434" name="文本框 1"/>
          <p:cNvSpPr txBox="1"/>
          <p:nvPr/>
        </p:nvSpPr>
        <p:spPr>
          <a:xfrm>
            <a:off x="2136775" y="3622675"/>
            <a:ext cx="5861050" cy="1076325"/>
          </a:xfrm>
          <a:prstGeom prst="rect">
            <a:avLst/>
          </a:prstGeom>
          <a:noFill/>
          <a:ln w="9525">
            <a:noFill/>
          </a:ln>
        </p:spPr>
        <p:txBody>
          <a:bodyPr wrap="square" anchor="t">
            <a:spAutoFit/>
          </a:bodyPr>
          <a:p>
            <a:pPr defTabSz="914400">
              <a:buSzPct val="100000"/>
            </a:pPr>
            <a:r>
              <a:rPr lang="zh-CN" altLang="zh-CN" sz="3200">
                <a:latin typeface="微软雅黑" panose="020B0503020204020204" charset="-122"/>
                <a:ea typeface="微软雅黑" panose="020B0503020204020204" charset="-122"/>
                <a:sym typeface="Arial" panose="020B0604020202020204" pitchFamily="34" charset="0"/>
              </a:rPr>
              <a:t>主讲：武国庆</a:t>
            </a:r>
            <a:endParaRPr lang="zh-CN" altLang="zh-CN" sz="3200">
              <a:latin typeface="微软雅黑" panose="020B0503020204020204" charset="-122"/>
              <a:ea typeface="微软雅黑" panose="020B0503020204020204" charset="-122"/>
            </a:endParaRPr>
          </a:p>
          <a:p>
            <a:pPr defTabSz="914400">
              <a:buSzPct val="100000"/>
            </a:pPr>
            <a:r>
              <a:rPr lang="zh-CN" altLang="zh-CN" sz="3200">
                <a:latin typeface="微软雅黑" panose="020B0503020204020204" charset="-122"/>
                <a:ea typeface="微软雅黑" panose="020B0503020204020204" charset="-122"/>
                <a:sym typeface="Arial" panose="020B0604020202020204" pitchFamily="34" charset="0"/>
              </a:rPr>
              <a:t>手机：</a:t>
            </a:r>
            <a:r>
              <a:rPr lang="en-US" altLang="zh-CN" sz="3200">
                <a:latin typeface="微软雅黑" panose="020B0503020204020204" charset="-122"/>
                <a:ea typeface="微软雅黑" panose="020B0503020204020204" charset="-122"/>
                <a:sym typeface="Arial" panose="020B0604020202020204" pitchFamily="34" charset="0"/>
              </a:rPr>
              <a:t>18001152851</a:t>
            </a:r>
            <a:endParaRPr lang="en-US" altLang="zh-CN" sz="3200">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zh-CN" dirty="0">
                <a:latin typeface="微软雅黑" panose="020B0503020204020204" charset="-122"/>
                <a:ea typeface="微软雅黑" panose="020B0503020204020204" charset="-122"/>
              </a:rPr>
              <a:t>补充</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zh-CN" altLang="en-US" sz="2400" b="1" dirty="0">
                <a:latin typeface="微软雅黑" panose="020B0503020204020204" charset="-122"/>
                <a:ea typeface="微软雅黑" panose="020B0503020204020204" charset="-122"/>
              </a:rPr>
              <a:t>计算机存储单位</a:t>
            </a:r>
            <a:endParaRPr lang="zh-CN" altLang="en-US" sz="24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1</a:t>
            </a:r>
            <a:r>
              <a:rPr lang="zh-CN" altLang="en-US" sz="1800" b="1" dirty="0">
                <a:latin typeface="微软雅黑" panose="020B0503020204020204" charset="-122"/>
                <a:ea typeface="微软雅黑" panose="020B0503020204020204" charset="-122"/>
              </a:rPr>
              <a:t>、位</a:t>
            </a:r>
            <a:r>
              <a:rPr lang="en-US" altLang="zh-CN" sz="1800" b="1" dirty="0">
                <a:latin typeface="微软雅黑" panose="020B0503020204020204" charset="-122"/>
                <a:ea typeface="微软雅黑" panose="020B0503020204020204" charset="-122"/>
              </a:rPr>
              <a:t>bit</a:t>
            </a:r>
            <a:r>
              <a:rPr lang="zh-CN" altLang="en-US" sz="1800" b="1" dirty="0">
                <a:latin typeface="微软雅黑" panose="020B0503020204020204" charset="-122"/>
                <a:ea typeface="微软雅黑" panose="020B0503020204020204" charset="-122"/>
              </a:rPr>
              <a:t>（比特</a:t>
            </a:r>
            <a:r>
              <a:rPr lang="en-US" altLang="zh-CN" sz="1800" b="1" dirty="0">
                <a:latin typeface="微软雅黑" panose="020B0503020204020204" charset="-122"/>
                <a:ea typeface="微软雅黑" panose="020B0503020204020204" charset="-122"/>
              </a:rPr>
              <a:t>)</a:t>
            </a:r>
            <a:r>
              <a:rPr lang="zh-CN" altLang="en-US" sz="1800" b="1" dirty="0">
                <a:latin typeface="微软雅黑" panose="020B0503020204020204" charset="-122"/>
                <a:ea typeface="微软雅黑" panose="020B0503020204020204" charset="-122"/>
              </a:rPr>
              <a:t>，计算机最小的存储单位，存放一位二进制数，即</a:t>
            </a:r>
            <a:r>
              <a:rPr lang="en-US" altLang="zh-CN" sz="1800" b="1" dirty="0">
                <a:latin typeface="微软雅黑" panose="020B0503020204020204" charset="-122"/>
                <a:ea typeface="微软雅黑" panose="020B0503020204020204" charset="-122"/>
              </a:rPr>
              <a:t>0</a:t>
            </a:r>
            <a:r>
              <a:rPr lang="zh-CN" altLang="en-US" sz="1800" b="1" dirty="0">
                <a:latin typeface="微软雅黑" panose="020B0503020204020204" charset="-122"/>
                <a:ea typeface="微软雅黑" panose="020B0503020204020204" charset="-122"/>
              </a:rPr>
              <a:t>或</a:t>
            </a:r>
            <a:r>
              <a:rPr lang="en-US" altLang="zh-CN" sz="1800" b="1" dirty="0">
                <a:latin typeface="微软雅黑" panose="020B0503020204020204" charset="-122"/>
                <a:ea typeface="微软雅黑" panose="020B0503020204020204" charset="-122"/>
              </a:rPr>
              <a:t>1</a:t>
            </a:r>
            <a:r>
              <a:rPr lang="zh-CN" altLang="en-US" sz="1800" b="1" dirty="0">
                <a:latin typeface="微软雅黑" panose="020B0503020204020204" charset="-122"/>
                <a:ea typeface="微软雅黑" panose="020B0503020204020204" charset="-122"/>
              </a:rPr>
              <a:t>。</a:t>
            </a:r>
            <a:endParaRPr lang="zh-CN" altLang="en-US"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2</a:t>
            </a:r>
            <a:r>
              <a:rPr lang="zh-CN" altLang="en-US" sz="1800" b="1" dirty="0">
                <a:latin typeface="微软雅黑" panose="020B0503020204020204" charset="-122"/>
                <a:ea typeface="微软雅黑" panose="020B0503020204020204" charset="-122"/>
              </a:rPr>
              <a:t>、字节</a:t>
            </a:r>
            <a:r>
              <a:rPr lang="en-US" altLang="zh-CN" sz="1800" b="1" dirty="0">
                <a:latin typeface="微软雅黑" panose="020B0503020204020204" charset="-122"/>
                <a:ea typeface="微软雅黑" panose="020B0503020204020204" charset="-122"/>
              </a:rPr>
              <a:t>byte</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8</a:t>
            </a:r>
            <a:r>
              <a:rPr lang="zh-CN" altLang="en-US" sz="1800" b="1" dirty="0">
                <a:latin typeface="微软雅黑" panose="020B0503020204020204" charset="-122"/>
                <a:ea typeface="微软雅黑" panose="020B0503020204020204" charset="-122"/>
              </a:rPr>
              <a:t>个二进制为一个字节（</a:t>
            </a:r>
            <a:r>
              <a:rPr lang="en-US" altLang="zh-CN" sz="1800" b="1" dirty="0">
                <a:latin typeface="微软雅黑" panose="020B0503020204020204" charset="-122"/>
                <a:ea typeface="微软雅黑" panose="020B0503020204020204" charset="-122"/>
              </a:rPr>
              <a:t>B</a:t>
            </a:r>
            <a:r>
              <a:rPr lang="zh-CN" altLang="en-US" sz="1800" b="1" dirty="0">
                <a:latin typeface="微软雅黑" panose="020B0503020204020204" charset="-122"/>
                <a:ea typeface="微软雅黑" panose="020B0503020204020204" charset="-122"/>
              </a:rPr>
              <a:t>），最常用的单位。</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rPr>
              <a:t>1Byte</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B</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=8bit</a:t>
            </a:r>
            <a:endParaRPr lang="en-US" altLang="zh-CN"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3</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KB</a:t>
            </a:r>
            <a:r>
              <a:rPr lang="zh-CN" altLang="en-US" sz="1800" b="1" dirty="0">
                <a:latin typeface="微软雅黑" panose="020B0503020204020204" charset="-122"/>
                <a:ea typeface="微软雅黑" panose="020B0503020204020204" charset="-122"/>
              </a:rPr>
              <a:t>（千字节）</a:t>
            </a:r>
            <a:r>
              <a:rPr lang="en-US" altLang="zh-CN" sz="1800" b="1" dirty="0">
                <a:latin typeface="微软雅黑" panose="020B0503020204020204" charset="-122"/>
                <a:ea typeface="微软雅黑" panose="020B0503020204020204" charset="-122"/>
              </a:rPr>
              <a:t>2</a:t>
            </a:r>
            <a:r>
              <a:rPr lang="zh-CN" altLang="en-US" sz="1800" b="1" dirty="0">
                <a:latin typeface="微软雅黑" panose="020B0503020204020204" charset="-122"/>
                <a:ea typeface="微软雅黑" panose="020B0503020204020204" charset="-122"/>
              </a:rPr>
              <a:t>的</a:t>
            </a:r>
            <a:r>
              <a:rPr lang="en-US" altLang="zh-CN" sz="1800" b="1" dirty="0">
                <a:latin typeface="微软雅黑" panose="020B0503020204020204" charset="-122"/>
                <a:ea typeface="微软雅黑" panose="020B0503020204020204" charset="-122"/>
              </a:rPr>
              <a:t>10</a:t>
            </a:r>
            <a:r>
              <a:rPr lang="zh-CN" altLang="en-US" sz="1800" b="1" dirty="0">
                <a:latin typeface="微软雅黑" panose="020B0503020204020204" charset="-122"/>
                <a:ea typeface="微软雅黑" panose="020B0503020204020204" charset="-122"/>
              </a:rPr>
              <a:t>次方</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rPr>
              <a:t>1KB=1024B</a:t>
            </a:r>
            <a:endParaRPr lang="en-US" altLang="zh-CN"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4</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MB</a:t>
            </a:r>
            <a:r>
              <a:rPr lang="zh-CN" altLang="en-US" sz="1800" b="1" dirty="0">
                <a:latin typeface="微软雅黑" panose="020B0503020204020204" charset="-122"/>
                <a:ea typeface="微软雅黑" panose="020B0503020204020204" charset="-122"/>
              </a:rPr>
              <a:t>（兆）</a:t>
            </a:r>
            <a:r>
              <a:rPr lang="en-US" altLang="zh-CN" sz="1800" b="1" dirty="0">
                <a:latin typeface="微软雅黑" panose="020B0503020204020204" charset="-122"/>
                <a:ea typeface="微软雅黑" panose="020B0503020204020204" charset="-122"/>
              </a:rPr>
              <a:t>2</a:t>
            </a:r>
            <a:r>
              <a:rPr lang="zh-CN" altLang="en-US" sz="1800" b="1" dirty="0">
                <a:latin typeface="微软雅黑" panose="020B0503020204020204" charset="-122"/>
                <a:ea typeface="微软雅黑" panose="020B0503020204020204" charset="-122"/>
              </a:rPr>
              <a:t>的</a:t>
            </a:r>
            <a:r>
              <a:rPr lang="en-US" altLang="zh-CN" sz="1800" b="1" dirty="0">
                <a:latin typeface="微软雅黑" panose="020B0503020204020204" charset="-122"/>
                <a:ea typeface="微软雅黑" panose="020B0503020204020204" charset="-122"/>
              </a:rPr>
              <a:t>20</a:t>
            </a:r>
            <a:r>
              <a:rPr lang="zh-CN" altLang="en-US" sz="1800" b="1" dirty="0">
                <a:latin typeface="微软雅黑" panose="020B0503020204020204" charset="-122"/>
                <a:ea typeface="微软雅黑" panose="020B0503020204020204" charset="-122"/>
              </a:rPr>
              <a:t>次方</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rPr>
              <a:t>1MB=1024KB</a:t>
            </a:r>
            <a:endParaRPr lang="en-US" altLang="zh-CN"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5</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GB(</a:t>
            </a:r>
            <a:r>
              <a:rPr lang="zh-CN" altLang="en-US" sz="1800" b="1" dirty="0">
                <a:latin typeface="微软雅黑" panose="020B0503020204020204" charset="-122"/>
                <a:ea typeface="微软雅黑" panose="020B0503020204020204" charset="-122"/>
              </a:rPr>
              <a:t>吉</a:t>
            </a:r>
            <a:r>
              <a:rPr lang="en-US" altLang="zh-CN" sz="1800" b="1" dirty="0">
                <a:latin typeface="微软雅黑" panose="020B0503020204020204" charset="-122"/>
                <a:ea typeface="微软雅黑" panose="020B0503020204020204" charset="-122"/>
              </a:rPr>
              <a:t>) 2</a:t>
            </a:r>
            <a:r>
              <a:rPr lang="zh-CN" altLang="en-US" sz="1800" b="1" dirty="0">
                <a:latin typeface="微软雅黑" panose="020B0503020204020204" charset="-122"/>
                <a:ea typeface="微软雅黑" panose="020B0503020204020204" charset="-122"/>
              </a:rPr>
              <a:t>的</a:t>
            </a:r>
            <a:r>
              <a:rPr lang="en-US" altLang="zh-CN" sz="1800" b="1" dirty="0">
                <a:latin typeface="微软雅黑" panose="020B0503020204020204" charset="-122"/>
                <a:ea typeface="微软雅黑" panose="020B0503020204020204" charset="-122"/>
              </a:rPr>
              <a:t>30</a:t>
            </a:r>
            <a:r>
              <a:rPr lang="zh-CN" altLang="en-US" sz="1800" b="1" dirty="0">
                <a:latin typeface="微软雅黑" panose="020B0503020204020204" charset="-122"/>
                <a:ea typeface="微软雅黑" panose="020B0503020204020204" charset="-122"/>
              </a:rPr>
              <a:t>次方</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rPr>
              <a:t>1GB=1024MB</a:t>
            </a:r>
            <a:endParaRPr lang="en-US" altLang="zh-CN"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6</a:t>
            </a: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TB</a:t>
            </a:r>
            <a:r>
              <a:rPr lang="zh-CN" altLang="en-US" sz="1800" b="1" dirty="0">
                <a:latin typeface="微软雅黑" panose="020B0503020204020204" charset="-122"/>
                <a:ea typeface="微软雅黑" panose="020B0503020204020204" charset="-122"/>
              </a:rPr>
              <a:t>（太）</a:t>
            </a:r>
            <a:r>
              <a:rPr lang="en-US" altLang="zh-CN" sz="1800" b="1" dirty="0">
                <a:latin typeface="微软雅黑" panose="020B0503020204020204" charset="-122"/>
                <a:ea typeface="微软雅黑" panose="020B0503020204020204" charset="-122"/>
              </a:rPr>
              <a:t>2</a:t>
            </a:r>
            <a:r>
              <a:rPr lang="zh-CN" altLang="en-US" sz="1800" b="1" dirty="0">
                <a:latin typeface="微软雅黑" panose="020B0503020204020204" charset="-122"/>
                <a:ea typeface="微软雅黑" panose="020B0503020204020204" charset="-122"/>
              </a:rPr>
              <a:t>的</a:t>
            </a:r>
            <a:r>
              <a:rPr lang="en-US" altLang="zh-CN" sz="1800" b="1" dirty="0">
                <a:latin typeface="微软雅黑" panose="020B0503020204020204" charset="-122"/>
                <a:ea typeface="微软雅黑" panose="020B0503020204020204" charset="-122"/>
              </a:rPr>
              <a:t>40</a:t>
            </a:r>
            <a:r>
              <a:rPr lang="zh-CN" altLang="en-US" sz="1800" b="1" dirty="0">
                <a:latin typeface="微软雅黑" panose="020B0503020204020204" charset="-122"/>
                <a:ea typeface="微软雅黑" panose="020B0503020204020204" charset="-122"/>
              </a:rPr>
              <a:t>次方</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rPr>
              <a:t>1TB=1024GB</a:t>
            </a:r>
            <a:endParaRPr lang="zh-CN" altLang="en-US" sz="1800" b="1" dirty="0">
              <a:latin typeface="微软雅黑" panose="020B0503020204020204" charset="-122"/>
              <a:ea typeface="微软雅黑" panose="020B0503020204020204" charset="-122"/>
            </a:endParaRPr>
          </a:p>
          <a:p>
            <a:pPr algn="l" latinLnBrk="1">
              <a:spcBef>
                <a:spcPct val="50000"/>
              </a:spcBef>
            </a:pPr>
            <a:endParaRPr lang="zh-CN" altLang="en-US" sz="1800" b="1" dirty="0">
              <a:latin typeface="微软雅黑" panose="020B0503020204020204" charset="-122"/>
              <a:ea typeface="微软雅黑" panose="020B050302020402020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zh-CN" dirty="0">
                <a:latin typeface="微软雅黑" panose="020B0503020204020204" charset="-122"/>
                <a:ea typeface="微软雅黑" panose="020B0503020204020204" charset="-122"/>
              </a:rPr>
              <a:t>补充</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zh-CN" altLang="en-US" sz="2400" b="1" dirty="0">
                <a:latin typeface="微软雅黑" panose="020B0503020204020204" charset="-122"/>
                <a:ea typeface="微软雅黑" panose="020B0503020204020204" charset="-122"/>
              </a:rPr>
              <a:t>二进制和十进制的转换</a:t>
            </a:r>
            <a:endParaRPr lang="zh-CN" altLang="en-US" sz="2400" b="1" dirty="0">
              <a:latin typeface="微软雅黑" panose="020B0503020204020204" charset="-122"/>
              <a:ea typeface="微软雅黑" panose="020B0503020204020204" charset="-122"/>
            </a:endParaRPr>
          </a:p>
          <a:p>
            <a:pPr algn="l" latinLnBrk="1">
              <a:spcBef>
                <a:spcPct val="50000"/>
              </a:spcBef>
            </a:pPr>
            <a:r>
              <a:rPr lang="en-US" altLang="zh-CN" sz="2400" b="1" dirty="0">
                <a:latin typeface="微软雅黑" panose="020B0503020204020204" charset="-122"/>
                <a:ea typeface="微软雅黑" panose="020B0503020204020204" charset="-122"/>
              </a:rPr>
              <a:t>1</a:t>
            </a:r>
            <a:r>
              <a:rPr lang="zh-CN" altLang="en-US" sz="2400" b="1" dirty="0">
                <a:latin typeface="微软雅黑" panose="020B0503020204020204" charset="-122"/>
                <a:ea typeface="微软雅黑" panose="020B0503020204020204" charset="-122"/>
              </a:rPr>
              <a:t>、十进制转二进制</a:t>
            </a:r>
            <a:endParaRPr lang="zh-CN" altLang="en-US" sz="2400" b="1" dirty="0">
              <a:latin typeface="微软雅黑" panose="020B0503020204020204" charset="-122"/>
              <a:ea typeface="微软雅黑" panose="020B0503020204020204" charset="-122"/>
            </a:endParaRPr>
          </a:p>
          <a:p>
            <a:pPr algn="l" latinLnBrk="1">
              <a:spcBef>
                <a:spcPct val="50000"/>
              </a:spcBef>
            </a:pPr>
            <a:endParaRPr lang="zh-CN" altLang="en-US" sz="1800" b="1" dirty="0">
              <a:latin typeface="微软雅黑" panose="020B0503020204020204" charset="-122"/>
              <a:ea typeface="微软雅黑" panose="020B0503020204020204" charset="-122"/>
            </a:endParaRPr>
          </a:p>
          <a:p>
            <a:pPr algn="l" latinLnBrk="1">
              <a:spcBef>
                <a:spcPct val="50000"/>
              </a:spcBef>
            </a:pPr>
            <a:endParaRPr lang="zh-CN" altLang="en-US" sz="1800" b="1" dirty="0">
              <a:latin typeface="微软雅黑" panose="020B0503020204020204" charset="-122"/>
              <a:ea typeface="微软雅黑" panose="020B0503020204020204" charset="-122"/>
            </a:endParaRPr>
          </a:p>
        </p:txBody>
      </p:sp>
      <p:pic>
        <p:nvPicPr>
          <p:cNvPr id="3" name="图片 2" descr="2E8~0[D_FRV@TPWMNL@RL2I"/>
          <p:cNvPicPr>
            <a:picLocks noChangeAspect="1"/>
          </p:cNvPicPr>
          <p:nvPr/>
        </p:nvPicPr>
        <p:blipFill>
          <a:blip r:embed="rId1"/>
          <a:stretch>
            <a:fillRect/>
          </a:stretch>
        </p:blipFill>
        <p:spPr>
          <a:xfrm>
            <a:off x="876935" y="2419350"/>
            <a:ext cx="6871970" cy="376745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zh-CN" dirty="0">
                <a:latin typeface="微软雅黑" panose="020B0503020204020204" charset="-122"/>
                <a:ea typeface="微软雅黑" panose="020B0503020204020204" charset="-122"/>
              </a:rPr>
              <a:t>补充</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zh-CN" altLang="en-US" sz="2400" b="1" dirty="0">
                <a:latin typeface="微软雅黑" panose="020B0503020204020204" charset="-122"/>
                <a:ea typeface="微软雅黑" panose="020B0503020204020204" charset="-122"/>
              </a:rPr>
              <a:t>二进制和十进制的转换</a:t>
            </a:r>
            <a:endParaRPr lang="zh-CN" altLang="en-US" sz="2400" b="1" dirty="0">
              <a:latin typeface="微软雅黑" panose="020B0503020204020204" charset="-122"/>
              <a:ea typeface="微软雅黑" panose="020B0503020204020204" charset="-122"/>
            </a:endParaRPr>
          </a:p>
          <a:p>
            <a:pPr algn="l" latinLnBrk="1">
              <a:spcBef>
                <a:spcPct val="50000"/>
              </a:spcBef>
            </a:pPr>
            <a:r>
              <a:rPr lang="en-US" altLang="zh-CN" sz="2400" b="1" dirty="0">
                <a:latin typeface="微软雅黑" panose="020B0503020204020204" charset="-122"/>
                <a:ea typeface="微软雅黑" panose="020B0503020204020204" charset="-122"/>
              </a:rPr>
              <a:t>2</a:t>
            </a:r>
            <a:r>
              <a:rPr lang="zh-CN" altLang="en-US" sz="2400" b="1" dirty="0">
                <a:latin typeface="微软雅黑" panose="020B0503020204020204" charset="-122"/>
                <a:ea typeface="微软雅黑" panose="020B0503020204020204" charset="-122"/>
              </a:rPr>
              <a:t>、二进制转十进制</a:t>
            </a:r>
            <a:endParaRPr lang="zh-CN" altLang="en-US" sz="2400" b="1" dirty="0">
              <a:latin typeface="微软雅黑" panose="020B0503020204020204" charset="-122"/>
              <a:ea typeface="微软雅黑" panose="020B0503020204020204" charset="-122"/>
            </a:endParaRPr>
          </a:p>
          <a:p>
            <a:pPr algn="l" latinLnBrk="1">
              <a:spcBef>
                <a:spcPct val="50000"/>
              </a:spcBef>
            </a:pPr>
            <a:endParaRPr lang="zh-CN" altLang="en-US" sz="1800" b="1" dirty="0">
              <a:latin typeface="微软雅黑" panose="020B0503020204020204" charset="-122"/>
              <a:ea typeface="微软雅黑" panose="020B0503020204020204" charset="-122"/>
            </a:endParaRPr>
          </a:p>
          <a:p>
            <a:pPr algn="l" latinLnBrk="1">
              <a:spcBef>
                <a:spcPct val="50000"/>
              </a:spcBef>
            </a:pPr>
            <a:endParaRPr lang="zh-CN" altLang="en-US" sz="1800" b="1" dirty="0">
              <a:latin typeface="微软雅黑" panose="020B0503020204020204" charset="-122"/>
              <a:ea typeface="微软雅黑" panose="020B0503020204020204" charset="-122"/>
            </a:endParaRPr>
          </a:p>
        </p:txBody>
      </p:sp>
      <p:pic>
        <p:nvPicPr>
          <p:cNvPr id="2" name="图片 1" descr="_D(0LDTCK3CT7A1JWIP1NJO"/>
          <p:cNvPicPr>
            <a:picLocks noChangeAspect="1"/>
          </p:cNvPicPr>
          <p:nvPr/>
        </p:nvPicPr>
        <p:blipFill>
          <a:blip r:embed="rId1"/>
          <a:stretch>
            <a:fillRect/>
          </a:stretch>
        </p:blipFill>
        <p:spPr>
          <a:xfrm>
            <a:off x="843915" y="2298700"/>
            <a:ext cx="7460615" cy="377317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Rectangle 2"/>
          <p:cNvSpPr>
            <a:spLocks noGrp="1"/>
          </p:cNvSpPr>
          <p:nvPr>
            <p:ph type="title"/>
          </p:nvPr>
        </p:nvSpPr>
        <p:spPr>
          <a:xfrm>
            <a:off x="294958" y="392748"/>
            <a:ext cx="7458075" cy="647700"/>
          </a:xfrm>
        </p:spPr>
        <p:txBody>
          <a:bodyPr wrap="square" lIns="0" rIns="0" anchor="ctr"/>
          <a:p>
            <a:pPr eaLnBrk="1" hangingPunct="1"/>
            <a:br>
              <a:rPr lang="en-US" altLang="zh-CN" dirty="0">
                <a:latin typeface="微软雅黑" panose="020B0503020204020204" charset="-122"/>
                <a:ea typeface="微软雅黑" panose="020B0503020204020204" charset="-122"/>
              </a:rPr>
            </a:br>
            <a:br>
              <a:rPr lang="en-US" altLang="zh-CN" dirty="0">
                <a:latin typeface="微软雅黑" panose="020B0503020204020204" charset="-122"/>
                <a:ea typeface="微软雅黑" panose="020B0503020204020204" charset="-122"/>
              </a:rPr>
            </a:br>
            <a:br>
              <a:rPr lang="en-US" altLang="zh-CN" dirty="0">
                <a:latin typeface="微软雅黑" panose="020B0503020204020204" charset="-122"/>
                <a:ea typeface="微软雅黑" panose="020B0503020204020204" charset="-122"/>
              </a:rPr>
            </a:b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 计算机操作软件及基本操作</a:t>
            </a:r>
            <a:r>
              <a:rPr lang="zh-CN" altLang="en-US" dirty="0">
                <a:solidFill>
                  <a:schemeClr val="bg1"/>
                </a:solidFill>
                <a:latin typeface="Arial" panose="020B0604020202020204" pitchFamily="34" charset="0"/>
                <a:ea typeface="宋体" panose="02010600030101010101" pitchFamily="2" charset="-122"/>
                <a:sym typeface="+mn-ea"/>
              </a:rPr>
              <a:t>计算机软件及常规操作</a:t>
            </a:r>
            <a:br>
              <a:rPr lang="zh-CN" altLang="en-US" b="1" dirty="0">
                <a:solidFill>
                  <a:schemeClr val="bg1"/>
                </a:solidFill>
                <a:latin typeface="Arial" panose="020B0604020202020204" pitchFamily="34" charset="0"/>
                <a:ea typeface="宋体" panose="02010600030101010101" pitchFamily="2" charset="-122"/>
              </a:rPr>
            </a:br>
            <a:endParaRPr lang="zh-CN" altLang="en-US" dirty="0">
              <a:latin typeface="微软雅黑" panose="020B0503020204020204" charset="-122"/>
              <a:ea typeface="微软雅黑" panose="020B0503020204020204" charset="-122"/>
            </a:endParaRPr>
          </a:p>
        </p:txBody>
      </p:sp>
      <p:sp>
        <p:nvSpPr>
          <p:cNvPr id="21506" name="Rectangle 3"/>
          <p:cNvSpPr>
            <a:spLocks noGrp="1"/>
          </p:cNvSpPr>
          <p:nvPr>
            <p:ph type="body"/>
          </p:nvPr>
        </p:nvSpPr>
        <p:spPr/>
        <p:txBody>
          <a:bodyPr wrap="square" lIns="0" tIns="0" rIns="0" bIns="0" anchor="t"/>
          <a:p>
            <a:pPr eaLnBrk="1" hangingPunct="1"/>
            <a:endParaRPr lang="zh-CN" altLang="en-US" b="1" dirty="0">
              <a:solidFill>
                <a:schemeClr val="hlink"/>
              </a:solidFill>
              <a:latin typeface="仿宋_GB2312" pitchFamily="1" charset="-122"/>
              <a:ea typeface="仿宋_GB2312" pitchFamily="1" charset="-122"/>
            </a:endParaRPr>
          </a:p>
          <a:p>
            <a:pPr eaLnBrk="1" hangingPunct="1">
              <a:buNone/>
            </a:pPr>
            <a:endParaRPr lang="zh-CN" altLang="en-US" b="1" dirty="0">
              <a:solidFill>
                <a:schemeClr val="hlink"/>
              </a:solidFill>
              <a:latin typeface="仿宋_GB2312" pitchFamily="1" charset="-122"/>
              <a:ea typeface="仿宋_GB2312" pitchFamily="1" charset="-122"/>
            </a:endParaRPr>
          </a:p>
        </p:txBody>
      </p:sp>
      <p:sp>
        <p:nvSpPr>
          <p:cNvPr id="21507" name="AutoShape 4"/>
          <p:cNvSpPr/>
          <p:nvPr/>
        </p:nvSpPr>
        <p:spPr>
          <a:xfrm>
            <a:off x="1747838" y="219360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计算机软件</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1508" name="AutoShape 4"/>
          <p:cNvSpPr/>
          <p:nvPr/>
        </p:nvSpPr>
        <p:spPr>
          <a:xfrm>
            <a:off x="1747838" y="341217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rPr>
              <a:t>文件与文件扩展名</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1509" name="AutoShape 4"/>
          <p:cNvSpPr/>
          <p:nvPr/>
        </p:nvSpPr>
        <p:spPr>
          <a:xfrm>
            <a:off x="1747838" y="4501515"/>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rPr>
              <a:t>常用快捷键</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2.1 </a:t>
            </a:r>
            <a:r>
              <a:rPr lang="zh-CN" altLang="en-US" dirty="0">
                <a:latin typeface="微软雅黑" panose="020B0503020204020204" charset="-122"/>
                <a:ea typeface="微软雅黑" panose="020B0503020204020204" charset="-122"/>
              </a:rPr>
              <a:t>计算机软件</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latin typeface="微软雅黑" panose="020B0503020204020204" charset="-122"/>
                <a:ea typeface="微软雅黑" panose="020B0503020204020204" charset="-122"/>
              </a:rPr>
              <a:t>1.</a:t>
            </a:r>
            <a:r>
              <a:rPr lang="zh-CN" altLang="en-US" sz="1800" b="1" dirty="0">
                <a:latin typeface="微软雅黑" panose="020B0503020204020204" charset="-122"/>
                <a:ea typeface="微软雅黑" panose="020B0503020204020204" charset="-122"/>
              </a:rPr>
              <a:t>概念</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计算机软件（</a:t>
            </a:r>
            <a:r>
              <a:rPr lang="en-US" altLang="zh-CN" sz="1800" b="1" dirty="0">
                <a:latin typeface="微软雅黑" panose="020B0503020204020204" charset="-122"/>
                <a:ea typeface="微软雅黑" panose="020B0503020204020204" charset="-122"/>
              </a:rPr>
              <a:t>Software</a:t>
            </a:r>
            <a:r>
              <a:rPr lang="zh-CN" altLang="en-US" sz="1800" b="1" dirty="0">
                <a:latin typeface="微软雅黑" panose="020B0503020204020204" charset="-122"/>
                <a:ea typeface="微软雅黑" panose="020B0503020204020204" charset="-122"/>
              </a:rPr>
              <a:t>，也称软件）是一系列按照特定顺序组织的计算机数据</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和指令的集合。</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计算机软件包含计算机系统中的程序及其文档。程序是计算任务的处理对象和</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处理规则的描述；文档是为了便于了解程序所写的阐明性资料。</a:t>
            </a:r>
            <a:endParaRPr lang="zh-CN" altLang="en-US" sz="1800" b="1" dirty="0">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rPr>
              <a:t>2.</a:t>
            </a:r>
            <a:r>
              <a:rPr lang="zh-CN" altLang="en-US" sz="1800" b="1" dirty="0">
                <a:latin typeface="微软雅黑" panose="020B0503020204020204" charset="-122"/>
                <a:ea typeface="微软雅黑" panose="020B0503020204020204" charset="-122"/>
              </a:rPr>
              <a:t>软件的分类</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计算机软件按照其功能划分为系统软件和应用软件两大类。</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a:t>
            </a:r>
            <a:r>
              <a:rPr lang="en-US" altLang="zh-CN" sz="1800" b="1" dirty="0">
                <a:latin typeface="微软雅黑" panose="020B0503020204020204" charset="-122"/>
                <a:ea typeface="微软雅黑" panose="020B0503020204020204" charset="-122"/>
              </a:rPr>
              <a:t>1</a:t>
            </a:r>
            <a:r>
              <a:rPr lang="zh-CN" altLang="en-US" sz="1800" b="1" dirty="0">
                <a:latin typeface="微软雅黑" panose="020B0503020204020204" charset="-122"/>
                <a:ea typeface="微软雅黑" panose="020B0503020204020204" charset="-122"/>
              </a:rPr>
              <a:t>）系统软件主要包括</a:t>
            </a:r>
            <a:r>
              <a:rPr lang="zh-CN" altLang="en-US" sz="1800" b="1" dirty="0">
                <a:solidFill>
                  <a:srgbClr val="C00000"/>
                </a:solidFill>
                <a:latin typeface="微软雅黑" panose="020B0503020204020204" charset="-122"/>
                <a:ea typeface="微软雅黑" panose="020B0503020204020204" charset="-122"/>
              </a:rPr>
              <a:t>操作系统</a:t>
            </a:r>
            <a:r>
              <a:rPr lang="zh-CN" altLang="en-US" sz="1800" b="1" dirty="0">
                <a:latin typeface="微软雅黑" panose="020B0503020204020204" charset="-122"/>
                <a:ea typeface="微软雅黑" panose="020B0503020204020204" charset="-122"/>
              </a:rPr>
              <a:t>和</a:t>
            </a:r>
            <a:r>
              <a:rPr lang="zh-CN" altLang="en-US" sz="1800" b="1" dirty="0">
                <a:solidFill>
                  <a:srgbClr val="C00000"/>
                </a:solidFill>
                <a:latin typeface="微软雅黑" panose="020B0503020204020204" charset="-122"/>
                <a:ea typeface="微软雅黑" panose="020B0503020204020204" charset="-122"/>
              </a:rPr>
              <a:t>系统工具软件</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）应用软件是迎来帮助用户完成某类特定的工作而开发的专业性的计算机程序</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。应用软件种类繁多，如</a:t>
            </a:r>
            <a:r>
              <a:rPr lang="en-US" altLang="zh-CN" sz="1800" b="1" dirty="0">
                <a:solidFill>
                  <a:schemeClr val="tx1"/>
                </a:solidFill>
                <a:latin typeface="微软雅黑" panose="020B0503020204020204" charset="-122"/>
                <a:ea typeface="微软雅黑" panose="020B0503020204020204" charset="-122"/>
              </a:rPr>
              <a:t>office</a:t>
            </a:r>
            <a:r>
              <a:rPr lang="zh-CN" altLang="en-US" sz="1800" b="1" dirty="0">
                <a:solidFill>
                  <a:schemeClr val="tx1"/>
                </a:solidFill>
                <a:latin typeface="微软雅黑" panose="020B0503020204020204" charset="-122"/>
                <a:ea typeface="微软雅黑" panose="020B0503020204020204" charset="-122"/>
              </a:rPr>
              <a:t>办公软件、浏览器软件、微信、</a:t>
            </a:r>
            <a:r>
              <a:rPr lang="en-US" altLang="zh-CN" sz="1800" b="1" dirty="0">
                <a:solidFill>
                  <a:schemeClr val="tx1"/>
                </a:solidFill>
                <a:latin typeface="微软雅黑" panose="020B0503020204020204" charset="-122"/>
                <a:ea typeface="微软雅黑" panose="020B0503020204020204" charset="-122"/>
              </a:rPr>
              <a:t>QQ</a:t>
            </a:r>
            <a:r>
              <a:rPr lang="zh-CN" altLang="en-US" sz="1800" b="1" dirty="0">
                <a:solidFill>
                  <a:schemeClr val="tx1"/>
                </a:solidFill>
                <a:latin typeface="微软雅黑" panose="020B0503020204020204" charset="-122"/>
                <a:ea typeface="微软雅黑" panose="020B0503020204020204" charset="-122"/>
              </a:rPr>
              <a:t>、钉钉、支付</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宝，以及各种游戏软件等等。</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2.1 </a:t>
            </a:r>
            <a:r>
              <a:rPr lang="zh-CN" altLang="en-US" dirty="0">
                <a:latin typeface="微软雅黑" panose="020B0503020204020204" charset="-122"/>
                <a:ea typeface="微软雅黑" panose="020B0503020204020204" charset="-122"/>
              </a:rPr>
              <a:t>计算机软件</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3.</a:t>
            </a:r>
            <a:r>
              <a:rPr lang="zh-CN" altLang="en-US" sz="1800" b="1" dirty="0">
                <a:solidFill>
                  <a:schemeClr val="tx1"/>
                </a:solidFill>
                <a:latin typeface="微软雅黑" panose="020B0503020204020204" charset="-122"/>
                <a:ea typeface="微软雅黑" panose="020B0503020204020204" charset="-122"/>
              </a:rPr>
              <a:t>软件与硬件的不同</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）表现形式不同。硬件有形，有色，有味，看得见，摸得着。而软件无形</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无色，摸不着。</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）生产方式不同。软件是用编程语言来实现。</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3</a:t>
            </a:r>
            <a:r>
              <a:rPr lang="zh-CN" altLang="en-US" sz="1800" b="1" dirty="0">
                <a:solidFill>
                  <a:schemeClr val="tx1"/>
                </a:solidFill>
                <a:latin typeface="微软雅黑" panose="020B0503020204020204" charset="-122"/>
                <a:ea typeface="微软雅黑" panose="020B0503020204020204" charset="-122"/>
              </a:rPr>
              <a:t>）要求不同。硬件产品允许有误差，而软件产品不允许有误差。  </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4</a:t>
            </a:r>
            <a:r>
              <a:rPr lang="zh-CN" altLang="en-US" sz="1800" b="1" dirty="0">
                <a:solidFill>
                  <a:schemeClr val="tx1"/>
                </a:solidFill>
                <a:latin typeface="微软雅黑" panose="020B0503020204020204" charset="-122"/>
                <a:ea typeface="微软雅黑" panose="020B0503020204020204" charset="-122"/>
              </a:rPr>
              <a:t>）维护方式不同。</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4.</a:t>
            </a:r>
            <a:r>
              <a:rPr lang="zh-CN" altLang="en-US" sz="1800" b="1" dirty="0">
                <a:solidFill>
                  <a:schemeClr val="tx1"/>
                </a:solidFill>
                <a:latin typeface="微软雅黑" panose="020B0503020204020204" charset="-122"/>
                <a:ea typeface="微软雅黑" panose="020B0503020204020204" charset="-122"/>
              </a:rPr>
              <a:t>有关的软件</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屏幕共享软件、网页浏览器、</a:t>
            </a:r>
            <a:r>
              <a:rPr lang="en-US" altLang="zh-CN" sz="1800" b="1" dirty="0">
                <a:solidFill>
                  <a:schemeClr val="tx1"/>
                </a:solidFill>
                <a:latin typeface="微软雅黑" panose="020B0503020204020204" charset="-122"/>
                <a:ea typeface="微软雅黑" panose="020B0503020204020204" charset="-122"/>
              </a:rPr>
              <a:t>office</a:t>
            </a:r>
            <a:r>
              <a:rPr lang="zh-CN" altLang="en-US" sz="1800" b="1" dirty="0">
                <a:solidFill>
                  <a:schemeClr val="tx1"/>
                </a:solidFill>
                <a:latin typeface="微软雅黑" panose="020B0503020204020204" charset="-122"/>
                <a:ea typeface="微软雅黑" panose="020B0503020204020204" charset="-122"/>
              </a:rPr>
              <a:t>办公软件、</a:t>
            </a:r>
            <a:r>
              <a:rPr lang="en-US" altLang="zh-CN" sz="1800" b="1" dirty="0">
                <a:solidFill>
                  <a:schemeClr val="tx1"/>
                </a:solidFill>
                <a:latin typeface="微软雅黑" panose="020B0503020204020204" charset="-122"/>
                <a:ea typeface="微软雅黑" panose="020B0503020204020204" charset="-122"/>
              </a:rPr>
              <a:t>HBuilder</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H5</a:t>
            </a:r>
            <a:r>
              <a:rPr lang="zh-CN" altLang="en-US" sz="1800" b="1" dirty="0">
                <a:solidFill>
                  <a:schemeClr val="tx1"/>
                </a:solidFill>
                <a:latin typeface="微软雅黑" panose="020B0503020204020204" charset="-122"/>
                <a:ea typeface="微软雅黑" panose="020B0503020204020204" charset="-122"/>
              </a:rPr>
              <a:t>开发软件）、</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Eclipse</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Java</a:t>
            </a:r>
            <a:r>
              <a:rPr lang="zh-CN" altLang="en-US" sz="1800" b="1" dirty="0">
                <a:solidFill>
                  <a:schemeClr val="tx1"/>
                </a:solidFill>
                <a:latin typeface="微软雅黑" panose="020B0503020204020204" charset="-122"/>
                <a:ea typeface="微软雅黑" panose="020B0503020204020204" charset="-122"/>
              </a:rPr>
              <a:t>开发软件）、有道云笔记（云笔记）、</a:t>
            </a:r>
            <a:r>
              <a:rPr lang="en-US" altLang="zh-CN" sz="1800" b="1" dirty="0">
                <a:solidFill>
                  <a:schemeClr val="tx1"/>
                </a:solidFill>
                <a:latin typeface="微软雅黑" panose="020B0503020204020204" charset="-122"/>
                <a:ea typeface="微软雅黑" panose="020B0503020204020204" charset="-122"/>
              </a:rPr>
              <a:t>Photoshop</a:t>
            </a:r>
            <a:r>
              <a:rPr lang="zh-CN" altLang="en-US" sz="1800" b="1" dirty="0">
                <a:solidFill>
                  <a:schemeClr val="tx1"/>
                </a:solidFill>
                <a:latin typeface="微软雅黑" panose="020B0503020204020204" charset="-122"/>
                <a:ea typeface="微软雅黑" panose="020B0503020204020204" charset="-122"/>
              </a:rPr>
              <a:t>（图形处理）</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5.</a:t>
            </a:r>
            <a:r>
              <a:rPr lang="zh-CN" altLang="en-US" sz="1800" b="1" dirty="0">
                <a:solidFill>
                  <a:schemeClr val="tx1"/>
                </a:solidFill>
                <a:latin typeface="微软雅黑" panose="020B0503020204020204" charset="-122"/>
                <a:ea typeface="微软雅黑" panose="020B0503020204020204" charset="-122"/>
              </a:rPr>
              <a:t>软件安装</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傻瓜式安装</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2.2 </a:t>
            </a:r>
            <a:r>
              <a:rPr lang="zh-CN" altLang="en-US" dirty="0">
                <a:latin typeface="微软雅黑" panose="020B0503020204020204" charset="-122"/>
                <a:ea typeface="微软雅黑" panose="020B0503020204020204" charset="-122"/>
              </a:rPr>
              <a:t>文件与文件扩展名</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文件与文件夹</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文件夹的概念：文件夹是用于组织和存放文件的虚拟容器，并以图标和名称表示。</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文件的概念：文件指被赋予名字并存储于磁盘上的信息的集合，这种信息可以是</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文档或是应用程序。</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文件名的构成：文件名</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基本名</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扩展名</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文件名扩展名概念：文件扩展名是在英文句点</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后的字符串，用来标明文件的</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操作特性或结构特性，操作系统用它来判断要加载什么程序。</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常见的文件扩展名（文件后缀）：</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word---.doc/.docx              excel---.xls/xlsx      .txt</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ppt---.ppt/.pptx                  </a:t>
            </a:r>
            <a:r>
              <a:rPr lang="zh-CN" altLang="en-US" sz="1800" b="1" dirty="0">
                <a:solidFill>
                  <a:schemeClr val="tx1"/>
                </a:solidFill>
                <a:latin typeface="微软雅黑" panose="020B0503020204020204" charset="-122"/>
                <a:ea typeface="微软雅黑" panose="020B0503020204020204" charset="-122"/>
              </a:rPr>
              <a:t>压缩</a:t>
            </a:r>
            <a:r>
              <a:rPr lang="en-US" altLang="zh-CN" sz="1800" b="1" dirty="0">
                <a:solidFill>
                  <a:schemeClr val="tx1"/>
                </a:solidFill>
                <a:latin typeface="微软雅黑" panose="020B0503020204020204" charset="-122"/>
                <a:ea typeface="微软雅黑" panose="020B0503020204020204" charset="-122"/>
              </a:rPr>
              <a:t>---.rar/.zip</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图形文件</a:t>
            </a:r>
            <a:r>
              <a:rPr lang="en-US" altLang="zh-CN" sz="1800" b="1" dirty="0">
                <a:solidFill>
                  <a:schemeClr val="tx1"/>
                </a:solidFill>
                <a:latin typeface="微软雅黑" panose="020B0503020204020204" charset="-122"/>
                <a:ea typeface="微软雅黑" panose="020B0503020204020204" charset="-122"/>
              </a:rPr>
              <a:t>---.gif/.jpg/.png     </a:t>
            </a:r>
            <a:r>
              <a:rPr lang="zh-CN" altLang="en-US" sz="1800" b="1" dirty="0">
                <a:solidFill>
                  <a:schemeClr val="tx1"/>
                </a:solidFill>
                <a:latin typeface="微软雅黑" panose="020B0503020204020204" charset="-122"/>
                <a:ea typeface="微软雅黑" panose="020B0503020204020204" charset="-122"/>
              </a:rPr>
              <a:t>网页文件</a:t>
            </a:r>
            <a:r>
              <a:rPr lang="en-US" altLang="zh-CN" sz="1800" b="1" dirty="0">
                <a:solidFill>
                  <a:schemeClr val="tx1"/>
                </a:solidFill>
                <a:latin typeface="微软雅黑" panose="020B0503020204020204" charset="-122"/>
                <a:ea typeface="微软雅黑" panose="020B0503020204020204" charset="-122"/>
              </a:rPr>
              <a:t>---.html/htm</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.psd</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2.3 </a:t>
            </a:r>
            <a:r>
              <a:rPr lang="zh-CN" altLang="en-US" dirty="0">
                <a:latin typeface="微软雅黑" panose="020B0503020204020204" charset="-122"/>
                <a:ea typeface="微软雅黑" panose="020B0503020204020204" charset="-122"/>
              </a:rPr>
              <a:t>常用快捷键</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005205"/>
            <a:ext cx="8735060"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ctr" anchorCtr="0"/>
          <a:p>
            <a:pPr algn="l" latinLnBrk="1">
              <a:spcBef>
                <a:spcPct val="50000"/>
              </a:spcBef>
            </a:pPr>
            <a:r>
              <a:rPr lang="en-US" altLang="zh-CN" sz="2400" b="1" dirty="0">
                <a:solidFill>
                  <a:schemeClr val="tx1"/>
                </a:solidFill>
                <a:latin typeface="微软雅黑" panose="020B0503020204020204" charset="-122"/>
                <a:ea typeface="微软雅黑" panose="020B0503020204020204" charset="-122"/>
              </a:rPr>
              <a:t>· Ctrl+A </a:t>
            </a:r>
            <a:r>
              <a:rPr lang="zh-CN" altLang="en-US" sz="2400" b="1" dirty="0">
                <a:solidFill>
                  <a:schemeClr val="tx1"/>
                </a:solidFill>
                <a:latin typeface="微软雅黑" panose="020B0503020204020204" charset="-122"/>
                <a:ea typeface="微软雅黑" panose="020B0503020204020204" charset="-122"/>
              </a:rPr>
              <a:t>全选       </a:t>
            </a:r>
            <a:endParaRPr lang="zh-CN" altLang="en-US" sz="24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2400" b="1" dirty="0">
                <a:latin typeface="微软雅黑" panose="020B0503020204020204" charset="-122"/>
                <a:ea typeface="微软雅黑" panose="020B0503020204020204" charset="-122"/>
                <a:sym typeface="+mn-ea"/>
              </a:rPr>
              <a:t>· Ctrl+C </a:t>
            </a:r>
            <a:r>
              <a:rPr lang="zh-CN" altLang="en-US" sz="2400" b="1" dirty="0">
                <a:latin typeface="微软雅黑" panose="020B0503020204020204" charset="-122"/>
                <a:ea typeface="微软雅黑" panose="020B0503020204020204" charset="-122"/>
                <a:sym typeface="+mn-ea"/>
              </a:rPr>
              <a:t>复制</a:t>
            </a:r>
            <a:r>
              <a:rPr lang="en-US" altLang="zh-CN" sz="2400" b="1" dirty="0">
                <a:latin typeface="微软雅黑" panose="020B0503020204020204" charset="-122"/>
                <a:ea typeface="微软雅黑" panose="020B0503020204020204" charset="-122"/>
                <a:sym typeface="+mn-ea"/>
              </a:rPr>
              <a:t> </a:t>
            </a:r>
            <a:endParaRPr lang="zh-CN" altLang="en-US" sz="2400" b="1" dirty="0">
              <a:latin typeface="微软雅黑" panose="020B0503020204020204" charset="-122"/>
              <a:ea typeface="微软雅黑" panose="020B0503020204020204" charset="-122"/>
              <a:sym typeface="+mn-ea"/>
            </a:endParaRPr>
          </a:p>
          <a:p>
            <a:pPr algn="l" latinLnBrk="1">
              <a:spcBef>
                <a:spcPct val="50000"/>
              </a:spcBef>
            </a:pPr>
            <a:r>
              <a:rPr lang="en-US" altLang="zh-CN" sz="2400" b="1" dirty="0">
                <a:latin typeface="微软雅黑" panose="020B0503020204020204" charset="-122"/>
                <a:ea typeface="微软雅黑" panose="020B0503020204020204" charset="-122"/>
                <a:sym typeface="+mn-ea"/>
              </a:rPr>
              <a:t>· Ctrl+V </a:t>
            </a:r>
            <a:r>
              <a:rPr lang="zh-CN" altLang="en-US" sz="2400" b="1" dirty="0">
                <a:latin typeface="微软雅黑" panose="020B0503020204020204" charset="-122"/>
                <a:ea typeface="微软雅黑" panose="020B0503020204020204" charset="-122"/>
                <a:sym typeface="+mn-ea"/>
              </a:rPr>
              <a:t>粘贴       </a:t>
            </a:r>
            <a:endParaRPr lang="zh-CN" altLang="en-US" sz="2400" b="1" dirty="0">
              <a:latin typeface="微软雅黑" panose="020B0503020204020204" charset="-122"/>
              <a:ea typeface="微软雅黑" panose="020B0503020204020204" charset="-122"/>
              <a:sym typeface="+mn-ea"/>
            </a:endParaRPr>
          </a:p>
          <a:p>
            <a:pPr algn="l" latinLnBrk="1">
              <a:spcBef>
                <a:spcPct val="50000"/>
              </a:spcBef>
            </a:pPr>
            <a:r>
              <a:rPr lang="en-US" altLang="zh-CN" sz="2400" b="1" dirty="0">
                <a:latin typeface="微软雅黑" panose="020B0503020204020204" charset="-122"/>
                <a:ea typeface="微软雅黑" panose="020B0503020204020204" charset="-122"/>
                <a:sym typeface="+mn-ea"/>
              </a:rPr>
              <a:t>· Ctrl+X </a:t>
            </a:r>
            <a:r>
              <a:rPr lang="zh-CN" altLang="en-US" sz="2400" b="1" dirty="0">
                <a:latin typeface="微软雅黑" panose="020B0503020204020204" charset="-122"/>
                <a:ea typeface="微软雅黑" panose="020B0503020204020204" charset="-122"/>
                <a:sym typeface="+mn-ea"/>
              </a:rPr>
              <a:t>剪切</a:t>
            </a:r>
            <a:endParaRPr lang="zh-CN" altLang="en-US" sz="2400" b="1" dirty="0">
              <a:latin typeface="微软雅黑" panose="020B0503020204020204" charset="-122"/>
              <a:ea typeface="微软雅黑" panose="020B0503020204020204" charset="-122"/>
              <a:sym typeface="+mn-ea"/>
            </a:endParaRPr>
          </a:p>
          <a:p>
            <a:pPr algn="l" latinLnBrk="1">
              <a:spcBef>
                <a:spcPct val="50000"/>
              </a:spcBef>
            </a:pPr>
            <a:r>
              <a:rPr lang="en-US" altLang="zh-CN" sz="2400" b="1" dirty="0">
                <a:latin typeface="微软雅黑" panose="020B0503020204020204" charset="-122"/>
                <a:ea typeface="微软雅黑" panose="020B0503020204020204" charset="-122"/>
                <a:sym typeface="+mn-ea"/>
              </a:rPr>
              <a:t>· Ctrl+Z </a:t>
            </a:r>
            <a:r>
              <a:rPr lang="zh-CN" altLang="en-US" sz="2400" b="1" dirty="0">
                <a:latin typeface="微软雅黑" panose="020B0503020204020204" charset="-122"/>
                <a:ea typeface="微软雅黑" panose="020B0503020204020204" charset="-122"/>
                <a:sym typeface="+mn-ea"/>
              </a:rPr>
              <a:t>撤销       </a:t>
            </a:r>
            <a:endParaRPr lang="zh-CN" altLang="en-US" sz="2400" b="1" dirty="0">
              <a:latin typeface="微软雅黑" panose="020B0503020204020204" charset="-122"/>
              <a:ea typeface="微软雅黑" panose="020B0503020204020204" charset="-122"/>
              <a:sym typeface="+mn-ea"/>
            </a:endParaRPr>
          </a:p>
          <a:p>
            <a:pPr algn="l" latinLnBrk="1">
              <a:spcBef>
                <a:spcPct val="50000"/>
              </a:spcBef>
            </a:pPr>
            <a:r>
              <a:rPr lang="en-US" altLang="zh-CN" sz="2400" b="1" dirty="0">
                <a:latin typeface="微软雅黑" panose="020B0503020204020204" charset="-122"/>
                <a:ea typeface="微软雅黑" panose="020B0503020204020204" charset="-122"/>
                <a:sym typeface="+mn-ea"/>
              </a:rPr>
              <a:t>· Ctrl+S </a:t>
            </a:r>
            <a:r>
              <a:rPr lang="zh-CN" altLang="en-US" sz="2400" b="1" dirty="0">
                <a:latin typeface="微软雅黑" panose="020B0503020204020204" charset="-122"/>
                <a:ea typeface="微软雅黑" panose="020B0503020204020204" charset="-122"/>
                <a:sym typeface="+mn-ea"/>
              </a:rPr>
              <a:t>保存</a:t>
            </a:r>
            <a:endParaRPr lang="zh-CN" altLang="en-US" sz="2400" b="1" dirty="0">
              <a:latin typeface="微软雅黑" panose="020B0503020204020204" charset="-122"/>
              <a:ea typeface="微软雅黑" panose="020B0503020204020204" charset="-122"/>
              <a:sym typeface="+mn-ea"/>
            </a:endParaRPr>
          </a:p>
          <a:p>
            <a:pPr algn="l" latinLnBrk="1">
              <a:spcBef>
                <a:spcPct val="50000"/>
              </a:spcBef>
            </a:pPr>
            <a:endParaRPr lang="zh-CN" altLang="en-US" sz="2400" b="1" dirty="0">
              <a:latin typeface="微软雅黑" panose="020B0503020204020204" charset="-122"/>
              <a:ea typeface="微软雅黑" panose="020B0503020204020204" charset="-122"/>
              <a:sym typeface="+mn-ea"/>
            </a:endParaRPr>
          </a:p>
          <a:p>
            <a:pPr algn="l" latinLnBrk="1">
              <a:spcBef>
                <a:spcPct val="50000"/>
              </a:spcBef>
            </a:pPr>
            <a:r>
              <a:rPr lang="zh-CN" altLang="en-US" sz="2400" b="1" dirty="0">
                <a:latin typeface="微软雅黑" panose="020B0503020204020204" charset="-122"/>
                <a:ea typeface="微软雅黑" panose="020B0503020204020204" charset="-122"/>
                <a:sym typeface="+mn-ea"/>
              </a:rPr>
              <a:t>     </a:t>
            </a:r>
            <a:endParaRPr lang="zh-CN" altLang="en-US" sz="1800" b="1" dirty="0">
              <a:latin typeface="微软雅黑" panose="020B0503020204020204" charset="-122"/>
              <a:ea typeface="微软雅黑" panose="020B0503020204020204" charset="-122"/>
              <a:sym typeface="+mn-ea"/>
            </a:endParaRPr>
          </a:p>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2.4 </a:t>
            </a:r>
            <a:r>
              <a:rPr lang="zh-CN" altLang="en-US" dirty="0">
                <a:latin typeface="微软雅黑" panose="020B0503020204020204" charset="-122"/>
                <a:ea typeface="微软雅黑" panose="020B0503020204020204" charset="-122"/>
              </a:rPr>
              <a:t>小结</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nchorCtr="0"/>
          <a:p>
            <a:pPr algn="l" latinLnBrk="1">
              <a:spcBef>
                <a:spcPct val="50000"/>
              </a:spcBef>
            </a:pPr>
            <a:r>
              <a:rPr lang="en-US" altLang="zh-CN" b="1" dirty="0">
                <a:solidFill>
                  <a:schemeClr val="tx1"/>
                </a:solidFill>
                <a:latin typeface="微软雅黑" panose="020B0503020204020204" charset="-122"/>
                <a:ea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rPr>
              <a:t>计算机软件的分类</a:t>
            </a:r>
            <a:endParaRPr lang="zh-CN" altLang="en-US"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b="1" dirty="0">
                <a:solidFill>
                  <a:schemeClr val="tx1"/>
                </a:solidFill>
                <a:latin typeface="微软雅黑" panose="020B0503020204020204" charset="-122"/>
                <a:ea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rPr>
              <a:t>软硬件的不同</a:t>
            </a:r>
            <a:endParaRPr lang="zh-CN" altLang="en-US"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b="1" dirty="0">
                <a:solidFill>
                  <a:schemeClr val="tx1"/>
                </a:solidFill>
                <a:latin typeface="微软雅黑" panose="020B0503020204020204" charset="-122"/>
                <a:ea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rPr>
              <a:t>常见的文件扩展名</a:t>
            </a:r>
            <a:endParaRPr lang="zh-CN" altLang="en-US"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Rectangle 2"/>
          <p:cNvSpPr>
            <a:spLocks noGrp="1"/>
          </p:cNvSpPr>
          <p:nvPr>
            <p:ph type="title"/>
          </p:nvPr>
        </p:nvSpPr>
        <p:spPr/>
        <p:txBody>
          <a:bodyPr wrap="square" lIns="0" rIns="0" anchor="ctr"/>
          <a:p>
            <a:pPr eaLnBrk="1" hangingPunct="1"/>
            <a:r>
              <a:rPr lang="en-US" altLang="zh-CN" dirty="0">
                <a:ea typeface="宋体" panose="02010600030101010101" pitchFamily="2" charset="-122"/>
              </a:rPr>
              <a:t>3 </a:t>
            </a:r>
            <a:r>
              <a:rPr lang="zh-CN" altLang="en-US" dirty="0">
                <a:ea typeface="宋体" panose="02010600030101010101" pitchFamily="2" charset="-122"/>
              </a:rPr>
              <a:t>计算机网络基础</a:t>
            </a:r>
            <a:endParaRPr lang="zh-CN" altLang="en-US" dirty="0">
              <a:ea typeface="宋体" panose="02010600030101010101" pitchFamily="2" charset="-122"/>
            </a:endParaRPr>
          </a:p>
        </p:txBody>
      </p:sp>
      <p:sp>
        <p:nvSpPr>
          <p:cNvPr id="20482" name="AutoShape 4"/>
          <p:cNvSpPr/>
          <p:nvPr/>
        </p:nvSpPr>
        <p:spPr>
          <a:xfrm>
            <a:off x="1747838" y="217646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计算机网络概述</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3" name="AutoShape 9"/>
          <p:cNvSpPr/>
          <p:nvPr/>
        </p:nvSpPr>
        <p:spPr>
          <a:xfrm>
            <a:off x="1747838" y="2955925"/>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计算机网络组成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4" name="AutoShape 9"/>
          <p:cNvSpPr/>
          <p:nvPr/>
        </p:nvSpPr>
        <p:spPr>
          <a:xfrm>
            <a:off x="1747838" y="373538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计算机网络分类</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5" name="AutoShape 9"/>
          <p:cNvSpPr/>
          <p:nvPr/>
        </p:nvSpPr>
        <p:spPr>
          <a:xfrm>
            <a:off x="1747838" y="454183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ea typeface="宋体" panose="02010600030101010101" pitchFamily="2" charset="-122"/>
              </a:rPr>
              <a:t>IP</a:t>
            </a:r>
            <a:r>
              <a:rPr lang="zh-CN" altLang="en-US" sz="2400" b="1" dirty="0">
                <a:solidFill>
                  <a:schemeClr val="bg1"/>
                </a:solidFill>
                <a:latin typeface="Arial" panose="020B0604020202020204" pitchFamily="34" charset="0"/>
                <a:ea typeface="宋体" panose="02010600030101010101" pitchFamily="2" charset="-122"/>
              </a:rPr>
              <a:t>地址</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Rectangle 2"/>
          <p:cNvSpPr>
            <a:spLocks noGrp="1"/>
          </p:cNvSpPr>
          <p:nvPr>
            <p:ph type="title"/>
          </p:nvPr>
        </p:nvSpPr>
        <p:spPr/>
        <p:txBody>
          <a:bodyPr wrap="square" lIns="0" rIns="0" anchor="ctr"/>
          <a:p>
            <a:pPr eaLnBrk="1" hangingPunct="1"/>
            <a:r>
              <a:rPr lang="zh-CN" altLang="en-US" dirty="0">
                <a:ea typeface="宋体" panose="02010600030101010101" pitchFamily="2" charset="-122"/>
              </a:rPr>
              <a:t>主要内容</a:t>
            </a:r>
            <a:endParaRPr lang="zh-CN" altLang="en-US" dirty="0">
              <a:ea typeface="宋体" panose="02010600030101010101" pitchFamily="2" charset="-122"/>
            </a:endParaRPr>
          </a:p>
        </p:txBody>
      </p:sp>
      <p:sp>
        <p:nvSpPr>
          <p:cNvPr id="20482" name="AutoShape 4"/>
          <p:cNvSpPr/>
          <p:nvPr/>
        </p:nvSpPr>
        <p:spPr>
          <a:xfrm>
            <a:off x="1747838" y="217646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计算机硬件基本知识</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3" name="AutoShape 9"/>
          <p:cNvSpPr/>
          <p:nvPr/>
        </p:nvSpPr>
        <p:spPr>
          <a:xfrm>
            <a:off x="1747838" y="2955925"/>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计算机软件及常规操作</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4" name="AutoShape 9"/>
          <p:cNvSpPr/>
          <p:nvPr/>
        </p:nvSpPr>
        <p:spPr>
          <a:xfrm>
            <a:off x="1747838" y="373538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计算机网络基础知识</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5" name="AutoShape 9"/>
          <p:cNvSpPr/>
          <p:nvPr/>
        </p:nvSpPr>
        <p:spPr>
          <a:xfrm>
            <a:off x="1747838" y="455644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计算机键盘指法练习</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3.1 </a:t>
            </a:r>
            <a:r>
              <a:rPr lang="zh-CN" altLang="en-US" dirty="0">
                <a:latin typeface="微软雅黑" panose="020B0503020204020204" charset="-122"/>
                <a:ea typeface="微软雅黑" panose="020B0503020204020204" charset="-122"/>
              </a:rPr>
              <a:t>计算机网络概述</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latin typeface="微软雅黑" panose="020B0503020204020204" charset="-122"/>
                <a:ea typeface="微软雅黑" panose="020B0503020204020204" charset="-122"/>
              </a:rPr>
              <a:t>1.</a:t>
            </a:r>
            <a:r>
              <a:rPr lang="zh-CN" altLang="en-US" sz="1800" b="1" dirty="0">
                <a:latin typeface="微软雅黑" panose="020B0503020204020204" charset="-122"/>
                <a:ea typeface="微软雅黑" panose="020B0503020204020204" charset="-122"/>
              </a:rPr>
              <a:t>定义</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rPr>
              <a:t>    计算机网络（</a:t>
            </a:r>
            <a:r>
              <a:rPr lang="en-US" altLang="zh-CN" sz="1800" b="1" dirty="0">
                <a:latin typeface="微软雅黑" panose="020B0503020204020204" charset="-122"/>
                <a:ea typeface="微软雅黑" panose="020B0503020204020204" charset="-122"/>
              </a:rPr>
              <a:t>computer networks</a:t>
            </a:r>
            <a:r>
              <a:rPr lang="zh-CN" altLang="en-US" sz="1800" b="1" dirty="0">
                <a:latin typeface="微软雅黑" panose="020B0503020204020204" charset="-122"/>
                <a:ea typeface="微软雅黑" panose="020B0503020204020204" charset="-122"/>
              </a:rPr>
              <a:t>），是指将地理位置不同的具有独立功能的</a:t>
            </a:r>
            <a:endParaRPr lang="zh-CN" altLang="en-US" sz="1800" b="1" dirty="0">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多台</a:t>
            </a:r>
            <a:r>
              <a:rPr lang="zh-CN" altLang="en-US" sz="1800" b="1" dirty="0">
                <a:solidFill>
                  <a:srgbClr val="C00000"/>
                </a:solidFill>
                <a:latin typeface="微软雅黑" panose="020B0503020204020204" charset="-122"/>
                <a:ea typeface="微软雅黑" panose="020B0503020204020204" charset="-122"/>
              </a:rPr>
              <a:t>计算机</a:t>
            </a:r>
            <a:r>
              <a:rPr lang="zh-CN" altLang="en-US" sz="1800" b="1" dirty="0">
                <a:solidFill>
                  <a:schemeClr val="tx1"/>
                </a:solidFill>
                <a:latin typeface="微软雅黑" panose="020B0503020204020204" charset="-122"/>
                <a:ea typeface="微软雅黑" panose="020B0503020204020204" charset="-122"/>
              </a:rPr>
              <a:t>及其</a:t>
            </a:r>
            <a:r>
              <a:rPr lang="zh-CN" altLang="en-US" sz="1800" b="1" dirty="0">
                <a:solidFill>
                  <a:srgbClr val="C00000"/>
                </a:solidFill>
                <a:latin typeface="微软雅黑" panose="020B0503020204020204" charset="-122"/>
                <a:ea typeface="微软雅黑" panose="020B0503020204020204" charset="-122"/>
              </a:rPr>
              <a:t>外部设备</a:t>
            </a:r>
            <a:r>
              <a:rPr lang="zh-CN" altLang="en-US" sz="1800" b="1" dirty="0">
                <a:solidFill>
                  <a:schemeClr val="tx1"/>
                </a:solidFill>
                <a:latin typeface="微软雅黑" panose="020B0503020204020204" charset="-122"/>
                <a:ea typeface="微软雅黑" panose="020B0503020204020204" charset="-122"/>
              </a:rPr>
              <a:t>，通过</a:t>
            </a:r>
            <a:r>
              <a:rPr lang="zh-CN" altLang="en-US" sz="1800" b="1" dirty="0">
                <a:solidFill>
                  <a:srgbClr val="C00000"/>
                </a:solidFill>
                <a:latin typeface="微软雅黑" panose="020B0503020204020204" charset="-122"/>
                <a:ea typeface="微软雅黑" panose="020B0503020204020204" charset="-122"/>
              </a:rPr>
              <a:t>网络连接设备等传输介质</a:t>
            </a:r>
            <a:r>
              <a:rPr lang="zh-CN" altLang="en-US" sz="1800" b="1" dirty="0">
                <a:solidFill>
                  <a:schemeClr val="tx1"/>
                </a:solidFill>
                <a:latin typeface="微软雅黑" panose="020B0503020204020204" charset="-122"/>
                <a:ea typeface="微软雅黑" panose="020B0503020204020204" charset="-122"/>
              </a:rPr>
              <a:t>连接起来，在</a:t>
            </a:r>
            <a:r>
              <a:rPr lang="zh-CN" altLang="en-US" sz="1800" b="1" dirty="0">
                <a:solidFill>
                  <a:srgbClr val="C00000"/>
                </a:solidFill>
                <a:latin typeface="微软雅黑" panose="020B0503020204020204" charset="-122"/>
                <a:ea typeface="微软雅黑" panose="020B0503020204020204" charset="-122"/>
              </a:rPr>
              <a:t>网络操作</a:t>
            </a:r>
            <a:endParaRPr lang="zh-CN" altLang="en-US" sz="1800" b="1" dirty="0">
              <a:solidFill>
                <a:srgbClr val="C00000"/>
              </a:solidFill>
              <a:latin typeface="微软雅黑" panose="020B0503020204020204" charset="-122"/>
              <a:ea typeface="微软雅黑" panose="020B0503020204020204" charset="-122"/>
            </a:endParaRPr>
          </a:p>
          <a:p>
            <a:pPr algn="l" latinLnBrk="1">
              <a:spcBef>
                <a:spcPct val="50000"/>
              </a:spcBef>
            </a:pPr>
            <a:r>
              <a:rPr lang="zh-CN" altLang="en-US" sz="1800" b="1" dirty="0">
                <a:solidFill>
                  <a:srgbClr val="C00000"/>
                </a:solidFill>
                <a:latin typeface="微软雅黑" panose="020B0503020204020204" charset="-122"/>
                <a:ea typeface="微软雅黑" panose="020B0503020204020204" charset="-122"/>
              </a:rPr>
              <a:t>系统</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网络管理软件</a:t>
            </a:r>
            <a:r>
              <a:rPr lang="zh-CN" altLang="en-US" sz="1800" b="1" dirty="0">
                <a:solidFill>
                  <a:schemeClr val="tx1"/>
                </a:solidFill>
                <a:latin typeface="微软雅黑" panose="020B0503020204020204" charset="-122"/>
                <a:ea typeface="微软雅黑" panose="020B0503020204020204" charset="-122"/>
              </a:rPr>
              <a:t>及</a:t>
            </a:r>
            <a:r>
              <a:rPr lang="zh-CN" altLang="en-US" sz="1800" b="1" dirty="0">
                <a:solidFill>
                  <a:srgbClr val="C00000"/>
                </a:solidFill>
                <a:latin typeface="微软雅黑" panose="020B0503020204020204" charset="-122"/>
                <a:ea typeface="微软雅黑" panose="020B0503020204020204" charset="-122"/>
              </a:rPr>
              <a:t>网络通信协议</a:t>
            </a:r>
            <a:r>
              <a:rPr lang="zh-CN" altLang="en-US" sz="1800" b="1" dirty="0">
                <a:solidFill>
                  <a:schemeClr val="tx1"/>
                </a:solidFill>
                <a:latin typeface="微软雅黑" panose="020B0503020204020204" charset="-122"/>
                <a:ea typeface="微软雅黑" panose="020B0503020204020204" charset="-122"/>
              </a:rPr>
              <a:t>的管理和协调下，实现</a:t>
            </a:r>
            <a:r>
              <a:rPr lang="zh-CN" altLang="en-US" sz="1800" b="1" dirty="0">
                <a:solidFill>
                  <a:srgbClr val="C00000"/>
                </a:solidFill>
                <a:latin typeface="微软雅黑" panose="020B0503020204020204" charset="-122"/>
                <a:ea typeface="微软雅黑" panose="020B0503020204020204" charset="-122"/>
              </a:rPr>
              <a:t>资源共享</a:t>
            </a:r>
            <a:r>
              <a:rPr lang="zh-CN" altLang="en-US" sz="1800" b="1" dirty="0">
                <a:solidFill>
                  <a:schemeClr val="tx1"/>
                </a:solidFill>
                <a:latin typeface="微软雅黑" panose="020B0503020204020204" charset="-122"/>
                <a:ea typeface="微软雅黑" panose="020B0503020204020204" charset="-122"/>
              </a:rPr>
              <a:t>和</a:t>
            </a:r>
            <a:r>
              <a:rPr lang="zh-CN" altLang="en-US" sz="1800" b="1" dirty="0">
                <a:solidFill>
                  <a:srgbClr val="C00000"/>
                </a:solidFill>
                <a:latin typeface="微软雅黑" panose="020B0503020204020204" charset="-122"/>
                <a:ea typeface="微软雅黑" panose="020B0503020204020204" charset="-122"/>
              </a:rPr>
              <a:t>信息传递</a:t>
            </a:r>
            <a:r>
              <a:rPr lang="zh-CN" altLang="en-US" sz="1800" b="1" dirty="0">
                <a:solidFill>
                  <a:schemeClr val="tx1"/>
                </a:solidFill>
                <a:latin typeface="微软雅黑" panose="020B0503020204020204" charset="-122"/>
                <a:ea typeface="微软雅黑" panose="020B0503020204020204" charset="-122"/>
              </a:rPr>
              <a:t>的</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计算机系统。简单而言，计算机网络就是通过电缆、电话线或无线通讯将两台以上</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的计算机互相连接起来的一套集合。</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主要功能</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资源共享</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网络通信</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信息传递</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分布式处理：能够把要处理的任务分散到各个计算机上运行。</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集中管理：如交通运输部门的订票系统、军事指挥系统等。。</a:t>
            </a:r>
            <a:r>
              <a:rPr lang="en-US" altLang="zh-CN" sz="1800" b="1" dirty="0">
                <a:solidFill>
                  <a:schemeClr val="tx1"/>
                </a:solidFill>
                <a:latin typeface="微软雅黑" panose="020B0503020204020204" charset="-122"/>
                <a:ea typeface="微软雅黑" panose="020B0503020204020204" charset="-122"/>
              </a:rPr>
              <a:t>-</a:t>
            </a:r>
            <a:endParaRPr lang="en-US" altLang="zh-CN"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3.2 </a:t>
            </a:r>
            <a:r>
              <a:rPr lang="zh-CN" altLang="en-US" dirty="0">
                <a:latin typeface="微软雅黑" panose="020B0503020204020204" charset="-122"/>
                <a:ea typeface="微软雅黑" panose="020B0503020204020204" charset="-122"/>
              </a:rPr>
              <a:t>计算机网络组成</a:t>
            </a:r>
            <a:endParaRPr lang="en-US" altLang="zh-CN"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一个完整的计算机网络系统是由</a:t>
            </a:r>
            <a:r>
              <a:rPr lang="zh-CN" altLang="en-US" sz="1800" b="1" dirty="0">
                <a:solidFill>
                  <a:srgbClr val="C00000"/>
                </a:solidFill>
                <a:latin typeface="微软雅黑" panose="020B0503020204020204" charset="-122"/>
                <a:ea typeface="微软雅黑" panose="020B0503020204020204" charset="-122"/>
              </a:rPr>
              <a:t>网络硬件</a:t>
            </a:r>
            <a:r>
              <a:rPr lang="zh-CN" altLang="en-US" sz="1800" b="1" dirty="0">
                <a:solidFill>
                  <a:schemeClr val="tx1"/>
                </a:solidFill>
                <a:latin typeface="微软雅黑" panose="020B0503020204020204" charset="-122"/>
                <a:ea typeface="微软雅黑" panose="020B0503020204020204" charset="-122"/>
              </a:rPr>
              <a:t>和</a:t>
            </a:r>
            <a:r>
              <a:rPr lang="zh-CN" altLang="en-US" sz="1800" b="1" dirty="0">
                <a:solidFill>
                  <a:srgbClr val="C00000"/>
                </a:solidFill>
                <a:latin typeface="微软雅黑" panose="020B0503020204020204" charset="-122"/>
                <a:ea typeface="微软雅黑" panose="020B0503020204020204" charset="-122"/>
              </a:rPr>
              <a:t>网络软件</a:t>
            </a:r>
            <a:r>
              <a:rPr lang="zh-CN" altLang="en-US" sz="1800" b="1" dirty="0">
                <a:solidFill>
                  <a:schemeClr val="tx1"/>
                </a:solidFill>
                <a:latin typeface="微软雅黑" panose="020B0503020204020204" charset="-122"/>
                <a:ea typeface="微软雅黑" panose="020B0503020204020204" charset="-122"/>
              </a:rPr>
              <a:t>所组成的。</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网络硬件是计算机网络系统的</a:t>
            </a:r>
            <a:r>
              <a:rPr lang="zh-CN" altLang="en-US" sz="1800" b="1" dirty="0">
                <a:solidFill>
                  <a:srgbClr val="C00000"/>
                </a:solidFill>
                <a:latin typeface="微软雅黑" panose="020B0503020204020204" charset="-122"/>
                <a:ea typeface="微软雅黑" panose="020B0503020204020204" charset="-122"/>
              </a:rPr>
              <a:t>物理实现</a:t>
            </a:r>
            <a:r>
              <a:rPr lang="zh-CN" altLang="en-US" sz="1800" b="1" dirty="0">
                <a:solidFill>
                  <a:schemeClr val="tx1"/>
                </a:solidFill>
                <a:latin typeface="微软雅黑" panose="020B0503020204020204" charset="-122"/>
                <a:ea typeface="微软雅黑" panose="020B0503020204020204" charset="-122"/>
              </a:rPr>
              <a:t>，网络软件是网络系统中的</a:t>
            </a:r>
            <a:r>
              <a:rPr lang="zh-CN" altLang="en-US" sz="1800" b="1" dirty="0">
                <a:solidFill>
                  <a:srgbClr val="C00000"/>
                </a:solidFill>
                <a:latin typeface="微软雅黑" panose="020B0503020204020204" charset="-122"/>
                <a:ea typeface="微软雅黑" panose="020B0503020204020204" charset="-122"/>
              </a:rPr>
              <a:t>技术支持</a:t>
            </a:r>
            <a:r>
              <a:rPr lang="zh-CN" altLang="en-US" sz="1800" b="1" dirty="0">
                <a:solidFill>
                  <a:schemeClr val="tx1"/>
                </a:solidFill>
                <a:latin typeface="微软雅黑" panose="020B0503020204020204" charset="-122"/>
                <a:ea typeface="微软雅黑" panose="020B0503020204020204" charset="-122"/>
              </a:rPr>
              <a:t>。两</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者相互作用，共同完成网络功能。</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网络硬件： 一般指网络的</a:t>
            </a:r>
            <a:r>
              <a:rPr lang="zh-CN" altLang="en-US" sz="1800" b="1" dirty="0">
                <a:solidFill>
                  <a:srgbClr val="C00000"/>
                </a:solidFill>
                <a:latin typeface="微软雅黑" panose="020B0503020204020204" charset="-122"/>
                <a:ea typeface="微软雅黑" panose="020B0503020204020204" charset="-122"/>
              </a:rPr>
              <a:t>计算机</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传输介质</a:t>
            </a:r>
            <a:r>
              <a:rPr lang="zh-CN" altLang="en-US" sz="1800" b="1" dirty="0">
                <a:solidFill>
                  <a:schemeClr val="tx1"/>
                </a:solidFill>
                <a:latin typeface="微软雅黑" panose="020B0503020204020204" charset="-122"/>
                <a:ea typeface="微软雅黑" panose="020B0503020204020204" charset="-122"/>
              </a:rPr>
              <a:t>、和</a:t>
            </a:r>
            <a:r>
              <a:rPr lang="zh-CN" altLang="en-US" sz="1800" b="1" dirty="0">
                <a:solidFill>
                  <a:srgbClr val="C00000"/>
                </a:solidFill>
                <a:latin typeface="微软雅黑" panose="020B0503020204020204" charset="-122"/>
                <a:ea typeface="微软雅黑" panose="020B0503020204020204" charset="-122"/>
              </a:rPr>
              <a:t>网络设备</a:t>
            </a:r>
            <a:r>
              <a:rPr lang="zh-CN" altLang="en-US" sz="1800" b="1" dirty="0">
                <a:solidFill>
                  <a:schemeClr val="tx1"/>
                </a:solidFill>
                <a:latin typeface="微软雅黑" panose="020B0503020204020204" charset="-122"/>
                <a:ea typeface="微软雅黑" panose="020B0503020204020204" charset="-122"/>
              </a:rPr>
              <a:t>等。</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传输介质：是提供数据传输的线路，如：双绞线、光缆、电话线、无线通信。</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接入端口设备：网卡、</a:t>
            </a:r>
            <a:r>
              <a:rPr lang="en-US" altLang="zh-CN" sz="1800" b="1" dirty="0">
                <a:solidFill>
                  <a:schemeClr val="tx1"/>
                </a:solidFill>
                <a:latin typeface="微软雅黑" panose="020B0503020204020204" charset="-122"/>
                <a:ea typeface="微软雅黑" panose="020B0503020204020204" charset="-122"/>
              </a:rPr>
              <a:t>Modem</a:t>
            </a:r>
            <a:r>
              <a:rPr lang="zh-CN" altLang="en-US" sz="1800" b="1" dirty="0">
                <a:solidFill>
                  <a:schemeClr val="tx1"/>
                </a:solidFill>
                <a:latin typeface="微软雅黑" panose="020B0503020204020204" charset="-122"/>
                <a:ea typeface="微软雅黑" panose="020B0503020204020204" charset="-122"/>
              </a:rPr>
              <a:t>（调制解调器俗称猫）。</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网络设备：集线器、交换机、路由器。</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网络软件 ： 一般指</a:t>
            </a:r>
            <a:r>
              <a:rPr lang="zh-CN" altLang="en-US" sz="1800" b="1" dirty="0">
                <a:solidFill>
                  <a:srgbClr val="C00000"/>
                </a:solidFill>
                <a:latin typeface="微软雅黑" panose="020B0503020204020204" charset="-122"/>
                <a:ea typeface="微软雅黑" panose="020B0503020204020204" charset="-122"/>
              </a:rPr>
              <a:t>网络操作系统</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网络通信协议</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网络管理软件</a:t>
            </a:r>
            <a:r>
              <a:rPr lang="zh-CN" altLang="en-US" sz="1800" b="1" dirty="0">
                <a:solidFill>
                  <a:schemeClr val="tx1"/>
                </a:solidFill>
                <a:latin typeface="微软雅黑" panose="020B0503020204020204" charset="-122"/>
                <a:ea typeface="微软雅黑" panose="020B0503020204020204" charset="-122"/>
              </a:rPr>
              <a:t>等</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网络操作系统：</a:t>
            </a:r>
            <a:r>
              <a:rPr lang="en-US" altLang="zh-CN" sz="1800" b="1" dirty="0">
                <a:solidFill>
                  <a:schemeClr val="tx1"/>
                </a:solidFill>
                <a:latin typeface="微软雅黑" panose="020B0503020204020204" charset="-122"/>
                <a:ea typeface="微软雅黑" panose="020B0503020204020204" charset="-122"/>
              </a:rPr>
              <a:t>windows</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网络协议软件：</a:t>
            </a:r>
            <a:r>
              <a:rPr lang="en-US" altLang="zh-CN" sz="1800" b="1" dirty="0">
                <a:solidFill>
                  <a:schemeClr val="tx1"/>
                </a:solidFill>
                <a:latin typeface="微软雅黑" panose="020B0503020204020204" charset="-122"/>
                <a:ea typeface="微软雅黑" panose="020B0503020204020204" charset="-122"/>
              </a:rPr>
              <a:t>TCP/IP</a:t>
            </a:r>
            <a:r>
              <a:rPr lang="zh-CN" altLang="en-US" sz="1800" b="1" dirty="0">
                <a:solidFill>
                  <a:schemeClr val="tx1"/>
                </a:solidFill>
                <a:latin typeface="微软雅黑" panose="020B0503020204020204" charset="-122"/>
                <a:ea typeface="微软雅黑" panose="020B0503020204020204" charset="-122"/>
              </a:rPr>
              <a:t>协议</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网络管理软件、网络通信软件、网络应用软件</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3.3 </a:t>
            </a:r>
            <a:r>
              <a:rPr lang="zh-CN" altLang="en-US" dirty="0">
                <a:latin typeface="微软雅黑" panose="020B0503020204020204" charset="-122"/>
                <a:ea typeface="微软雅黑" panose="020B0503020204020204" charset="-122"/>
              </a:rPr>
              <a:t>计算机网络分类</a:t>
            </a:r>
            <a:endParaRPr lang="en-US" altLang="zh-CN"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：按覆盖范围分类：</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局域网</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城域网</a:t>
            </a:r>
            <a:r>
              <a:rPr lang="zh-CN" altLang="en-US"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广域网</a:t>
            </a:r>
            <a:endParaRPr lang="zh-CN" altLang="en-US" sz="1800" b="1" dirty="0">
              <a:solidFill>
                <a:srgbClr val="C00000"/>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：按服务方式分类：</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对等网</a:t>
            </a:r>
            <a:r>
              <a:rPr lang="zh-CN" altLang="en-US" sz="1800" b="1" dirty="0">
                <a:solidFill>
                  <a:schemeClr val="tx1"/>
                </a:solidFill>
                <a:latin typeface="微软雅黑" panose="020B0503020204020204" charset="-122"/>
                <a:ea typeface="微软雅黑" panose="020B0503020204020204" charset="-122"/>
              </a:rPr>
              <a:t>、基于</a:t>
            </a:r>
            <a:r>
              <a:rPr lang="zh-CN" altLang="en-US" sz="1800" b="1" dirty="0">
                <a:solidFill>
                  <a:srgbClr val="C00000"/>
                </a:solidFill>
                <a:latin typeface="微软雅黑" panose="020B0503020204020204" charset="-122"/>
                <a:ea typeface="微软雅黑" panose="020B0503020204020204" charset="-122"/>
              </a:rPr>
              <a:t>客户机</a:t>
            </a:r>
            <a:r>
              <a:rPr lang="en-US" altLang="zh-CN" sz="1800" b="1" dirty="0">
                <a:solidFill>
                  <a:srgbClr val="C00000"/>
                </a:solidFill>
                <a:latin typeface="微软雅黑" panose="020B0503020204020204" charset="-122"/>
                <a:ea typeface="微软雅黑" panose="020B0503020204020204" charset="-122"/>
              </a:rPr>
              <a:t>/</a:t>
            </a:r>
            <a:r>
              <a:rPr lang="zh-CN" altLang="en-US" sz="1800" b="1" dirty="0">
                <a:solidFill>
                  <a:srgbClr val="C00000"/>
                </a:solidFill>
                <a:latin typeface="微软雅黑" panose="020B0503020204020204" charset="-122"/>
                <a:ea typeface="微软雅黑" panose="020B0503020204020204" charset="-122"/>
              </a:rPr>
              <a:t>服务器</a:t>
            </a:r>
            <a:r>
              <a:rPr lang="zh-CN" altLang="en-US" sz="1800" b="1" dirty="0">
                <a:solidFill>
                  <a:schemeClr val="tx1"/>
                </a:solidFill>
                <a:latin typeface="微软雅黑" panose="020B0503020204020204" charset="-122"/>
                <a:ea typeface="微软雅黑" panose="020B0503020204020204" charset="-122"/>
              </a:rPr>
              <a:t>模式的网络</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3</a:t>
            </a:r>
            <a:r>
              <a:rPr lang="zh-CN" altLang="en-US" sz="1800" b="1" dirty="0">
                <a:solidFill>
                  <a:schemeClr val="tx1"/>
                </a:solidFill>
                <a:latin typeface="微软雅黑" panose="020B0503020204020204" charset="-122"/>
                <a:ea typeface="微软雅黑" panose="020B0503020204020204" charset="-122"/>
              </a:rPr>
              <a:t>：按传输介质分类：</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有线网：双绞线、光纤</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无线网</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3.4 IP</a:t>
            </a:r>
            <a:r>
              <a:rPr lang="zh-CN" altLang="en-US" dirty="0">
                <a:latin typeface="微软雅黑" panose="020B0503020204020204" charset="-122"/>
                <a:ea typeface="微软雅黑" panose="020B0503020204020204" charset="-122"/>
              </a:rPr>
              <a:t>地址</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定义</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地址是指互联网协议地址。</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地址是</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协议提供的一种统一的地址格式，它为</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互联网上的每一个网络和每一台主机分配一个逻辑地址，以此来屏蔽物理地址的差</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异。</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地址通常用</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点分十进制</a:t>
            </a:r>
            <a:r>
              <a:rPr lang="en-US" altLang="zh-CN" sz="1800" b="1" dirty="0">
                <a:solidFill>
                  <a:schemeClr val="tx1"/>
                </a:solidFill>
                <a:latin typeface="微软雅黑" panose="020B0503020204020204" charset="-122"/>
                <a:ea typeface="微软雅黑" panose="020B0503020204020204" charset="-122"/>
              </a:rPr>
              <a:t>”</a:t>
            </a:r>
            <a:r>
              <a:rPr lang="zh-CN" altLang="en-US" sz="1800" b="1" dirty="0">
                <a:solidFill>
                  <a:schemeClr val="tx1"/>
                </a:solidFill>
                <a:latin typeface="微软雅黑" panose="020B0503020204020204" charset="-122"/>
                <a:ea typeface="微软雅黑" panose="020B0503020204020204" charset="-122"/>
              </a:rPr>
              <a:t>表示成（</a:t>
            </a:r>
            <a:r>
              <a:rPr lang="en-US" altLang="zh-CN" sz="1800" b="1" dirty="0">
                <a:solidFill>
                  <a:schemeClr val="tx1"/>
                </a:solidFill>
                <a:latin typeface="微软雅黑" panose="020B0503020204020204" charset="-122"/>
                <a:ea typeface="微软雅黑" panose="020B0503020204020204" charset="-122"/>
              </a:rPr>
              <a:t>a.b.c.d</a:t>
            </a:r>
            <a:r>
              <a:rPr lang="zh-CN" altLang="en-US" sz="1800" b="1" dirty="0">
                <a:solidFill>
                  <a:schemeClr val="tx1"/>
                </a:solidFill>
                <a:latin typeface="微软雅黑" panose="020B0503020204020204" charset="-122"/>
                <a:ea typeface="微软雅黑" panose="020B0503020204020204" charset="-122"/>
              </a:rPr>
              <a:t>）的形式，其中，</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d</a:t>
            </a:r>
            <a:r>
              <a:rPr lang="zh-CN" altLang="en-US" sz="1800" b="1" dirty="0">
                <a:solidFill>
                  <a:schemeClr val="tx1"/>
                </a:solidFill>
                <a:latin typeface="微软雅黑" panose="020B0503020204020204" charset="-122"/>
                <a:ea typeface="微软雅黑" panose="020B0503020204020204" charset="-122"/>
              </a:rPr>
              <a:t>都</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是</a:t>
            </a:r>
            <a:r>
              <a:rPr lang="en-US" altLang="zh-CN" sz="1800" b="1" dirty="0">
                <a:solidFill>
                  <a:schemeClr val="tx1"/>
                </a:solidFill>
                <a:latin typeface="微软雅黑" panose="020B0503020204020204" charset="-122"/>
                <a:ea typeface="微软雅黑" panose="020B0503020204020204" charset="-122"/>
              </a:rPr>
              <a:t>0~255</a:t>
            </a:r>
            <a:r>
              <a:rPr lang="zh-CN" altLang="en-US" sz="1800" b="1" dirty="0">
                <a:solidFill>
                  <a:schemeClr val="tx1"/>
                </a:solidFill>
                <a:latin typeface="微软雅黑" panose="020B0503020204020204" charset="-122"/>
                <a:ea typeface="微软雅黑" panose="020B0503020204020204" charset="-122"/>
              </a:rPr>
              <a:t>之间的十进制整数。例：（</a:t>
            </a:r>
            <a:r>
              <a:rPr lang="en-US" altLang="zh-CN" sz="1800" b="1" dirty="0">
                <a:solidFill>
                  <a:schemeClr val="tx1"/>
                </a:solidFill>
                <a:latin typeface="微软雅黑" panose="020B0503020204020204" charset="-122"/>
                <a:ea typeface="微软雅黑" panose="020B0503020204020204" charset="-122"/>
              </a:rPr>
              <a:t>127.0.0.1</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地址编制方案将</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地址空间划分为</a:t>
            </a:r>
            <a:r>
              <a:rPr lang="en-US" altLang="zh-CN" sz="1800" b="1" dirty="0">
                <a:solidFill>
                  <a:srgbClr val="C00000"/>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rgbClr val="C00000"/>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rgbClr val="C00000"/>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rgbClr val="C00000"/>
                </a:solidFill>
                <a:latin typeface="微软雅黑" panose="020B0503020204020204" charset="-122"/>
                <a:ea typeface="微软雅黑" panose="020B0503020204020204" charset="-122"/>
              </a:rPr>
              <a:t>D</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rgbClr val="C00000"/>
                </a:solidFill>
                <a:latin typeface="微软雅黑" panose="020B0503020204020204" charset="-122"/>
                <a:ea typeface="微软雅黑" panose="020B0503020204020204" charset="-122"/>
              </a:rPr>
              <a:t>E</a:t>
            </a:r>
            <a:r>
              <a:rPr lang="zh-CN" altLang="en-US" sz="1800" b="1" dirty="0">
                <a:solidFill>
                  <a:schemeClr val="tx1"/>
                </a:solidFill>
                <a:latin typeface="微软雅黑" panose="020B0503020204020204" charset="-122"/>
                <a:ea typeface="微软雅黑" panose="020B0503020204020204" charset="-122"/>
              </a:rPr>
              <a:t>五类，其中</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是</a:t>
            </a:r>
            <a:r>
              <a:rPr lang="zh-CN" altLang="en-US" sz="1800" b="1" dirty="0">
                <a:solidFill>
                  <a:srgbClr val="C00000"/>
                </a:solidFill>
                <a:latin typeface="微软雅黑" panose="020B0503020204020204" charset="-122"/>
                <a:ea typeface="微软雅黑" panose="020B0503020204020204" charset="-122"/>
              </a:rPr>
              <a:t>基</a:t>
            </a:r>
            <a:endParaRPr lang="zh-CN" altLang="en-US" sz="1800" b="1" dirty="0">
              <a:solidFill>
                <a:srgbClr val="C00000"/>
              </a:solidFill>
              <a:latin typeface="微软雅黑" panose="020B0503020204020204" charset="-122"/>
              <a:ea typeface="微软雅黑" panose="020B0503020204020204" charset="-122"/>
            </a:endParaRPr>
          </a:p>
          <a:p>
            <a:pPr algn="l" latinLnBrk="1">
              <a:spcBef>
                <a:spcPct val="50000"/>
              </a:spcBef>
            </a:pPr>
            <a:r>
              <a:rPr lang="zh-CN" altLang="en-US" sz="1800" b="1" dirty="0">
                <a:solidFill>
                  <a:srgbClr val="C00000"/>
                </a:solidFill>
                <a:latin typeface="微软雅黑" panose="020B0503020204020204" charset="-122"/>
                <a:ea typeface="微软雅黑" panose="020B0503020204020204" charset="-122"/>
              </a:rPr>
              <a:t>本类</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D</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E</a:t>
            </a:r>
            <a:r>
              <a:rPr lang="zh-CN" altLang="en-US" sz="1800" b="1" dirty="0">
                <a:solidFill>
                  <a:schemeClr val="tx1"/>
                </a:solidFill>
                <a:latin typeface="微软雅黑" panose="020B0503020204020204" charset="-122"/>
                <a:ea typeface="微软雅黑" panose="020B0503020204020204" charset="-122"/>
              </a:rPr>
              <a:t>类保留使用。</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地址的版本：</a:t>
            </a:r>
            <a:r>
              <a:rPr lang="en-US" altLang="zh-CN" sz="1800" b="1" dirty="0">
                <a:solidFill>
                  <a:schemeClr val="tx1"/>
                </a:solidFill>
                <a:latin typeface="微软雅黑" panose="020B0503020204020204" charset="-122"/>
                <a:ea typeface="微软雅黑" panose="020B0503020204020204" charset="-122"/>
              </a:rPr>
              <a:t>IPV4</a:t>
            </a:r>
            <a:r>
              <a:rPr lang="zh-CN" altLang="en-US" sz="1800" b="1" dirty="0">
                <a:solidFill>
                  <a:schemeClr val="tx1"/>
                </a:solidFill>
                <a:latin typeface="微软雅黑" panose="020B0503020204020204" charset="-122"/>
                <a:ea typeface="微软雅黑" panose="020B0503020204020204" charset="-122"/>
              </a:rPr>
              <a:t>和</a:t>
            </a:r>
            <a:r>
              <a:rPr lang="en-US" altLang="zh-CN" sz="1800" b="1" dirty="0">
                <a:solidFill>
                  <a:schemeClr val="tx1"/>
                </a:solidFill>
                <a:latin typeface="微软雅黑" panose="020B0503020204020204" charset="-122"/>
                <a:ea typeface="微软雅黑" panose="020B0503020204020204" charset="-122"/>
              </a:rPr>
              <a:t>IPV6</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3.4 IP</a:t>
            </a:r>
            <a:r>
              <a:rPr lang="zh-CN" altLang="en-US" dirty="0">
                <a:latin typeface="微软雅黑" panose="020B0503020204020204" charset="-122"/>
                <a:ea typeface="微软雅黑" panose="020B0503020204020204" charset="-122"/>
              </a:rPr>
              <a:t>地址</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2. </a:t>
            </a:r>
            <a:r>
              <a:rPr lang="zh-CN" altLang="en-US" sz="1800" b="1" dirty="0">
                <a:solidFill>
                  <a:schemeClr val="tx1"/>
                </a:solidFill>
                <a:latin typeface="微软雅黑" panose="020B0503020204020204" charset="-122"/>
                <a:ea typeface="微软雅黑" panose="020B0503020204020204" charset="-122"/>
              </a:rPr>
              <a:t>分类</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类地址（</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类保留给</a:t>
            </a:r>
            <a:r>
              <a:rPr lang="zh-CN" altLang="en-US" sz="1800" b="1" dirty="0">
                <a:solidFill>
                  <a:srgbClr val="C00000"/>
                </a:solidFill>
                <a:latin typeface="微软雅黑" panose="020B0503020204020204" charset="-122"/>
                <a:ea typeface="微软雅黑" panose="020B0503020204020204" charset="-122"/>
              </a:rPr>
              <a:t>政府</a:t>
            </a:r>
            <a:r>
              <a:rPr lang="zh-CN" altLang="en-US" sz="1800" b="1" dirty="0">
                <a:solidFill>
                  <a:schemeClr val="tx1"/>
                </a:solidFill>
                <a:latin typeface="微软雅黑" panose="020B0503020204020204" charset="-122"/>
                <a:ea typeface="微软雅黑" panose="020B0503020204020204" charset="-122"/>
              </a:rPr>
              <a:t>机构）</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类地址第</a:t>
            </a:r>
            <a:r>
              <a:rPr lang="en-US" altLang="zh-CN" sz="1800" b="1" dirty="0">
                <a:solidFill>
                  <a:srgbClr val="C00000"/>
                </a:solidFill>
                <a:latin typeface="微软雅黑" panose="020B0503020204020204" charset="-122"/>
                <a:ea typeface="微软雅黑" panose="020B0503020204020204" charset="-122"/>
              </a:rPr>
              <a:t>1</a:t>
            </a:r>
            <a:r>
              <a:rPr lang="zh-CN" altLang="en-US" sz="1800" b="1" dirty="0">
                <a:solidFill>
                  <a:srgbClr val="C00000"/>
                </a:solidFill>
                <a:latin typeface="微软雅黑" panose="020B0503020204020204" charset="-122"/>
                <a:ea typeface="微软雅黑" panose="020B0503020204020204" charset="-122"/>
              </a:rPr>
              <a:t>字节为网络地址</a:t>
            </a:r>
            <a:r>
              <a:rPr lang="zh-CN" altLang="en-US" sz="1800" b="1" dirty="0">
                <a:solidFill>
                  <a:schemeClr val="tx1"/>
                </a:solidFill>
                <a:latin typeface="微软雅黑" panose="020B0503020204020204" charset="-122"/>
                <a:ea typeface="微软雅黑" panose="020B0503020204020204" charset="-122"/>
              </a:rPr>
              <a:t>，其他</a:t>
            </a:r>
            <a:r>
              <a:rPr lang="en-US" altLang="zh-CN" sz="1800" b="1" dirty="0">
                <a:solidFill>
                  <a:srgbClr val="C00000"/>
                </a:solidFill>
                <a:latin typeface="微软雅黑" panose="020B0503020204020204" charset="-122"/>
                <a:ea typeface="微软雅黑" panose="020B0503020204020204" charset="-122"/>
              </a:rPr>
              <a:t>3</a:t>
            </a:r>
            <a:r>
              <a:rPr lang="zh-CN" altLang="en-US" sz="1800" b="1" dirty="0">
                <a:solidFill>
                  <a:srgbClr val="C00000"/>
                </a:solidFill>
                <a:latin typeface="微软雅黑" panose="020B0503020204020204" charset="-122"/>
                <a:ea typeface="微软雅黑" panose="020B0503020204020204" charset="-122"/>
              </a:rPr>
              <a:t>个字节为主机地址</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类地址网络号范围：</a:t>
            </a:r>
            <a:r>
              <a:rPr lang="en-US" altLang="zh-CN" sz="1800" b="1" dirty="0">
                <a:solidFill>
                  <a:schemeClr val="tx1"/>
                </a:solidFill>
                <a:latin typeface="微软雅黑" panose="020B0503020204020204" charset="-122"/>
                <a:ea typeface="微软雅黑" panose="020B0503020204020204" charset="-122"/>
              </a:rPr>
              <a:t>1.0.0.0---126.0.0.0</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类地址（</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类地址分配给中等规模的</a:t>
            </a:r>
            <a:r>
              <a:rPr lang="zh-CN" altLang="en-US" sz="1800" b="1" dirty="0">
                <a:solidFill>
                  <a:srgbClr val="C00000"/>
                </a:solidFill>
                <a:latin typeface="微软雅黑" panose="020B0503020204020204" charset="-122"/>
                <a:ea typeface="微软雅黑" panose="020B0503020204020204" charset="-122"/>
              </a:rPr>
              <a:t>公司</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类地址网络号范围：</a:t>
            </a:r>
            <a:r>
              <a:rPr lang="en-US" altLang="zh-CN" sz="1800" b="1" dirty="0">
                <a:solidFill>
                  <a:schemeClr val="tx1"/>
                </a:solidFill>
                <a:latin typeface="微软雅黑" panose="020B0503020204020204" charset="-122"/>
                <a:ea typeface="微软雅黑" panose="020B0503020204020204" charset="-122"/>
              </a:rPr>
              <a:t>128.0.0.0---191.255.0.0</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3</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类地址（</a:t>
            </a:r>
            <a:r>
              <a:rPr lang="en-US" altLang="zh-CN" sz="1800" b="1" dirty="0">
                <a:solidFill>
                  <a:schemeClr val="tx1"/>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类分配给任何需要的</a:t>
            </a:r>
            <a:r>
              <a:rPr lang="zh-CN" altLang="en-US" sz="1800" b="1" dirty="0">
                <a:solidFill>
                  <a:srgbClr val="C00000"/>
                </a:solidFill>
                <a:latin typeface="微软雅黑" panose="020B0503020204020204" charset="-122"/>
                <a:ea typeface="微软雅黑" panose="020B0503020204020204" charset="-122"/>
              </a:rPr>
              <a:t>个人</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3.</a:t>
            </a:r>
            <a:r>
              <a:rPr lang="zh-CN" altLang="en-US" sz="1800" b="1" dirty="0">
                <a:solidFill>
                  <a:schemeClr val="tx1"/>
                </a:solidFill>
                <a:latin typeface="微软雅黑" panose="020B0503020204020204" charset="-122"/>
                <a:ea typeface="微软雅黑" panose="020B0503020204020204" charset="-122"/>
              </a:rPr>
              <a:t>标准的子网掩码</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子网掩码用来指明一个</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地址的哪些位标识的是主机所在的子网以及哪些标识</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的是</a:t>
            </a:r>
            <a:r>
              <a:rPr lang="zh-CN" altLang="en-US" sz="1800" b="1" dirty="0">
                <a:solidFill>
                  <a:srgbClr val="C00000"/>
                </a:solidFill>
                <a:latin typeface="微软雅黑" panose="020B0503020204020204" charset="-122"/>
                <a:ea typeface="微软雅黑" panose="020B0503020204020204" charset="-122"/>
              </a:rPr>
              <a:t>主机的位掩码</a:t>
            </a:r>
            <a:r>
              <a:rPr lang="zh-CN" altLang="en-US" sz="1800" b="1" dirty="0">
                <a:solidFill>
                  <a:schemeClr val="tx1"/>
                </a:solidFill>
                <a:latin typeface="微软雅黑" panose="020B0503020204020204" charset="-122"/>
                <a:ea typeface="微软雅黑" panose="020B0503020204020204" charset="-122"/>
              </a:rPr>
              <a:t>。</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·A</a:t>
            </a:r>
            <a:r>
              <a:rPr lang="zh-CN" altLang="en-US" sz="1800" b="1" dirty="0">
                <a:solidFill>
                  <a:schemeClr val="tx1"/>
                </a:solidFill>
                <a:latin typeface="微软雅黑" panose="020B0503020204020204" charset="-122"/>
                <a:ea typeface="微软雅黑" panose="020B0503020204020204" charset="-122"/>
              </a:rPr>
              <a:t>类</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地址的标准子网掩码：</a:t>
            </a:r>
            <a:r>
              <a:rPr lang="en-US" altLang="zh-CN" sz="1800" b="1" dirty="0">
                <a:solidFill>
                  <a:schemeClr val="tx1"/>
                </a:solidFill>
                <a:latin typeface="微软雅黑" panose="020B0503020204020204" charset="-122"/>
                <a:ea typeface="微软雅黑" panose="020B0503020204020204" charset="-122"/>
              </a:rPr>
              <a:t>255.0.0.0</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r>
              <a:rPr lang="en-US" altLang="zh-CN" sz="1800" b="1" dirty="0">
                <a:latin typeface="微软雅黑" panose="020B0503020204020204" charset="-122"/>
                <a:ea typeface="微软雅黑" panose="020B0503020204020204" charset="-122"/>
                <a:sym typeface="+mn-ea"/>
              </a:rPr>
              <a:t>·B</a:t>
            </a:r>
            <a:r>
              <a:rPr lang="zh-CN" altLang="en-US" sz="1800" b="1" dirty="0">
                <a:latin typeface="微软雅黑" panose="020B0503020204020204" charset="-122"/>
                <a:ea typeface="微软雅黑" panose="020B0503020204020204" charset="-122"/>
                <a:sym typeface="+mn-ea"/>
              </a:rPr>
              <a:t>类</a:t>
            </a:r>
            <a:r>
              <a:rPr lang="en-US" altLang="zh-CN" sz="1800" b="1" dirty="0">
                <a:latin typeface="微软雅黑" panose="020B0503020204020204" charset="-122"/>
                <a:ea typeface="微软雅黑" panose="020B0503020204020204" charset="-122"/>
                <a:sym typeface="+mn-ea"/>
              </a:rPr>
              <a:t>IP</a:t>
            </a:r>
            <a:r>
              <a:rPr lang="zh-CN" altLang="en-US" sz="1800" b="1" dirty="0">
                <a:latin typeface="微软雅黑" panose="020B0503020204020204" charset="-122"/>
                <a:ea typeface="微软雅黑" panose="020B0503020204020204" charset="-122"/>
                <a:sym typeface="+mn-ea"/>
              </a:rPr>
              <a:t>地址的标准子网掩码：</a:t>
            </a:r>
            <a:r>
              <a:rPr lang="en-US" altLang="zh-CN" sz="1800" b="1" dirty="0">
                <a:latin typeface="微软雅黑" panose="020B0503020204020204" charset="-122"/>
                <a:ea typeface="微软雅黑" panose="020B0503020204020204" charset="-122"/>
                <a:sym typeface="+mn-ea"/>
              </a:rPr>
              <a:t>255.255.0.0</a:t>
            </a:r>
            <a:endParaRPr lang="en-US" altLang="zh-CN" sz="1800" b="1" dirty="0">
              <a:latin typeface="微软雅黑" panose="020B0503020204020204" charset="-122"/>
              <a:ea typeface="微软雅黑" panose="020B0503020204020204" charset="-122"/>
              <a:sym typeface="+mn-ea"/>
            </a:endParaRPr>
          </a:p>
          <a:p>
            <a:pPr algn="l" latinLnBrk="1">
              <a:spcBef>
                <a:spcPct val="50000"/>
              </a:spcBef>
            </a:pPr>
            <a:r>
              <a:rPr lang="en-US" altLang="zh-CN" sz="1800" b="1" dirty="0">
                <a:latin typeface="微软雅黑" panose="020B0503020204020204" charset="-122"/>
                <a:ea typeface="微软雅黑" panose="020B0503020204020204" charset="-122"/>
                <a:sym typeface="+mn-ea"/>
              </a:rPr>
              <a:t>        ·C</a:t>
            </a:r>
            <a:r>
              <a:rPr lang="zh-CN" altLang="en-US" sz="1800" b="1" dirty="0">
                <a:latin typeface="微软雅黑" panose="020B0503020204020204" charset="-122"/>
                <a:ea typeface="微软雅黑" panose="020B0503020204020204" charset="-122"/>
                <a:sym typeface="+mn-ea"/>
              </a:rPr>
              <a:t>类</a:t>
            </a:r>
            <a:r>
              <a:rPr lang="en-US" altLang="zh-CN" sz="1800" b="1" dirty="0">
                <a:latin typeface="微软雅黑" panose="020B0503020204020204" charset="-122"/>
                <a:ea typeface="微软雅黑" panose="020B0503020204020204" charset="-122"/>
                <a:sym typeface="+mn-ea"/>
              </a:rPr>
              <a:t>IP</a:t>
            </a:r>
            <a:r>
              <a:rPr lang="zh-CN" altLang="en-US" sz="1800" b="1" dirty="0">
                <a:latin typeface="微软雅黑" panose="020B0503020204020204" charset="-122"/>
                <a:ea typeface="微软雅黑" panose="020B0503020204020204" charset="-122"/>
                <a:sym typeface="+mn-ea"/>
              </a:rPr>
              <a:t>地址的标准子网掩码：</a:t>
            </a:r>
            <a:r>
              <a:rPr lang="en-US" altLang="zh-CN" sz="1800" b="1" dirty="0">
                <a:latin typeface="微软雅黑" panose="020B0503020204020204" charset="-122"/>
                <a:ea typeface="微软雅黑" panose="020B0503020204020204" charset="-122"/>
                <a:sym typeface="+mn-ea"/>
              </a:rPr>
              <a:t>255.255.255.0</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3.4 IP</a:t>
            </a:r>
            <a:r>
              <a:rPr lang="zh-CN" altLang="en-US" dirty="0">
                <a:latin typeface="微软雅黑" panose="020B0503020204020204" charset="-122"/>
                <a:ea typeface="微软雅黑" panose="020B0503020204020204" charset="-122"/>
              </a:rPr>
              <a:t>地址</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4.</a:t>
            </a:r>
            <a:r>
              <a:rPr lang="zh-CN" altLang="en-US" sz="1800" b="1" dirty="0">
                <a:solidFill>
                  <a:schemeClr val="tx1"/>
                </a:solidFill>
                <a:latin typeface="微软雅黑" panose="020B0503020204020204" charset="-122"/>
                <a:ea typeface="微软雅黑" panose="020B0503020204020204" charset="-122"/>
              </a:rPr>
              <a:t>查看自己电脑的</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a:t>
            </a:r>
            <a:endParaRPr lang="zh-CN" altLang="en-US" sz="1800" b="1" dirty="0">
              <a:solidFill>
                <a:schemeClr val="tx1"/>
              </a:solidFill>
              <a:latin typeface="微软雅黑" panose="020B0503020204020204" charset="-122"/>
              <a:ea typeface="微软雅黑" panose="020B0503020204020204" charset="-122"/>
            </a:endParaRPr>
          </a:p>
          <a:p>
            <a:pPr algn="r"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 ipconfig</a:t>
            </a:r>
            <a:r>
              <a:rPr lang="zh-CN" altLang="en-US" sz="1800" b="1" dirty="0">
                <a:solidFill>
                  <a:schemeClr val="tx1"/>
                </a:solidFill>
                <a:latin typeface="微软雅黑" panose="020B0503020204020204" charset="-122"/>
                <a:ea typeface="微软雅黑" panose="020B0503020204020204" charset="-122"/>
              </a:rPr>
              <a:t>：是调试计算机网络的常用命令。开始</a:t>
            </a:r>
            <a:r>
              <a:rPr lang="en-US" altLang="zh-CN" sz="1800" b="1" dirty="0">
                <a:solidFill>
                  <a:schemeClr val="tx1"/>
                </a:solidFill>
                <a:latin typeface="微软雅黑" panose="020B0503020204020204" charset="-122"/>
                <a:ea typeface="微软雅黑" panose="020B0503020204020204" charset="-122"/>
              </a:rPr>
              <a:t>-&gt;</a:t>
            </a:r>
            <a:r>
              <a:rPr lang="zh-CN" altLang="en-US" sz="1800" b="1" dirty="0">
                <a:solidFill>
                  <a:schemeClr val="tx1"/>
                </a:solidFill>
                <a:latin typeface="微软雅黑" panose="020B0503020204020204" charset="-122"/>
                <a:ea typeface="微软雅黑" panose="020B0503020204020204" charset="-122"/>
              </a:rPr>
              <a:t>运行</a:t>
            </a:r>
            <a:r>
              <a:rPr lang="en-US" altLang="zh-CN" sz="1800" b="1" dirty="0">
                <a:solidFill>
                  <a:schemeClr val="tx1"/>
                </a:solidFill>
                <a:latin typeface="微软雅黑" panose="020B0503020204020204" charset="-122"/>
                <a:ea typeface="微软雅黑" panose="020B0503020204020204" charset="-122"/>
              </a:rPr>
              <a:t>-&gt;cmd&gt;ipconfig  </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3.5 </a:t>
            </a:r>
            <a:r>
              <a:rPr lang="zh-CN" altLang="en-US" dirty="0">
                <a:latin typeface="微软雅黑" panose="020B0503020204020204" charset="-122"/>
                <a:ea typeface="微软雅黑" panose="020B0503020204020204" charset="-122"/>
              </a:rPr>
              <a:t>小结</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1 </a:t>
            </a:r>
            <a:r>
              <a:rPr lang="zh-CN" altLang="en-US" sz="1800" b="1" dirty="0">
                <a:solidFill>
                  <a:schemeClr val="tx1"/>
                </a:solidFill>
                <a:latin typeface="微软雅黑" panose="020B0503020204020204" charset="-122"/>
                <a:ea typeface="微软雅黑" panose="020B0503020204020204" charset="-122"/>
              </a:rPr>
              <a:t>计算机网络的主要功能</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2 </a:t>
            </a:r>
            <a:r>
              <a:rPr lang="zh-CN" altLang="en-US" sz="1800" b="1" dirty="0">
                <a:solidFill>
                  <a:schemeClr val="tx1"/>
                </a:solidFill>
                <a:latin typeface="微软雅黑" panose="020B0503020204020204" charset="-122"/>
                <a:ea typeface="微软雅黑" panose="020B0503020204020204" charset="-122"/>
              </a:rPr>
              <a:t>网络硬件和网络软件有哪些</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3 a</a:t>
            </a:r>
            <a:r>
              <a:rPr lang="zh-CN" altLang="en-US" sz="1800" b="1" dirty="0">
                <a:solidFill>
                  <a:schemeClr val="tx1"/>
                </a:solidFill>
                <a:latin typeface="微软雅黑" panose="020B0503020204020204" charset="-122"/>
                <a:ea typeface="微软雅黑" panose="020B0503020204020204" charset="-122"/>
              </a:rPr>
              <a:t>类</a:t>
            </a:r>
            <a:r>
              <a:rPr lang="en-US" altLang="zh-CN" sz="1800" b="1" dirty="0">
                <a:solidFill>
                  <a:schemeClr val="tx1"/>
                </a:solidFill>
                <a:latin typeface="微软雅黑" panose="020B0503020204020204" charset="-122"/>
                <a:ea typeface="微软雅黑" panose="020B0503020204020204" charset="-122"/>
              </a:rPr>
              <a:t>b</a:t>
            </a:r>
            <a:r>
              <a:rPr lang="zh-CN" altLang="en-US" sz="1800" b="1" dirty="0">
                <a:solidFill>
                  <a:schemeClr val="tx1"/>
                </a:solidFill>
                <a:latin typeface="微软雅黑" panose="020B0503020204020204" charset="-122"/>
                <a:ea typeface="微软雅黑" panose="020B0503020204020204" charset="-122"/>
              </a:rPr>
              <a:t>类</a:t>
            </a:r>
            <a:r>
              <a:rPr lang="en-US" altLang="zh-CN" sz="1800" b="1" dirty="0">
                <a:solidFill>
                  <a:schemeClr val="tx1"/>
                </a:solidFill>
                <a:latin typeface="微软雅黑" panose="020B0503020204020204" charset="-122"/>
                <a:ea typeface="微软雅黑" panose="020B0503020204020204" charset="-122"/>
              </a:rPr>
              <a:t>c</a:t>
            </a:r>
            <a:r>
              <a:rPr lang="zh-CN" altLang="en-US" sz="1800" b="1" dirty="0">
                <a:solidFill>
                  <a:schemeClr val="tx1"/>
                </a:solidFill>
                <a:latin typeface="微软雅黑" panose="020B0503020204020204" charset="-122"/>
                <a:ea typeface="微软雅黑" panose="020B0503020204020204" charset="-122"/>
              </a:rPr>
              <a:t>类</a:t>
            </a:r>
            <a:r>
              <a:rPr lang="en-US" altLang="zh-CN" sz="1800" b="1" dirty="0">
                <a:solidFill>
                  <a:schemeClr val="tx1"/>
                </a:solidFill>
                <a:latin typeface="微软雅黑" panose="020B0503020204020204" charset="-122"/>
                <a:ea typeface="微软雅黑" panose="020B0503020204020204" charset="-122"/>
              </a:rPr>
              <a:t>ip</a:t>
            </a:r>
            <a:r>
              <a:rPr lang="zh-CN" altLang="en-US" sz="1800" b="1" dirty="0">
                <a:solidFill>
                  <a:schemeClr val="tx1"/>
                </a:solidFill>
                <a:latin typeface="微软雅黑" panose="020B0503020204020204" charset="-122"/>
                <a:ea typeface="微软雅黑" panose="020B0503020204020204" charset="-122"/>
              </a:rPr>
              <a:t>地址</a:t>
            </a:r>
            <a:endParaRPr lang="zh-CN" altLang="en-US"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Rectangle 2"/>
          <p:cNvSpPr>
            <a:spLocks noGrp="1"/>
          </p:cNvSpPr>
          <p:nvPr>
            <p:ph type="title"/>
          </p:nvPr>
        </p:nvSpPr>
        <p:spPr/>
        <p:txBody>
          <a:bodyPr wrap="square" lIns="0" rIns="0" anchor="ctr"/>
          <a:p>
            <a:pPr eaLnBrk="1" hangingPunct="1"/>
            <a:r>
              <a:rPr lang="en-US" altLang="zh-CN" dirty="0">
                <a:ea typeface="宋体" panose="02010600030101010101" pitchFamily="2" charset="-122"/>
              </a:rPr>
              <a:t>4 </a:t>
            </a:r>
            <a:r>
              <a:rPr lang="zh-CN" altLang="en-US" dirty="0">
                <a:ea typeface="宋体" panose="02010600030101010101" pitchFamily="2" charset="-122"/>
              </a:rPr>
              <a:t>计算机键盘指法</a:t>
            </a:r>
            <a:endParaRPr lang="en-US" altLang="zh-CN" dirty="0">
              <a:ea typeface="宋体" panose="02010600030101010101" pitchFamily="2" charset="-122"/>
            </a:endParaRPr>
          </a:p>
        </p:txBody>
      </p:sp>
      <p:sp>
        <p:nvSpPr>
          <p:cNvPr id="20484" name="AutoShape 9"/>
          <p:cNvSpPr/>
          <p:nvPr/>
        </p:nvSpPr>
        <p:spPr>
          <a:xfrm>
            <a:off x="1747838" y="211867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计算机键盘</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0485" name="AutoShape 9"/>
          <p:cNvSpPr/>
          <p:nvPr/>
        </p:nvSpPr>
        <p:spPr>
          <a:xfrm>
            <a:off x="1747838" y="374808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zh-CN" altLang="en-US" sz="2400" b="1" dirty="0">
                <a:solidFill>
                  <a:schemeClr val="bg1"/>
                </a:solidFill>
                <a:latin typeface="Arial" panose="020B0604020202020204" pitchFamily="34" charset="0"/>
                <a:ea typeface="宋体" panose="02010600030101010101" pitchFamily="2" charset="-122"/>
              </a:rPr>
              <a:t>键盘指法图</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4.1  </a:t>
            </a:r>
            <a:r>
              <a:rPr lang="zh-CN" altLang="en-US" dirty="0">
                <a:latin typeface="微软雅黑" panose="020B0503020204020204" charset="-122"/>
                <a:ea typeface="微软雅黑" panose="020B0503020204020204" charset="-122"/>
              </a:rPr>
              <a:t>计算机键盘</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p:txBody>
      </p:sp>
      <p:pic>
        <p:nvPicPr>
          <p:cNvPr id="2" name="图片 1" descr="EWI3KE4M4[95K0G32P`_U9R"/>
          <p:cNvPicPr>
            <a:picLocks noChangeAspect="1"/>
          </p:cNvPicPr>
          <p:nvPr/>
        </p:nvPicPr>
        <p:blipFill>
          <a:blip r:embed="rId1"/>
          <a:stretch>
            <a:fillRect/>
          </a:stretch>
        </p:blipFill>
        <p:spPr>
          <a:xfrm>
            <a:off x="1092835" y="1333500"/>
            <a:ext cx="6957060" cy="4511675"/>
          </a:xfrm>
          <a:prstGeom prst="rect">
            <a:avLst/>
          </a:prstGeom>
        </p:spPr>
      </p:pic>
      <p:pic>
        <p:nvPicPr>
          <p:cNvPr id="3" name="图片 2" descr="U6I`8NOG~~4Q6`S2Q6MV{44"/>
          <p:cNvPicPr>
            <a:picLocks noChangeAspect="1"/>
          </p:cNvPicPr>
          <p:nvPr/>
        </p:nvPicPr>
        <p:blipFill>
          <a:blip r:embed="rId2"/>
          <a:stretch>
            <a:fillRect/>
          </a:stretch>
        </p:blipFill>
        <p:spPr>
          <a:xfrm>
            <a:off x="1471930" y="1419225"/>
            <a:ext cx="6113780" cy="40195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en-US" altLang="zh-CN" dirty="0">
                <a:latin typeface="微软雅黑" panose="020B0503020204020204" charset="-122"/>
                <a:ea typeface="微软雅黑" panose="020B0503020204020204" charset="-122"/>
              </a:rPr>
              <a:t>4.2  </a:t>
            </a:r>
            <a:r>
              <a:rPr lang="zh-CN" altLang="en-US" dirty="0">
                <a:latin typeface="微软雅黑" panose="020B0503020204020204" charset="-122"/>
                <a:ea typeface="微软雅黑" panose="020B0503020204020204" charset="-122"/>
              </a:rPr>
              <a:t>计算机指法图</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p:txBody>
      </p:sp>
      <p:pic>
        <p:nvPicPr>
          <p:cNvPr id="4" name="图片 3" descr="18RPEJPFUF21`4Z{Q3XH`ZJ"/>
          <p:cNvPicPr>
            <a:picLocks noChangeAspect="1"/>
          </p:cNvPicPr>
          <p:nvPr/>
        </p:nvPicPr>
        <p:blipFill>
          <a:blip r:embed="rId1"/>
          <a:stretch>
            <a:fillRect/>
          </a:stretch>
        </p:blipFill>
        <p:spPr>
          <a:xfrm>
            <a:off x="750570" y="1482725"/>
            <a:ext cx="7846695" cy="40259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Rectangle 2"/>
          <p:cNvSpPr>
            <a:spLocks noGrp="1"/>
          </p:cNvSpPr>
          <p:nvPr>
            <p:ph type="title"/>
          </p:nvPr>
        </p:nvSpPr>
        <p:spPr/>
        <p:txBody>
          <a:bodyPr wrap="square" lIns="0" rIns="0" anchor="ctr"/>
          <a:p>
            <a:pPr eaLnBrk="1" hangingPunct="1"/>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 计算机硬件基本知识</a:t>
            </a:r>
            <a:endParaRPr lang="zh-CN" altLang="en-US" dirty="0">
              <a:latin typeface="微软雅黑" panose="020B0503020204020204" charset="-122"/>
              <a:ea typeface="微软雅黑" panose="020B0503020204020204" charset="-122"/>
            </a:endParaRPr>
          </a:p>
        </p:txBody>
      </p:sp>
      <p:sp>
        <p:nvSpPr>
          <p:cNvPr id="21506" name="Rectangle 3"/>
          <p:cNvSpPr>
            <a:spLocks noGrp="1"/>
          </p:cNvSpPr>
          <p:nvPr>
            <p:ph type="body"/>
          </p:nvPr>
        </p:nvSpPr>
        <p:spPr/>
        <p:txBody>
          <a:bodyPr wrap="square" lIns="0" tIns="0" rIns="0" bIns="0" anchor="t"/>
          <a:p>
            <a:pPr eaLnBrk="1" hangingPunct="1"/>
            <a:endParaRPr lang="zh-CN" altLang="en-US" b="1" dirty="0">
              <a:solidFill>
                <a:schemeClr val="hlink"/>
              </a:solidFill>
              <a:latin typeface="仿宋_GB2312" pitchFamily="1" charset="-122"/>
              <a:ea typeface="仿宋_GB2312" pitchFamily="1" charset="-122"/>
            </a:endParaRPr>
          </a:p>
          <a:p>
            <a:pPr eaLnBrk="1" hangingPunct="1">
              <a:buNone/>
            </a:pPr>
            <a:endParaRPr lang="zh-CN" altLang="en-US" b="1" dirty="0">
              <a:solidFill>
                <a:schemeClr val="hlink"/>
              </a:solidFill>
              <a:latin typeface="仿宋_GB2312" pitchFamily="1" charset="-122"/>
              <a:ea typeface="仿宋_GB2312" pitchFamily="1" charset="-122"/>
            </a:endParaRPr>
          </a:p>
        </p:txBody>
      </p:sp>
      <p:sp>
        <p:nvSpPr>
          <p:cNvPr id="21507" name="AutoShape 4"/>
          <p:cNvSpPr/>
          <p:nvPr/>
        </p:nvSpPr>
        <p:spPr>
          <a:xfrm>
            <a:off x="1747838" y="217646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计算机基础</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1508" name="AutoShape 4"/>
          <p:cNvSpPr/>
          <p:nvPr/>
        </p:nvSpPr>
        <p:spPr>
          <a:xfrm>
            <a:off x="1747838" y="2982913"/>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台式计算机的组成</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1509" name="AutoShape 4"/>
          <p:cNvSpPr/>
          <p:nvPr/>
        </p:nvSpPr>
        <p:spPr>
          <a:xfrm>
            <a:off x="1747838" y="3819525"/>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计算机工作原理</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21510" name="AutoShape 4"/>
          <p:cNvSpPr/>
          <p:nvPr/>
        </p:nvSpPr>
        <p:spPr>
          <a:xfrm>
            <a:off x="1747838" y="4643438"/>
            <a:ext cx="5473700" cy="466725"/>
          </a:xfrm>
          <a:prstGeom prst="roundRect">
            <a:avLst>
              <a:gd name="adj" fmla="val 16667"/>
            </a:avLst>
          </a:prstGeom>
          <a:gradFill rotWithShape="1">
            <a:gsLst>
              <a:gs pos="0">
                <a:srgbClr val="5B0202"/>
              </a:gs>
              <a:gs pos="50000">
                <a:schemeClr val="hlink"/>
              </a:gs>
              <a:gs pos="100000">
                <a:srgbClr val="5B0202"/>
              </a:gs>
            </a:gsLst>
            <a:lin ang="5400000" scaled="1"/>
            <a:tileRect/>
          </a:gradFill>
          <a:ln w="38100" cap="flat" cmpd="sng">
            <a:solidFill>
              <a:schemeClr val="bg1"/>
            </a:solidFill>
            <a:prstDash val="solid"/>
            <a:round/>
            <a:headEnd type="none" w="med" len="med"/>
            <a:tailEnd type="none" w="med" len="med"/>
          </a:ln>
          <a:effectLst>
            <a:outerShdw dist="107763" dir="2699999" algn="ctr" rotWithShape="0">
              <a:srgbClr val="808080">
                <a:alpha val="50000"/>
              </a:srgbClr>
            </a:outerShdw>
          </a:effectLst>
        </p:spPr>
        <p:txBody>
          <a:bodyPr wrap="none" anchor="ctr"/>
          <a:p>
            <a:pPr marL="342900" indent="-342900" latinLnBrk="1">
              <a:buChar char="•"/>
            </a:pPr>
            <a:r>
              <a:rPr lang="en-US" altLang="zh-CN" sz="2400" b="1" dirty="0">
                <a:solidFill>
                  <a:schemeClr val="bg1"/>
                </a:solidFill>
                <a:latin typeface="Arial" panose="020B0604020202020204" pitchFamily="34" charset="0"/>
              </a:rPr>
              <a:t> </a:t>
            </a:r>
            <a:r>
              <a:rPr lang="zh-CN" altLang="en-US" sz="2400" b="1" dirty="0">
                <a:solidFill>
                  <a:schemeClr val="bg1"/>
                </a:solidFill>
                <a:latin typeface="Arial" panose="020B0604020202020204" pitchFamily="34" charset="0"/>
                <a:ea typeface="宋体" panose="02010600030101010101" pitchFamily="2" charset="-122"/>
              </a:rPr>
              <a:t>计算机发展史</a:t>
            </a:r>
            <a:endParaRPr lang="zh-CN" altLang="en-US" sz="2400" b="1"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en-US" dirty="0">
                <a:latin typeface="微软雅黑" panose="020B0503020204020204" charset="-122"/>
                <a:ea typeface="微软雅黑" panose="020B0503020204020204" charset="-122"/>
              </a:rPr>
              <a:t>补充   字符集及字符编码问题</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8829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en-US" altLang="zh-CN" sz="1800" b="1" dirty="0">
                <a:latin typeface="微软雅黑" panose="020B0503020204020204" charset="-122"/>
                <a:ea typeface="微软雅黑" panose="020B0503020204020204" charset="-122"/>
                <a:sym typeface="+mn-ea"/>
              </a:rPr>
              <a:t>1.</a:t>
            </a:r>
            <a:r>
              <a:rPr lang="zh-CN" altLang="en-US" sz="1800" b="1" dirty="0">
                <a:latin typeface="微软雅黑" panose="020B0503020204020204" charset="-122"/>
                <a:ea typeface="微软雅黑" panose="020B0503020204020204" charset="-122"/>
                <a:sym typeface="+mn-ea"/>
              </a:rPr>
              <a:t>概述</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   只要有中文的地方就会出现编码问题。</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sym typeface="+mn-ea"/>
              </a:rPr>
              <a:t>2.</a:t>
            </a:r>
            <a:r>
              <a:rPr lang="zh-CN" altLang="en-US" sz="1800" b="1" dirty="0">
                <a:latin typeface="微软雅黑" panose="020B0503020204020204" charset="-122"/>
                <a:ea typeface="微软雅黑" panose="020B0503020204020204" charset="-122"/>
                <a:sym typeface="+mn-ea"/>
              </a:rPr>
              <a:t>基本概念</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    </a:t>
            </a:r>
            <a:r>
              <a:rPr lang="en-US" altLang="zh-CN" sz="1800" b="1" dirty="0">
                <a:latin typeface="微软雅黑" panose="020B0503020204020204" charset="-122"/>
                <a:ea typeface="微软雅黑" panose="020B0503020204020204" charset="-122"/>
                <a:sym typeface="+mn-ea"/>
              </a:rPr>
              <a:t>·</a:t>
            </a:r>
            <a:r>
              <a:rPr lang="zh-CN" altLang="en-US" sz="1800" b="1" dirty="0">
                <a:latin typeface="微软雅黑" panose="020B0503020204020204" charset="-122"/>
                <a:ea typeface="微软雅黑" panose="020B0503020204020204" charset="-122"/>
                <a:sym typeface="+mn-ea"/>
              </a:rPr>
              <a:t>字符：是关于文字和符号的总称，包括各个国家的文件、标点符号、图形符号、</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数字等等。例如：一个汉字，一个标点，一个英文字母，都是字符。</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latin typeface="微软雅黑" panose="020B0503020204020204" charset="-122"/>
                <a:ea typeface="微软雅黑" panose="020B0503020204020204" charset="-122"/>
                <a:sym typeface="+mn-ea"/>
              </a:rPr>
              <a:t>    ·</a:t>
            </a:r>
            <a:r>
              <a:rPr lang="zh-CN" altLang="en-US" sz="1800" b="1" dirty="0">
                <a:latin typeface="微软雅黑" panose="020B0503020204020204" charset="-122"/>
                <a:ea typeface="微软雅黑" panose="020B0503020204020204" charset="-122"/>
                <a:sym typeface="+mn-ea"/>
              </a:rPr>
              <a:t>字符集：是多个字符的集合。我们可以理解成就是一本大字典。</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    </a:t>
            </a:r>
            <a:r>
              <a:rPr lang="en-US" altLang="zh-CN" sz="1800" b="1" dirty="0">
                <a:latin typeface="微软雅黑" panose="020B0503020204020204" charset="-122"/>
                <a:ea typeface="微软雅黑" panose="020B0503020204020204" charset="-122"/>
                <a:sym typeface="+mn-ea"/>
              </a:rPr>
              <a:t>·</a:t>
            </a:r>
            <a:r>
              <a:rPr lang="zh-CN" altLang="en-US" sz="1800" b="1" dirty="0">
                <a:latin typeface="微软雅黑" panose="020B0503020204020204" charset="-122"/>
                <a:ea typeface="微软雅黑" panose="020B0503020204020204" charset="-122"/>
                <a:sym typeface="+mn-ea"/>
              </a:rPr>
              <a:t>字符编码：计算机只能识别二进制</a:t>
            </a:r>
            <a:r>
              <a:rPr lang="en-US" altLang="zh-CN" sz="1800" b="1" dirty="0">
                <a:latin typeface="微软雅黑" panose="020B0503020204020204" charset="-122"/>
                <a:ea typeface="微软雅黑" panose="020B0503020204020204" charset="-122"/>
                <a:sym typeface="+mn-ea"/>
              </a:rPr>
              <a:t>1</a:t>
            </a:r>
            <a:r>
              <a:rPr lang="zh-CN" altLang="en-US" sz="1800" b="1" dirty="0">
                <a:latin typeface="微软雅黑" panose="020B0503020204020204" charset="-122"/>
                <a:ea typeface="微软雅黑" panose="020B0503020204020204" charset="-122"/>
                <a:sym typeface="+mn-ea"/>
              </a:rPr>
              <a:t>和</a:t>
            </a:r>
            <a:r>
              <a:rPr lang="en-US" altLang="zh-CN" sz="1800" b="1" dirty="0">
                <a:latin typeface="微软雅黑" panose="020B0503020204020204" charset="-122"/>
                <a:ea typeface="微软雅黑" panose="020B0503020204020204" charset="-122"/>
                <a:sym typeface="+mn-ea"/>
              </a:rPr>
              <a:t>0</a:t>
            </a:r>
            <a:r>
              <a:rPr lang="zh-CN" altLang="en-US" sz="1800" b="1" dirty="0">
                <a:latin typeface="微软雅黑" panose="020B0503020204020204" charset="-122"/>
                <a:ea typeface="微软雅黑" panose="020B0503020204020204" charset="-122"/>
                <a:sym typeface="+mn-ea"/>
              </a:rPr>
              <a:t>。字符集中的字符，计算机是不能直接</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识别的，所以要将字符集转化为计算机可以识别的二进制，这个转化过程就是编码。</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latin typeface="微软雅黑" panose="020B0503020204020204" charset="-122"/>
                <a:ea typeface="微软雅黑" panose="020B0503020204020204" charset="-122"/>
                <a:sym typeface="+mn-ea"/>
              </a:rPr>
              <a:t>而字符编码就是将二进制的数与字符集中的字符对应起来的一套规则。</a:t>
            </a:r>
            <a:endParaRPr lang="en-US" altLang="zh-CN"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en-US" dirty="0">
                <a:latin typeface="微软雅黑" panose="020B0503020204020204" charset="-122"/>
                <a:ea typeface="微软雅黑" panose="020B0503020204020204" charset="-122"/>
              </a:rPr>
              <a:t>补充   </a:t>
            </a:r>
            <a:r>
              <a:rPr lang="en-US" altLang="zh-CN" dirty="0">
                <a:latin typeface="微软雅黑" panose="020B0503020204020204" charset="-122"/>
                <a:ea typeface="微软雅黑" panose="020B0503020204020204" charset="-122"/>
              </a:rPr>
              <a:t>ASCII</a:t>
            </a:r>
            <a:r>
              <a:rPr lang="zh-CN" altLang="en-US" dirty="0">
                <a:latin typeface="微软雅黑" panose="020B0503020204020204" charset="-122"/>
                <a:ea typeface="微软雅黑" panose="020B0503020204020204" charset="-122"/>
              </a:rPr>
              <a:t>码表</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6148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endParaRPr lang="zh-CN" altLang="en-US" sz="1800" b="1" dirty="0">
              <a:solidFill>
                <a:schemeClr val="tx1"/>
              </a:solidFill>
              <a:latin typeface="微软雅黑" panose="020B0503020204020204" charset="-122"/>
              <a:ea typeface="微软雅黑" panose="020B0503020204020204" charset="-122"/>
            </a:endParaRPr>
          </a:p>
        </p:txBody>
      </p:sp>
      <p:pic>
        <p:nvPicPr>
          <p:cNvPr id="2" name="图片 1" descr="D)6A}2U@2OLSQ9ZD6K_SFWX"/>
          <p:cNvPicPr>
            <a:picLocks noChangeAspect="1"/>
          </p:cNvPicPr>
          <p:nvPr/>
        </p:nvPicPr>
        <p:blipFill>
          <a:blip r:embed="rId1"/>
          <a:stretch>
            <a:fillRect/>
          </a:stretch>
        </p:blipFill>
        <p:spPr>
          <a:xfrm>
            <a:off x="629285" y="1745615"/>
            <a:ext cx="7886065" cy="4803140"/>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en-US" dirty="0">
                <a:latin typeface="微软雅黑" panose="020B0503020204020204" charset="-122"/>
                <a:ea typeface="微软雅黑" panose="020B0503020204020204" charset="-122"/>
              </a:rPr>
              <a:t>补充   字符集及字符编码问题</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290830" y="1005205"/>
            <a:ext cx="8566785" cy="5553075"/>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常用中文编码</a:t>
            </a:r>
            <a:endParaRPr lang="zh-CN" altLang="en-US" sz="1800" b="1" dirty="0">
              <a:solidFill>
                <a:schemeClr val="tx1"/>
              </a:solidFill>
              <a:latin typeface="微软雅黑" panose="020B0503020204020204" charset="-122"/>
              <a:ea typeface="微软雅黑" panose="020B0503020204020204" charset="-122"/>
            </a:endParaRPr>
          </a:p>
          <a:p>
            <a:pPr algn="l" latinLnBrk="1">
              <a:spcBef>
                <a:spcPct val="50000"/>
              </a:spcBef>
            </a:pPr>
            <a:r>
              <a:rPr lang="zh-CN" altLang="en-US" sz="1800" b="1" dirty="0">
                <a:solidFill>
                  <a:schemeClr val="tx1"/>
                </a:solidFill>
                <a:latin typeface="微软雅黑" panose="020B0503020204020204" charset="-122"/>
                <a:ea typeface="微软雅黑" panose="020B0503020204020204" charset="-122"/>
              </a:rPr>
              <a:t>   </a:t>
            </a:r>
            <a:r>
              <a:rPr lang="en-US" altLang="zh-CN" sz="1800" b="1" dirty="0">
                <a:solidFill>
                  <a:schemeClr val="tx1"/>
                </a:solidFill>
                <a:latin typeface="微软雅黑" panose="020B0503020204020204" charset="-122"/>
                <a:ea typeface="微软雅黑" panose="020B0503020204020204" charset="-122"/>
              </a:rPr>
              <a:t>utf-8</a:t>
            </a:r>
            <a:endParaRPr lang="en-US" altLang="zh-CN" sz="1800" b="1" dirty="0">
              <a:solidFill>
                <a:schemeClr val="tx1"/>
              </a:solidFill>
              <a:latin typeface="微软雅黑" panose="020B0503020204020204" charset="-122"/>
              <a:ea typeface="微软雅黑" panose="020B0503020204020204" charset="-122"/>
            </a:endParaRPr>
          </a:p>
          <a:p>
            <a:pPr algn="l" latinLnBrk="1">
              <a:spcBef>
                <a:spcPct val="50000"/>
              </a:spcBef>
            </a:pPr>
            <a:r>
              <a:rPr lang="en-US" altLang="zh-CN" sz="1800" b="1" dirty="0">
                <a:solidFill>
                  <a:schemeClr val="tx1"/>
                </a:solidFill>
                <a:latin typeface="微软雅黑" panose="020B0503020204020204" charset="-122"/>
                <a:ea typeface="微软雅黑" panose="020B0503020204020204" charset="-122"/>
              </a:rPr>
              <a:t>   gb2312</a:t>
            </a:r>
            <a:endParaRPr lang="en-US" altLang="zh-CN" sz="1800" b="1" dirty="0">
              <a:solidFill>
                <a:schemeClr val="tx1"/>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Rectangle 2"/>
          <p:cNvSpPr>
            <a:spLocks noGrp="1"/>
          </p:cNvSpPr>
          <p:nvPr>
            <p:ph type="title"/>
          </p:nvPr>
        </p:nvSpPr>
        <p:spPr/>
        <p:txBody>
          <a:bodyPr wrap="square" lIns="0" rIns="0" anchor="ctr"/>
          <a:p>
            <a:pPr eaLnBrk="1" hangingPunct="1"/>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1 </a:t>
            </a:r>
            <a:r>
              <a:rPr lang="zh-CN" altLang="en-US" dirty="0">
                <a:latin typeface="微软雅黑" panose="020B0503020204020204" charset="-122"/>
                <a:ea typeface="微软雅黑" panose="020B0503020204020204" charset="-122"/>
              </a:rPr>
              <a:t>计算机基础</a:t>
            </a:r>
            <a:endParaRPr lang="zh-CN" altLang="en-US" dirty="0">
              <a:latin typeface="微软雅黑" panose="020B0503020204020204" charset="-122"/>
              <a:ea typeface="微软雅黑" panose="020B0503020204020204" charset="-122"/>
            </a:endParaRPr>
          </a:p>
        </p:txBody>
      </p:sp>
      <p:sp>
        <p:nvSpPr>
          <p:cNvPr id="22530" name="AutoShape 4"/>
          <p:cNvSpPr/>
          <p:nvPr/>
        </p:nvSpPr>
        <p:spPr>
          <a:xfrm>
            <a:off x="468313" y="1427163"/>
            <a:ext cx="8207375" cy="4895850"/>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latinLnBrk="1">
              <a:spcBef>
                <a:spcPct val="50000"/>
              </a:spcBef>
            </a:pPr>
            <a:r>
              <a:rPr lang="zh-CN" altLang="en-US" b="1" dirty="0">
                <a:latin typeface="微软雅黑" panose="020B0503020204020204" charset="-122"/>
                <a:ea typeface="微软雅黑" panose="020B0503020204020204" charset="-122"/>
              </a:rPr>
              <a:t>定义</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sz="1800" b="1" dirty="0">
                <a:latin typeface="微软雅黑" panose="020B0503020204020204" charset="-122"/>
                <a:ea typeface="微软雅黑" panose="020B0503020204020204" charset="-122"/>
              </a:rPr>
              <a:t>        </a:t>
            </a:r>
            <a:r>
              <a:rPr lang="zh-CN" altLang="en-US" sz="1800" b="1" dirty="0">
                <a:latin typeface="微软雅黑" panose="020B0503020204020204" charset="-122"/>
                <a:ea typeface="微软雅黑" panose="020B0503020204020204" charset="-122"/>
              </a:rPr>
              <a:t>计算机（</a:t>
            </a:r>
            <a:r>
              <a:rPr lang="en-US" altLang="zh-CN" sz="1800" b="1" dirty="0">
                <a:latin typeface="微软雅黑" panose="020B0503020204020204" charset="-122"/>
                <a:ea typeface="微软雅黑" panose="020B0503020204020204" charset="-122"/>
              </a:rPr>
              <a:t>computer</a:t>
            </a:r>
            <a:r>
              <a:rPr lang="zh-CN" altLang="en-US" sz="1800" b="1" dirty="0">
                <a:latin typeface="微软雅黑" panose="020B0503020204020204" charset="-122"/>
                <a:ea typeface="微软雅黑" panose="020B0503020204020204" charset="-122"/>
              </a:rPr>
              <a:t>）俗称电脑，可以进行数值计算，又可以进行逻辑计</a:t>
            </a:r>
            <a:endParaRPr lang="zh-CN" altLang="en-US" sz="1800" b="1" dirty="0">
              <a:latin typeface="微软雅黑" panose="020B0503020204020204" charset="-122"/>
              <a:ea typeface="微软雅黑" panose="020B0503020204020204" charset="-122"/>
            </a:endParaRPr>
          </a:p>
          <a:p>
            <a:pPr latinLnBrk="1">
              <a:spcBef>
                <a:spcPct val="50000"/>
              </a:spcBef>
            </a:pPr>
            <a:r>
              <a:rPr lang="zh-CN" altLang="en-US" sz="1800" b="1" dirty="0">
                <a:latin typeface="微软雅黑" panose="020B0503020204020204" charset="-122"/>
                <a:ea typeface="微软雅黑" panose="020B0503020204020204" charset="-122"/>
              </a:rPr>
              <a:t>算，还具有存储记忆功能，能够按照程序运行，自动、高速处理海量数据的现</a:t>
            </a:r>
            <a:endParaRPr lang="zh-CN" altLang="en-US" sz="1800" b="1" dirty="0">
              <a:latin typeface="微软雅黑" panose="020B0503020204020204" charset="-122"/>
              <a:ea typeface="微软雅黑" panose="020B0503020204020204" charset="-122"/>
            </a:endParaRPr>
          </a:p>
          <a:p>
            <a:pPr latinLnBrk="1">
              <a:spcBef>
                <a:spcPct val="50000"/>
              </a:spcBef>
            </a:pPr>
            <a:r>
              <a:rPr lang="zh-CN" altLang="en-US" sz="1800" b="1" dirty="0">
                <a:latin typeface="微软雅黑" panose="020B0503020204020204" charset="-122"/>
                <a:ea typeface="微软雅黑" panose="020B0503020204020204" charset="-122"/>
              </a:rPr>
              <a:t>现代化智能电子设备。</a:t>
            </a:r>
            <a:endParaRPr lang="zh-CN" altLang="en-US" sz="1800" b="1" dirty="0">
              <a:latin typeface="微软雅黑" panose="020B0503020204020204" charset="-122"/>
              <a:ea typeface="微软雅黑" panose="020B0503020204020204" charset="-122"/>
            </a:endParaRPr>
          </a:p>
          <a:p>
            <a:pPr latinLnBrk="1">
              <a:spcBef>
                <a:spcPct val="50000"/>
              </a:spcBef>
            </a:pPr>
            <a:r>
              <a:rPr lang="zh-CN" altLang="en-US" sz="1800" b="1" dirty="0">
                <a:latin typeface="微软雅黑" panose="020B0503020204020204" charset="-122"/>
                <a:ea typeface="微软雅黑" panose="020B0503020204020204" charset="-122"/>
              </a:rPr>
              <a:t>        由</a:t>
            </a:r>
            <a:r>
              <a:rPr lang="zh-CN" altLang="en-US" sz="1800" b="1" dirty="0">
                <a:solidFill>
                  <a:srgbClr val="C00000"/>
                </a:solidFill>
                <a:latin typeface="微软雅黑" panose="020B0503020204020204" charset="-122"/>
                <a:ea typeface="微软雅黑" panose="020B0503020204020204" charset="-122"/>
              </a:rPr>
              <a:t>硬件系统</a:t>
            </a:r>
            <a:r>
              <a:rPr lang="zh-CN" altLang="en-US" sz="1800" b="1" dirty="0">
                <a:latin typeface="微软雅黑" panose="020B0503020204020204" charset="-122"/>
                <a:ea typeface="微软雅黑" panose="020B0503020204020204" charset="-122"/>
              </a:rPr>
              <a:t>和</a:t>
            </a:r>
            <a:r>
              <a:rPr lang="zh-CN" altLang="en-US" sz="1800" b="1" dirty="0">
                <a:solidFill>
                  <a:srgbClr val="C00000"/>
                </a:solidFill>
                <a:latin typeface="微软雅黑" panose="020B0503020204020204" charset="-122"/>
                <a:ea typeface="微软雅黑" panose="020B0503020204020204" charset="-122"/>
              </a:rPr>
              <a:t>软件系统</a:t>
            </a:r>
            <a:r>
              <a:rPr lang="zh-CN" altLang="en-US" sz="1800" b="1" dirty="0">
                <a:latin typeface="微软雅黑" panose="020B0503020204020204" charset="-122"/>
                <a:ea typeface="微软雅黑" panose="020B0503020204020204" charset="-122"/>
              </a:rPr>
              <a:t>所组成。</a:t>
            </a:r>
            <a:endParaRPr lang="zh-CN" altLang="en-US" sz="1800" b="1" dirty="0">
              <a:latin typeface="微软雅黑" panose="020B0503020204020204" charset="-122"/>
              <a:ea typeface="微软雅黑" panose="020B0503020204020204" charset="-122"/>
            </a:endParaRPr>
          </a:p>
          <a:p>
            <a:pPr latinLnBrk="1">
              <a:spcBef>
                <a:spcPct val="50000"/>
              </a:spcBef>
            </a:pPr>
            <a:endParaRPr lang="zh-CN" altLang="en-US" sz="1800" b="1" dirty="0">
              <a:latin typeface="微软雅黑" panose="020B0503020204020204" charset="-122"/>
              <a:ea typeface="微软雅黑" panose="020B0503020204020204" charset="-122"/>
            </a:endParaRPr>
          </a:p>
          <a:p>
            <a:pPr latinLnBrk="1">
              <a:spcBef>
                <a:spcPct val="50000"/>
              </a:spcBef>
            </a:pPr>
            <a:r>
              <a:rPr lang="zh-CN" altLang="en-US" sz="1800" b="1" dirty="0">
                <a:latin typeface="微软雅黑" panose="020B0503020204020204" charset="-122"/>
                <a:ea typeface="微软雅黑" panose="020B0503020204020204" charset="-122"/>
              </a:rPr>
              <a:t>        计算机发明者约翰</a:t>
            </a:r>
            <a:r>
              <a:rPr lang="en-US" altLang="zh-CN" sz="1800" b="1" dirty="0">
                <a:latin typeface="微软雅黑" panose="020B0503020204020204" charset="-122"/>
                <a:ea typeface="微软雅黑" panose="020B0503020204020204" charset="-122"/>
              </a:rPr>
              <a:t>·</a:t>
            </a:r>
            <a:r>
              <a:rPr lang="zh-CN" altLang="en-US" sz="1800" b="1" dirty="0">
                <a:latin typeface="微软雅黑" panose="020B0503020204020204" charset="-122"/>
                <a:ea typeface="微软雅黑" panose="020B0503020204020204" charset="-122"/>
              </a:rPr>
              <a:t>冯</a:t>
            </a:r>
            <a:r>
              <a:rPr lang="en-US" altLang="zh-CN" sz="1800" b="1" dirty="0">
                <a:latin typeface="微软雅黑" panose="020B0503020204020204" charset="-122"/>
                <a:ea typeface="微软雅黑" panose="020B0503020204020204" charset="-122"/>
              </a:rPr>
              <a:t>·</a:t>
            </a:r>
            <a:r>
              <a:rPr lang="zh-CN" altLang="en-US" sz="1800" b="1" dirty="0">
                <a:latin typeface="微软雅黑" panose="020B0503020204020204" charset="-122"/>
                <a:ea typeface="微软雅黑" panose="020B0503020204020204" charset="-122"/>
              </a:rPr>
              <a:t>诺依曼。计算机是</a:t>
            </a:r>
            <a:r>
              <a:rPr lang="en-US" altLang="zh-CN" sz="1800" b="1" dirty="0">
                <a:latin typeface="微软雅黑" panose="020B0503020204020204" charset="-122"/>
                <a:ea typeface="微软雅黑" panose="020B0503020204020204" charset="-122"/>
              </a:rPr>
              <a:t>20</a:t>
            </a:r>
            <a:r>
              <a:rPr lang="zh-CN" altLang="en-US" sz="1800" b="1" dirty="0">
                <a:latin typeface="微软雅黑" panose="020B0503020204020204" charset="-122"/>
                <a:ea typeface="微软雅黑" panose="020B0503020204020204" charset="-122"/>
              </a:rPr>
              <a:t>世纪最先进的科学技术发明之</a:t>
            </a:r>
            <a:endParaRPr lang="zh-CN" altLang="en-US" sz="1800" b="1" dirty="0">
              <a:latin typeface="微软雅黑" panose="020B0503020204020204" charset="-122"/>
              <a:ea typeface="微软雅黑" panose="020B0503020204020204" charset="-122"/>
            </a:endParaRPr>
          </a:p>
          <a:p>
            <a:pPr latinLnBrk="1">
              <a:spcBef>
                <a:spcPct val="50000"/>
              </a:spcBef>
            </a:pPr>
            <a:r>
              <a:rPr lang="zh-CN" altLang="en-US" sz="1800" b="1" dirty="0">
                <a:latin typeface="微软雅黑" panose="020B0503020204020204" charset="-122"/>
                <a:ea typeface="微软雅黑" panose="020B0503020204020204" charset="-122"/>
              </a:rPr>
              <a:t>一，已成为信息社会中必不可少的工具</a:t>
            </a:r>
            <a:endParaRPr lang="zh-CN" altLang="en-US" sz="1800" b="1" dirty="0">
              <a:latin typeface="微软雅黑" panose="020B0503020204020204" charset="-122"/>
              <a:ea typeface="微软雅黑" panose="020B0503020204020204" charset="-122"/>
            </a:endParaRPr>
          </a:p>
        </p:txBody>
      </p:sp>
      <p:sp>
        <p:nvSpPr>
          <p:cNvPr id="184" name=" 184"/>
          <p:cNvSpPr/>
          <p:nvPr/>
        </p:nvSpPr>
        <p:spPr>
          <a:xfrm>
            <a:off x="925513" y="2174875"/>
            <a:ext cx="150813" cy="150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strike="noStrike" noProof="1">
              <a:solidFill>
                <a:srgbClr val="FFFFFF"/>
              </a:solidFill>
            </a:endParaRPr>
          </a:p>
        </p:txBody>
      </p:sp>
      <p:sp>
        <p:nvSpPr>
          <p:cNvPr id="2" name=" 184"/>
          <p:cNvSpPr/>
          <p:nvPr/>
        </p:nvSpPr>
        <p:spPr>
          <a:xfrm>
            <a:off x="925513" y="3459163"/>
            <a:ext cx="150813" cy="150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strike="noStrike" noProof="1">
              <a:solidFill>
                <a:srgbClr val="FFFFFF"/>
              </a:solidFill>
            </a:endParaRPr>
          </a:p>
        </p:txBody>
      </p:sp>
      <p:sp>
        <p:nvSpPr>
          <p:cNvPr id="3" name=" 184"/>
          <p:cNvSpPr/>
          <p:nvPr/>
        </p:nvSpPr>
        <p:spPr>
          <a:xfrm>
            <a:off x="925513" y="4249738"/>
            <a:ext cx="150813" cy="150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strike="noStrike" noProof="1">
              <a:solidFill>
                <a:srgbClr val="FFFFFF"/>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Rectangle 2"/>
          <p:cNvSpPr>
            <a:spLocks noGrp="1"/>
          </p:cNvSpPr>
          <p:nvPr>
            <p:ph type="title"/>
          </p:nvPr>
        </p:nvSpPr>
        <p:spPr/>
        <p:txBody>
          <a:bodyPr wrap="square" lIns="0" rIns="0" anchor="ctr"/>
          <a:p>
            <a:pPr eaLnBrk="1" hangingPunct="1"/>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2 </a:t>
            </a:r>
            <a:r>
              <a:rPr lang="zh-CN" altLang="en-US" dirty="0">
                <a:latin typeface="微软雅黑" panose="020B0503020204020204" charset="-122"/>
                <a:ea typeface="微软雅黑" panose="020B0503020204020204" charset="-122"/>
              </a:rPr>
              <a:t>台式计算机的组成</a:t>
            </a:r>
            <a:endParaRPr lang="zh-CN" altLang="en-US" dirty="0">
              <a:latin typeface="微软雅黑" panose="020B0503020204020204" charset="-122"/>
              <a:ea typeface="微软雅黑" panose="020B0503020204020204" charset="-122"/>
            </a:endParaRPr>
          </a:p>
        </p:txBody>
      </p:sp>
      <p:pic>
        <p:nvPicPr>
          <p:cNvPr id="4" name="图片 3" descr="67"/>
          <p:cNvPicPr>
            <a:picLocks noChangeAspect="1"/>
          </p:cNvPicPr>
          <p:nvPr/>
        </p:nvPicPr>
        <p:blipFill>
          <a:blip r:embed="rId1"/>
          <a:stretch>
            <a:fillRect/>
          </a:stretch>
        </p:blipFill>
        <p:spPr>
          <a:xfrm>
            <a:off x="941388" y="1185863"/>
            <a:ext cx="6405562" cy="4805362"/>
          </a:xfrm>
          <a:prstGeom prst="rect">
            <a:avLst/>
          </a:prstGeom>
          <a:noFill/>
          <a:ln w="9525">
            <a:noFill/>
          </a:ln>
        </p:spPr>
      </p:pic>
      <p:pic>
        <p:nvPicPr>
          <p:cNvPr id="5" name="图片 4" descr="Z8YV8H(UAY8B2%}KWJ[RD8U"/>
          <p:cNvPicPr>
            <a:picLocks noChangeAspect="1"/>
          </p:cNvPicPr>
          <p:nvPr/>
        </p:nvPicPr>
        <p:blipFill>
          <a:blip r:embed="rId2"/>
          <a:stretch>
            <a:fillRect/>
          </a:stretch>
        </p:blipFill>
        <p:spPr>
          <a:xfrm>
            <a:off x="1400175" y="2273300"/>
            <a:ext cx="5010150" cy="3048000"/>
          </a:xfrm>
          <a:prstGeom prst="rect">
            <a:avLst/>
          </a:prstGeom>
          <a:noFill/>
          <a:ln w="9525">
            <a:noFill/>
          </a:ln>
        </p:spPr>
      </p:pic>
      <p:pic>
        <p:nvPicPr>
          <p:cNvPr id="6" name="图片 5" descr="N(1M[_8B7HXNB`UJV7ULD3R"/>
          <p:cNvPicPr>
            <a:picLocks noChangeAspect="1"/>
          </p:cNvPicPr>
          <p:nvPr/>
        </p:nvPicPr>
        <p:blipFill>
          <a:blip r:embed="rId3"/>
          <a:stretch>
            <a:fillRect/>
          </a:stretch>
        </p:blipFill>
        <p:spPr>
          <a:xfrm>
            <a:off x="1809750" y="2292350"/>
            <a:ext cx="5029200" cy="3028950"/>
          </a:xfrm>
          <a:prstGeom prst="rect">
            <a:avLst/>
          </a:prstGeom>
          <a:noFill/>
          <a:ln w="9525">
            <a:noFill/>
          </a:ln>
        </p:spPr>
      </p:pic>
      <p:pic>
        <p:nvPicPr>
          <p:cNvPr id="7" name="图片 6" descr="(MU]I]K$RBYI{D_N0MY`HH5"/>
          <p:cNvPicPr>
            <a:picLocks noChangeAspect="1"/>
          </p:cNvPicPr>
          <p:nvPr/>
        </p:nvPicPr>
        <p:blipFill>
          <a:blip r:embed="rId4"/>
          <a:stretch>
            <a:fillRect/>
          </a:stretch>
        </p:blipFill>
        <p:spPr>
          <a:xfrm>
            <a:off x="1600200" y="1795463"/>
            <a:ext cx="5086350" cy="3267075"/>
          </a:xfrm>
          <a:prstGeom prst="rect">
            <a:avLst/>
          </a:prstGeom>
          <a:noFill/>
          <a:ln w="9525">
            <a:noFill/>
          </a:ln>
        </p:spPr>
      </p:pic>
      <p:pic>
        <p:nvPicPr>
          <p:cNvPr id="8" name="图片 7" descr="0VXM881STU($FR6R$26I4]Y"/>
          <p:cNvPicPr>
            <a:picLocks noChangeAspect="1"/>
          </p:cNvPicPr>
          <p:nvPr/>
        </p:nvPicPr>
        <p:blipFill>
          <a:blip r:embed="rId5"/>
          <a:stretch>
            <a:fillRect/>
          </a:stretch>
        </p:blipFill>
        <p:spPr>
          <a:xfrm>
            <a:off x="1366838" y="1646238"/>
            <a:ext cx="5075237" cy="3028950"/>
          </a:xfrm>
          <a:prstGeom prst="rect">
            <a:avLst/>
          </a:prstGeom>
          <a:noFill/>
          <a:ln w="9525">
            <a:noFill/>
          </a:ln>
        </p:spPr>
      </p:pic>
      <p:pic>
        <p:nvPicPr>
          <p:cNvPr id="9" name="图片 8" descr="OQ%0O9P($@O_XGZ6F1R)HXU"/>
          <p:cNvPicPr>
            <a:picLocks noChangeAspect="1"/>
          </p:cNvPicPr>
          <p:nvPr/>
        </p:nvPicPr>
        <p:blipFill>
          <a:blip r:embed="rId6"/>
          <a:stretch>
            <a:fillRect/>
          </a:stretch>
        </p:blipFill>
        <p:spPr>
          <a:xfrm>
            <a:off x="941388" y="2032000"/>
            <a:ext cx="5018087" cy="3113088"/>
          </a:xfrm>
          <a:prstGeom prst="rect">
            <a:avLst/>
          </a:prstGeom>
          <a:noFill/>
          <a:ln w="9525">
            <a:noFill/>
          </a:ln>
        </p:spPr>
      </p:pic>
      <p:pic>
        <p:nvPicPr>
          <p:cNvPr id="10" name="图片 9" descr="%0KW94GHH0{]Y17OZS7E7H6"/>
          <p:cNvPicPr>
            <a:picLocks noChangeAspect="1"/>
          </p:cNvPicPr>
          <p:nvPr/>
        </p:nvPicPr>
        <p:blipFill>
          <a:blip r:embed="rId7"/>
          <a:stretch>
            <a:fillRect/>
          </a:stretch>
        </p:blipFill>
        <p:spPr>
          <a:xfrm>
            <a:off x="941388" y="1905000"/>
            <a:ext cx="5018087" cy="3048000"/>
          </a:xfrm>
          <a:prstGeom prst="rect">
            <a:avLst/>
          </a:prstGeom>
          <a:noFill/>
          <a:ln w="9525">
            <a:noFill/>
          </a:ln>
        </p:spPr>
      </p:pic>
      <p:pic>
        <p:nvPicPr>
          <p:cNvPr id="11" name="图片 10" descr="Q@P3X~2I4Z_1S8ELC@8KNNX"/>
          <p:cNvPicPr>
            <a:picLocks noChangeAspect="1"/>
          </p:cNvPicPr>
          <p:nvPr/>
        </p:nvPicPr>
        <p:blipFill>
          <a:blip r:embed="rId8"/>
          <a:stretch>
            <a:fillRect/>
          </a:stretch>
        </p:blipFill>
        <p:spPr>
          <a:xfrm>
            <a:off x="1195388" y="1793875"/>
            <a:ext cx="4895850" cy="2733675"/>
          </a:xfrm>
          <a:prstGeom prst="rect">
            <a:avLst/>
          </a:prstGeom>
          <a:noFill/>
          <a:ln w="9525">
            <a:noFill/>
          </a:ln>
        </p:spPr>
      </p:pic>
      <p:pic>
        <p:nvPicPr>
          <p:cNvPr id="12" name="图片 11" descr="H(OCSS1)4Z9X3126HQ0`S2U"/>
          <p:cNvPicPr>
            <a:picLocks noChangeAspect="1"/>
          </p:cNvPicPr>
          <p:nvPr/>
        </p:nvPicPr>
        <p:blipFill>
          <a:blip r:embed="rId9"/>
          <a:stretch>
            <a:fillRect/>
          </a:stretch>
        </p:blipFill>
        <p:spPr>
          <a:xfrm>
            <a:off x="1400175" y="2038350"/>
            <a:ext cx="4752975" cy="291465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Rectangle 2"/>
          <p:cNvSpPr>
            <a:spLocks noGrp="1"/>
          </p:cNvSpPr>
          <p:nvPr>
            <p:ph type="title"/>
          </p:nvPr>
        </p:nvSpPr>
        <p:spPr/>
        <p:txBody>
          <a:bodyPr wrap="square" lIns="0" rIns="0" anchor="ctr"/>
          <a:p>
            <a:pPr eaLnBrk="1" hangingPunct="1"/>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2 </a:t>
            </a:r>
            <a:r>
              <a:rPr lang="zh-CN" altLang="en-US" dirty="0">
                <a:latin typeface="微软雅黑" panose="020B0503020204020204" charset="-122"/>
                <a:ea typeface="微软雅黑" panose="020B0503020204020204" charset="-122"/>
              </a:rPr>
              <a:t>重点</a:t>
            </a:r>
            <a:endParaRPr lang="zh-CN" altLang="en-US" dirty="0">
              <a:latin typeface="微软雅黑" panose="020B0503020204020204" charset="-122"/>
              <a:ea typeface="微软雅黑" panose="020B0503020204020204" charset="-122"/>
            </a:endParaRPr>
          </a:p>
        </p:txBody>
      </p:sp>
      <p:sp>
        <p:nvSpPr>
          <p:cNvPr id="24578" name="AutoShape 4"/>
          <p:cNvSpPr/>
          <p:nvPr/>
        </p:nvSpPr>
        <p:spPr>
          <a:xfrm>
            <a:off x="468313" y="1427163"/>
            <a:ext cx="8207375" cy="4895850"/>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latinLnBrk="1">
              <a:spcBef>
                <a:spcPct val="50000"/>
              </a:spcBef>
            </a:pPr>
            <a:r>
              <a:rPr lang="en-US" altLang="zh-CN" sz="2400" b="1" dirty="0">
                <a:latin typeface="微软雅黑" panose="020B0503020204020204" charset="-122"/>
                <a:ea typeface="微软雅黑" panose="020B0503020204020204" charset="-122"/>
              </a:rPr>
              <a:t>CPU</a:t>
            </a:r>
            <a:endParaRPr lang="en-US" altLang="zh-CN" sz="2400" b="1" dirty="0">
              <a:latin typeface="微软雅黑" panose="020B0503020204020204" charset="-122"/>
              <a:ea typeface="微软雅黑" panose="020B0503020204020204" charset="-122"/>
            </a:endParaRPr>
          </a:p>
          <a:p>
            <a:pPr latinLnBrk="1">
              <a:spcBef>
                <a:spcPct val="50000"/>
              </a:spcBef>
            </a:pPr>
            <a:r>
              <a:rPr lang="en-US" altLang="zh-CN" sz="2400"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中央处理器（</a:t>
            </a:r>
            <a:r>
              <a:rPr lang="en-US" altLang="zh-CN" b="1" dirty="0">
                <a:latin typeface="微软雅黑" panose="020B0503020204020204" charset="-122"/>
                <a:ea typeface="微软雅黑" panose="020B0503020204020204" charset="-122"/>
              </a:rPr>
              <a:t>CPU</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Central Processing Unit</a:t>
            </a:r>
            <a:r>
              <a:rPr lang="zh-CN" altLang="en-US" b="1" dirty="0">
                <a:latin typeface="微软雅黑" panose="020B0503020204020204" charset="-122"/>
                <a:ea typeface="微软雅黑" panose="020B0503020204020204" charset="-122"/>
              </a:rPr>
              <a:t>）是一块超大规模的</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集成电路，是一台计算机的</a:t>
            </a:r>
            <a:r>
              <a:rPr lang="zh-CN" altLang="en-US" b="1" dirty="0">
                <a:solidFill>
                  <a:srgbClr val="C00000"/>
                </a:solidFill>
                <a:latin typeface="微软雅黑" panose="020B0503020204020204" charset="-122"/>
                <a:ea typeface="微软雅黑" panose="020B0503020204020204" charset="-122"/>
              </a:rPr>
              <a:t>运算</a:t>
            </a:r>
            <a:r>
              <a:rPr lang="zh-CN" altLang="en-US" b="1" dirty="0">
                <a:latin typeface="微软雅黑" panose="020B0503020204020204" charset="-122"/>
                <a:ea typeface="微软雅黑" panose="020B0503020204020204" charset="-122"/>
              </a:rPr>
              <a:t>核心和</a:t>
            </a:r>
            <a:r>
              <a:rPr lang="zh-CN" altLang="en-US" b="1" dirty="0">
                <a:solidFill>
                  <a:srgbClr val="C00000"/>
                </a:solidFill>
                <a:latin typeface="微软雅黑" panose="020B0503020204020204" charset="-122"/>
                <a:ea typeface="微软雅黑" panose="020B0503020204020204" charset="-122"/>
              </a:rPr>
              <a:t>控制</a:t>
            </a:r>
            <a:r>
              <a:rPr lang="zh-CN" altLang="en-US" b="1" dirty="0">
                <a:latin typeface="微软雅黑" panose="020B0503020204020204" charset="-122"/>
                <a:ea typeface="微软雅黑" panose="020B0503020204020204" charset="-122"/>
              </a:rPr>
              <a:t>核心。它的功能主要是解释</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计算机指令以及处理计算机软件中的数据。</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sz="2400" b="1" dirty="0">
                <a:latin typeface="微软雅黑" panose="020B0503020204020204" charset="-122"/>
                <a:ea typeface="微软雅黑" panose="020B0503020204020204" charset="-122"/>
              </a:rPr>
              <a:t>内存</a:t>
            </a:r>
            <a:endParaRPr lang="zh-CN" altLang="en-US" sz="2400" b="1" dirty="0">
              <a:latin typeface="微软雅黑" panose="020B0503020204020204" charset="-122"/>
              <a:ea typeface="微软雅黑" panose="020B0503020204020204" charset="-122"/>
            </a:endParaRPr>
          </a:p>
          <a:p>
            <a:pPr latinLnBrk="1">
              <a:spcBef>
                <a:spcPct val="50000"/>
              </a:spcBef>
            </a:pPr>
            <a:r>
              <a:rPr lang="zh-CN" altLang="en-US" sz="2400"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内存是计算机中最重要的部件之一，它是与</a:t>
            </a:r>
            <a:r>
              <a:rPr lang="en-US" altLang="zh-CN" b="1" dirty="0">
                <a:latin typeface="微软雅黑" panose="020B0503020204020204" charset="-122"/>
                <a:ea typeface="微软雅黑" panose="020B0503020204020204" charset="-122"/>
              </a:rPr>
              <a:t>CPU</a:t>
            </a:r>
            <a:r>
              <a:rPr lang="zh-CN" altLang="en-US" b="1" dirty="0">
                <a:latin typeface="微软雅黑" panose="020B0503020204020204" charset="-122"/>
                <a:ea typeface="微软雅黑" panose="020B0503020204020204" charset="-122"/>
              </a:rPr>
              <a:t>进行沟通的桥梁。计</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算机中所有程序的运行都是在内存中进行。其作用是用于暂时存放</a:t>
            </a:r>
            <a:r>
              <a:rPr lang="en-US" altLang="zh-CN" b="1" dirty="0">
                <a:latin typeface="微软雅黑" panose="020B0503020204020204" charset="-122"/>
                <a:ea typeface="微软雅黑" panose="020B0503020204020204" charset="-122"/>
              </a:rPr>
              <a:t>CPU</a:t>
            </a:r>
            <a:endParaRPr lang="en-US" altLang="zh-CN"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中的运算数据。</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sz="2400" b="1" dirty="0">
                <a:latin typeface="微软雅黑" panose="020B0503020204020204" charset="-122"/>
                <a:ea typeface="微软雅黑" panose="020B0503020204020204" charset="-122"/>
              </a:rPr>
              <a:t>外存</a:t>
            </a:r>
            <a:r>
              <a:rPr lang="en-US" altLang="zh-CN" sz="2400"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硬盘、U盘等</a:t>
            </a:r>
            <a:r>
              <a:rPr lang="zh-CN" altLang="en-US"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latinLnBrk="1">
              <a:spcBef>
                <a:spcPct val="50000"/>
              </a:spcBef>
            </a:pPr>
            <a:r>
              <a:rPr lang="en-US" altLang="zh-CN" sz="2800"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sz="1800" b="1" dirty="0">
                <a:latin typeface="微软雅黑" panose="020B0503020204020204" charset="-122"/>
                <a:ea typeface="微软雅黑" panose="020B0503020204020204" charset="-122"/>
              </a:rPr>
              <a:t>  </a:t>
            </a:r>
            <a:endParaRPr lang="zh-CN" altLang="en-US" sz="1800" b="1" dirty="0">
              <a:latin typeface="微软雅黑" panose="020B0503020204020204" charset="-122"/>
              <a:ea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1" name="Rectangle 2"/>
          <p:cNvSpPr>
            <a:spLocks noGrp="1"/>
          </p:cNvSpPr>
          <p:nvPr>
            <p:ph type="title"/>
          </p:nvPr>
        </p:nvSpPr>
        <p:spPr>
          <a:xfrm>
            <a:off x="290513" y="357188"/>
            <a:ext cx="7458075" cy="647700"/>
          </a:xfrm>
        </p:spPr>
        <p:txBody>
          <a:bodyPr wrap="square" lIns="0" rIns="0" anchor="ctr"/>
          <a:p>
            <a:pPr eaLnBrk="1" hangingPunct="1"/>
            <a:r>
              <a:rPr lang="zh-CN" altLang="en-US" dirty="0">
                <a:latin typeface="微软雅黑" panose="020B0503020204020204" charset="-122"/>
                <a:ea typeface="微软雅黑" panose="020B0503020204020204" charset="-122"/>
              </a:rPr>
              <a:t>1.</a:t>
            </a:r>
            <a:r>
              <a:rPr lang="en-US" altLang="zh-CN" dirty="0">
                <a:latin typeface="微软雅黑" panose="020B0503020204020204" charset="-122"/>
                <a:ea typeface="微软雅黑" panose="020B0503020204020204" charset="-122"/>
              </a:rPr>
              <a:t>3 </a:t>
            </a:r>
            <a:r>
              <a:rPr lang="zh-CN" altLang="en-US" dirty="0">
                <a:latin typeface="微软雅黑" panose="020B0503020204020204" charset="-122"/>
                <a:ea typeface="微软雅黑" panose="020B0503020204020204" charset="-122"/>
              </a:rPr>
              <a:t>计算机工作原理</a:t>
            </a:r>
            <a:endParaRPr lang="zh-CN" altLang="en-US" dirty="0">
              <a:latin typeface="微软雅黑" panose="020B0503020204020204" charset="-122"/>
              <a:ea typeface="微软雅黑" panose="020B0503020204020204" charset="-122"/>
            </a:endParaRPr>
          </a:p>
        </p:txBody>
      </p:sp>
      <p:sp>
        <p:nvSpPr>
          <p:cNvPr id="25602" name="AutoShape 4"/>
          <p:cNvSpPr/>
          <p:nvPr/>
        </p:nvSpPr>
        <p:spPr>
          <a:xfrm>
            <a:off x="468313" y="1449388"/>
            <a:ext cx="8207375" cy="4895850"/>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latinLnBrk="1">
              <a:spcBef>
                <a:spcPct val="50000"/>
              </a:spcBef>
            </a:pPr>
            <a:endParaRPr lang="en-US" altLang="zh-CN" sz="2800"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组成计算机的物理设备：</a:t>
            </a:r>
            <a:r>
              <a:rPr lang="zh-CN" altLang="en-US" b="1" dirty="0">
                <a:solidFill>
                  <a:srgbClr val="C00000"/>
                </a:solidFill>
                <a:latin typeface="微软雅黑" panose="020B0503020204020204" charset="-122"/>
                <a:ea typeface="微软雅黑" panose="020B0503020204020204" charset="-122"/>
              </a:rPr>
              <a:t>运算器、控制器、存储器、输入设备（键盘</a:t>
            </a:r>
            <a:endParaRPr lang="zh-CN" altLang="en-US" b="1" dirty="0">
              <a:solidFill>
                <a:srgbClr val="C00000"/>
              </a:solidFill>
              <a:latin typeface="微软雅黑" panose="020B0503020204020204" charset="-122"/>
              <a:ea typeface="微软雅黑" panose="020B0503020204020204" charset="-122"/>
            </a:endParaRPr>
          </a:p>
          <a:p>
            <a:pPr latinLnBrk="1">
              <a:spcBef>
                <a:spcPct val="50000"/>
              </a:spcBef>
            </a:pPr>
            <a:r>
              <a:rPr lang="zh-CN" altLang="en-US" b="1" dirty="0">
                <a:solidFill>
                  <a:srgbClr val="C00000"/>
                </a:solidFill>
                <a:latin typeface="微软雅黑" panose="020B0503020204020204" charset="-122"/>
                <a:ea typeface="微软雅黑" panose="020B0503020204020204" charset="-122"/>
              </a:rPr>
              <a:t>、鼠标）、输出设备（显示器、打印机）。</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2.</a:t>
            </a:r>
            <a:endParaRPr lang="en-US" altLang="zh-CN" b="1" dirty="0">
              <a:latin typeface="微软雅黑" panose="020B0503020204020204" charset="-122"/>
              <a:ea typeface="微软雅黑" panose="020B0503020204020204" charset="-122"/>
            </a:endParaRPr>
          </a:p>
        </p:txBody>
      </p:sp>
      <p:sp>
        <p:nvSpPr>
          <p:cNvPr id="25603" name="文本框 1"/>
          <p:cNvSpPr txBox="1"/>
          <p:nvPr/>
        </p:nvSpPr>
        <p:spPr>
          <a:xfrm>
            <a:off x="904875" y="1620838"/>
            <a:ext cx="4168775" cy="398462"/>
          </a:xfrm>
          <a:prstGeom prst="rect">
            <a:avLst/>
          </a:prstGeom>
          <a:noFill/>
          <a:ln w="9525">
            <a:noFill/>
          </a:ln>
        </p:spPr>
        <p:txBody>
          <a:bodyPr wrap="square" anchor="t">
            <a:spAutoFit/>
          </a:bodyPr>
          <a:p>
            <a:r>
              <a:rPr lang="zh-CN" altLang="en-US" b="1">
                <a:latin typeface="微软雅黑" panose="020B0503020204020204" charset="-122"/>
                <a:ea typeface="微软雅黑" panose="020B0503020204020204" charset="-122"/>
              </a:rPr>
              <a:t>计算机工作原理</a:t>
            </a:r>
            <a:r>
              <a:rPr lang="en-US" altLang="zh-CN" b="1">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冯</a:t>
            </a:r>
            <a:r>
              <a:rPr lang="en-US" altLang="zh-CN" b="1">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诺依曼原理</a:t>
            </a:r>
            <a:endParaRPr lang="zh-CN" altLang="en-US" b="1">
              <a:latin typeface="微软雅黑" panose="020B0503020204020204" charset="-122"/>
              <a:ea typeface="微软雅黑" panose="020B0503020204020204" charset="-122"/>
            </a:endParaRPr>
          </a:p>
        </p:txBody>
      </p:sp>
      <p:pic>
        <p:nvPicPr>
          <p:cNvPr id="25604" name="图片 2" descr="W3R@)~Z}6Z`2K`1B_FJEDU4"/>
          <p:cNvPicPr>
            <a:picLocks noChangeAspect="1"/>
          </p:cNvPicPr>
          <p:nvPr/>
        </p:nvPicPr>
        <p:blipFill>
          <a:blip r:embed="rId1"/>
          <a:stretch>
            <a:fillRect/>
          </a:stretch>
        </p:blipFill>
        <p:spPr>
          <a:xfrm>
            <a:off x="904875" y="3943350"/>
            <a:ext cx="6962775" cy="1474788"/>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en-US" dirty="0">
                <a:latin typeface="微软雅黑" panose="020B0503020204020204" charset="-122"/>
                <a:ea typeface="微软雅黑" panose="020B0503020204020204" charset="-122"/>
              </a:rPr>
              <a:t>小结</a:t>
            </a:r>
            <a:endParaRPr lang="zh-CN" altLang="en-US" dirty="0">
              <a:latin typeface="微软雅黑" panose="020B0503020204020204" charset="-122"/>
              <a:ea typeface="微软雅黑" panose="020B0503020204020204" charset="-122"/>
            </a:endParaRPr>
          </a:p>
        </p:txBody>
      </p:sp>
      <p:sp>
        <p:nvSpPr>
          <p:cNvPr id="26626" name="AutoShape 4"/>
          <p:cNvSpPr/>
          <p:nvPr/>
        </p:nvSpPr>
        <p:spPr>
          <a:xfrm>
            <a:off x="468313" y="1581150"/>
            <a:ext cx="8207375" cy="4895850"/>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latinLnBrk="1">
              <a:spcBef>
                <a:spcPct val="50000"/>
              </a:spcBef>
            </a:pPr>
            <a:endParaRPr lang="en-US" altLang="zh-CN" sz="2800"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计算机的定义</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台式计算机的组成</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3.CPU</a:t>
            </a:r>
            <a:r>
              <a:rPr lang="zh-CN" altLang="en-US" b="1" dirty="0">
                <a:latin typeface="微软雅黑" panose="020B0503020204020204" charset="-122"/>
                <a:ea typeface="微软雅黑" panose="020B0503020204020204" charset="-122"/>
              </a:rPr>
              <a:t>与内存</a:t>
            </a:r>
            <a:endParaRPr lang="zh-CN" altLang="en-US"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4.</a:t>
            </a:r>
            <a:r>
              <a:rPr lang="zh-CN" altLang="en-US" b="1" dirty="0">
                <a:latin typeface="微软雅黑" panose="020B0503020204020204" charset="-122"/>
                <a:ea typeface="微软雅黑" panose="020B0503020204020204" charset="-122"/>
              </a:rPr>
              <a:t>冯</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诺依曼原理</a:t>
            </a:r>
            <a:endParaRPr lang="zh-CN" altLang="en-US" b="1" dirty="0">
              <a:latin typeface="微软雅黑" panose="020B0503020204020204" charset="-122"/>
              <a:ea typeface="微软雅黑" panose="020B050302020402020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Rectangle 2"/>
          <p:cNvSpPr>
            <a:spLocks noGrp="1"/>
          </p:cNvSpPr>
          <p:nvPr>
            <p:ph type="title"/>
          </p:nvPr>
        </p:nvSpPr>
        <p:spPr>
          <a:xfrm>
            <a:off x="290513" y="357188"/>
            <a:ext cx="7458075" cy="647700"/>
          </a:xfrm>
        </p:spPr>
        <p:txBody>
          <a:bodyPr wrap="square" lIns="0" rIns="0" anchor="ctr"/>
          <a:p>
            <a:pPr eaLnBrk="1" hangingPunct="1"/>
            <a:r>
              <a:rPr lang="zh-CN" altLang="zh-CN" dirty="0">
                <a:latin typeface="微软雅黑" panose="020B0503020204020204" charset="-122"/>
                <a:ea typeface="微软雅黑" panose="020B0503020204020204" charset="-122"/>
              </a:rPr>
              <a:t>补充</a:t>
            </a:r>
            <a:endParaRPr lang="zh-CN" altLang="zh-CN" dirty="0">
              <a:latin typeface="微软雅黑" panose="020B0503020204020204" charset="-122"/>
              <a:ea typeface="微软雅黑" panose="020B0503020204020204" charset="-122"/>
            </a:endParaRPr>
          </a:p>
        </p:txBody>
      </p:sp>
      <p:sp>
        <p:nvSpPr>
          <p:cNvPr id="26626" name="AutoShape 4"/>
          <p:cNvSpPr/>
          <p:nvPr/>
        </p:nvSpPr>
        <p:spPr>
          <a:xfrm>
            <a:off x="467678" y="1661795"/>
            <a:ext cx="8207375" cy="4895850"/>
          </a:xfrm>
          <a:prstGeom prst="roundRect">
            <a:avLst>
              <a:gd name="adj" fmla="val 15440"/>
            </a:avLst>
          </a:prstGeom>
          <a:gradFill rotWithShape="1">
            <a:gsLst>
              <a:gs pos="0">
                <a:srgbClr val="FDFDFD"/>
              </a:gs>
              <a:gs pos="100000">
                <a:srgbClr val="D7D7D7"/>
              </a:gs>
            </a:gsLst>
            <a:lin ang="5400000" scaled="1"/>
            <a:tileRect/>
          </a:gradFill>
          <a:ln w="19050" cap="flat" cmpd="sng">
            <a:solidFill>
              <a:srgbClr val="C0C0C0"/>
            </a:solidFill>
            <a:prstDash val="solid"/>
            <a:round/>
            <a:headEnd type="none" w="med" len="med"/>
            <a:tailEnd type="none" w="med" len="med"/>
          </a:ln>
          <a:effectLst>
            <a:outerShdw dist="53882" dir="2699999" algn="ctr" rotWithShape="0">
              <a:srgbClr val="292929">
                <a:alpha val="50000"/>
              </a:srgbClr>
            </a:outerShdw>
          </a:effectLst>
        </p:spPr>
        <p:txBody>
          <a:bodyPr wrap="none" anchor="t"/>
          <a:p>
            <a:pPr latinLnBrk="1">
              <a:spcBef>
                <a:spcPct val="50000"/>
              </a:spcBef>
            </a:pPr>
            <a:endParaRPr lang="zh-CN" b="1" dirty="0">
              <a:latin typeface="微软雅黑" panose="020B0503020204020204" charset="-122"/>
              <a:ea typeface="微软雅黑" panose="020B0503020204020204" charset="-122"/>
            </a:endParaRPr>
          </a:p>
          <a:p>
            <a:pPr latinLnBrk="1">
              <a:spcBef>
                <a:spcPct val="50000"/>
              </a:spcBef>
            </a:pPr>
            <a:r>
              <a:rPr lang="zh-CN" b="1" dirty="0">
                <a:latin typeface="微软雅黑" panose="020B0503020204020204" charset="-122"/>
                <a:ea typeface="微软雅黑" panose="020B0503020204020204" charset="-122"/>
              </a:rPr>
              <a:t>   外存储器是可将程序和永久保存的存储介质，可以说其容量是无限的。</a:t>
            </a:r>
            <a:endParaRPr lang="zh-CN" b="1" dirty="0">
              <a:latin typeface="微软雅黑" panose="020B0503020204020204" charset="-122"/>
              <a:ea typeface="微软雅黑" panose="020B0503020204020204" charset="-122"/>
            </a:endParaRPr>
          </a:p>
          <a:p>
            <a:pPr latinLnBrk="1">
              <a:spcBef>
                <a:spcPct val="50000"/>
              </a:spcBef>
            </a:pPr>
            <a:r>
              <a:rPr lang="zh-CN" b="1" dirty="0">
                <a:latin typeface="微软雅黑" panose="020B0503020204020204" charset="-122"/>
                <a:ea typeface="微软雅黑" panose="020B0503020204020204" charset="-122"/>
              </a:rPr>
              <a:t>（如</a:t>
            </a:r>
            <a:r>
              <a:rPr lang="zh-CN" b="1" dirty="0">
                <a:solidFill>
                  <a:srgbClr val="C00000"/>
                </a:solidFill>
                <a:latin typeface="微软雅黑" panose="020B0503020204020204" charset="-122"/>
                <a:ea typeface="微软雅黑" panose="020B0503020204020204" charset="-122"/>
              </a:rPr>
              <a:t>硬盘、</a:t>
            </a:r>
            <a:r>
              <a:rPr lang="en-US" altLang="zh-CN" b="1" dirty="0">
                <a:solidFill>
                  <a:srgbClr val="C00000"/>
                </a:solidFill>
                <a:latin typeface="微软雅黑" panose="020B0503020204020204" charset="-122"/>
                <a:ea typeface="微软雅黑" panose="020B0503020204020204" charset="-122"/>
              </a:rPr>
              <a:t>U</a:t>
            </a:r>
            <a:r>
              <a:rPr lang="zh-CN" altLang="en-US" b="1" dirty="0">
                <a:solidFill>
                  <a:srgbClr val="C00000"/>
                </a:solidFill>
                <a:latin typeface="微软雅黑" panose="020B0503020204020204" charset="-122"/>
                <a:ea typeface="微软雅黑" panose="020B0503020204020204" charset="-122"/>
              </a:rPr>
              <a:t>盘</a:t>
            </a:r>
            <a:r>
              <a:rPr lang="zh-CN" b="1" dirty="0">
                <a:latin typeface="微软雅黑" panose="020B0503020204020204" charset="-122"/>
                <a:ea typeface="微软雅黑" panose="020B0503020204020204" charset="-122"/>
              </a:rPr>
              <a:t>）。</a:t>
            </a:r>
            <a:endParaRPr lang="zh-CN"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机械硬盘： </a:t>
            </a:r>
            <a:r>
              <a:rPr lang="zh-CN" b="1" dirty="0">
                <a:latin typeface="微软雅黑" panose="020B0503020204020204" charset="-122"/>
                <a:ea typeface="微软雅黑" panose="020B0503020204020204" charset="-122"/>
              </a:rPr>
              <a:t>机械硬盘就是传统普通硬盘</a:t>
            </a:r>
            <a:endParaRPr lang="zh-CN" b="1" dirty="0">
              <a:latin typeface="微软雅黑" panose="020B0503020204020204" charset="-122"/>
              <a:ea typeface="微软雅黑" panose="020B0503020204020204" charset="-122"/>
            </a:endParaRPr>
          </a:p>
          <a:p>
            <a:pPr latinLnBrk="1">
              <a:spcBef>
                <a:spcPct val="50000"/>
              </a:spcBef>
            </a:pP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固态硬盘：</a:t>
            </a:r>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读写速度快</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防震抗摔性高</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3.</a:t>
            </a:r>
            <a:r>
              <a:rPr lang="zh-CN" altLang="en-US" b="1" dirty="0">
                <a:latin typeface="微软雅黑" panose="020B0503020204020204" charset="-122"/>
                <a:ea typeface="微软雅黑" panose="020B0503020204020204" charset="-122"/>
              </a:rPr>
              <a:t>低功耗</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4.</a:t>
            </a:r>
            <a:r>
              <a:rPr lang="zh-CN" altLang="en-US" b="1" dirty="0">
                <a:latin typeface="微软雅黑" panose="020B0503020204020204" charset="-122"/>
                <a:ea typeface="微软雅黑" panose="020B0503020204020204" charset="-122"/>
              </a:rPr>
              <a:t>无噪音</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5.</a:t>
            </a:r>
            <a:r>
              <a:rPr lang="zh-CN" altLang="en-US" b="1" dirty="0">
                <a:latin typeface="微软雅黑" panose="020B0503020204020204" charset="-122"/>
                <a:ea typeface="微软雅黑" panose="020B0503020204020204" charset="-122"/>
              </a:rPr>
              <a:t>工作温度范围大：普通</a:t>
            </a:r>
            <a:r>
              <a:rPr lang="en-US" altLang="zh-CN" b="1" dirty="0">
                <a:latin typeface="微软雅黑" panose="020B0503020204020204" charset="-122"/>
                <a:ea typeface="微软雅黑" panose="020B0503020204020204" charset="-122"/>
              </a:rPr>
              <a:t>·5-55</a:t>
            </a:r>
            <a:r>
              <a:rPr lang="zh-CN" altLang="en-US" b="1" dirty="0">
                <a:latin typeface="微软雅黑" panose="020B0503020204020204" charset="-122"/>
                <a:ea typeface="微软雅黑" panose="020B0503020204020204" charset="-122"/>
              </a:rPr>
              <a:t>摄氏度、固态</a:t>
            </a:r>
            <a:r>
              <a:rPr lang="en-US" altLang="zh-CN" b="1" dirty="0">
                <a:latin typeface="微软雅黑" panose="020B0503020204020204" charset="-122"/>
                <a:ea typeface="微软雅黑" panose="020B0503020204020204" charset="-122"/>
              </a:rPr>
              <a:t>·-10--70</a:t>
            </a:r>
            <a:r>
              <a:rPr lang="zh-CN" altLang="en-US" b="1" dirty="0">
                <a:latin typeface="微软雅黑" panose="020B0503020204020204" charset="-122"/>
                <a:ea typeface="微软雅黑" panose="020B0503020204020204" charset="-122"/>
              </a:rPr>
              <a:t>摄氏度</a:t>
            </a:r>
            <a:endParaRPr lang="zh-CN" altLang="en-US" b="1" dirty="0">
              <a:latin typeface="微软雅黑" panose="020B0503020204020204" charset="-122"/>
              <a:ea typeface="微软雅黑" panose="020B0503020204020204" charset="-122"/>
            </a:endParaRPr>
          </a:p>
          <a:p>
            <a:pPr latinLnBrk="1">
              <a:spcBef>
                <a:spcPct val="50000"/>
              </a:spcBef>
            </a:pPr>
            <a:r>
              <a:rPr lang="zh-CN" altLang="en-US" b="1"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6.</a:t>
            </a:r>
            <a:r>
              <a:rPr lang="zh-CN" altLang="en-US" b="1" dirty="0">
                <a:latin typeface="微软雅黑" panose="020B0503020204020204" charset="-122"/>
                <a:ea typeface="微软雅黑" panose="020B0503020204020204" charset="-122"/>
              </a:rPr>
              <a:t>轻便：比常规轻</a:t>
            </a:r>
            <a:r>
              <a:rPr lang="en-US" altLang="zh-CN" b="1" dirty="0">
                <a:latin typeface="微软雅黑" panose="020B0503020204020204" charset="-122"/>
                <a:ea typeface="微软雅黑" panose="020B0503020204020204" charset="-122"/>
              </a:rPr>
              <a:t>20-30</a:t>
            </a:r>
            <a:r>
              <a:rPr lang="zh-CN" altLang="en-US" b="1" dirty="0">
                <a:latin typeface="微软雅黑" panose="020B0503020204020204" charset="-122"/>
                <a:ea typeface="微软雅黑" panose="020B0503020204020204" charset="-122"/>
              </a:rPr>
              <a:t>克。</a:t>
            </a:r>
            <a:endParaRPr lang="zh-CN" altLang="en-US" b="1" dirty="0">
              <a:latin typeface="微软雅黑" panose="020B0503020204020204" charset="-122"/>
              <a:ea typeface="微软雅黑" panose="020B0503020204020204" charset="-122"/>
            </a:endParaRPr>
          </a:p>
        </p:txBody>
      </p:sp>
      <p:sp>
        <p:nvSpPr>
          <p:cNvPr id="2" name="文本框 1"/>
          <p:cNvSpPr txBox="1"/>
          <p:nvPr/>
        </p:nvSpPr>
        <p:spPr>
          <a:xfrm>
            <a:off x="1036320" y="1783715"/>
            <a:ext cx="1880235" cy="460375"/>
          </a:xfrm>
          <a:prstGeom prst="rect">
            <a:avLst/>
          </a:prstGeom>
          <a:noFill/>
        </p:spPr>
        <p:txBody>
          <a:bodyPr wrap="square" rtlCol="0">
            <a:spAutoFit/>
          </a:bodyPr>
          <a:p>
            <a:r>
              <a:rPr lang="zh-CN" altLang="en-US" sz="2400" b="1">
                <a:latin typeface="微软雅黑" panose="020B0503020204020204" charset="-122"/>
                <a:ea typeface="微软雅黑" panose="020B0503020204020204" charset="-122"/>
              </a:rPr>
              <a:t>外存储器</a:t>
            </a:r>
            <a:endParaRPr lang="zh-CN" altLang="en-US" sz="2400" b="1">
              <a:latin typeface="微软雅黑" panose="020B0503020204020204" charset="-122"/>
              <a:ea typeface="微软雅黑" panose="020B0503020204020204" charset="-122"/>
            </a:endParaRPr>
          </a:p>
        </p:txBody>
      </p:sp>
    </p:spTree>
  </p:cSld>
  <p:clrMapOvr>
    <a:masterClrMapping/>
  </p:clrMapOvr>
  <p:transition/>
</p:sld>
</file>

<file path=ppt/tags/tag1.xml><?xml version="1.0" encoding="utf-8"?>
<p:tagLst xmlns:p="http://schemas.openxmlformats.org/presentationml/2006/main">
  <p:tag name="KSO_WM_DOC_GUID" val="{7c14dbf5-789e-4ad2-a1e9-071db777d8d9}"/>
</p:tagLst>
</file>

<file path=ppt/theme/theme1.xml><?xml version="1.0" encoding="utf-8"?>
<a:theme xmlns:a="http://schemas.openxmlformats.org/drawingml/2006/main" name="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1">
  <a:themeElements>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FCFAA"/>
        </a:accent5>
        <a:accent6>
          <a:srgbClr val="B38F4E"/>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4028</Words>
  <Application>WPS 演示</Application>
  <PresentationFormat>全屏显示(4:3)</PresentationFormat>
  <Paragraphs>308</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17</vt:i4>
      </vt:variant>
      <vt:variant>
        <vt:lpstr>幻灯片标题</vt:lpstr>
      </vt:variant>
      <vt:variant>
        <vt:i4>32</vt:i4>
      </vt:variant>
    </vt:vector>
  </HeadingPairs>
  <TitlesOfParts>
    <vt:vector size="56" baseType="lpstr">
      <vt:lpstr>Arial</vt:lpstr>
      <vt:lpstr>宋体</vt:lpstr>
      <vt:lpstr>Wingdings</vt:lpstr>
      <vt:lpstr>微软雅黑</vt:lpstr>
      <vt:lpstr>仿宋_GB2312</vt:lpstr>
      <vt:lpstr>Arial Unicode MS</vt:lpstr>
      <vt:lpstr>仿宋</vt:lpstr>
      <vt:lpstr>1</vt:lpstr>
      <vt:lpstr>1_1</vt:lpstr>
      <vt:lpstr>2_1</vt:lpstr>
      <vt:lpstr>3_1</vt:lpstr>
      <vt:lpstr>4_1</vt:lpstr>
      <vt:lpstr>5_1</vt:lpstr>
      <vt:lpstr>6_1</vt:lpstr>
      <vt:lpstr>7_1</vt:lpstr>
      <vt:lpstr>8_1</vt:lpstr>
      <vt:lpstr>9_1</vt:lpstr>
      <vt:lpstr>10_1</vt:lpstr>
      <vt:lpstr>11_1</vt:lpstr>
      <vt:lpstr>12_1</vt:lpstr>
      <vt:lpstr>13_1</vt:lpstr>
      <vt:lpstr>14_1</vt:lpstr>
      <vt:lpstr>15_1</vt:lpstr>
      <vt:lpstr>16_1</vt:lpstr>
      <vt:lpstr>PowerPoint 演示文稿</vt:lpstr>
      <vt:lpstr>主要内容</vt:lpstr>
      <vt:lpstr>1. 计算机硬件基本知识</vt:lpstr>
      <vt:lpstr>1.1 计算机基础</vt:lpstr>
      <vt:lpstr>1.2 台式计算机的组成</vt:lpstr>
      <vt:lpstr>1.2 重点</vt:lpstr>
      <vt:lpstr>1.3 计算机工作原理</vt:lpstr>
      <vt:lpstr>小结</vt:lpstr>
      <vt:lpstr>补充</vt:lpstr>
      <vt:lpstr>补充</vt:lpstr>
      <vt:lpstr>补充</vt:lpstr>
      <vt:lpstr>补充</vt:lpstr>
      <vt:lpstr>   2. 计算机操作软件及基本操作计算机软件及常规操作 </vt:lpstr>
      <vt:lpstr>2.1 计算机软件</vt:lpstr>
      <vt:lpstr>2.1 计算机软件</vt:lpstr>
      <vt:lpstr>2.2 文件与文件扩展名</vt:lpstr>
      <vt:lpstr>2.3 常用快捷键</vt:lpstr>
      <vt:lpstr>2.4 小结</vt:lpstr>
      <vt:lpstr>3 计算机网络基础</vt:lpstr>
      <vt:lpstr>3.1 计算机网络概述</vt:lpstr>
      <vt:lpstr>3.2 计算机网络组成</vt:lpstr>
      <vt:lpstr>3.3 计算机网络分类</vt:lpstr>
      <vt:lpstr>3.4 IP地址</vt:lpstr>
      <vt:lpstr>3.4 IP地址</vt:lpstr>
      <vt:lpstr>3.4 IP地址</vt:lpstr>
      <vt:lpstr>3.5 小结</vt:lpstr>
      <vt:lpstr>4 计算机键盘指法</vt:lpstr>
      <vt:lpstr>4.1  计算机键盘</vt:lpstr>
      <vt:lpstr>4.2  计算机指法图</vt:lpstr>
      <vt:lpstr>补充   字符集及字符编码问题</vt:lpstr>
      <vt:lpstr>补充   ASCII码表</vt:lpstr>
      <vt:lpstr>补充   字符集及字符编码问题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zc</dc:creator>
  <dc:description>PresentationLoad.com</dc:description>
  <cp:lastModifiedBy>无卍痕</cp:lastModifiedBy>
  <cp:revision>59</cp:revision>
  <dcterms:created xsi:type="dcterms:W3CDTF">2011-11-18T07:48:00Z</dcterms:created>
  <dcterms:modified xsi:type="dcterms:W3CDTF">2019-04-11T06:33:44Z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