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60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4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7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18/12/10</a:t>
            </a:fld>
            <a:endParaRPr 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直线连接符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椭圆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幻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9071-CFF5-4E3B-B0AB-39782972E256}" type="datetime1">
              <a:rPr lang="en-US" smtClean="0"/>
              <a:pPr/>
              <a:t>18/12/10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ounded Rectangle 11"/>
          <p:cNvSpPr/>
          <p:nvPr userDrawn="1"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12"/>
          <p:cNvSpPr/>
          <p:nvPr userDrawn="1"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3"/>
          <p:cNvSpPr/>
          <p:nvPr userDrawn="1"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14"/>
          <p:cNvSpPr/>
          <p:nvPr userDrawn="1"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线连接符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BD1F-DE98-4C29-8281-9EC9927620DF}" type="datetime1">
              <a:rPr lang="en-US" smtClean="0"/>
              <a:pPr/>
              <a:t>18/12/10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6" name="Rounded Rectangle 11"/>
          <p:cNvSpPr/>
          <p:nvPr userDrawn="1"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2"/>
          <p:cNvSpPr/>
          <p:nvPr userDrawn="1"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3"/>
          <p:cNvSpPr/>
          <p:nvPr userDrawn="1"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4"/>
          <p:cNvSpPr/>
          <p:nvPr userDrawn="1"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CD6D-7520-4B34-A5A3-E8385FA3AFC6}" type="datetime1">
              <a:rPr lang="en-US" smtClean="0"/>
              <a:pPr/>
              <a:t>18/12/10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7" name="Rounded Rectangle 8"/>
          <p:cNvSpPr/>
          <p:nvPr userDrawn="1"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2"/>
          <p:cNvSpPr/>
          <p:nvPr userDrawn="1"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13"/>
          <p:cNvSpPr/>
          <p:nvPr userDrawn="1"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4"/>
          <p:cNvSpPr/>
          <p:nvPr userDrawn="1"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5D47-465E-4A05-802B-049480555B6D}" type="datetime1">
              <a:rPr lang="en-US" smtClean="0"/>
              <a:pPr/>
              <a:t>18/12/10</a:t>
            </a:fld>
            <a:endParaRPr lang="en-US"/>
          </a:p>
        </p:txBody>
      </p:sp>
      <p:sp>
        <p:nvSpPr>
          <p:cNvPr id="8" name="直线连接符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0" name="Rounded Rectangle 16"/>
          <p:cNvSpPr/>
          <p:nvPr userDrawn="1"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17"/>
          <p:cNvSpPr/>
          <p:nvPr userDrawn="1"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18"/>
          <p:cNvSpPr/>
          <p:nvPr userDrawn="1"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19"/>
          <p:cNvSpPr/>
          <p:nvPr userDrawn="1"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4791DB0-D703-40B5-AE3D-532AFE0356D1}" type="datetime1">
              <a:rPr lang="en-US" smtClean="0"/>
              <a:pPr/>
              <a:t>18/12/10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直线连接符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9" name="Rounded Rectangle 16"/>
          <p:cNvSpPr/>
          <p:nvPr userDrawn="1"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7"/>
          <p:cNvSpPr/>
          <p:nvPr userDrawn="1"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8"/>
          <p:cNvSpPr/>
          <p:nvPr userDrawn="1"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9"/>
          <p:cNvSpPr/>
          <p:nvPr userDrawn="1"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线连接符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C029-2200-4EB8-BDE8-5EE0E23571A6}" type="datetime1">
              <a:rPr lang="en-US" smtClean="0"/>
              <a:pPr/>
              <a:t>18/12/10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直线连接符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26" name="内容占位符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25" name="椭圆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椭圆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Rounded Rectangle 52"/>
          <p:cNvSpPr/>
          <p:nvPr userDrawn="1"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53"/>
          <p:cNvSpPr/>
          <p:nvPr userDrawn="1"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54"/>
          <p:cNvSpPr/>
          <p:nvPr userDrawn="1"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55"/>
          <p:cNvSpPr/>
          <p:nvPr userDrawn="1"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5A1C-C0DD-4ED6-B23E-A9D2DD110058}" type="datetime1">
              <a:rPr lang="en-US" smtClean="0"/>
              <a:pPr/>
              <a:t>18/12/10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ounded Rectangle 20"/>
          <p:cNvSpPr/>
          <p:nvPr userDrawn="1"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21"/>
          <p:cNvSpPr/>
          <p:nvPr userDrawn="1"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22"/>
          <p:cNvSpPr/>
          <p:nvPr userDrawn="1"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3"/>
          <p:cNvSpPr/>
          <p:nvPr userDrawn="1"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1B50-C580-4CB7-BA07-14C66C34B76D}" type="datetime1">
              <a:rPr lang="en-US" smtClean="0"/>
              <a:pPr/>
              <a:t>18/12/10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ounded Rectangle 11"/>
          <p:cNvSpPr/>
          <p:nvPr userDrawn="1"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2"/>
          <p:cNvSpPr/>
          <p:nvPr userDrawn="1"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3"/>
          <p:cNvSpPr/>
          <p:nvPr userDrawn="1"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4"/>
          <p:cNvSpPr/>
          <p:nvPr userDrawn="1"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线连接符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内容占位符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18/12/10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线连接符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椭圆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将图片拖动到占位符，或单击添加图标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EB273CF-8910-423E-9890-FC81E25E5084}" type="datetime1">
              <a:rPr lang="en-US" smtClean="0"/>
              <a:pPr/>
              <a:t>18/12/10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Rounded Rectangle 14"/>
          <p:cNvSpPr/>
          <p:nvPr userDrawn="1"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15"/>
          <p:cNvSpPr/>
          <p:nvPr userDrawn="1"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16"/>
          <p:cNvSpPr/>
          <p:nvPr userDrawn="1"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17"/>
          <p:cNvSpPr/>
          <p:nvPr userDrawn="1"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EC5816F-D43D-40D1-9B38-E1A2C18F0972}" type="datetime1">
              <a:rPr lang="en-US" smtClean="0"/>
              <a:pPr/>
              <a:t>18/12/10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线连接符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幻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luewhale.cc/2016-09-02/python-linear-regression-in-scikit-learn.html%23ixzz4cU9ST86q" TargetMode="External"/><Relationship Id="rId4" Type="http://schemas.openxmlformats.org/officeDocument/2006/relationships/hyperlink" Target="https://www.data.gov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gutcheckit.com/blog/predictive-analytics-regression-models-explained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Yiran Yu _ CSC9010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sz="4800" b="1" dirty="0" smtClean="0">
                <a:solidFill>
                  <a:schemeClr val="tx1"/>
                </a:solidFill>
                <a:latin typeface="Ayuthaya"/>
                <a:cs typeface="Ayuthaya"/>
              </a:rPr>
              <a:t>Business </a:t>
            </a:r>
            <a:r>
              <a:rPr lang="zh-CN" altLang="zh-CN" sz="4800" b="1" dirty="0">
                <a:solidFill>
                  <a:schemeClr val="tx1"/>
                </a:solidFill>
                <a:latin typeface="Ayuthaya"/>
                <a:cs typeface="Ayuthaya"/>
              </a:rPr>
              <a:t>Application of </a:t>
            </a:r>
            <a:r>
              <a:rPr lang="zh-CN" altLang="zh-CN" sz="4800" b="1" dirty="0">
                <a:solidFill>
                  <a:schemeClr val="tx1"/>
                </a:solidFill>
                <a:highlight>
                  <a:srgbClr val="FFFFFF"/>
                </a:highlight>
                <a:latin typeface="Ayuthaya"/>
                <a:cs typeface="Ayuthaya"/>
              </a:rPr>
              <a:t>Predictive Analytics </a:t>
            </a:r>
            <a:endParaRPr kumimoji="1" lang="zh-CN" altLang="en-US" sz="4800" b="1" dirty="0">
              <a:solidFill>
                <a:schemeClr val="tx1"/>
              </a:solidFill>
              <a:latin typeface="Ayuthaya"/>
              <a:cs typeface="Ayuthaya"/>
            </a:endParaRPr>
          </a:p>
        </p:txBody>
      </p:sp>
    </p:spTree>
    <p:extLst>
      <p:ext uri="{BB962C8B-B14F-4D97-AF65-F5344CB8AC3E}">
        <p14:creationId xmlns:p14="http://schemas.microsoft.com/office/powerpoint/2010/main" val="230436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dirty="0">
                <a:solidFill>
                  <a:srgbClr val="000000"/>
                </a:solidFill>
                <a:latin typeface="Ayuthaya"/>
                <a:cs typeface="Ayuthaya"/>
              </a:rPr>
              <a:t>Algorithm Explanation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sz="2800" dirty="0" smtClean="0">
                <a:latin typeface="Ayuthaya"/>
                <a:cs typeface="Ayuthaya"/>
              </a:rPr>
              <a:t>3. </a:t>
            </a:r>
            <a:r>
              <a:rPr lang="zh-CN" altLang="zh-CN" sz="2800" dirty="0">
                <a:latin typeface="Ayuthaya"/>
                <a:cs typeface="Ayuthaya"/>
              </a:rPr>
              <a:t>Calculate the key parameters of the model</a:t>
            </a:r>
            <a:r>
              <a:rPr lang="zh-CN" altLang="zh-CN" sz="2800" dirty="0"/>
              <a:t> </a:t>
            </a:r>
            <a:endParaRPr lang="en-US" altLang="zh-CN" sz="2800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>
                <a:latin typeface="Ayuthaya"/>
                <a:cs typeface="Ayuthaya"/>
              </a:rPr>
              <a:t>   Compute slope</a:t>
            </a:r>
            <a:r>
              <a:rPr kumimoji="1"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yuthaya"/>
                <a:cs typeface="Ayuthaya"/>
              </a:rPr>
              <a:t> b1</a:t>
            </a:r>
            <a:r>
              <a:rPr kumimoji="1" lang="en-US" altLang="zh-CN" dirty="0" smtClean="0">
                <a:solidFill>
                  <a:srgbClr val="000000"/>
                </a:solidFill>
                <a:latin typeface="Ayuthaya"/>
                <a:cs typeface="Ayuthaya"/>
              </a:rPr>
              <a:t>, intercept</a:t>
            </a:r>
            <a:r>
              <a:rPr kumimoji="1" lang="en-US" altLang="zh-CN" dirty="0" smtClean="0">
                <a:solidFill>
                  <a:srgbClr val="9876BE"/>
                </a:solidFill>
                <a:latin typeface="Ayuthaya"/>
                <a:cs typeface="Ayuthaya"/>
              </a:rPr>
              <a:t> </a:t>
            </a:r>
            <a:r>
              <a:rPr kumimoji="1" lang="en-US" altLang="zh-CN" dirty="0" err="1" smtClean="0">
                <a:solidFill>
                  <a:srgbClr val="9876BE"/>
                </a:solidFill>
                <a:latin typeface="Ayuthaya"/>
                <a:cs typeface="Ayuthaya"/>
              </a:rPr>
              <a:t>bo</a:t>
            </a:r>
            <a:r>
              <a:rPr kumimoji="1" lang="en-US" altLang="zh-CN" dirty="0" smtClean="0">
                <a:solidFill>
                  <a:srgbClr val="9876BE"/>
                </a:solidFill>
                <a:latin typeface="Ayuthaya"/>
                <a:cs typeface="Ayuthaya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Ayuthaya"/>
                <a:cs typeface="Ayuthaya"/>
              </a:rPr>
              <a:t>and</a:t>
            </a:r>
            <a:r>
              <a:rPr kumimoji="1" lang="en-US" altLang="zh-CN" dirty="0" smtClean="0">
                <a:solidFill>
                  <a:srgbClr val="9876BE"/>
                </a:solidFill>
                <a:latin typeface="Ayuthaya"/>
                <a:cs typeface="Ayuthaya"/>
              </a:rPr>
              <a:t> </a:t>
            </a:r>
            <a:endParaRPr kumimoji="1" lang="en-US" altLang="zh-CN" dirty="0" smtClean="0">
              <a:latin typeface="Ayuthaya"/>
              <a:cs typeface="Ayuthaya"/>
            </a:endParaRPr>
          </a:p>
          <a:p>
            <a:pPr marL="0" indent="0">
              <a:buNone/>
            </a:pPr>
            <a:r>
              <a:rPr kumimoji="1" lang="en-US" altLang="zh-CN" dirty="0" smtClean="0"/>
              <a:t>        </a:t>
            </a:r>
            <a:r>
              <a:rPr kumimoji="1" lang="en-US" altLang="zh-CN" dirty="0" smtClean="0">
                <a:latin typeface="Ayuthaya"/>
                <a:cs typeface="Ayuthaya"/>
              </a:rPr>
              <a:t>Decision Coefficient </a:t>
            </a:r>
            <a:r>
              <a:rPr lang="en-US" altLang="zh-CN" dirty="0" smtClean="0">
                <a:solidFill>
                  <a:srgbClr val="9876BE"/>
                </a:solidFill>
                <a:latin typeface="Ayuthaya"/>
                <a:cs typeface="Ayuthaya"/>
              </a:rPr>
              <a:t>R Square</a:t>
            </a:r>
            <a:r>
              <a:rPr lang="en-US" altLang="zh-CN" dirty="0" smtClean="0">
                <a:latin typeface="Ayuthaya"/>
                <a:cs typeface="Ayuthaya"/>
              </a:rPr>
              <a:t>. </a:t>
            </a:r>
            <a:endParaRPr kumimoji="1" lang="zh-CN" altLang="en-US" dirty="0">
              <a:solidFill>
                <a:srgbClr val="9876BE"/>
              </a:solidFill>
              <a:latin typeface="Ayuthaya"/>
              <a:cs typeface="Ayuthaya"/>
            </a:endParaRPr>
          </a:p>
        </p:txBody>
      </p:sp>
      <p:pic>
        <p:nvPicPr>
          <p:cNvPr id="4" name="图片 3" descr="屏幕快照 2018-12-08 下午5.27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121" y="2152058"/>
            <a:ext cx="3594100" cy="914400"/>
          </a:xfrm>
          <a:prstGeom prst="rect">
            <a:avLst/>
          </a:prstGeom>
        </p:spPr>
      </p:pic>
      <p:pic>
        <p:nvPicPr>
          <p:cNvPr id="5" name="图片 4" descr="屏幕快照 2018-12-08 下午5.35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041" y="4372544"/>
            <a:ext cx="4437208" cy="124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8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>
                <a:solidFill>
                  <a:srgbClr val="000000"/>
                </a:solidFill>
                <a:latin typeface="Ayuthaya"/>
                <a:cs typeface="Ayuthaya"/>
              </a:rPr>
              <a:t>Algorithm Explanation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yuthaya"/>
                <a:cs typeface="Ayuthaya"/>
              </a:rPr>
              <a:t>4. </a:t>
            </a:r>
            <a:r>
              <a:rPr lang="zh-CN" altLang="zh-CN" dirty="0">
                <a:latin typeface="Ayuthaya"/>
                <a:cs typeface="Ayuthaya"/>
              </a:rPr>
              <a:t>Use the test set to evaluate the model </a:t>
            </a:r>
            <a:endParaRPr lang="en-US" altLang="zh-CN" dirty="0" smtClean="0">
              <a:latin typeface="Ayuthaya"/>
              <a:cs typeface="Ayuthaya"/>
            </a:endParaRPr>
          </a:p>
          <a:p>
            <a:endParaRPr kumimoji="1" lang="zh-CN" altLang="en-US" dirty="0">
              <a:latin typeface="Ayuthaya"/>
              <a:cs typeface="Ayuthaya"/>
            </a:endParaRPr>
          </a:p>
        </p:txBody>
      </p:sp>
      <p:pic>
        <p:nvPicPr>
          <p:cNvPr id="4" name="图片 3" descr="屏幕快照 2018-12-08 下午5.45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285" y="2087407"/>
            <a:ext cx="5828469" cy="817568"/>
          </a:xfrm>
          <a:prstGeom prst="rect">
            <a:avLst/>
          </a:prstGeom>
        </p:spPr>
      </p:pic>
      <p:pic>
        <p:nvPicPr>
          <p:cNvPr id="5" name="图片 4" descr="屏幕快照 2018-12-08 下午5.46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454" y="3135068"/>
            <a:ext cx="4836207" cy="296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4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 smtClean="0">
                <a:solidFill>
                  <a:srgbClr val="000000"/>
                </a:solidFill>
                <a:latin typeface="Ayuthaya"/>
                <a:cs typeface="Ayuthaya"/>
              </a:rPr>
              <a:t>Results</a:t>
            </a:r>
            <a:endParaRPr kumimoji="1" lang="zh-CN" altLang="en-US" sz="3600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 smtClean="0">
                <a:latin typeface="Ayuthaya"/>
                <a:cs typeface="Ayuthaya"/>
              </a:rPr>
              <a:t>1. </a:t>
            </a:r>
            <a:r>
              <a:rPr lang="en-US" altLang="zh-CN" sz="2800" dirty="0">
                <a:latin typeface="Ayuthaya"/>
                <a:cs typeface="Ayuthaya"/>
              </a:rPr>
              <a:t>C</a:t>
            </a:r>
            <a:r>
              <a:rPr lang="zh-CN" altLang="zh-CN" sz="2800" dirty="0" smtClean="0">
                <a:latin typeface="Ayuthaya"/>
                <a:cs typeface="Ayuthaya"/>
              </a:rPr>
              <a:t>licks </a:t>
            </a:r>
            <a:r>
              <a:rPr lang="zh-CN" altLang="zh-CN" sz="2800" dirty="0">
                <a:latin typeface="Ayuthaya"/>
                <a:cs typeface="Ayuthaya"/>
              </a:rPr>
              <a:t>on the </a:t>
            </a:r>
            <a:r>
              <a:rPr lang="zh-CN" altLang="zh-CN" sz="2800" dirty="0" smtClean="0">
                <a:latin typeface="Ayuthaya"/>
                <a:cs typeface="Ayuthaya"/>
              </a:rPr>
              <a:t>ad </a:t>
            </a:r>
            <a:r>
              <a:rPr lang="zh-CN" altLang="zh-CN" sz="2800" dirty="0">
                <a:latin typeface="Ayuthaya"/>
                <a:cs typeface="Ayuthaya"/>
              </a:rPr>
              <a:t>increases as the cost of the ad </a:t>
            </a:r>
            <a:r>
              <a:rPr lang="zh-CN" altLang="zh-CN" sz="2800" dirty="0" smtClean="0">
                <a:latin typeface="Ayuthaya"/>
                <a:cs typeface="Ayuthaya"/>
              </a:rPr>
              <a:t>increases</a:t>
            </a:r>
            <a:r>
              <a:rPr lang="en-US" altLang="zh-CN" sz="2800" dirty="0" smtClean="0">
                <a:latin typeface="Ayuthaya"/>
                <a:cs typeface="Ayuthaya"/>
              </a:rPr>
              <a:t>.</a:t>
            </a:r>
          </a:p>
          <a:p>
            <a:r>
              <a:rPr kumimoji="1" lang="en-US" altLang="zh-CN" sz="2800" dirty="0" smtClean="0">
                <a:latin typeface="Ayuthaya"/>
                <a:cs typeface="Ayuthaya"/>
              </a:rPr>
              <a:t>2. Get the regression model </a:t>
            </a:r>
          </a:p>
          <a:p>
            <a:pPr marL="0" indent="0">
              <a:buNone/>
            </a:pPr>
            <a:r>
              <a:rPr kumimoji="1" lang="en-US" altLang="zh-CN" sz="2800" dirty="0">
                <a:latin typeface="Ayuthaya"/>
                <a:cs typeface="Ayuthaya"/>
              </a:rPr>
              <a:t> </a:t>
            </a:r>
            <a:r>
              <a:rPr kumimoji="1" lang="en-US" altLang="zh-CN" sz="2800" dirty="0" smtClean="0">
                <a:latin typeface="Ayuthaya"/>
                <a:cs typeface="Ayuthaya"/>
              </a:rPr>
              <a:t>   </a:t>
            </a:r>
            <a:r>
              <a:rPr lang="en-US" altLang="zh-CN" sz="2800" dirty="0">
                <a:latin typeface="Courier"/>
                <a:cs typeface="Courier"/>
              </a:rPr>
              <a:t>#set cost as </a:t>
            </a:r>
            <a:r>
              <a:rPr lang="en-US" altLang="zh-CN" sz="2800" dirty="0" smtClean="0">
                <a:latin typeface="Courier"/>
                <a:cs typeface="Courier"/>
              </a:rPr>
              <a:t>20000</a:t>
            </a:r>
            <a:endParaRPr kumimoji="1" lang="en-US" altLang="zh-CN" sz="2800" dirty="0" smtClean="0">
              <a:latin typeface="Ayuthaya"/>
              <a:cs typeface="Ayuthaya"/>
            </a:endParaRPr>
          </a:p>
          <a:p>
            <a:pPr marL="0" indent="0">
              <a:buNone/>
            </a:pPr>
            <a:r>
              <a:rPr kumimoji="1" lang="en-US" altLang="zh-CN" sz="2800" dirty="0" smtClean="0">
                <a:latin typeface="Ayuthaya"/>
                <a:cs typeface="Ayuthaya"/>
              </a:rPr>
              <a:t>    </a:t>
            </a:r>
            <a:r>
              <a:rPr lang="en-US" altLang="zh-CN" sz="2800" dirty="0" err="1" smtClean="0">
                <a:latin typeface="Courier"/>
                <a:cs typeface="Courier"/>
              </a:rPr>
              <a:t>clf.predict</a:t>
            </a:r>
            <a:r>
              <a:rPr lang="en-US" altLang="zh-CN" sz="2800" dirty="0">
                <a:latin typeface="Courier"/>
                <a:cs typeface="Courier"/>
              </a:rPr>
              <a:t>(20000</a:t>
            </a:r>
            <a:r>
              <a:rPr lang="en-US" altLang="zh-CN" sz="28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kumimoji="1" lang="en-US" altLang="zh-CN" sz="2800" dirty="0">
              <a:latin typeface="Ayuthaya"/>
              <a:cs typeface="Ayuthaya"/>
            </a:endParaRPr>
          </a:p>
        </p:txBody>
      </p:sp>
      <p:pic>
        <p:nvPicPr>
          <p:cNvPr id="4" name="图片 3" descr="屏幕快照 2018-12-08 下午5.51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03" y="4450399"/>
            <a:ext cx="5527431" cy="111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6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 smtClean="0">
                <a:solidFill>
                  <a:srgbClr val="000000"/>
                </a:solidFill>
                <a:latin typeface="Ayuthaya"/>
                <a:cs typeface="Ayuthaya"/>
              </a:rPr>
              <a:t>Conclusion</a:t>
            </a:r>
            <a:endParaRPr kumimoji="1" lang="zh-CN" altLang="en-US" sz="3600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sz="2800" dirty="0">
                <a:latin typeface="Ayuthaya"/>
                <a:cs typeface="Ayuthaya"/>
              </a:rPr>
              <a:t>Predictive analytics is </a:t>
            </a:r>
            <a:r>
              <a:rPr kumimoji="1" lang="en-US" altLang="zh-CN" sz="2800" dirty="0" smtClean="0">
                <a:latin typeface="Ayuthaya"/>
                <a:cs typeface="Ayuthaya"/>
              </a:rPr>
              <a:t>most </a:t>
            </a:r>
            <a:r>
              <a:rPr kumimoji="1" lang="en-US" altLang="zh-CN" sz="2800" dirty="0">
                <a:latin typeface="Ayuthaya"/>
                <a:cs typeface="Ayuthaya"/>
              </a:rPr>
              <a:t>importantly it allows businesses to identify future outcomes and act upon them before the impact is too great or the opportunity is missed</a:t>
            </a:r>
            <a:r>
              <a:rPr kumimoji="1" lang="en-US" altLang="zh-CN" sz="2800" dirty="0" smtClean="0">
                <a:latin typeface="Ayuthaya"/>
                <a:cs typeface="Ayuthaya"/>
              </a:rPr>
              <a:t>.</a:t>
            </a:r>
          </a:p>
          <a:p>
            <a:pPr lvl="0"/>
            <a:r>
              <a:rPr lang="en-US" altLang="zh-CN" sz="2800" dirty="0">
                <a:latin typeface="Ayuthaya"/>
                <a:cs typeface="Ayuthaya"/>
              </a:rPr>
              <a:t>R</a:t>
            </a:r>
            <a:r>
              <a:rPr lang="en-US" altLang="zh-CN" sz="2800" dirty="0" smtClean="0">
                <a:latin typeface="Ayuthaya"/>
                <a:cs typeface="Ayuthaya"/>
              </a:rPr>
              <a:t>egression </a:t>
            </a:r>
            <a:r>
              <a:rPr lang="en-US" altLang="zh-CN" sz="2800" dirty="0">
                <a:latin typeface="Ayuthaya"/>
                <a:cs typeface="Ayuthaya"/>
              </a:rPr>
              <a:t>modeling is a tool for predictive </a:t>
            </a:r>
            <a:r>
              <a:rPr lang="en-US" altLang="zh-CN" sz="2800" dirty="0" smtClean="0">
                <a:latin typeface="Ayuthaya"/>
                <a:cs typeface="Ayuthaya"/>
              </a:rPr>
              <a:t>analytics.</a:t>
            </a:r>
            <a:endParaRPr lang="zh-CN" altLang="zh-CN" sz="2800" dirty="0">
              <a:latin typeface="Ayuthaya"/>
              <a:cs typeface="Ayuthaya"/>
            </a:endParaRPr>
          </a:p>
          <a:p>
            <a:endParaRPr kumimoji="1" lang="zh-CN" altLang="en-US" dirty="0">
              <a:latin typeface="Ayuthaya"/>
              <a:cs typeface="Ayuthaya"/>
            </a:endParaRPr>
          </a:p>
        </p:txBody>
      </p:sp>
    </p:spTree>
    <p:extLst>
      <p:ext uri="{BB962C8B-B14F-4D97-AF65-F5344CB8AC3E}">
        <p14:creationId xmlns:p14="http://schemas.microsoft.com/office/powerpoint/2010/main" val="14523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 smtClean="0">
                <a:solidFill>
                  <a:srgbClr val="000000"/>
                </a:solidFill>
                <a:latin typeface="Ayuthaya"/>
                <a:cs typeface="Ayuthaya"/>
              </a:rPr>
              <a:t>REFERENCE</a:t>
            </a:r>
            <a:endParaRPr kumimoji="1" lang="zh-CN" altLang="en-US" sz="3600" dirty="0">
              <a:solidFill>
                <a:srgbClr val="000000"/>
              </a:solidFill>
              <a:latin typeface="Ayuthaya"/>
              <a:cs typeface="Ayuthay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0576" y="1799067"/>
            <a:ext cx="826823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dirty="0" smtClean="0">
                <a:hlinkClick r:id="rId2"/>
              </a:rPr>
              <a:t>https</a:t>
            </a:r>
            <a:r>
              <a:rPr kumimoji="1" lang="en-US" altLang="zh-CN" dirty="0">
                <a:hlinkClick r:id="rId2"/>
              </a:rPr>
              <a:t>://www.gutcheckit.com/blog/predictive-analytics-regression-models-explained</a:t>
            </a:r>
            <a:r>
              <a:rPr kumimoji="1" lang="en-US" altLang="zh-CN" dirty="0" smtClean="0">
                <a:hlinkClick r:id="rId2"/>
              </a:rPr>
              <a:t>/</a:t>
            </a:r>
            <a:endParaRPr kumimoji="1" lang="en-US" altLang="zh-CN" dirty="0" smtClean="0"/>
          </a:p>
          <a:p>
            <a:pPr marL="342900" indent="-342900">
              <a:buAutoNum type="arabicPeriod"/>
            </a:pPr>
            <a:r>
              <a:rPr kumimoji="1" lang="en-US" altLang="zh-CN" dirty="0">
                <a:hlinkClick r:id="rId3"/>
              </a:rPr>
              <a:t>http://bluewhale.cc/2016-09-02/python-linear-regression-in-scikit-learn.html#</a:t>
            </a:r>
            <a:r>
              <a:rPr kumimoji="1" lang="en-US" altLang="zh-CN" dirty="0" smtClean="0">
                <a:hlinkClick r:id="rId3"/>
              </a:rPr>
              <a:t>ixzz4cU9ST86q</a:t>
            </a:r>
            <a:endParaRPr kumimoji="1" lang="en-US" altLang="zh-CN" dirty="0" smtClean="0"/>
          </a:p>
          <a:p>
            <a:pPr marL="342900" indent="-342900">
              <a:buAutoNum type="arabicPeriod"/>
            </a:pPr>
            <a:r>
              <a:rPr kumimoji="1" lang="en-US" altLang="zh-CN" dirty="0">
                <a:hlinkClick r:id="rId4"/>
              </a:rPr>
              <a:t>https://</a:t>
            </a:r>
            <a:r>
              <a:rPr kumimoji="1" lang="en-US" altLang="zh-CN" dirty="0" smtClean="0">
                <a:hlinkClick r:id="rId4"/>
              </a:rPr>
              <a:t>www.data.gov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1611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17868" y="3015387"/>
            <a:ext cx="61757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600" dirty="0" smtClean="0">
                <a:latin typeface="Ayuthaya"/>
                <a:cs typeface="Ayuthaya"/>
              </a:rPr>
              <a:t>Thank you! </a:t>
            </a:r>
            <a:endParaRPr kumimoji="1" lang="zh-CN" altLang="en-US" sz="6600" dirty="0">
              <a:latin typeface="Ayuthaya"/>
              <a:cs typeface="Ayuthaya"/>
            </a:endParaRPr>
          </a:p>
        </p:txBody>
      </p:sp>
    </p:spTree>
    <p:extLst>
      <p:ext uri="{BB962C8B-B14F-4D97-AF65-F5344CB8AC3E}">
        <p14:creationId xmlns:p14="http://schemas.microsoft.com/office/powerpoint/2010/main" val="401615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3875" y="666750"/>
            <a:ext cx="80962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 smtClean="0">
                <a:latin typeface="Wingdings"/>
                <a:ea typeface="Wingdings"/>
                <a:cs typeface="Wingdings"/>
                <a:sym typeface="Wingdings"/>
              </a:rPr>
              <a:t> </a:t>
            </a:r>
            <a:r>
              <a:rPr kumimoji="1" lang="en-US" altLang="zh-CN" sz="3600" dirty="0" smtClean="0">
                <a:latin typeface="Ayuthaya"/>
                <a:cs typeface="Ayuthaya"/>
              </a:rPr>
              <a:t>Topic Review</a:t>
            </a:r>
          </a:p>
          <a:p>
            <a:r>
              <a:rPr kumimoji="1" lang="en-US" altLang="zh-CN" sz="3600" dirty="0" smtClean="0">
                <a:latin typeface="Wingdings"/>
                <a:ea typeface="Wingdings"/>
                <a:cs typeface="Wingdings"/>
                <a:sym typeface="Wingdings"/>
              </a:rPr>
              <a:t> </a:t>
            </a:r>
            <a:r>
              <a:rPr kumimoji="1" lang="en-US" altLang="zh-CN" sz="3600" dirty="0" smtClean="0">
                <a:latin typeface="Ayuthaya"/>
                <a:cs typeface="Ayuthaya"/>
              </a:rPr>
              <a:t>Problem statement </a:t>
            </a:r>
          </a:p>
          <a:p>
            <a:pPr marL="571500" indent="-571500">
              <a:buFont typeface="Wingdings" charset="0"/>
              <a:buChar char=""/>
            </a:pPr>
            <a:r>
              <a:rPr kumimoji="1" lang="en-US" altLang="zh-CN" sz="3600" dirty="0" smtClean="0">
                <a:latin typeface="Ayuthaya"/>
                <a:cs typeface="Ayuthaya"/>
              </a:rPr>
              <a:t>Data Description &amp; Setup</a:t>
            </a:r>
          </a:p>
          <a:p>
            <a:pPr marL="571500" indent="-571500">
              <a:buFont typeface="Wingdings" charset="0"/>
              <a:buChar char=""/>
            </a:pPr>
            <a:r>
              <a:rPr kumimoji="1" lang="en-US" altLang="zh-CN" sz="3600" dirty="0" smtClean="0">
                <a:latin typeface="Ayuthaya"/>
                <a:cs typeface="Ayuthaya"/>
              </a:rPr>
              <a:t>Algorithm Explanation</a:t>
            </a:r>
          </a:p>
          <a:p>
            <a:pPr marL="571500" indent="-571500">
              <a:buFont typeface="Wingdings" charset="0"/>
              <a:buChar char=""/>
            </a:pPr>
            <a:r>
              <a:rPr kumimoji="1" lang="en-US" altLang="zh-CN" sz="3600" dirty="0" smtClean="0">
                <a:latin typeface="Ayuthaya"/>
                <a:cs typeface="Ayuthaya"/>
              </a:rPr>
              <a:t>Results</a:t>
            </a:r>
          </a:p>
          <a:p>
            <a:endParaRPr kumimoji="1" lang="zh-CN" altLang="en-US" sz="3600" dirty="0">
              <a:latin typeface="Ayuthaya"/>
              <a:cs typeface="Ayuthaya"/>
            </a:endParaRPr>
          </a:p>
        </p:txBody>
      </p:sp>
    </p:spTree>
    <p:extLst>
      <p:ext uri="{BB962C8B-B14F-4D97-AF65-F5344CB8AC3E}">
        <p14:creationId xmlns:p14="http://schemas.microsoft.com/office/powerpoint/2010/main" val="329549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3600" b="1" dirty="0">
                <a:solidFill>
                  <a:schemeClr val="tx1"/>
                </a:solidFill>
                <a:highlight>
                  <a:srgbClr val="FFFFFF"/>
                </a:highlight>
                <a:latin typeface="Ayuthaya"/>
                <a:cs typeface="Ayuthaya"/>
              </a:rPr>
              <a:t>Predictive </a:t>
            </a:r>
            <a:r>
              <a:rPr lang="zh-CN" altLang="zh-CN" sz="3600" b="1" dirty="0" smtClean="0">
                <a:solidFill>
                  <a:schemeClr val="tx1"/>
                </a:solidFill>
                <a:highlight>
                  <a:srgbClr val="FFFFFF"/>
                </a:highlight>
                <a:latin typeface="Ayuthaya"/>
                <a:cs typeface="Ayuthaya"/>
              </a:rPr>
              <a:t>Analytics</a:t>
            </a:r>
            <a:endParaRPr kumimoji="1" lang="zh-CN" altLang="en-US" dirty="0">
              <a:latin typeface="Ayuthaya"/>
              <a:cs typeface="Ayuthay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latin typeface="Ayuthaya"/>
                <a:cs typeface="Ayuthaya"/>
              </a:rPr>
              <a:t>1. Define our dataset</a:t>
            </a:r>
          </a:p>
          <a:p>
            <a:r>
              <a:rPr kumimoji="1" lang="en-US" altLang="zh-CN" sz="3200" dirty="0" smtClean="0">
                <a:latin typeface="Ayuthaya"/>
                <a:cs typeface="Ayuthaya"/>
              </a:rPr>
              <a:t>2. Qualify our information</a:t>
            </a:r>
          </a:p>
          <a:p>
            <a:r>
              <a:rPr kumimoji="1" lang="en-US" altLang="zh-CN" sz="3200" dirty="0" smtClean="0">
                <a:latin typeface="Ayuthaya"/>
                <a:cs typeface="Ayuthaya"/>
              </a:rPr>
              <a:t>3. Know what we want to predict</a:t>
            </a:r>
          </a:p>
          <a:p>
            <a:r>
              <a:rPr kumimoji="1" lang="en-US" altLang="zh-CN" sz="3200" dirty="0" smtClean="0">
                <a:latin typeface="Ayuthaya"/>
                <a:cs typeface="Ayuthaya"/>
              </a:rPr>
              <a:t>4. Test my algorithm</a:t>
            </a:r>
          </a:p>
          <a:p>
            <a:r>
              <a:rPr kumimoji="1" lang="en-US" altLang="zh-CN" sz="3200" dirty="0" smtClean="0">
                <a:latin typeface="Ayuthaya"/>
                <a:cs typeface="Ayuthaya"/>
              </a:rPr>
              <a:t>5. Apply our model</a:t>
            </a:r>
            <a:endParaRPr kumimoji="1" lang="zh-CN" altLang="en-US" sz="3200" dirty="0">
              <a:latin typeface="Ayuthaya"/>
              <a:cs typeface="Ayuthaya"/>
            </a:endParaRPr>
          </a:p>
        </p:txBody>
      </p:sp>
    </p:spTree>
    <p:extLst>
      <p:ext uri="{BB962C8B-B14F-4D97-AF65-F5344CB8AC3E}">
        <p14:creationId xmlns:p14="http://schemas.microsoft.com/office/powerpoint/2010/main" val="346892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dirty="0">
                <a:solidFill>
                  <a:schemeClr val="tx1"/>
                </a:solidFill>
                <a:highlight>
                  <a:srgbClr val="FFFFFF"/>
                </a:highlight>
                <a:latin typeface="Ayuthaya"/>
                <a:cs typeface="Ayuthaya"/>
              </a:rPr>
              <a:t>Predictive </a:t>
            </a:r>
            <a:r>
              <a:rPr lang="zh-CN" altLang="zh-CN" sz="3200" b="1" dirty="0" smtClean="0">
                <a:solidFill>
                  <a:schemeClr val="tx1"/>
                </a:solidFill>
                <a:highlight>
                  <a:srgbClr val="FFFFFF"/>
                </a:highlight>
                <a:latin typeface="Ayuthaya"/>
                <a:cs typeface="Ayuthaya"/>
              </a:rPr>
              <a:t>Analytics</a:t>
            </a:r>
            <a:r>
              <a:rPr lang="en-US" altLang="zh-CN" sz="3200" b="1" dirty="0" smtClean="0">
                <a:solidFill>
                  <a:schemeClr val="tx1"/>
                </a:solidFill>
                <a:highlight>
                  <a:srgbClr val="FFFFFF"/>
                </a:highlight>
                <a:latin typeface="Ayuthaya"/>
                <a:cs typeface="Ayuthaya"/>
              </a:rPr>
              <a:t> in Business</a:t>
            </a:r>
            <a:endParaRPr kumimoji="1" lang="zh-CN" altLang="en-US" dirty="0">
              <a:latin typeface="Ayuthaya"/>
              <a:cs typeface="Ayuthay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000000"/>
                </a:solidFill>
                <a:latin typeface="Ayuthaya"/>
                <a:cs typeface="Ayuthaya"/>
              </a:rPr>
              <a:t>B</a:t>
            </a:r>
            <a:r>
              <a:rPr lang="en-US" altLang="zh-CN" sz="2800" dirty="0" smtClean="0">
                <a:solidFill>
                  <a:srgbClr val="000000"/>
                </a:solidFill>
                <a:latin typeface="Ayuthaya"/>
                <a:cs typeface="Ayuthaya"/>
              </a:rPr>
              <a:t>usinesses </a:t>
            </a:r>
            <a:r>
              <a:rPr lang="en-US" altLang="zh-CN" sz="2800" dirty="0">
                <a:solidFill>
                  <a:srgbClr val="000000"/>
                </a:solidFill>
                <a:latin typeface="Ayuthaya"/>
                <a:cs typeface="Ayuthaya"/>
              </a:rPr>
              <a:t>need to invest in </a:t>
            </a:r>
            <a:r>
              <a:rPr lang="en-US" altLang="zh-CN" sz="2800" dirty="0" smtClean="0">
                <a:solidFill>
                  <a:srgbClr val="000000"/>
                </a:solidFill>
                <a:latin typeface="Ayuthaya"/>
                <a:cs typeface="Ayuthaya"/>
              </a:rPr>
              <a:t>forecasting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Ayuthaya"/>
                <a:ea typeface="Economica"/>
                <a:cs typeface="Ayuthaya"/>
                <a:sym typeface="Economica"/>
              </a:rPr>
              <a:t>, minimizing inefficiencies. </a:t>
            </a:r>
          </a:p>
          <a:p>
            <a:r>
              <a:rPr kumimoji="1" lang="en-US" altLang="zh-CN" sz="2800" dirty="0" smtClean="0">
                <a:latin typeface="Ayuthaya"/>
                <a:cs typeface="Ayuthaya"/>
              </a:rPr>
              <a:t>Customer segmentation, Risk assessment, </a:t>
            </a:r>
            <a:r>
              <a:rPr kumimoji="1" lang="en-US" altLang="zh-CN" sz="2800" dirty="0">
                <a:latin typeface="Ayuthaya"/>
                <a:cs typeface="Ayuthaya"/>
              </a:rPr>
              <a:t>Sales </a:t>
            </a:r>
            <a:r>
              <a:rPr kumimoji="1" lang="en-US" altLang="zh-CN" sz="2800" dirty="0" smtClean="0">
                <a:latin typeface="Ayuthaya"/>
                <a:cs typeface="Ayuthaya"/>
              </a:rPr>
              <a:t>forecasting, Financial modeling, Market </a:t>
            </a:r>
            <a:r>
              <a:rPr kumimoji="1" lang="en-US" altLang="zh-CN" sz="2800" dirty="0">
                <a:latin typeface="Ayuthaya"/>
                <a:cs typeface="Ayuthaya"/>
              </a:rPr>
              <a:t>analysis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52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>
                <a:solidFill>
                  <a:srgbClr val="000000"/>
                </a:solidFill>
                <a:latin typeface="Ayuthaya"/>
                <a:cs typeface="Ayuthaya"/>
              </a:rPr>
              <a:t>Problem statement </a:t>
            </a:r>
            <a:endParaRPr kumimoji="1" lang="zh-CN" altLang="en-US" sz="3600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3200" dirty="0">
                <a:latin typeface="Ayuthaya"/>
                <a:cs typeface="Ayuthaya"/>
              </a:rPr>
              <a:t>The relationship between </a:t>
            </a:r>
            <a:r>
              <a:rPr lang="en-US" altLang="zh-CN" sz="3200" dirty="0" smtClean="0">
                <a:latin typeface="Ayuthaya"/>
                <a:cs typeface="Ayuthaya"/>
              </a:rPr>
              <a:t>advertising </a:t>
            </a:r>
            <a:r>
              <a:rPr lang="en-US" altLang="zh-CN" sz="3200" dirty="0">
                <a:latin typeface="Ayuthaya"/>
                <a:cs typeface="Ayuthaya"/>
              </a:rPr>
              <a:t>cost and </a:t>
            </a:r>
            <a:r>
              <a:rPr lang="en-US" altLang="zh-CN" sz="3200" dirty="0" smtClean="0">
                <a:latin typeface="Ayuthaya"/>
                <a:cs typeface="Ayuthaya"/>
              </a:rPr>
              <a:t>advertising </a:t>
            </a:r>
            <a:r>
              <a:rPr lang="en-US" altLang="zh-CN" sz="3200" dirty="0">
                <a:latin typeface="Ayuthaya"/>
                <a:cs typeface="Ayuthaya"/>
              </a:rPr>
              <a:t>clicks, and this relationship can be used to predict the results of </a:t>
            </a:r>
            <a:r>
              <a:rPr lang="en-US" altLang="zh-CN" sz="3200" dirty="0" smtClean="0">
                <a:latin typeface="Ayuthaya"/>
                <a:cs typeface="Ayuthaya"/>
              </a:rPr>
              <a:t>advertising </a:t>
            </a:r>
            <a:r>
              <a:rPr lang="en-US" altLang="zh-CN" sz="3200" dirty="0">
                <a:latin typeface="Ayuthaya"/>
                <a:cs typeface="Ayuthaya"/>
              </a:rPr>
              <a:t>clicks.</a:t>
            </a:r>
            <a:endParaRPr lang="zh-CN" altLang="zh-CN" sz="3200" dirty="0">
              <a:latin typeface="Ayuthaya"/>
              <a:cs typeface="Ayuthaya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93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dirty="0">
                <a:solidFill>
                  <a:srgbClr val="000000"/>
                </a:solidFill>
                <a:latin typeface="Ayuthaya"/>
                <a:cs typeface="Ayuthaya"/>
              </a:rPr>
              <a:t>Data Description &amp; Setup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latin typeface="Ayuthaya"/>
                <a:cs typeface="Ayuthaya"/>
              </a:rPr>
              <a:t>C</a:t>
            </a:r>
            <a:r>
              <a:rPr lang="en-US" altLang="zh-CN" dirty="0" smtClean="0">
                <a:latin typeface="Ayuthaya"/>
                <a:cs typeface="Ayuthaya"/>
              </a:rPr>
              <a:t>ollect </a:t>
            </a:r>
            <a:r>
              <a:rPr lang="en-US" altLang="zh-CN" dirty="0">
                <a:latin typeface="Ayuthaya"/>
                <a:cs typeface="Ayuthaya"/>
              </a:rPr>
              <a:t>a total of 25 days of webpage ad cost and click volume data</a:t>
            </a:r>
            <a:r>
              <a:rPr lang="en-US" altLang="zh-CN" dirty="0" smtClean="0">
                <a:latin typeface="Ayuthaya"/>
                <a:cs typeface="Ayuthaya"/>
              </a:rPr>
              <a:t>.</a:t>
            </a:r>
          </a:p>
          <a:p>
            <a:endParaRPr lang="en-US" altLang="zh-CN" dirty="0" smtClean="0">
              <a:latin typeface="Courier"/>
              <a:cs typeface="Courier"/>
            </a:endParaRPr>
          </a:p>
          <a:p>
            <a:r>
              <a:rPr lang="en-US" altLang="zh-CN" dirty="0" err="1" smtClean="0">
                <a:latin typeface="Courier"/>
                <a:cs typeface="Courier"/>
              </a:rPr>
              <a:t>cost_and_click</a:t>
            </a:r>
            <a:r>
              <a:rPr lang="en-US" altLang="zh-CN" dirty="0">
                <a:latin typeface="Courier"/>
                <a:cs typeface="Courier"/>
              </a:rPr>
              <a:t>=</a:t>
            </a:r>
            <a:r>
              <a:rPr lang="en-US" altLang="zh-CN" dirty="0" err="1">
                <a:latin typeface="Courier"/>
                <a:cs typeface="Courier"/>
              </a:rPr>
              <a:t>pd.DataFrame</a:t>
            </a:r>
            <a:r>
              <a:rPr lang="en-US" altLang="zh-CN" dirty="0">
                <a:latin typeface="Courier"/>
                <a:cs typeface="Courier"/>
              </a:rPr>
              <a:t>(</a:t>
            </a:r>
            <a:r>
              <a:rPr lang="en-US" altLang="zh-CN" dirty="0" err="1">
                <a:latin typeface="Courier"/>
                <a:cs typeface="Courier"/>
              </a:rPr>
              <a:t>pd.read_excel</a:t>
            </a:r>
            <a:r>
              <a:rPr lang="en-US" altLang="zh-CN" dirty="0">
                <a:latin typeface="Courier"/>
                <a:cs typeface="Courier"/>
              </a:rPr>
              <a:t>('</a:t>
            </a:r>
            <a:r>
              <a:rPr lang="en-US" altLang="zh-CN" dirty="0" err="1">
                <a:latin typeface="Courier"/>
                <a:cs typeface="Courier"/>
              </a:rPr>
              <a:t>cost_and_click.xlsx</a:t>
            </a:r>
            <a:r>
              <a:rPr lang="en-US" altLang="zh-CN" dirty="0">
                <a:latin typeface="Courier"/>
                <a:cs typeface="Courier"/>
              </a:rPr>
              <a:t>'))</a:t>
            </a:r>
            <a:endParaRPr lang="zh-CN" altLang="zh-CN" dirty="0">
              <a:latin typeface="Courier"/>
              <a:cs typeface="Courier"/>
            </a:endParaRPr>
          </a:p>
          <a:p>
            <a:endParaRPr lang="zh-CN" altLang="zh-CN" dirty="0">
              <a:latin typeface="Ayuthaya"/>
              <a:cs typeface="Ayuthaya"/>
            </a:endParaRPr>
          </a:p>
          <a:p>
            <a:endParaRPr kumimoji="1" lang="zh-CN" altLang="en-US" dirty="0"/>
          </a:p>
        </p:txBody>
      </p:sp>
      <p:pic>
        <p:nvPicPr>
          <p:cNvPr id="4" name="图片 3" descr="屏幕快照 2018-12-08 下午4.41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947" y="3952748"/>
            <a:ext cx="22860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6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Ayuthaya"/>
                <a:cs typeface="Ayuthaya"/>
              </a:rPr>
              <a:t>Data Setup</a:t>
            </a:r>
            <a:endParaRPr lang="zh-CN" altLang="zh-CN" dirty="0">
              <a:solidFill>
                <a:srgbClr val="000000"/>
              </a:solidFill>
              <a:latin typeface="Ayuthaya"/>
              <a:cs typeface="Ayuthay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Set the</a:t>
            </a:r>
            <a:r>
              <a:rPr lang="zh-CN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independent</a:t>
            </a:r>
            <a:r>
              <a:rPr lang="zh-CN" altLang="zh-CN" dirty="0" smtClean="0">
                <a:latin typeface="Consolas"/>
                <a:cs typeface="Consolas"/>
              </a:rPr>
              <a:t> </a:t>
            </a:r>
            <a:r>
              <a:rPr lang="zh-CN" altLang="zh-CN" dirty="0"/>
              <a:t>and dependent variables of the model </a:t>
            </a:r>
            <a:r>
              <a:rPr lang="en-US" altLang="zh-CN" dirty="0"/>
              <a:t>:</a:t>
            </a:r>
            <a:endParaRPr lang="zh-CN" altLang="zh-CN" dirty="0"/>
          </a:p>
          <a:p>
            <a:pPr marL="0" indent="0">
              <a:buNone/>
            </a:pPr>
            <a:r>
              <a:rPr kumimoji="1" lang="en-US" altLang="zh-CN" dirty="0" smtClean="0">
                <a:latin typeface="Ayuthaya"/>
                <a:cs typeface="Ayuthaya"/>
              </a:rPr>
              <a:t>        Cost </a:t>
            </a:r>
            <a:r>
              <a:rPr kumimoji="1" lang="en-US" altLang="zh-CN" dirty="0" smtClean="0">
                <a:latin typeface="Ayuthaya"/>
                <a:ea typeface="ＭＳ ゴシック"/>
                <a:cs typeface="Ayuthaya"/>
              </a:rPr>
              <a:t>−&gt; X</a:t>
            </a:r>
          </a:p>
          <a:p>
            <a:pPr marL="0" indent="0">
              <a:buNone/>
            </a:pPr>
            <a:r>
              <a:rPr kumimoji="1" lang="en-US" altLang="zh-CN" dirty="0" smtClean="0">
                <a:latin typeface="Ayuthaya"/>
                <a:ea typeface="ＭＳ ゴシック"/>
                <a:cs typeface="Ayuthaya"/>
              </a:rPr>
              <a:t>        Click </a:t>
            </a:r>
            <a:r>
              <a:rPr kumimoji="1" lang="en-US" altLang="zh-CN" dirty="0">
                <a:latin typeface="Ayuthaya"/>
                <a:ea typeface="ＭＳ ゴシック"/>
                <a:cs typeface="Ayuthaya"/>
              </a:rPr>
              <a:t>−&gt; </a:t>
            </a:r>
            <a:r>
              <a:rPr kumimoji="1" lang="en-US" altLang="zh-CN" dirty="0" smtClean="0">
                <a:latin typeface="Ayuthaya"/>
                <a:ea typeface="ＭＳ ゴシック"/>
                <a:cs typeface="Ayuthaya"/>
              </a:rPr>
              <a:t>Y</a:t>
            </a:r>
          </a:p>
          <a:p>
            <a:pPr marL="0" indent="0">
              <a:buNone/>
            </a:pPr>
            <a:endParaRPr kumimoji="1" lang="en-US" altLang="zh-CN" dirty="0" smtClean="0">
              <a:latin typeface="Ayuthaya"/>
              <a:ea typeface="ＭＳ ゴシック"/>
              <a:cs typeface="Ayuthaya"/>
            </a:endParaRPr>
          </a:p>
          <a:p>
            <a:pPr marL="0" indent="0">
              <a:buNone/>
            </a:pPr>
            <a:r>
              <a:rPr lang="en-US" altLang="zh-CN" dirty="0">
                <a:latin typeface="Ayuthaya"/>
                <a:cs typeface="Ayuthaya"/>
              </a:rPr>
              <a:t>scatter plot</a:t>
            </a:r>
            <a:r>
              <a:rPr lang="zh-CN" altLang="zh-CN" dirty="0">
                <a:latin typeface="Ayuthaya"/>
                <a:cs typeface="Ayuthaya"/>
              </a:rPr>
              <a:t> </a:t>
            </a:r>
            <a:r>
              <a:rPr lang="en-US" altLang="zh-CN" dirty="0" smtClean="0">
                <a:latin typeface="Ayuthaya"/>
                <a:cs typeface="Ayuthaya"/>
              </a:rPr>
              <a:t>: </a:t>
            </a:r>
            <a:endParaRPr kumimoji="1" lang="en-US" altLang="zh-CN" dirty="0" smtClean="0">
              <a:latin typeface="Ayuthaya"/>
              <a:ea typeface="ＭＳ ゴシック"/>
              <a:cs typeface="Ayuthaya"/>
            </a:endParaRPr>
          </a:p>
          <a:p>
            <a:pPr marL="0" indent="0">
              <a:buNone/>
            </a:pPr>
            <a:endParaRPr kumimoji="1" lang="en-US" altLang="zh-CN" dirty="0">
              <a:latin typeface="Ayuthaya"/>
              <a:ea typeface="ＭＳ ゴシック"/>
              <a:cs typeface="Ayuthaya"/>
            </a:endParaRPr>
          </a:p>
          <a:p>
            <a:endParaRPr kumimoji="1" lang="zh-CN" altLang="en-US" dirty="0"/>
          </a:p>
        </p:txBody>
      </p:sp>
      <p:pic>
        <p:nvPicPr>
          <p:cNvPr id="4" name="图片 3" descr="屏幕快照 2018-12-08 下午5.04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" y="4656249"/>
            <a:ext cx="86868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3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000000"/>
                </a:solidFill>
                <a:latin typeface="Ayuthaya"/>
                <a:cs typeface="Ayuthaya"/>
              </a:rPr>
              <a:t>scatter plot</a:t>
            </a:r>
            <a:r>
              <a:rPr lang="zh-CN" altLang="zh-CN" sz="3600" dirty="0">
                <a:solidFill>
                  <a:srgbClr val="000000"/>
                </a:solidFill>
                <a:latin typeface="Ayuthaya"/>
                <a:cs typeface="Ayuthaya"/>
              </a:rPr>
              <a:t> </a:t>
            </a:r>
            <a:endParaRPr kumimoji="1" lang="zh-CN" altLang="en-US" sz="3600" dirty="0">
              <a:solidFill>
                <a:srgbClr val="000000"/>
              </a:solidFill>
              <a:latin typeface="Ayuthaya"/>
              <a:cs typeface="Ayuthaya"/>
            </a:endParaRPr>
          </a:p>
        </p:txBody>
      </p:sp>
      <p:pic>
        <p:nvPicPr>
          <p:cNvPr id="6" name="内容占位符 5" descr="屏幕快照 2018-12-08 下午5.05.59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80" r="-15980"/>
          <a:stretch>
            <a:fillRect/>
          </a:stretch>
        </p:blipFill>
        <p:spPr>
          <a:xfrm>
            <a:off x="331914" y="1513255"/>
            <a:ext cx="8504238" cy="4840288"/>
          </a:xfrm>
        </p:spPr>
      </p:pic>
    </p:spTree>
    <p:extLst>
      <p:ext uri="{BB962C8B-B14F-4D97-AF65-F5344CB8AC3E}">
        <p14:creationId xmlns:p14="http://schemas.microsoft.com/office/powerpoint/2010/main" val="235322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>
                <a:solidFill>
                  <a:srgbClr val="000000"/>
                </a:solidFill>
                <a:latin typeface="Ayuthaya"/>
                <a:cs typeface="Ayuthaya"/>
              </a:rPr>
              <a:t>Algorithm Explanation</a:t>
            </a:r>
            <a:endParaRPr kumimoji="1" lang="zh-CN" altLang="en-US" sz="3600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 smtClean="0"/>
              <a:t>1. </a:t>
            </a:r>
            <a:r>
              <a:rPr lang="zh-CN" altLang="zh-CN" dirty="0"/>
              <a:t>Split data into training and test sets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/>
              <a:t>uses a random method to extract 40% from 25 records as a test set and 60% as training set data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zh-CN" dirty="0"/>
              <a:t>Substitution linear regression model </a:t>
            </a:r>
            <a:endParaRPr lang="en-US" altLang="zh-CN" dirty="0" smtClean="0"/>
          </a:p>
        </p:txBody>
      </p:sp>
      <p:pic>
        <p:nvPicPr>
          <p:cNvPr id="4" name="图片 3" descr="屏幕快照 2018-12-08 下午5.22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38" y="2933310"/>
            <a:ext cx="8651314" cy="789232"/>
          </a:xfrm>
          <a:prstGeom prst="rect">
            <a:avLst/>
          </a:prstGeom>
        </p:spPr>
      </p:pic>
      <p:pic>
        <p:nvPicPr>
          <p:cNvPr id="5" name="图片 4" descr="屏幕快照 2018-12-08 下午5.24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73" y="4700279"/>
            <a:ext cx="5706030" cy="11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3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市镇">
  <a:themeElements>
    <a:clrScheme name="探险">
      <a:dk1>
        <a:sysClr val="windowText" lastClr="000000"/>
      </a:dk1>
      <a:lt1>
        <a:sysClr val="window" lastClr="FFFFFF"/>
      </a:lt1>
      <a:dk2>
        <a:srgbClr val="738450"/>
      </a:dk2>
      <a:lt2>
        <a:srgbClr val="E8E9D1"/>
      </a:lt2>
      <a:accent1>
        <a:srgbClr val="9EB060"/>
      </a:accent1>
      <a:accent2>
        <a:srgbClr val="D09A08"/>
      </a:accent2>
      <a:accent3>
        <a:srgbClr val="F2EC86"/>
      </a:accent3>
      <a:accent4>
        <a:srgbClr val="824F1C"/>
      </a:accent4>
      <a:accent5>
        <a:srgbClr val="511818"/>
      </a:accent5>
      <a:accent6>
        <a:srgbClr val="553876"/>
      </a:accent6>
      <a:hlink>
        <a:srgbClr val="929547"/>
      </a:hlink>
      <a:folHlink>
        <a:srgbClr val="56633C"/>
      </a:folHlink>
    </a:clrScheme>
    <a:fontScheme name="市镇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市镇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市镇.thmx</Template>
  <TotalTime>1018</TotalTime>
  <Words>359</Words>
  <Application>Microsoft Macintosh PowerPoint</Application>
  <PresentationFormat>全屏显示(4:3)</PresentationFormat>
  <Paragraphs>56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市镇</vt:lpstr>
      <vt:lpstr>Business Application of Predictive Analytics </vt:lpstr>
      <vt:lpstr>PowerPoint 演示文稿</vt:lpstr>
      <vt:lpstr>Predictive Analytics</vt:lpstr>
      <vt:lpstr>Predictive Analytics in Business</vt:lpstr>
      <vt:lpstr>Problem statement </vt:lpstr>
      <vt:lpstr>Data Description &amp; Setup</vt:lpstr>
      <vt:lpstr>Data Setup</vt:lpstr>
      <vt:lpstr>scatter plot </vt:lpstr>
      <vt:lpstr>Algorithm Explanation</vt:lpstr>
      <vt:lpstr>Algorithm Explanation</vt:lpstr>
      <vt:lpstr>Algorithm Explanation</vt:lpstr>
      <vt:lpstr>Results</vt:lpstr>
      <vt:lpstr>Conclusion</vt:lpstr>
      <vt:lpstr>REFERENCE</vt:lpstr>
      <vt:lpstr>PowerPoint 演示文稿</vt:lpstr>
    </vt:vector>
  </TitlesOfParts>
  <Company>bfgd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Bussiness Application of Predictive Analytics </dc:title>
  <dc:creator>yiran yu</dc:creator>
  <cp:lastModifiedBy>yiran yu</cp:lastModifiedBy>
  <cp:revision>18</cp:revision>
  <dcterms:created xsi:type="dcterms:W3CDTF">2018-12-08T20:22:55Z</dcterms:created>
  <dcterms:modified xsi:type="dcterms:W3CDTF">2018-12-10T23:18:15Z</dcterms:modified>
</cp:coreProperties>
</file>