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97" r:id="rId2"/>
    <p:sldId id="361" r:id="rId3"/>
    <p:sldId id="387" r:id="rId4"/>
    <p:sldId id="364" r:id="rId5"/>
    <p:sldId id="360" r:id="rId6"/>
    <p:sldId id="362" r:id="rId7"/>
    <p:sldId id="378" r:id="rId8"/>
    <p:sldId id="368" r:id="rId9"/>
    <p:sldId id="382" r:id="rId10"/>
    <p:sldId id="371" r:id="rId11"/>
    <p:sldId id="386" r:id="rId12"/>
    <p:sldId id="384" r:id="rId13"/>
    <p:sldId id="370" r:id="rId14"/>
    <p:sldId id="374" r:id="rId15"/>
    <p:sldId id="385" r:id="rId16"/>
    <p:sldId id="372" r:id="rId17"/>
    <p:sldId id="377" r:id="rId18"/>
    <p:sldId id="375" r:id="rId19"/>
    <p:sldId id="380" r:id="rId20"/>
    <p:sldId id="381" r:id="rId21"/>
    <p:sldId id="365" r:id="rId22"/>
    <p:sldId id="388" r:id="rId23"/>
  </p:sldIdLst>
  <p:sldSz cx="6858000" cy="9906000" type="A4"/>
  <p:notesSz cx="6858000" cy="9144000"/>
  <p:defaultTextStyle>
    <a:defPPr>
      <a:defRPr lang="en"/>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008000"/>
    <a:srgbClr val="CCFFFF"/>
    <a:srgbClr val="00FF00"/>
    <a:srgbClr val="99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65" autoAdjust="0"/>
    <p:restoredTop sz="94077" autoAdjust="0"/>
  </p:normalViewPr>
  <p:slideViewPr>
    <p:cSldViewPr snapToGrid="0">
      <p:cViewPr>
        <p:scale>
          <a:sx n="100" d="100"/>
          <a:sy n="100" d="100"/>
        </p:scale>
        <p:origin x="1410" y="-1626"/>
      </p:cViewPr>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0"/>
    </p:cViewPr>
  </p:sorterViewPr>
  <p:notesViewPr>
    <p:cSldViewPr snapToGrid="0">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014A00-5345-4F2C-8651-7611AE92A6D0}" type="datetimeFigureOut">
              <a:rPr kumimoji="1" lang="ja-JP" altLang="en-US" smtClean="0"/>
              <a:t>2024/5/17</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45C21D-456B-4309-B633-285256E9DC0C}" type="slidenum">
              <a:rPr kumimoji="1" lang="ja-JP" altLang="en-US" smtClean="0"/>
              <a:t>‹#›</a:t>
            </a:fld>
            <a:endParaRPr kumimoji="1" lang="ja-JP" altLang="en-US" dirty="0"/>
          </a:p>
        </p:txBody>
      </p:sp>
    </p:spTree>
    <p:extLst>
      <p:ext uri="{BB962C8B-B14F-4D97-AF65-F5344CB8AC3E}">
        <p14:creationId xmlns:p14="http://schemas.microsoft.com/office/powerpoint/2010/main" val="3803151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7B576-241E-444D-B2E8-A307EFEE4E0F}" type="datetimeFigureOut">
              <a:rPr kumimoji="1" lang="ja-JP" altLang="en-US" smtClean="0"/>
              <a:t>2024/5/17</a:t>
            </a:fld>
            <a:endParaRPr kumimoji="1" lang="ja-JP" altLang="en-US" dirty="0"/>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680D5-5377-40B8-8396-E866AD66FEA6}" type="slidenum">
              <a:rPr kumimoji="1" lang="ja-JP" altLang="en-US" smtClean="0"/>
              <a:t>‹#›</a:t>
            </a:fld>
            <a:endParaRPr kumimoji="1" lang="ja-JP" altLang="en-US" dirty="0"/>
          </a:p>
        </p:txBody>
      </p:sp>
    </p:spTree>
    <p:extLst>
      <p:ext uri="{BB962C8B-B14F-4D97-AF65-F5344CB8AC3E}">
        <p14:creationId xmlns:p14="http://schemas.microsoft.com/office/powerpoint/2010/main" val="5045450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a:t>
            </a:fld>
            <a:endParaRPr kumimoji="1" lang="ja-JP" altLang="en-US" dirty="0"/>
          </a:p>
        </p:txBody>
      </p:sp>
    </p:spTree>
    <p:extLst>
      <p:ext uri="{BB962C8B-B14F-4D97-AF65-F5344CB8AC3E}">
        <p14:creationId xmlns:p14="http://schemas.microsoft.com/office/powerpoint/2010/main" val="2068151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10</a:t>
            </a:fld>
            <a:endParaRPr kumimoji="1" lang="ja-JP" altLang="en-US" dirty="0"/>
          </a:p>
        </p:txBody>
      </p:sp>
    </p:spTree>
    <p:extLst>
      <p:ext uri="{BB962C8B-B14F-4D97-AF65-F5344CB8AC3E}">
        <p14:creationId xmlns:p14="http://schemas.microsoft.com/office/powerpoint/2010/main" val="180400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11</a:t>
            </a:fld>
            <a:endParaRPr kumimoji="1" lang="ja-JP" altLang="en-US" dirty="0"/>
          </a:p>
        </p:txBody>
      </p:sp>
    </p:spTree>
    <p:extLst>
      <p:ext uri="{BB962C8B-B14F-4D97-AF65-F5344CB8AC3E}">
        <p14:creationId xmlns:p14="http://schemas.microsoft.com/office/powerpoint/2010/main" val="3123668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12</a:t>
            </a:fld>
            <a:endParaRPr kumimoji="1" lang="ja-JP" altLang="en-US" dirty="0"/>
          </a:p>
        </p:txBody>
      </p:sp>
    </p:spTree>
    <p:extLst>
      <p:ext uri="{BB962C8B-B14F-4D97-AF65-F5344CB8AC3E}">
        <p14:creationId xmlns:p14="http://schemas.microsoft.com/office/powerpoint/2010/main" val="310619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13</a:t>
            </a:fld>
            <a:endParaRPr kumimoji="1" lang="ja-JP" altLang="en-US" dirty="0"/>
          </a:p>
        </p:txBody>
      </p:sp>
    </p:spTree>
    <p:extLst>
      <p:ext uri="{BB962C8B-B14F-4D97-AF65-F5344CB8AC3E}">
        <p14:creationId xmlns:p14="http://schemas.microsoft.com/office/powerpoint/2010/main" val="17372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14</a:t>
            </a:fld>
            <a:endParaRPr kumimoji="1" lang="ja-JP" altLang="en-US" dirty="0"/>
          </a:p>
        </p:txBody>
      </p:sp>
    </p:spTree>
    <p:extLst>
      <p:ext uri="{BB962C8B-B14F-4D97-AF65-F5344CB8AC3E}">
        <p14:creationId xmlns:p14="http://schemas.microsoft.com/office/powerpoint/2010/main" val="105808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15</a:t>
            </a:fld>
            <a:endParaRPr kumimoji="1" lang="ja-JP" altLang="en-US" dirty="0"/>
          </a:p>
        </p:txBody>
      </p:sp>
    </p:spTree>
    <p:extLst>
      <p:ext uri="{BB962C8B-B14F-4D97-AF65-F5344CB8AC3E}">
        <p14:creationId xmlns:p14="http://schemas.microsoft.com/office/powerpoint/2010/main" val="288788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16</a:t>
            </a:fld>
            <a:endParaRPr kumimoji="1" lang="ja-JP" altLang="en-US" dirty="0"/>
          </a:p>
        </p:txBody>
      </p:sp>
    </p:spTree>
    <p:extLst>
      <p:ext uri="{BB962C8B-B14F-4D97-AF65-F5344CB8AC3E}">
        <p14:creationId xmlns:p14="http://schemas.microsoft.com/office/powerpoint/2010/main" val="409372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17</a:t>
            </a:fld>
            <a:endParaRPr kumimoji="1" lang="ja-JP" altLang="en-US" dirty="0"/>
          </a:p>
        </p:txBody>
      </p:sp>
    </p:spTree>
    <p:extLst>
      <p:ext uri="{BB962C8B-B14F-4D97-AF65-F5344CB8AC3E}">
        <p14:creationId xmlns:p14="http://schemas.microsoft.com/office/powerpoint/2010/main" val="253581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18</a:t>
            </a:fld>
            <a:endParaRPr kumimoji="1" lang="ja-JP" altLang="en-US" dirty="0"/>
          </a:p>
        </p:txBody>
      </p:sp>
    </p:spTree>
    <p:extLst>
      <p:ext uri="{BB962C8B-B14F-4D97-AF65-F5344CB8AC3E}">
        <p14:creationId xmlns:p14="http://schemas.microsoft.com/office/powerpoint/2010/main" val="3012125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19</a:t>
            </a:fld>
            <a:endParaRPr kumimoji="1" lang="ja-JP" altLang="en-US" dirty="0"/>
          </a:p>
        </p:txBody>
      </p:sp>
    </p:spTree>
    <p:extLst>
      <p:ext uri="{BB962C8B-B14F-4D97-AF65-F5344CB8AC3E}">
        <p14:creationId xmlns:p14="http://schemas.microsoft.com/office/powerpoint/2010/main" val="208400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a:t>
            </a:fld>
            <a:endParaRPr kumimoji="1" lang="ja-JP" altLang="en-US" dirty="0"/>
          </a:p>
        </p:txBody>
      </p:sp>
    </p:spTree>
    <p:extLst>
      <p:ext uri="{BB962C8B-B14F-4D97-AF65-F5344CB8AC3E}">
        <p14:creationId xmlns:p14="http://schemas.microsoft.com/office/powerpoint/2010/main" val="2670810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20</a:t>
            </a:fld>
            <a:endParaRPr kumimoji="1" lang="ja-JP" altLang="en-US" dirty="0"/>
          </a:p>
        </p:txBody>
      </p:sp>
    </p:spTree>
    <p:extLst>
      <p:ext uri="{BB962C8B-B14F-4D97-AF65-F5344CB8AC3E}">
        <p14:creationId xmlns:p14="http://schemas.microsoft.com/office/powerpoint/2010/main" val="2822727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21</a:t>
            </a:fld>
            <a:endParaRPr kumimoji="1" lang="ja-JP" altLang="en-US" dirty="0"/>
          </a:p>
        </p:txBody>
      </p:sp>
    </p:spTree>
    <p:extLst>
      <p:ext uri="{BB962C8B-B14F-4D97-AF65-F5344CB8AC3E}">
        <p14:creationId xmlns:p14="http://schemas.microsoft.com/office/powerpoint/2010/main" val="3025706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22</a:t>
            </a:fld>
            <a:endParaRPr kumimoji="1" lang="ja-JP" altLang="en-US" dirty="0"/>
          </a:p>
        </p:txBody>
      </p:sp>
    </p:spTree>
    <p:extLst>
      <p:ext uri="{BB962C8B-B14F-4D97-AF65-F5344CB8AC3E}">
        <p14:creationId xmlns:p14="http://schemas.microsoft.com/office/powerpoint/2010/main" val="370970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3</a:t>
            </a:fld>
            <a:endParaRPr kumimoji="1" lang="ja-JP" altLang="en-US" dirty="0"/>
          </a:p>
        </p:txBody>
      </p:sp>
    </p:spTree>
    <p:extLst>
      <p:ext uri="{BB962C8B-B14F-4D97-AF65-F5344CB8AC3E}">
        <p14:creationId xmlns:p14="http://schemas.microsoft.com/office/powerpoint/2010/main" val="247642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4</a:t>
            </a:fld>
            <a:endParaRPr kumimoji="1" lang="ja-JP" altLang="en-US" dirty="0"/>
          </a:p>
        </p:txBody>
      </p:sp>
    </p:spTree>
    <p:extLst>
      <p:ext uri="{BB962C8B-B14F-4D97-AF65-F5344CB8AC3E}">
        <p14:creationId xmlns:p14="http://schemas.microsoft.com/office/powerpoint/2010/main" val="297688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5</a:t>
            </a:fld>
            <a:endParaRPr kumimoji="1" lang="ja-JP" altLang="en-US" dirty="0"/>
          </a:p>
        </p:txBody>
      </p:sp>
    </p:spTree>
    <p:extLst>
      <p:ext uri="{BB962C8B-B14F-4D97-AF65-F5344CB8AC3E}">
        <p14:creationId xmlns:p14="http://schemas.microsoft.com/office/powerpoint/2010/main" val="4910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6</a:t>
            </a:fld>
            <a:endParaRPr kumimoji="1" lang="ja-JP" altLang="en-US" dirty="0"/>
          </a:p>
        </p:txBody>
      </p:sp>
    </p:spTree>
    <p:extLst>
      <p:ext uri="{BB962C8B-B14F-4D97-AF65-F5344CB8AC3E}">
        <p14:creationId xmlns:p14="http://schemas.microsoft.com/office/powerpoint/2010/main" val="364778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7</a:t>
            </a:fld>
            <a:endParaRPr kumimoji="1" lang="ja-JP" altLang="en-US" dirty="0"/>
          </a:p>
        </p:txBody>
      </p:sp>
    </p:spTree>
    <p:extLst>
      <p:ext uri="{BB962C8B-B14F-4D97-AF65-F5344CB8AC3E}">
        <p14:creationId xmlns:p14="http://schemas.microsoft.com/office/powerpoint/2010/main" val="209983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8</a:t>
            </a:fld>
            <a:endParaRPr kumimoji="1" lang="ja-JP" altLang="en-US" dirty="0"/>
          </a:p>
        </p:txBody>
      </p:sp>
    </p:spTree>
    <p:extLst>
      <p:ext uri="{BB962C8B-B14F-4D97-AF65-F5344CB8AC3E}">
        <p14:creationId xmlns:p14="http://schemas.microsoft.com/office/powerpoint/2010/main" val="59984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9</a:t>
            </a:fld>
            <a:endParaRPr kumimoji="1" lang="ja-JP" altLang="en-US" dirty="0"/>
          </a:p>
        </p:txBody>
      </p:sp>
    </p:spTree>
    <p:extLst>
      <p:ext uri="{BB962C8B-B14F-4D97-AF65-F5344CB8AC3E}">
        <p14:creationId xmlns:p14="http://schemas.microsoft.com/office/powerpoint/2010/main" val="3757253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13" name="Slide Number Placeholder 5"/>
          <p:cNvSpPr>
            <a:spLocks noGrp="1"/>
          </p:cNvSpPr>
          <p:nvPr>
            <p:ph type="sldNum" sz="quarter" idx="4"/>
          </p:nvPr>
        </p:nvSpPr>
        <p:spPr>
          <a:xfrm>
            <a:off x="2709864" y="9593838"/>
            <a:ext cx="1543050" cy="312162"/>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88458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8589" y="455198"/>
            <a:ext cx="4932709" cy="603834"/>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lang="en-US" dirty="0"/>
          </a:p>
        </p:txBody>
      </p:sp>
      <p:pic>
        <p:nvPicPr>
          <p:cNvPr id="8" name="図 7" descr="ロックアップ_カラー_RGB.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3038" y="419100"/>
            <a:ext cx="1300164" cy="603835"/>
          </a:xfrm>
          <a:prstGeom prst="rect">
            <a:avLst/>
          </a:prstGeom>
        </p:spPr>
      </p:pic>
      <p:sp>
        <p:nvSpPr>
          <p:cNvPr id="7" name="正方形/長方形 6"/>
          <p:cNvSpPr/>
          <p:nvPr userDrawn="1"/>
        </p:nvSpPr>
        <p:spPr>
          <a:xfrm>
            <a:off x="114300" y="419101"/>
            <a:ext cx="6578600" cy="914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userDrawn="1"/>
        </p:nvSpPr>
        <p:spPr>
          <a:xfrm>
            <a:off x="114300" y="1084392"/>
            <a:ext cx="6578600" cy="8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タイトル 9"/>
          <p:cNvSpPr txBox="1">
            <a:spLocks/>
          </p:cNvSpPr>
          <p:nvPr userDrawn="1"/>
        </p:nvSpPr>
        <p:spPr>
          <a:xfrm>
            <a:off x="247650" y="-61686"/>
            <a:ext cx="3896857" cy="6652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a:lstStyle>
          <a:p>
            <a:r>
              <a:rPr lang="en-US" altLang="ja-JP" sz="2800" b="1" dirty="0" smtClean="0">
                <a:solidFill>
                  <a:srgbClr val="FF0000"/>
                </a:solidFill>
                <a:latin typeface="+mn-lt"/>
              </a:rPr>
              <a:t>CONFIDENTIAL</a:t>
            </a:r>
            <a:endParaRPr lang="ja-JP" altLang="en-US" sz="2800" b="1" dirty="0">
              <a:solidFill>
                <a:srgbClr val="FF0000"/>
              </a:solidFill>
              <a:latin typeface="+mn-lt"/>
            </a:endParaRPr>
          </a:p>
        </p:txBody>
      </p:sp>
      <p:sp>
        <p:nvSpPr>
          <p:cNvPr id="11" name="Slide Number Placeholder 5"/>
          <p:cNvSpPr>
            <a:spLocks noGrp="1"/>
          </p:cNvSpPr>
          <p:nvPr>
            <p:ph type="sldNum" sz="quarter" idx="4"/>
          </p:nvPr>
        </p:nvSpPr>
        <p:spPr>
          <a:xfrm>
            <a:off x="2647949" y="9565261"/>
            <a:ext cx="1543050" cy="340737"/>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1585392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48.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emf"/><Relationship Id="rId2" Type="http://schemas.openxmlformats.org/officeDocument/2006/relationships/notesSlide" Target="../notesSlides/notesSlide2.xml"/><Relationship Id="rId16" Type="http://schemas.openxmlformats.org/officeDocument/2006/relationships/image" Target="../media/image12.emf"/><Relationship Id="rId20" Type="http://schemas.openxmlformats.org/officeDocument/2006/relationships/image" Target="../media/image16.emf"/><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1.png"/><Relationship Id="rId10" Type="http://schemas.microsoft.com/office/2007/relationships/hdphoto" Target="../media/hdphoto3.wdp"/><Relationship Id="rId19" Type="http://schemas.openxmlformats.org/officeDocument/2006/relationships/image" Target="../media/image15.emf"/><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15.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 altLang="ja-JP" sz="2800" dirty="0" smtClean="0">
                <a:latin typeface="Meiryo UI" panose="020B0604030504040204" pitchFamily="50" charset="-128"/>
                <a:ea typeface="Meiryo UI" panose="020B0604030504040204" pitchFamily="50" charset="-128"/>
                <a:cs typeface="メイリオ" panose="020B0604030504040204" pitchFamily="50" charset="-128"/>
              </a:rPr>
              <a:t>FCP </a:t>
            </a:r>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ladder manual</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2" name="テキスト ボックス 21"/>
          <p:cNvSpPr txBox="1"/>
          <p:nvPr/>
        </p:nvSpPr>
        <p:spPr>
          <a:xfrm>
            <a:off x="185908" y="1158843"/>
            <a:ext cx="6590961" cy="6247864"/>
          </a:xfrm>
          <a:prstGeom prst="rect">
            <a:avLst/>
          </a:prstGeom>
          <a:noFill/>
        </p:spPr>
        <p:txBody>
          <a:bodyPr wrap="square" rtlCol="0">
            <a:spAutoFit/>
          </a:bodyPr>
          <a:lstStyle/>
          <a:p>
            <a:r>
              <a:rPr lang="en" altLang="en-US" sz="2000" dirty="0">
                <a:latin typeface="Meiryo UI" panose="020B0604030504040204" pitchFamily="50" charset="-128"/>
                <a:ea typeface="Meiryo UI" panose="020B0604030504040204" pitchFamily="50" charset="-128"/>
                <a:cs typeface="メイリオ" panose="020B0604030504040204" pitchFamily="50" charset="-128"/>
              </a:rPr>
              <a:t>〇Overall </a:t>
            </a:r>
            <a:endParaRPr lang="en" altLang="en-US"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en-US" sz="2000" dirty="0">
                <a:latin typeface="Meiryo UI" panose="020B0604030504040204" pitchFamily="50" charset="-128"/>
                <a:ea typeface="Meiryo UI" panose="020B0604030504040204" pitchFamily="50" charset="-128"/>
                <a:cs typeface="メイリオ" panose="020B0604030504040204" pitchFamily="50" charset="-128"/>
              </a:rPr>
              <a:t>Control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configuration</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Usable </a:t>
            </a:r>
            <a:r>
              <a:rPr lang="en" altLang="ja-JP" sz="2000" dirty="0" smtClean="0">
                <a:latin typeface="Meiryo UI" panose="020B0604030504040204" pitchFamily="50" charset="-128"/>
                <a:ea typeface="Meiryo UI" panose="020B0604030504040204" pitchFamily="50" charset="-128"/>
                <a:cs typeface="メイリオ" panose="020B0604030504040204" pitchFamily="50" charset="-128"/>
              </a:rPr>
              <a:t>d</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evice area</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2000" dirty="0">
                <a:latin typeface="Meiryo UI" panose="020B0604030504040204" pitchFamily="50" charset="-128"/>
                <a:ea typeface="Meiryo UI" panose="020B0604030504040204" pitchFamily="50" charset="-128"/>
                <a:cs typeface="メイリオ" panose="020B0604030504040204" pitchFamily="50" charset="-128"/>
              </a:rPr>
              <a:t>〇Program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detail</a:t>
            </a: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・Program components</a:t>
            </a: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・Rules of writng Sequence </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2000" dirty="0">
                <a:latin typeface="Meiryo UI" panose="020B0604030504040204" pitchFamily="50" charset="-128"/>
                <a:ea typeface="Meiryo UI" panose="020B0604030504040204" pitchFamily="50" charset="-128"/>
                <a:cs typeface="メイリオ" panose="020B0604030504040204" pitchFamily="50" charset="-128"/>
              </a:rPr>
              <a:t>〇Program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editing method</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・Add units and modules  </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2000" dirty="0" smtClean="0">
                <a:latin typeface="Meiryo UI" panose="020B0604030504040204" pitchFamily="50" charset="-128"/>
                <a:ea typeface="Meiryo UI" panose="020B0604030504040204" pitchFamily="50" charset="-128"/>
                <a:cs typeface="メイリオ" panose="020B0604030504040204" pitchFamily="50" charset="-128"/>
              </a:rPr>
              <a:t>IO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control setting </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2000" dirty="0" smtClean="0">
                <a:latin typeface="Meiryo UI" panose="020B0604030504040204" pitchFamily="50" charset="-128"/>
                <a:ea typeface="Meiryo UI" panose="020B0604030504040204" pitchFamily="50" charset="-128"/>
                <a:cs typeface="メイリオ" panose="020B0604030504040204" pitchFamily="50" charset="-128"/>
              </a:rPr>
              <a:t>R</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obot movement</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2000" dirty="0" smtClean="0">
                <a:latin typeface="Meiryo UI" panose="020B0604030504040204" pitchFamily="50" charset="-128"/>
                <a:ea typeface="Meiryo UI" panose="020B0604030504040204" pitchFamily="50" charset="-128"/>
                <a:cs typeface="メイリオ" panose="020B0604030504040204" pitchFamily="50" charset="-128"/>
              </a:rPr>
              <a:t>C</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amera operation</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ja-JP" sz="2000" dirty="0">
                <a:latin typeface="Meiryo UI" panose="020B0604030504040204" pitchFamily="50" charset="-128"/>
                <a:ea typeface="Meiryo UI" panose="020B0604030504040204" pitchFamily="50" charset="-128"/>
                <a:cs typeface="メイリオ" panose="020B0604030504040204" pitchFamily="50" charset="-128"/>
              </a:rPr>
              <a:t> </a:t>
            </a:r>
            <a:r>
              <a:rPr lang="en"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・Cycle time measurement</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In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stock</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of work </a:t>
            </a:r>
          </a:p>
          <a:p>
            <a:r>
              <a:rPr lang="en"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・Error</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・Interference area</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・Communication between each</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modules</a:t>
            </a: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C</a:t>
            </a:r>
            <a:r>
              <a:rPr lang="en" altLang="en-US" sz="2000" dirty="0" smtClean="0">
                <a:latin typeface="Meiryo UI" panose="020B0604030504040204" pitchFamily="50" charset="-128"/>
                <a:ea typeface="Meiryo UI" panose="020B0604030504040204" pitchFamily="50" charset="-128"/>
                <a:cs typeface="メイリオ" panose="020B0604030504040204" pitchFamily="50" charset="-128"/>
              </a:rPr>
              <a:t>ycle stop</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0169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39917" y="1065703"/>
            <a:ext cx="6590961" cy="5755422"/>
          </a:xfrm>
          <a:prstGeom prst="rect">
            <a:avLst/>
          </a:prstGeom>
          <a:noFill/>
        </p:spPr>
        <p:txBody>
          <a:bodyPr wrap="square" rtlCol="0">
            <a:spAutoFit/>
          </a:bodyPr>
          <a:lstStyle/>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Camera control ladder</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Copy the ladder below for each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camera.</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Camera operation </a:t>
            </a:r>
            <a:r>
              <a:rPr lang="en" altLang="ja-JP" sz="2800" dirty="0" smtClean="0">
                <a:latin typeface="Meiryo UI" panose="020B0604030504040204" pitchFamily="50" charset="-128"/>
                <a:ea typeface="Meiryo UI" panose="020B0604030504040204" pitchFamily="50" charset="-128"/>
                <a:cs typeface="メイリオ" panose="020B0604030504040204" pitchFamily="50" charset="-128"/>
              </a:rPr>
              <a:t>(VAST)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38" name="グループ化 37"/>
          <p:cNvGrpSpPr/>
          <p:nvPr/>
        </p:nvGrpSpPr>
        <p:grpSpPr>
          <a:xfrm>
            <a:off x="267038" y="1693861"/>
            <a:ext cx="6324260" cy="7583056"/>
            <a:chOff x="334820" y="1839004"/>
            <a:chExt cx="6324260" cy="7583056"/>
          </a:xfrm>
        </p:grpSpPr>
        <p:grpSp>
          <p:nvGrpSpPr>
            <p:cNvPr id="16" name="グループ化 15"/>
            <p:cNvGrpSpPr/>
            <p:nvPr/>
          </p:nvGrpSpPr>
          <p:grpSpPr>
            <a:xfrm>
              <a:off x="334820" y="1839004"/>
              <a:ext cx="6324260" cy="3494916"/>
              <a:chOff x="381339" y="1998661"/>
              <a:chExt cx="6324260" cy="3494916"/>
            </a:xfrm>
          </p:grpSpPr>
          <p:pic>
            <p:nvPicPr>
              <p:cNvPr id="11" name="図 10"/>
              <p:cNvPicPr>
                <a:picLocks noChangeAspect="1"/>
              </p:cNvPicPr>
              <p:nvPr/>
            </p:nvPicPr>
            <p:blipFill rotWithShape="1">
              <a:blip r:embed="rId3"/>
              <a:srcRect r="76031"/>
              <a:stretch/>
            </p:blipFill>
            <p:spPr>
              <a:xfrm>
                <a:off x="381339" y="1998662"/>
                <a:ext cx="2438061" cy="3494915"/>
              </a:xfrm>
              <a:prstGeom prst="rect">
                <a:avLst/>
              </a:prstGeom>
            </p:spPr>
          </p:pic>
          <p:pic>
            <p:nvPicPr>
              <p:cNvPr id="32" name="図 31"/>
              <p:cNvPicPr>
                <a:picLocks noChangeAspect="1"/>
              </p:cNvPicPr>
              <p:nvPr/>
            </p:nvPicPr>
            <p:blipFill rotWithShape="1">
              <a:blip r:embed="rId3"/>
              <a:srcRect l="39076" r="30043"/>
              <a:stretch/>
            </p:blipFill>
            <p:spPr>
              <a:xfrm>
                <a:off x="2819401" y="1998661"/>
                <a:ext cx="3141128" cy="3494915"/>
              </a:xfrm>
              <a:prstGeom prst="rect">
                <a:avLst/>
              </a:prstGeom>
            </p:spPr>
          </p:pic>
          <p:pic>
            <p:nvPicPr>
              <p:cNvPr id="33" name="図 32"/>
              <p:cNvPicPr>
                <a:picLocks noChangeAspect="1"/>
              </p:cNvPicPr>
              <p:nvPr/>
            </p:nvPicPr>
            <p:blipFill rotWithShape="1">
              <a:blip r:embed="rId3"/>
              <a:srcRect l="92140" r="-880"/>
              <a:stretch/>
            </p:blipFill>
            <p:spPr>
              <a:xfrm>
                <a:off x="5816600" y="1998661"/>
                <a:ext cx="888999" cy="3494915"/>
              </a:xfrm>
              <a:prstGeom prst="rect">
                <a:avLst/>
              </a:prstGeom>
            </p:spPr>
          </p:pic>
        </p:grpSp>
        <p:pic>
          <p:nvPicPr>
            <p:cNvPr id="26" name="図 25"/>
            <p:cNvPicPr>
              <a:picLocks noChangeAspect="1"/>
            </p:cNvPicPr>
            <p:nvPr/>
          </p:nvPicPr>
          <p:blipFill rotWithShape="1">
            <a:blip r:embed="rId4"/>
            <a:srcRect l="545" r="83991"/>
            <a:stretch/>
          </p:blipFill>
          <p:spPr>
            <a:xfrm>
              <a:off x="348342" y="5245656"/>
              <a:ext cx="1624945" cy="2433918"/>
            </a:xfrm>
            <a:prstGeom prst="rect">
              <a:avLst/>
            </a:prstGeom>
          </p:spPr>
        </p:pic>
        <p:pic>
          <p:nvPicPr>
            <p:cNvPr id="34" name="図 33"/>
            <p:cNvPicPr>
              <a:picLocks noChangeAspect="1"/>
            </p:cNvPicPr>
            <p:nvPr/>
          </p:nvPicPr>
          <p:blipFill rotWithShape="1">
            <a:blip r:embed="rId4"/>
            <a:srcRect l="56014"/>
            <a:stretch/>
          </p:blipFill>
          <p:spPr>
            <a:xfrm>
              <a:off x="1956452" y="5238985"/>
              <a:ext cx="4634846" cy="2440589"/>
            </a:xfrm>
            <a:prstGeom prst="rect">
              <a:avLst/>
            </a:prstGeom>
          </p:spPr>
        </p:pic>
        <p:pic>
          <p:nvPicPr>
            <p:cNvPr id="35" name="図 34"/>
            <p:cNvPicPr>
              <a:picLocks noChangeAspect="1"/>
            </p:cNvPicPr>
            <p:nvPr/>
          </p:nvPicPr>
          <p:blipFill rotWithShape="1">
            <a:blip r:embed="rId5"/>
            <a:srcRect l="1370" t="3633" b="16834"/>
            <a:stretch/>
          </p:blipFill>
          <p:spPr>
            <a:xfrm>
              <a:off x="348342" y="7682571"/>
              <a:ext cx="4165601" cy="1739489"/>
            </a:xfrm>
            <a:prstGeom prst="rect">
              <a:avLst/>
            </a:prstGeom>
          </p:spPr>
        </p:pic>
        <p:pic>
          <p:nvPicPr>
            <p:cNvPr id="37" name="図 36"/>
            <p:cNvPicPr>
              <a:picLocks noChangeAspect="1"/>
            </p:cNvPicPr>
            <p:nvPr/>
          </p:nvPicPr>
          <p:blipFill rotWithShape="1">
            <a:blip r:embed="rId6"/>
            <a:srcRect t="1805"/>
            <a:stretch/>
          </p:blipFill>
          <p:spPr>
            <a:xfrm>
              <a:off x="2641360" y="7679574"/>
              <a:ext cx="3966317" cy="1725943"/>
            </a:xfrm>
            <a:prstGeom prst="rect">
              <a:avLst/>
            </a:prstGeom>
          </p:spPr>
        </p:pic>
      </p:grpSp>
    </p:spTree>
    <p:extLst>
      <p:ext uri="{BB962C8B-B14F-4D97-AF65-F5344CB8AC3E}">
        <p14:creationId xmlns:p14="http://schemas.microsoft.com/office/powerpoint/2010/main" val="1343557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39917" y="1065703"/>
            <a:ext cx="6590961" cy="6001643"/>
          </a:xfrm>
          <a:prstGeom prst="rect">
            <a:avLst/>
          </a:prstGeom>
          <a:noFill/>
        </p:spPr>
        <p:txBody>
          <a:bodyPr wrap="square" rtlCol="0">
            <a:spAutoFit/>
          </a:bodyPr>
          <a:lstStyle/>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Camera settings</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Camera No. is settind on area sprict.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The start signal of camera operatinon connect following  sprict which is setting program no. / config no.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·Operation setting</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To start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camera inspection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connect </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CAM_REQ_Run_B:Z9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Connect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CAM_REQ_Capture_B:Z9 for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camera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inspection imaging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Camera operation </a:t>
            </a:r>
            <a:r>
              <a:rPr lang="en" altLang="ja-JP" sz="2800" dirty="0" smtClean="0">
                <a:latin typeface="Meiryo UI" panose="020B0604030504040204" pitchFamily="50" charset="-128"/>
                <a:ea typeface="Meiryo UI" panose="020B0604030504040204" pitchFamily="50" charset="-128"/>
                <a:cs typeface="メイリオ" panose="020B0604030504040204" pitchFamily="50" charset="-128"/>
              </a:rPr>
              <a:t>(VAST)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309656" y="2141989"/>
            <a:ext cx="6365818" cy="3494916"/>
            <a:chOff x="291963" y="1900883"/>
            <a:chExt cx="6365818" cy="3494916"/>
          </a:xfrm>
        </p:grpSpPr>
        <p:grpSp>
          <p:nvGrpSpPr>
            <p:cNvPr id="4" name="グループ化 3"/>
            <p:cNvGrpSpPr/>
            <p:nvPr/>
          </p:nvGrpSpPr>
          <p:grpSpPr>
            <a:xfrm>
              <a:off x="333521" y="1900883"/>
              <a:ext cx="6324260" cy="3494916"/>
              <a:chOff x="267038" y="2291298"/>
              <a:chExt cx="6324260" cy="3494916"/>
            </a:xfrm>
          </p:grpSpPr>
          <p:grpSp>
            <p:nvGrpSpPr>
              <p:cNvPr id="16" name="グループ化 15"/>
              <p:cNvGrpSpPr/>
              <p:nvPr/>
            </p:nvGrpSpPr>
            <p:grpSpPr>
              <a:xfrm>
                <a:off x="267038" y="2291298"/>
                <a:ext cx="6324260" cy="3494916"/>
                <a:chOff x="381339" y="2362451"/>
                <a:chExt cx="6324260" cy="3494916"/>
              </a:xfrm>
            </p:grpSpPr>
            <p:pic>
              <p:nvPicPr>
                <p:cNvPr id="11" name="図 10"/>
                <p:cNvPicPr>
                  <a:picLocks noChangeAspect="1"/>
                </p:cNvPicPr>
                <p:nvPr/>
              </p:nvPicPr>
              <p:blipFill rotWithShape="1">
                <a:blip r:embed="rId3"/>
                <a:srcRect r="76031"/>
                <a:stretch/>
              </p:blipFill>
              <p:spPr>
                <a:xfrm>
                  <a:off x="381339" y="2362452"/>
                  <a:ext cx="2438061" cy="3494915"/>
                </a:xfrm>
                <a:prstGeom prst="rect">
                  <a:avLst/>
                </a:prstGeom>
              </p:spPr>
            </p:pic>
            <p:pic>
              <p:nvPicPr>
                <p:cNvPr id="32" name="図 31"/>
                <p:cNvPicPr>
                  <a:picLocks noChangeAspect="1"/>
                </p:cNvPicPr>
                <p:nvPr/>
              </p:nvPicPr>
              <p:blipFill rotWithShape="1">
                <a:blip r:embed="rId3"/>
                <a:srcRect l="39076" r="30043"/>
                <a:stretch/>
              </p:blipFill>
              <p:spPr>
                <a:xfrm>
                  <a:off x="2819401" y="2362451"/>
                  <a:ext cx="3141128" cy="3494915"/>
                </a:xfrm>
                <a:prstGeom prst="rect">
                  <a:avLst/>
                </a:prstGeom>
              </p:spPr>
            </p:pic>
            <p:pic>
              <p:nvPicPr>
                <p:cNvPr id="33" name="図 32"/>
                <p:cNvPicPr>
                  <a:picLocks noChangeAspect="1"/>
                </p:cNvPicPr>
                <p:nvPr/>
              </p:nvPicPr>
              <p:blipFill rotWithShape="1">
                <a:blip r:embed="rId3"/>
                <a:srcRect l="92140" r="-880"/>
                <a:stretch/>
              </p:blipFill>
              <p:spPr>
                <a:xfrm>
                  <a:off x="5816600" y="2362451"/>
                  <a:ext cx="888999" cy="3494915"/>
                </a:xfrm>
                <a:prstGeom prst="rect">
                  <a:avLst/>
                </a:prstGeom>
              </p:spPr>
            </p:pic>
          </p:grpSp>
          <p:sp>
            <p:nvSpPr>
              <p:cNvPr id="13" name="テキスト ボックス 12"/>
              <p:cNvSpPr txBox="1"/>
              <p:nvPr/>
            </p:nvSpPr>
            <p:spPr>
              <a:xfrm>
                <a:off x="1329634" y="2860888"/>
                <a:ext cx="1710279" cy="276999"/>
              </a:xfrm>
              <a:prstGeom prst="rect">
                <a:avLst/>
              </a:prstGeom>
              <a:solidFill>
                <a:schemeClr val="bg1"/>
              </a:solidFill>
              <a:ln w="25400">
                <a:solidFill>
                  <a:schemeClr val="accent1"/>
                </a:solidFill>
              </a:ln>
            </p:spPr>
            <p:txBody>
              <a:bodyPr wrap="square" rtlCol="0">
                <a:spAutoFit/>
              </a:bodyPr>
              <a:lstStyle/>
              <a:p>
                <a:r>
                  <a:rPr lang="en" altLang="ja-JP" sz="1200" b="1" dirty="0" smtClean="0"/>
                  <a:t>&lt;= </a:t>
                </a:r>
                <a:r>
                  <a:rPr lang="en" altLang="en-US" sz="1200" b="1" dirty="0" smtClean="0"/>
                  <a:t>Set the camera No. </a:t>
                </a:r>
                <a:endParaRPr lang="en-US" altLang="ja-JP" sz="1200" b="1" dirty="0" smtClean="0"/>
              </a:p>
            </p:txBody>
          </p:sp>
          <p:sp>
            <p:nvSpPr>
              <p:cNvPr id="14" name="角丸四角形 13"/>
              <p:cNvSpPr/>
              <p:nvPr/>
            </p:nvSpPr>
            <p:spPr>
              <a:xfrm>
                <a:off x="1043884" y="2833087"/>
                <a:ext cx="285750" cy="3048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4206093" y="3881205"/>
                <a:ext cx="2077424" cy="461665"/>
              </a:xfrm>
              <a:prstGeom prst="rect">
                <a:avLst/>
              </a:prstGeom>
              <a:solidFill>
                <a:schemeClr val="bg1"/>
              </a:solidFill>
              <a:ln w="25400">
                <a:solidFill>
                  <a:schemeClr val="accent1"/>
                </a:solidFill>
              </a:ln>
            </p:spPr>
            <p:txBody>
              <a:bodyPr wrap="square" rtlCol="0">
                <a:spAutoFit/>
              </a:bodyPr>
              <a:lstStyle/>
              <a:p>
                <a:r>
                  <a:rPr lang="en" altLang="ja-JP" sz="1200" b="1" dirty="0" smtClean="0"/>
                  <a:t>&lt;= Set following parameter  </a:t>
                </a:r>
              </a:p>
              <a:p>
                <a:r>
                  <a:rPr lang="en-US" altLang="ja-JP" sz="1200" b="1" dirty="0" smtClean="0"/>
                  <a:t>P</a:t>
                </a:r>
                <a:r>
                  <a:rPr lang="en" altLang="ja-JP" sz="1200" b="1" dirty="0" smtClean="0"/>
                  <a:t>rogram_No / config_No.</a:t>
                </a:r>
                <a:endParaRPr lang="en-US" altLang="ja-JP" sz="1200" b="1" dirty="0" smtClean="0"/>
              </a:p>
            </p:txBody>
          </p:sp>
          <p:sp>
            <p:nvSpPr>
              <p:cNvPr id="17" name="角丸四角形 16"/>
              <p:cNvSpPr/>
              <p:nvPr/>
            </p:nvSpPr>
            <p:spPr>
              <a:xfrm>
                <a:off x="3891858" y="3799035"/>
                <a:ext cx="292181" cy="41082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 name="角丸四角形 5"/>
            <p:cNvSpPr/>
            <p:nvPr/>
          </p:nvSpPr>
          <p:spPr>
            <a:xfrm>
              <a:off x="291963" y="3029051"/>
              <a:ext cx="1219030" cy="222068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3" name="テキスト ボックス 22"/>
            <p:cNvSpPr txBox="1"/>
            <p:nvPr/>
          </p:nvSpPr>
          <p:spPr>
            <a:xfrm>
              <a:off x="1318996" y="4300486"/>
              <a:ext cx="1304800" cy="461665"/>
            </a:xfrm>
            <a:prstGeom prst="rect">
              <a:avLst/>
            </a:prstGeom>
            <a:solidFill>
              <a:schemeClr val="bg1"/>
            </a:solidFill>
            <a:ln w="25400">
              <a:solidFill>
                <a:srgbClr val="00B050"/>
              </a:solidFill>
            </a:ln>
          </p:spPr>
          <p:txBody>
            <a:bodyPr wrap="square" rtlCol="0">
              <a:spAutoFit/>
            </a:bodyPr>
            <a:lstStyle/>
            <a:p>
              <a:r>
                <a:rPr lang="en" altLang="en-US" sz="1200" b="1" dirty="0" smtClean="0"/>
                <a:t>camera operation</a:t>
              </a:r>
              <a:endParaRPr lang="en-US" altLang="ja-JP" sz="1200" b="1" dirty="0" smtClean="0"/>
            </a:p>
            <a:p>
              <a:r>
                <a:rPr lang="en" altLang="en-US" sz="1200" b="1" dirty="0" smtClean="0"/>
                <a:t>start signal</a:t>
              </a:r>
              <a:endParaRPr lang="en-US" altLang="ja-JP" sz="1200" b="1" dirty="0" smtClean="0"/>
            </a:p>
          </p:txBody>
        </p:sp>
      </p:grpSp>
      <p:grpSp>
        <p:nvGrpSpPr>
          <p:cNvPr id="3" name="グループ化 2"/>
          <p:cNvGrpSpPr/>
          <p:nvPr/>
        </p:nvGrpSpPr>
        <p:grpSpPr>
          <a:xfrm>
            <a:off x="414825" y="6748412"/>
            <a:ext cx="6265346" cy="2529244"/>
            <a:chOff x="414825" y="6748412"/>
            <a:chExt cx="6265346" cy="2529244"/>
          </a:xfrm>
        </p:grpSpPr>
        <p:pic>
          <p:nvPicPr>
            <p:cNvPr id="18" name="図 17"/>
            <p:cNvPicPr>
              <a:picLocks noChangeAspect="1"/>
            </p:cNvPicPr>
            <p:nvPr/>
          </p:nvPicPr>
          <p:blipFill rotWithShape="1">
            <a:blip r:embed="rId4"/>
            <a:srcRect l="545" r="83991"/>
            <a:stretch/>
          </p:blipFill>
          <p:spPr>
            <a:xfrm>
              <a:off x="414825" y="6786842"/>
              <a:ext cx="1624945" cy="2433918"/>
            </a:xfrm>
            <a:prstGeom prst="rect">
              <a:avLst/>
            </a:prstGeom>
          </p:spPr>
        </p:pic>
        <p:pic>
          <p:nvPicPr>
            <p:cNvPr id="19" name="図 18"/>
            <p:cNvPicPr>
              <a:picLocks noChangeAspect="1"/>
            </p:cNvPicPr>
            <p:nvPr/>
          </p:nvPicPr>
          <p:blipFill rotWithShape="1">
            <a:blip r:embed="rId4"/>
            <a:srcRect l="56014"/>
            <a:stretch/>
          </p:blipFill>
          <p:spPr>
            <a:xfrm>
              <a:off x="2022935" y="6780171"/>
              <a:ext cx="4634846" cy="2440589"/>
            </a:xfrm>
            <a:prstGeom prst="rect">
              <a:avLst/>
            </a:prstGeom>
          </p:spPr>
        </p:pic>
        <p:sp>
          <p:nvSpPr>
            <p:cNvPr id="24" name="角丸四角形 23"/>
            <p:cNvSpPr/>
            <p:nvPr/>
          </p:nvSpPr>
          <p:spPr>
            <a:xfrm>
              <a:off x="414825" y="6804172"/>
              <a:ext cx="1243764" cy="1236742"/>
            </a:xfrm>
            <a:prstGeom prst="roundRect">
              <a:avLst/>
            </a:prstGeom>
            <a:noFill/>
            <a:ln w="25400">
              <a:solidFill>
                <a:srgbClr val="FF66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5" name="テキスト ボックス 24"/>
            <p:cNvSpPr txBox="1"/>
            <p:nvPr/>
          </p:nvSpPr>
          <p:spPr>
            <a:xfrm>
              <a:off x="1550785" y="6878990"/>
              <a:ext cx="1302101" cy="461665"/>
            </a:xfrm>
            <a:prstGeom prst="rect">
              <a:avLst/>
            </a:prstGeom>
            <a:solidFill>
              <a:schemeClr val="bg1"/>
            </a:solidFill>
            <a:ln w="25400">
              <a:solidFill>
                <a:srgbClr val="FF6600"/>
              </a:solidFill>
            </a:ln>
          </p:spPr>
          <p:txBody>
            <a:bodyPr wrap="square" rtlCol="0">
              <a:spAutoFit/>
            </a:bodyPr>
            <a:lstStyle/>
            <a:p>
              <a:r>
                <a:rPr lang="en" altLang="en-US" sz="1200" b="1" dirty="0" smtClean="0"/>
                <a:t>Inspection start signal</a:t>
              </a:r>
              <a:endParaRPr lang="en-US" altLang="ja-JP" sz="1200" b="1" dirty="0" smtClean="0"/>
            </a:p>
          </p:txBody>
        </p:sp>
        <p:sp>
          <p:nvSpPr>
            <p:cNvPr id="27" name="角丸四角形 26"/>
            <p:cNvSpPr/>
            <p:nvPr/>
          </p:nvSpPr>
          <p:spPr>
            <a:xfrm>
              <a:off x="414825" y="8040914"/>
              <a:ext cx="1243764" cy="1236742"/>
            </a:xfrm>
            <a:prstGeom prst="roundRect">
              <a:avLst/>
            </a:prstGeom>
            <a:noFill/>
            <a:ln w="254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8" name="テキスト ボックス 27"/>
            <p:cNvSpPr txBox="1"/>
            <p:nvPr/>
          </p:nvSpPr>
          <p:spPr>
            <a:xfrm>
              <a:off x="1567620" y="8182506"/>
              <a:ext cx="1285266" cy="461665"/>
            </a:xfrm>
            <a:prstGeom prst="rect">
              <a:avLst/>
            </a:prstGeom>
            <a:solidFill>
              <a:schemeClr val="bg1"/>
            </a:solidFill>
            <a:ln w="25400">
              <a:solidFill>
                <a:srgbClr val="00B050"/>
              </a:solidFill>
            </a:ln>
          </p:spPr>
          <p:txBody>
            <a:bodyPr wrap="square" rtlCol="0">
              <a:spAutoFit/>
            </a:bodyPr>
            <a:lstStyle/>
            <a:p>
              <a:r>
                <a:rPr lang="en" altLang="en-US" sz="1200" b="1" dirty="0" smtClean="0"/>
                <a:t>Imaging start signal</a:t>
              </a:r>
              <a:endParaRPr lang="en-US" altLang="ja-JP" sz="1200" b="1" dirty="0" smtClean="0"/>
            </a:p>
          </p:txBody>
        </p:sp>
        <p:sp>
          <p:nvSpPr>
            <p:cNvPr id="29" name="角丸四角形 28"/>
            <p:cNvSpPr/>
            <p:nvPr/>
          </p:nvSpPr>
          <p:spPr>
            <a:xfrm>
              <a:off x="5431710" y="6748412"/>
              <a:ext cx="1243764" cy="1236742"/>
            </a:xfrm>
            <a:prstGeom prst="roundRect">
              <a:avLst/>
            </a:prstGeom>
            <a:noFill/>
            <a:ln w="25400">
              <a:solidFill>
                <a:srgbClr val="FF66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0" name="角丸四角形 29"/>
            <p:cNvSpPr/>
            <p:nvPr/>
          </p:nvSpPr>
          <p:spPr>
            <a:xfrm>
              <a:off x="5436407" y="8025800"/>
              <a:ext cx="1243764" cy="1236742"/>
            </a:xfrm>
            <a:prstGeom prst="roundRect">
              <a:avLst/>
            </a:prstGeom>
            <a:noFill/>
            <a:ln w="254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58791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67039" y="-1314640"/>
            <a:ext cx="6590961" cy="8217634"/>
          </a:xfrm>
          <a:prstGeom prst="rect">
            <a:avLst/>
          </a:prstGeom>
          <a:noFill/>
        </p:spPr>
        <p:txBody>
          <a:bodyPr wrap="square" rtlCol="0">
            <a:spAutoFit/>
          </a:bodyPr>
          <a:lstStyle/>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Function block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setCamera</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is setting.  </a:t>
            </a: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Camera operation </a:t>
            </a:r>
            <a:r>
              <a:rPr lang="en" altLang="ja-JP" sz="2800" dirty="0" smtClean="0">
                <a:latin typeface="Meiryo UI" panose="020B0604030504040204" pitchFamily="50" charset="-128"/>
                <a:ea typeface="Meiryo UI" panose="020B0604030504040204" pitchFamily="50" charset="-128"/>
                <a:cs typeface="メイリオ" panose="020B0604030504040204" pitchFamily="50" charset="-128"/>
              </a:rPr>
              <a:t>(VAST)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532174" y="1611086"/>
            <a:ext cx="5155519" cy="5572345"/>
            <a:chOff x="526823" y="1863300"/>
            <a:chExt cx="5827826" cy="6227275"/>
          </a:xfrm>
        </p:grpSpPr>
        <p:pic>
          <p:nvPicPr>
            <p:cNvPr id="4" name="図 3"/>
            <p:cNvPicPr>
              <a:picLocks noChangeAspect="1"/>
            </p:cNvPicPr>
            <p:nvPr/>
          </p:nvPicPr>
          <p:blipFill>
            <a:blip r:embed="rId3"/>
            <a:stretch>
              <a:fillRect/>
            </a:stretch>
          </p:blipFill>
          <p:spPr>
            <a:xfrm>
              <a:off x="526823" y="1869971"/>
              <a:ext cx="2158690" cy="6220604"/>
            </a:xfrm>
            <a:prstGeom prst="rect">
              <a:avLst/>
            </a:prstGeom>
          </p:spPr>
        </p:pic>
        <p:pic>
          <p:nvPicPr>
            <p:cNvPr id="6" name="図 5"/>
            <p:cNvPicPr>
              <a:picLocks noChangeAspect="1"/>
            </p:cNvPicPr>
            <p:nvPr/>
          </p:nvPicPr>
          <p:blipFill>
            <a:blip r:embed="rId4"/>
            <a:stretch>
              <a:fillRect/>
            </a:stretch>
          </p:blipFill>
          <p:spPr>
            <a:xfrm>
              <a:off x="2136548" y="1863300"/>
              <a:ext cx="4218101" cy="6206089"/>
            </a:xfrm>
            <a:prstGeom prst="rect">
              <a:avLst/>
            </a:prstGeom>
          </p:spPr>
        </p:pic>
      </p:grpSp>
    </p:spTree>
    <p:extLst>
      <p:ext uri="{BB962C8B-B14F-4D97-AF65-F5344CB8AC3E}">
        <p14:creationId xmlns:p14="http://schemas.microsoft.com/office/powerpoint/2010/main" val="4082099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227553"/>
            <a:ext cx="6590961" cy="1815882"/>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en-US" sz="1600" b="1" dirty="0" smtClean="0">
                <a:latin typeface="Meiryo UI" panose="020B0604030504040204" pitchFamily="50" charset="-128"/>
                <a:ea typeface="Meiryo UI" panose="020B0604030504040204" pitchFamily="50" charset="-128"/>
                <a:cs typeface="メイリオ" panose="020B0604030504040204" pitchFamily="50" charset="-128"/>
              </a:rPr>
              <a:t>To </a:t>
            </a:r>
            <a:r>
              <a:rPr lang="en-US" altLang="en-US" sz="1600" b="1" dirty="0">
                <a:latin typeface="Meiryo UI" panose="020B0604030504040204" pitchFamily="50" charset="-128"/>
                <a:ea typeface="Meiryo UI" panose="020B0604030504040204" pitchFamily="50" charset="-128"/>
                <a:cs typeface="メイリオ" panose="020B0604030504040204" pitchFamily="50" charset="-128"/>
              </a:rPr>
              <a:t>measure cycle time of process, place signal of  start or  complete on process on following area.</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a:latin typeface="Meiryo UI" panose="020B0604030504040204" pitchFamily="50" charset="-128"/>
                <a:ea typeface="Meiryo UI" panose="020B0604030504040204" pitchFamily="50" charset="-128"/>
                <a:cs typeface="メイリオ" panose="020B0604030504040204" pitchFamily="50" charset="-128"/>
              </a:rPr>
              <a:t>C</a:t>
            </a:r>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ycle time measurement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8" name="グループ化 7"/>
          <p:cNvGrpSpPr/>
          <p:nvPr/>
        </p:nvGrpSpPr>
        <p:grpSpPr>
          <a:xfrm>
            <a:off x="278693" y="1885065"/>
            <a:ext cx="6405390" cy="4178115"/>
            <a:chOff x="185908" y="1643765"/>
            <a:chExt cx="6405390" cy="4178115"/>
          </a:xfrm>
        </p:grpSpPr>
        <p:pic>
          <p:nvPicPr>
            <p:cNvPr id="2" name="図 1"/>
            <p:cNvPicPr>
              <a:picLocks noChangeAspect="1"/>
            </p:cNvPicPr>
            <p:nvPr/>
          </p:nvPicPr>
          <p:blipFill>
            <a:blip r:embed="rId3"/>
            <a:stretch>
              <a:fillRect/>
            </a:stretch>
          </p:blipFill>
          <p:spPr>
            <a:xfrm>
              <a:off x="185908" y="1643765"/>
              <a:ext cx="6405390" cy="4178115"/>
            </a:xfrm>
            <a:prstGeom prst="rect">
              <a:avLst/>
            </a:prstGeom>
          </p:spPr>
        </p:pic>
        <p:sp>
          <p:nvSpPr>
            <p:cNvPr id="3" name="角丸四角形 2"/>
            <p:cNvSpPr/>
            <p:nvPr/>
          </p:nvSpPr>
          <p:spPr>
            <a:xfrm>
              <a:off x="185908" y="1854200"/>
              <a:ext cx="728492" cy="676275"/>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185908" y="3075597"/>
              <a:ext cx="728492" cy="676275"/>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角丸四角形 6"/>
            <p:cNvSpPr/>
            <p:nvPr/>
          </p:nvSpPr>
          <p:spPr>
            <a:xfrm>
              <a:off x="185908" y="5145605"/>
              <a:ext cx="728492" cy="676275"/>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p:cNvSpPr txBox="1"/>
            <p:nvPr/>
          </p:nvSpPr>
          <p:spPr>
            <a:xfrm>
              <a:off x="914400" y="2002314"/>
              <a:ext cx="1449308" cy="276999"/>
            </a:xfrm>
            <a:prstGeom prst="rect">
              <a:avLst/>
            </a:prstGeom>
            <a:solidFill>
              <a:schemeClr val="bg1"/>
            </a:solidFill>
            <a:ln>
              <a:solidFill>
                <a:srgbClr val="0000FF"/>
              </a:solidFill>
            </a:ln>
          </p:spPr>
          <p:txBody>
            <a:bodyPr wrap="none" rtlCol="0">
              <a:spAutoFit/>
            </a:bodyPr>
            <a:lstStyle/>
            <a:p>
              <a:r>
                <a:rPr kumimoji="1" lang="en" altLang="en-US" sz="1200" b="1" dirty="0" smtClean="0"/>
                <a:t>Start process signal </a:t>
              </a:r>
              <a:endParaRPr kumimoji="1" lang="ja-JP" altLang="en-US" sz="1200" b="1" dirty="0"/>
            </a:p>
          </p:txBody>
        </p:sp>
        <p:sp>
          <p:nvSpPr>
            <p:cNvPr id="9" name="テキスト ボックス 8"/>
            <p:cNvSpPr txBox="1"/>
            <p:nvPr/>
          </p:nvSpPr>
          <p:spPr>
            <a:xfrm>
              <a:off x="914399" y="3198588"/>
              <a:ext cx="1901116" cy="276999"/>
            </a:xfrm>
            <a:prstGeom prst="rect">
              <a:avLst/>
            </a:prstGeom>
            <a:solidFill>
              <a:schemeClr val="bg1"/>
            </a:solidFill>
            <a:ln>
              <a:solidFill>
                <a:srgbClr val="FF6600"/>
              </a:solidFill>
            </a:ln>
          </p:spPr>
          <p:txBody>
            <a:bodyPr wrap="square" rtlCol="0">
              <a:spAutoFit/>
            </a:bodyPr>
            <a:lstStyle/>
            <a:p>
              <a:r>
                <a:rPr kumimoji="1" lang="en-US" altLang="en-US" sz="1200" b="1" dirty="0" smtClean="0"/>
                <a:t>C</a:t>
              </a:r>
              <a:r>
                <a:rPr lang="en" altLang="en-US" sz="1200" b="1" dirty="0"/>
                <a:t>ompleted Process </a:t>
              </a:r>
              <a:r>
                <a:rPr lang="en" altLang="en-US" sz="1200" b="1" dirty="0" smtClean="0"/>
                <a:t>signal </a:t>
              </a:r>
              <a:endParaRPr kumimoji="1" lang="ja-JP" altLang="en-US" sz="1200" b="1" dirty="0"/>
            </a:p>
          </p:txBody>
        </p:sp>
      </p:grpSp>
      <p:sp>
        <p:nvSpPr>
          <p:cNvPr id="12" name="テキスト ボックス 11"/>
          <p:cNvSpPr txBox="1"/>
          <p:nvPr/>
        </p:nvSpPr>
        <p:spPr>
          <a:xfrm>
            <a:off x="867484" y="5529615"/>
            <a:ext cx="1901116" cy="276999"/>
          </a:xfrm>
          <a:prstGeom prst="rect">
            <a:avLst/>
          </a:prstGeom>
          <a:solidFill>
            <a:schemeClr val="bg1"/>
          </a:solidFill>
          <a:ln>
            <a:solidFill>
              <a:srgbClr val="FF6600"/>
            </a:solidFill>
          </a:ln>
        </p:spPr>
        <p:txBody>
          <a:bodyPr wrap="square" rtlCol="0">
            <a:spAutoFit/>
          </a:bodyPr>
          <a:lstStyle/>
          <a:p>
            <a:r>
              <a:rPr kumimoji="1" lang="en-US" altLang="en-US" sz="1200" b="1" dirty="0" smtClean="0"/>
              <a:t>C</a:t>
            </a:r>
            <a:r>
              <a:rPr lang="en" altLang="en-US" sz="1200" b="1" dirty="0"/>
              <a:t>ompleted Process </a:t>
            </a:r>
            <a:r>
              <a:rPr lang="en" altLang="en-US" sz="1200" b="1" dirty="0" smtClean="0"/>
              <a:t>signal </a:t>
            </a:r>
            <a:endParaRPr kumimoji="1" lang="ja-JP" altLang="en-US" sz="1200" b="1" dirty="0"/>
          </a:p>
        </p:txBody>
      </p:sp>
    </p:spTree>
    <p:extLst>
      <p:ext uri="{BB962C8B-B14F-4D97-AF65-F5344CB8AC3E}">
        <p14:creationId xmlns:p14="http://schemas.microsoft.com/office/powerpoint/2010/main" val="109726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7232749"/>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By setting the work place, type of sample, and handling conditions, you can check whether handling is possible, the offset amount of the tray position during handling, and the position on the tray.</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1.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Set the parameters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set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the matrix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as shown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below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p>
          <a:p>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Settings l</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ocal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device to check condition of stock or empty of place area.</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306722" y="2900766"/>
            <a:ext cx="6220197" cy="4670425"/>
            <a:chOff x="354892" y="2144481"/>
            <a:chExt cx="6220197" cy="4670425"/>
          </a:xfrm>
        </p:grpSpPr>
        <p:pic>
          <p:nvPicPr>
            <p:cNvPr id="3" name="図 2"/>
            <p:cNvPicPr>
              <a:picLocks noChangeAspect="1"/>
            </p:cNvPicPr>
            <p:nvPr/>
          </p:nvPicPr>
          <p:blipFill>
            <a:blip r:embed="rId3"/>
            <a:stretch>
              <a:fillRect/>
            </a:stretch>
          </p:blipFill>
          <p:spPr>
            <a:xfrm>
              <a:off x="354892" y="2144481"/>
              <a:ext cx="1666875" cy="4657725"/>
            </a:xfrm>
            <a:prstGeom prst="rect">
              <a:avLst/>
            </a:prstGeom>
          </p:spPr>
        </p:pic>
        <p:pic>
          <p:nvPicPr>
            <p:cNvPr id="6" name="図 5"/>
            <p:cNvPicPr>
              <a:picLocks noChangeAspect="1"/>
            </p:cNvPicPr>
            <p:nvPr/>
          </p:nvPicPr>
          <p:blipFill>
            <a:blip r:embed="rId4"/>
            <a:stretch>
              <a:fillRect/>
            </a:stretch>
          </p:blipFill>
          <p:spPr>
            <a:xfrm>
              <a:off x="1126789" y="2157181"/>
              <a:ext cx="5448300" cy="4657725"/>
            </a:xfrm>
            <a:prstGeom prst="rect">
              <a:avLst/>
            </a:prstGeom>
          </p:spPr>
        </p:pic>
      </p:grpSp>
      <p:sp>
        <p:nvSpPr>
          <p:cNvPr id="5" name="タイトル 4"/>
          <p:cNvSpPr>
            <a:spLocks noGrp="1"/>
          </p:cNvSpPr>
          <p:nvPr>
            <p:ph type="title"/>
          </p:nvPr>
        </p:nvSpPr>
        <p:spPr/>
        <p:txBody>
          <a:bodyPr>
            <a:normAutofit/>
          </a:bodyPr>
          <a:lstStyle/>
          <a:p>
            <a:r>
              <a:rPr lang="en" altLang="en-US" sz="2800" dirty="0">
                <a:latin typeface="Meiryo UI" panose="020B0604030504040204" pitchFamily="50" charset="-128"/>
                <a:ea typeface="Meiryo UI" panose="020B0604030504040204" pitchFamily="50" charset="-128"/>
                <a:cs typeface="メイリオ" panose="020B0604030504040204" pitchFamily="50" charset="-128"/>
              </a:rPr>
              <a:t>In stock of work</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453179" y="3028331"/>
            <a:ext cx="3305007" cy="1169551"/>
          </a:xfrm>
          <a:prstGeom prst="rect">
            <a:avLst/>
          </a:prstGeom>
          <a:solidFill>
            <a:schemeClr val="bg1"/>
          </a:solidFill>
          <a:ln w="38100">
            <a:noFill/>
          </a:ln>
        </p:spPr>
        <p:txBody>
          <a:bodyPr wrap="none" rtlCol="0">
            <a:spAutoFit/>
          </a:bodyPr>
          <a:lstStyle/>
          <a:p>
            <a:r>
              <a:rPr lang="en" altLang="ja-JP" sz="1400" b="1" dirty="0" smtClean="0">
                <a:solidFill>
                  <a:srgbClr val="FF0000"/>
                </a:solidFill>
                <a:latin typeface="Meiryo UI" panose="020B0604030504040204" pitchFamily="50" charset="-128"/>
                <a:ea typeface="Meiryo UI" panose="020B0604030504040204" pitchFamily="50" charset="-128"/>
              </a:rPr>
              <a:t>1.Parameter </a:t>
            </a:r>
            <a:r>
              <a:rPr lang="en" altLang="en-US" sz="1400" b="1" dirty="0" smtClean="0">
                <a:solidFill>
                  <a:srgbClr val="FF0000"/>
                </a:solidFill>
                <a:latin typeface="Meiryo UI" panose="020B0604030504040204" pitchFamily="50" charset="-128"/>
                <a:ea typeface="Meiryo UI" panose="020B0604030504040204" pitchFamily="50" charset="-128"/>
              </a:rPr>
              <a:t>settings</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 altLang="en-US" sz="1400" b="1" dirty="0" smtClean="0">
                <a:solidFill>
                  <a:srgbClr val="FF0000"/>
                </a:solidFill>
                <a:latin typeface="Meiryo UI" panose="020B0604030504040204" pitchFamily="50" charset="-128"/>
                <a:ea typeface="Meiryo UI" panose="020B0604030504040204" pitchFamily="50" charset="-128"/>
              </a:rPr>
              <a:t>・</a:t>
            </a:r>
            <a:r>
              <a:rPr lang="en" altLang="ja-JP" sz="1400" b="1" dirty="0" smtClean="0">
                <a:solidFill>
                  <a:srgbClr val="FF0000"/>
                </a:solidFill>
                <a:latin typeface="Meiryo UI" panose="020B0604030504040204" pitchFamily="50" charset="-128"/>
                <a:ea typeface="Meiryo UI" panose="020B0604030504040204" pitchFamily="50" charset="-128"/>
              </a:rPr>
              <a:t>Counter No.</a:t>
            </a:r>
            <a:r>
              <a:rPr lang="en" altLang="en-US" sz="1400" b="1" dirty="0">
                <a:solidFill>
                  <a:srgbClr val="FF0000"/>
                </a:solidFill>
                <a:latin typeface="Meiryo UI" panose="020B0604030504040204" pitchFamily="50" charset="-128"/>
                <a:ea typeface="Meiryo UI" panose="020B0604030504040204" pitchFamily="50" charset="-128"/>
              </a:rPr>
              <a:t> </a:t>
            </a:r>
            <a:r>
              <a:rPr lang="en" altLang="ja-JP" sz="1400" b="1" dirty="0" smtClean="0">
                <a:solidFill>
                  <a:srgbClr val="FF0000"/>
                </a:solidFill>
                <a:latin typeface="Meiryo UI" panose="020B0604030504040204" pitchFamily="50" charset="-128"/>
                <a:ea typeface="Meiryo UI" panose="020B0604030504040204" pitchFamily="50" charset="-128"/>
              </a:rPr>
              <a:t>: </a:t>
            </a:r>
            <a:r>
              <a:rPr lang="en" altLang="en-US" sz="1400" b="1" dirty="0" smtClean="0">
                <a:solidFill>
                  <a:srgbClr val="FF0000"/>
                </a:solidFill>
                <a:latin typeface="Meiryo UI" panose="020B0604030504040204" pitchFamily="50" charset="-128"/>
                <a:ea typeface="Meiryo UI" panose="020B0604030504040204" pitchFamily="50" charset="-128"/>
              </a:rPr>
              <a:t>Work area</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 altLang="en-US" sz="1400" b="1" dirty="0" smtClean="0">
                <a:solidFill>
                  <a:srgbClr val="FF0000"/>
                </a:solidFill>
                <a:latin typeface="Meiryo UI" panose="020B0604030504040204" pitchFamily="50" charset="-128"/>
                <a:ea typeface="Meiryo UI" panose="020B0604030504040204" pitchFamily="50" charset="-128"/>
              </a:rPr>
              <a:t>・</a:t>
            </a:r>
            <a:r>
              <a:rPr lang="en" altLang="ja-JP" sz="1400" b="1" dirty="0" smtClean="0">
                <a:solidFill>
                  <a:srgbClr val="FF0000"/>
                </a:solidFill>
                <a:latin typeface="Meiryo UI" panose="020B0604030504040204" pitchFamily="50" charset="-128"/>
                <a:ea typeface="Meiryo UI" panose="020B0604030504040204" pitchFamily="50" charset="-128"/>
              </a:rPr>
              <a:t>Work No.</a:t>
            </a:r>
            <a:r>
              <a:rPr lang="en" altLang="en-US" sz="1400" b="1" dirty="0">
                <a:solidFill>
                  <a:srgbClr val="FF0000"/>
                </a:solidFill>
                <a:latin typeface="Meiryo UI" panose="020B0604030504040204" pitchFamily="50" charset="-128"/>
                <a:ea typeface="Meiryo UI" panose="020B0604030504040204" pitchFamily="50" charset="-128"/>
              </a:rPr>
              <a:t> </a:t>
            </a:r>
            <a:r>
              <a:rPr lang="en" altLang="ja-JP" sz="1400" b="1" dirty="0" smtClean="0">
                <a:solidFill>
                  <a:srgbClr val="FF0000"/>
                </a:solidFill>
                <a:latin typeface="Meiryo UI" panose="020B0604030504040204" pitchFamily="50" charset="-128"/>
                <a:ea typeface="Meiryo UI" panose="020B0604030504040204" pitchFamily="50" charset="-128"/>
              </a:rPr>
              <a:t>: </a:t>
            </a:r>
            <a:r>
              <a:rPr lang="en" altLang="en-US" sz="1400" b="1" dirty="0" smtClean="0">
                <a:solidFill>
                  <a:srgbClr val="FF0000"/>
                </a:solidFill>
                <a:latin typeface="Meiryo UI" panose="020B0604030504040204" pitchFamily="50" charset="-128"/>
                <a:ea typeface="Meiryo UI" panose="020B0604030504040204" pitchFamily="50" charset="-128"/>
              </a:rPr>
              <a:t>Sample type</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 altLang="en-US" sz="1400" b="1" dirty="0" smtClean="0">
                <a:solidFill>
                  <a:srgbClr val="FF0000"/>
                </a:solidFill>
                <a:latin typeface="Meiryo UI" panose="020B0604030504040204" pitchFamily="50" charset="-128"/>
                <a:ea typeface="Meiryo UI" panose="020B0604030504040204" pitchFamily="50" charset="-128"/>
              </a:rPr>
              <a:t>・</a:t>
            </a:r>
            <a:r>
              <a:rPr lang="en" altLang="ja-JP" sz="1400" b="1" dirty="0" smtClean="0">
                <a:solidFill>
                  <a:srgbClr val="FF0000"/>
                </a:solidFill>
                <a:latin typeface="Meiryo UI" panose="020B0604030504040204" pitchFamily="50" charset="-128"/>
                <a:ea typeface="Meiryo UI" panose="020B0604030504040204" pitchFamily="50" charset="-128"/>
              </a:rPr>
              <a:t>Handling mode</a:t>
            </a:r>
          </a:p>
          <a:p>
            <a:r>
              <a:rPr lang="en" altLang="ja-JP" sz="1400" b="1" dirty="0" smtClean="0">
                <a:solidFill>
                  <a:srgbClr val="FF0000"/>
                </a:solidFill>
                <a:latin typeface="Meiryo UI" panose="020B0604030504040204" pitchFamily="50" charset="-128"/>
                <a:ea typeface="Meiryo UI" panose="020B0604030504040204" pitchFamily="50" charset="-128"/>
              </a:rPr>
              <a:t>(Pick=1, Place=2, Assembly=3)</a:t>
            </a:r>
          </a:p>
        </p:txBody>
      </p:sp>
      <p:sp>
        <p:nvSpPr>
          <p:cNvPr id="18" name="右中かっこ 17"/>
          <p:cNvSpPr/>
          <p:nvPr/>
        </p:nvSpPr>
        <p:spPr>
          <a:xfrm flipH="1">
            <a:off x="3770707" y="3263899"/>
            <a:ext cx="152478" cy="83336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角丸四角形 12"/>
          <p:cNvSpPr/>
          <p:nvPr/>
        </p:nvSpPr>
        <p:spPr>
          <a:xfrm>
            <a:off x="5672153" y="3360422"/>
            <a:ext cx="812800" cy="33423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p:cNvSpPr txBox="1"/>
          <p:nvPr/>
        </p:nvSpPr>
        <p:spPr>
          <a:xfrm>
            <a:off x="5409589" y="2760938"/>
            <a:ext cx="1327876" cy="523220"/>
          </a:xfrm>
          <a:prstGeom prst="rect">
            <a:avLst/>
          </a:prstGeom>
          <a:solidFill>
            <a:schemeClr val="bg1"/>
          </a:solidFill>
          <a:ln w="38100">
            <a:noFill/>
          </a:ln>
        </p:spPr>
        <p:txBody>
          <a:bodyPr wrap="square" rtlCol="0">
            <a:spAutoFit/>
          </a:bodyPr>
          <a:lstStyle/>
          <a:p>
            <a:r>
              <a:rPr lang="en" altLang="en-US" sz="1400" b="1" dirty="0" smtClean="0">
                <a:solidFill>
                  <a:srgbClr val="FF0000"/>
                </a:solidFill>
                <a:latin typeface="Meiryo UI" panose="020B0604030504040204" pitchFamily="50" charset="-128"/>
                <a:ea typeface="Meiryo UI" panose="020B0604030504040204" pitchFamily="50" charset="-128"/>
              </a:rPr>
              <a:t>2. Setting local device</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140023" y="5274869"/>
            <a:ext cx="3198311" cy="523220"/>
          </a:xfrm>
          <a:prstGeom prst="rect">
            <a:avLst/>
          </a:prstGeom>
          <a:solidFill>
            <a:schemeClr val="bg1"/>
          </a:solidFill>
          <a:ln w="38100">
            <a:noFill/>
          </a:ln>
        </p:spPr>
        <p:txBody>
          <a:bodyPr wrap="none" rtlCol="0">
            <a:spAutoFit/>
          </a:bodyPr>
          <a:lstStyle/>
          <a:p>
            <a:r>
              <a:rPr lang="en" altLang="en-US" sz="1400" b="1" dirty="0" smtClean="0">
                <a:solidFill>
                  <a:srgbClr val="0000FF"/>
                </a:solidFill>
                <a:latin typeface="Meiryo UI" panose="020B0604030504040204" pitchFamily="50" charset="-128"/>
                <a:ea typeface="Meiryo UI" panose="020B0604030504040204" pitchFamily="50" charset="-128"/>
              </a:rPr>
              <a:t>・</a:t>
            </a:r>
            <a:r>
              <a:rPr lang="en" altLang="ja-JP" sz="1400" b="1" dirty="0" err="1" smtClean="0">
                <a:solidFill>
                  <a:srgbClr val="0000FF"/>
                </a:solidFill>
                <a:latin typeface="Meiryo UI" panose="020B0604030504040204" pitchFamily="50" charset="-128"/>
                <a:ea typeface="Meiryo UI" panose="020B0604030504040204" pitchFamily="50" charset="-128"/>
              </a:rPr>
              <a:t>UN_No </a:t>
            </a:r>
            <a:r>
              <a:rPr lang="en" altLang="ja-JP" sz="1400" b="1" dirty="0" smtClean="0">
                <a:solidFill>
                  <a:srgbClr val="0000FF"/>
                </a:solidFill>
                <a:latin typeface="Meiryo UI" panose="020B0604030504040204" pitchFamily="50" charset="-128"/>
                <a:ea typeface="Meiryo UI" panose="020B0604030504040204" pitchFamily="50" charset="-128"/>
              </a:rPr>
              <a:t>: </a:t>
            </a:r>
            <a:r>
              <a:rPr lang="en" altLang="en-US" sz="1400" b="1" dirty="0" smtClean="0">
                <a:solidFill>
                  <a:srgbClr val="0000FF"/>
                </a:solidFill>
                <a:latin typeface="Meiryo UI" panose="020B0604030504040204" pitchFamily="50" charset="-128"/>
                <a:ea typeface="Meiryo UI" panose="020B0604030504040204" pitchFamily="50" charset="-128"/>
              </a:rPr>
              <a:t>Number for work location</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en" altLang="en-US" sz="1400" b="1" dirty="0">
                <a:solidFill>
                  <a:srgbClr val="0000FF"/>
                </a:solidFill>
                <a:latin typeface="Meiryo UI" panose="020B0604030504040204" pitchFamily="50" charset="-128"/>
                <a:ea typeface="Meiryo UI" panose="020B0604030504040204" pitchFamily="50" charset="-128"/>
              </a:rPr>
              <a:t>　</a:t>
            </a:r>
            <a:r>
              <a:rPr lang="en" altLang="en-US" sz="1400" b="1" dirty="0" smtClean="0">
                <a:solidFill>
                  <a:srgbClr val="0000FF"/>
                </a:solidFill>
                <a:latin typeface="Meiryo UI" panose="020B0604030504040204" pitchFamily="50" charset="-128"/>
                <a:ea typeface="Meiryo UI" panose="020B0604030504040204" pitchFamily="50" charset="-128"/>
              </a:rPr>
              <a:t>(Fixed conditions)</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31" name="右中かっこ 30"/>
          <p:cNvSpPr/>
          <p:nvPr/>
        </p:nvSpPr>
        <p:spPr>
          <a:xfrm flipH="1">
            <a:off x="3580699" y="4197882"/>
            <a:ext cx="249934" cy="3016034"/>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pic>
        <p:nvPicPr>
          <p:cNvPr id="32" name="図 31"/>
          <p:cNvPicPr>
            <a:picLocks noChangeAspect="1"/>
          </p:cNvPicPr>
          <p:nvPr/>
        </p:nvPicPr>
        <p:blipFill>
          <a:blip r:embed="rId5"/>
          <a:stretch>
            <a:fillRect/>
          </a:stretch>
        </p:blipFill>
        <p:spPr>
          <a:xfrm>
            <a:off x="646700" y="5790588"/>
            <a:ext cx="2663686" cy="1599350"/>
          </a:xfrm>
          <a:prstGeom prst="rect">
            <a:avLst/>
          </a:prstGeom>
        </p:spPr>
      </p:pic>
      <p:pic>
        <p:nvPicPr>
          <p:cNvPr id="34" name="図 33"/>
          <p:cNvPicPr>
            <a:picLocks noChangeAspect="1"/>
          </p:cNvPicPr>
          <p:nvPr/>
        </p:nvPicPr>
        <p:blipFill rotWithShape="1">
          <a:blip r:embed="rId6"/>
          <a:srcRect l="1373" r="7019" b="5330"/>
          <a:stretch/>
        </p:blipFill>
        <p:spPr>
          <a:xfrm>
            <a:off x="324189" y="7236118"/>
            <a:ext cx="6220197" cy="2261200"/>
          </a:xfrm>
          <a:prstGeom prst="rect">
            <a:avLst/>
          </a:prstGeom>
        </p:spPr>
      </p:pic>
      <p:sp>
        <p:nvSpPr>
          <p:cNvPr id="15" name="角丸四角形 14"/>
          <p:cNvSpPr/>
          <p:nvPr/>
        </p:nvSpPr>
        <p:spPr>
          <a:xfrm>
            <a:off x="5672153" y="3770919"/>
            <a:ext cx="812800" cy="57248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111828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3293209"/>
          </a:xfrm>
          <a:prstGeom prst="rect">
            <a:avLst/>
          </a:prstGeom>
          <a:noFill/>
        </p:spPr>
        <p:txBody>
          <a:bodyPr wrap="square" rtlCol="0">
            <a:spAutoFit/>
          </a:bodyPr>
          <a:lstStyle/>
          <a:p>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3.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Incorporate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local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device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shown on previous page into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the inventory check flow as shown below, it is possible to have a check function before the robot starts moving.</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In stock of work</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185908" y="2209991"/>
            <a:ext cx="7016294" cy="2424973"/>
            <a:chOff x="290529" y="5593611"/>
            <a:chExt cx="7016294" cy="2424973"/>
          </a:xfrm>
        </p:grpSpPr>
        <p:pic>
          <p:nvPicPr>
            <p:cNvPr id="19" name="図 18"/>
            <p:cNvPicPr>
              <a:picLocks noChangeAspect="1"/>
            </p:cNvPicPr>
            <p:nvPr/>
          </p:nvPicPr>
          <p:blipFill rotWithShape="1">
            <a:blip r:embed="rId3"/>
            <a:srcRect r="73702"/>
            <a:stretch/>
          </p:blipFill>
          <p:spPr>
            <a:xfrm>
              <a:off x="290529" y="5665909"/>
              <a:ext cx="2036494" cy="2352675"/>
            </a:xfrm>
            <a:prstGeom prst="rect">
              <a:avLst/>
            </a:prstGeom>
          </p:spPr>
        </p:pic>
        <p:pic>
          <p:nvPicPr>
            <p:cNvPr id="23" name="図 22"/>
            <p:cNvPicPr>
              <a:picLocks noChangeAspect="1"/>
            </p:cNvPicPr>
            <p:nvPr/>
          </p:nvPicPr>
          <p:blipFill rotWithShape="1">
            <a:blip r:embed="rId3"/>
            <a:srcRect l="53194"/>
            <a:stretch/>
          </p:blipFill>
          <p:spPr>
            <a:xfrm>
              <a:off x="2232998" y="5665908"/>
              <a:ext cx="3624531" cy="2352675"/>
            </a:xfrm>
            <a:prstGeom prst="rect">
              <a:avLst/>
            </a:prstGeom>
          </p:spPr>
        </p:pic>
        <p:sp>
          <p:nvSpPr>
            <p:cNvPr id="24" name="角丸四角形 23"/>
            <p:cNvSpPr/>
            <p:nvPr/>
          </p:nvSpPr>
          <p:spPr>
            <a:xfrm>
              <a:off x="1089076" y="6508012"/>
              <a:ext cx="812800" cy="70558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角丸四角形 24"/>
            <p:cNvSpPr/>
            <p:nvPr/>
          </p:nvSpPr>
          <p:spPr>
            <a:xfrm>
              <a:off x="4965700" y="5665906"/>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右矢印 25"/>
            <p:cNvSpPr/>
            <p:nvPr/>
          </p:nvSpPr>
          <p:spPr>
            <a:xfrm>
              <a:off x="5899380" y="5593611"/>
              <a:ext cx="267084"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6085014" y="5842463"/>
              <a:ext cx="1221809" cy="523220"/>
            </a:xfrm>
            <a:prstGeom prst="rect">
              <a:avLst/>
            </a:prstGeom>
            <a:solidFill>
              <a:schemeClr val="bg1"/>
            </a:solidFill>
            <a:ln w="38100">
              <a:solidFill>
                <a:schemeClr val="accent1"/>
              </a:solidFill>
            </a:ln>
          </p:spPr>
          <p:txBody>
            <a:bodyPr wrap="none" rtlCol="0">
              <a:spAutoFit/>
            </a:bodyPr>
            <a:lstStyle/>
            <a:p>
              <a:r>
                <a:rPr lang="en" altLang="en-US" sz="1400" b="1" dirty="0" smtClean="0">
                  <a:latin typeface="Meiryo UI" panose="020B0604030504040204" pitchFamily="50" charset="-128"/>
                  <a:ea typeface="Meiryo UI" panose="020B0604030504040204" pitchFamily="50" charset="-128"/>
                </a:rPr>
                <a:t>No </a:t>
              </a:r>
            </a:p>
            <a:p>
              <a:r>
                <a:rPr lang="en" altLang="en-US" sz="1400" b="1" dirty="0" smtClean="0">
                  <a:latin typeface="Meiryo UI" panose="020B0604030504040204" pitchFamily="50" charset="-128"/>
                  <a:ea typeface="Meiryo UI" panose="020B0604030504040204" pitchFamily="50" charset="-128"/>
                </a:rPr>
                <a:t>connection</a:t>
              </a:r>
              <a:endParaRPr lang="en-US" altLang="ja-JP" sz="1400" b="1"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4965699" y="6533974"/>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055124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7971413"/>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en-US" sz="1600" b="1" dirty="0">
                <a:latin typeface="Meiryo UI" panose="020B0604030504040204" pitchFamily="50" charset="-128"/>
                <a:ea typeface="Meiryo UI" panose="020B0604030504040204" pitchFamily="50" charset="-128"/>
                <a:cs typeface="メイリオ" panose="020B0604030504040204" pitchFamily="50" charset="-128"/>
              </a:rPr>
              <a:t> On picking work No.2 from tray no.2, as following setting. </a:t>
            </a:r>
            <a:r>
              <a:rPr lang="en-US" altLang="en-US" sz="1600" b="1" dirty="0" smtClean="0">
                <a:latin typeface="Meiryo UI" panose="020B0604030504040204" pitchFamily="50" charset="-128"/>
                <a:ea typeface="Meiryo UI" panose="020B0604030504040204" pitchFamily="50" charset="-128"/>
                <a:cs typeface="メイリオ" panose="020B0604030504040204" pitchFamily="50" charset="-128"/>
              </a:rPr>
              <a:t>If @LR200 is on, then work no.2 can be picked.</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sample placement location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setting</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Inventory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settings</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5" name="グループ化 4"/>
          <p:cNvGrpSpPr/>
          <p:nvPr/>
        </p:nvGrpSpPr>
        <p:grpSpPr>
          <a:xfrm>
            <a:off x="541677" y="2082456"/>
            <a:ext cx="6385842" cy="4657725"/>
            <a:chOff x="368798" y="2201054"/>
            <a:chExt cx="6385842" cy="4657725"/>
          </a:xfrm>
        </p:grpSpPr>
        <p:grpSp>
          <p:nvGrpSpPr>
            <p:cNvPr id="2" name="グループ化 1"/>
            <p:cNvGrpSpPr/>
            <p:nvPr/>
          </p:nvGrpSpPr>
          <p:grpSpPr>
            <a:xfrm>
              <a:off x="368798" y="2201054"/>
              <a:ext cx="6385842" cy="4657725"/>
              <a:chOff x="368798" y="2201054"/>
              <a:chExt cx="6385842" cy="4657725"/>
            </a:xfrm>
          </p:grpSpPr>
          <p:pic>
            <p:nvPicPr>
              <p:cNvPr id="18" name="図 17"/>
              <p:cNvPicPr>
                <a:picLocks noChangeAspect="1"/>
              </p:cNvPicPr>
              <p:nvPr/>
            </p:nvPicPr>
            <p:blipFill>
              <a:blip r:embed="rId3"/>
              <a:stretch>
                <a:fillRect/>
              </a:stretch>
            </p:blipFill>
            <p:spPr>
              <a:xfrm>
                <a:off x="1306340" y="2201054"/>
                <a:ext cx="5448300" cy="4657725"/>
              </a:xfrm>
              <a:prstGeom prst="rect">
                <a:avLst/>
              </a:prstGeom>
            </p:spPr>
          </p:pic>
          <p:pic>
            <p:nvPicPr>
              <p:cNvPr id="13" name="図 12"/>
              <p:cNvPicPr>
                <a:picLocks noChangeAspect="1"/>
              </p:cNvPicPr>
              <p:nvPr/>
            </p:nvPicPr>
            <p:blipFill rotWithShape="1">
              <a:blip r:embed="rId4"/>
              <a:srcRect l="-1" t="20162" r="75330"/>
              <a:stretch/>
            </p:blipFill>
            <p:spPr>
              <a:xfrm>
                <a:off x="368798" y="2260600"/>
                <a:ext cx="1922193" cy="1817479"/>
              </a:xfrm>
              <a:prstGeom prst="rect">
                <a:avLst/>
              </a:prstGeom>
            </p:spPr>
          </p:pic>
          <p:sp>
            <p:nvSpPr>
              <p:cNvPr id="15" name="テキスト ボックス 14"/>
              <p:cNvSpPr txBox="1"/>
              <p:nvPr/>
            </p:nvSpPr>
            <p:spPr>
              <a:xfrm>
                <a:off x="637379" y="2683407"/>
                <a:ext cx="3215945" cy="1384995"/>
              </a:xfrm>
              <a:prstGeom prst="rect">
                <a:avLst/>
              </a:prstGeom>
              <a:solidFill>
                <a:schemeClr val="bg1"/>
              </a:solidFill>
              <a:ln w="38100">
                <a:noFill/>
              </a:ln>
            </p:spPr>
            <p:txBody>
              <a:bodyPr wrap="none" rtlCol="0">
                <a:spAutoFit/>
              </a:bodyPr>
              <a:lstStyle/>
              <a:p>
                <a:r>
                  <a:rPr lang="en" altLang="en-US" sz="1400" b="1" dirty="0" smtClean="0">
                    <a:solidFill>
                      <a:srgbClr val="FF0000"/>
                    </a:solidFill>
                    <a:latin typeface="Meiryo UI" panose="020B0604030504040204" pitchFamily="50" charset="-128"/>
                    <a:ea typeface="Meiryo UI" panose="020B0604030504040204" pitchFamily="50" charset="-128"/>
                  </a:rPr>
                  <a:t>parameter settings</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 altLang="en-US" sz="1400" b="1" dirty="0" smtClean="0">
                    <a:solidFill>
                      <a:srgbClr val="FF0000"/>
                    </a:solidFill>
                    <a:latin typeface="Meiryo UI" panose="020B0604030504040204" pitchFamily="50" charset="-128"/>
                    <a:ea typeface="Meiryo UI" panose="020B0604030504040204" pitchFamily="50" charset="-128"/>
                  </a:rPr>
                  <a:t>・</a:t>
                </a:r>
                <a:r>
                  <a:rPr lang="en" altLang="ja-JP" sz="1400" b="1" dirty="0" smtClean="0">
                    <a:solidFill>
                      <a:srgbClr val="FF0000"/>
                    </a:solidFill>
                    <a:latin typeface="Meiryo UI" panose="020B0604030504040204" pitchFamily="50" charset="-128"/>
                    <a:ea typeface="Meiryo UI" panose="020B0604030504040204" pitchFamily="50" charset="-128"/>
                  </a:rPr>
                  <a:t>Counter No.: 2</a:t>
                </a:r>
              </a:p>
              <a:p>
                <a:r>
                  <a:rPr lang="en" altLang="en-US" sz="1400" b="1" dirty="0" smtClean="0">
                    <a:solidFill>
                      <a:srgbClr val="FF0000"/>
                    </a:solidFill>
                    <a:latin typeface="Meiryo UI" panose="020B0604030504040204" pitchFamily="50" charset="-128"/>
                    <a:ea typeface="Meiryo UI" panose="020B0604030504040204" pitchFamily="50" charset="-128"/>
                  </a:rPr>
                  <a:t>・</a:t>
                </a:r>
                <a:r>
                  <a:rPr lang="en" altLang="ja-JP" sz="1400" b="1" dirty="0" smtClean="0">
                    <a:solidFill>
                      <a:srgbClr val="FF0000"/>
                    </a:solidFill>
                    <a:latin typeface="Meiryo UI" panose="020B0604030504040204" pitchFamily="50" charset="-128"/>
                    <a:ea typeface="Meiryo UI" panose="020B0604030504040204" pitchFamily="50" charset="-128"/>
                  </a:rPr>
                  <a:t>Work No.: 2</a:t>
                </a:r>
              </a:p>
              <a:p>
                <a:r>
                  <a:rPr lang="en" altLang="en-US" sz="1400" b="1" dirty="0" smtClean="0">
                    <a:solidFill>
                      <a:srgbClr val="FF0000"/>
                    </a:solidFill>
                    <a:latin typeface="Meiryo UI" panose="020B0604030504040204" pitchFamily="50" charset="-128"/>
                    <a:ea typeface="Meiryo UI" panose="020B0604030504040204" pitchFamily="50" charset="-128"/>
                  </a:rPr>
                  <a:t>・</a:t>
                </a:r>
                <a:r>
                  <a:rPr lang="en" altLang="ja-JP" sz="1400" b="1" dirty="0" smtClean="0">
                    <a:solidFill>
                      <a:srgbClr val="FF0000"/>
                    </a:solidFill>
                    <a:latin typeface="Meiryo UI" panose="020B0604030504040204" pitchFamily="50" charset="-128"/>
                    <a:ea typeface="Meiryo UI" panose="020B0604030504040204" pitchFamily="50" charset="-128"/>
                  </a:rPr>
                  <a:t>Handling mode: 1</a:t>
                </a:r>
              </a:p>
              <a:p>
                <a:r>
                  <a:rPr lang="en" altLang="ja-JP" sz="1400" b="1" dirty="0" smtClean="0">
                    <a:solidFill>
                      <a:srgbClr val="FF0000"/>
                    </a:solidFill>
                    <a:latin typeface="Meiryo UI" panose="020B0604030504040204" pitchFamily="50" charset="-128"/>
                    <a:ea typeface="Meiryo UI" panose="020B0604030504040204" pitchFamily="50" charset="-128"/>
                  </a:rPr>
                  <a:t>(Pick=1, Place=2, Assembly=3)</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grpSp>
        <p:sp>
          <p:nvSpPr>
            <p:cNvPr id="16" name="右中かっこ 15"/>
            <p:cNvSpPr/>
            <p:nvPr/>
          </p:nvSpPr>
          <p:spPr>
            <a:xfrm flipH="1">
              <a:off x="3770045" y="2700257"/>
              <a:ext cx="180288" cy="94505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grpSp>
        <p:nvGrpSpPr>
          <p:cNvPr id="6" name="グループ化 5"/>
          <p:cNvGrpSpPr/>
          <p:nvPr/>
        </p:nvGrpSpPr>
        <p:grpSpPr>
          <a:xfrm>
            <a:off x="88898" y="7318982"/>
            <a:ext cx="6502400" cy="2363788"/>
            <a:chOff x="274469" y="3849539"/>
            <a:chExt cx="6502400" cy="2363788"/>
          </a:xfrm>
        </p:grpSpPr>
        <p:pic>
          <p:nvPicPr>
            <p:cNvPr id="7" name="図 6"/>
            <p:cNvPicPr>
              <a:picLocks noChangeAspect="1"/>
            </p:cNvPicPr>
            <p:nvPr/>
          </p:nvPicPr>
          <p:blipFill rotWithShape="1">
            <a:blip r:embed="rId5"/>
            <a:srcRect l="1373" r="7019" b="5330"/>
            <a:stretch/>
          </p:blipFill>
          <p:spPr>
            <a:xfrm>
              <a:off x="274469" y="3849539"/>
              <a:ext cx="6502400" cy="2363788"/>
            </a:xfrm>
            <a:prstGeom prst="rect">
              <a:avLst/>
            </a:prstGeom>
          </p:spPr>
        </p:pic>
        <p:sp>
          <p:nvSpPr>
            <p:cNvPr id="8" name="角丸四角形 7"/>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角丸四角形 8"/>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2" name="タイトル 4"/>
          <p:cNvSpPr>
            <a:spLocks noGrp="1"/>
          </p:cNvSpPr>
          <p:nvPr>
            <p:ph type="title"/>
          </p:nvPr>
        </p:nvSpPr>
        <p:spPr>
          <a:xfrm>
            <a:off x="1658589" y="455198"/>
            <a:ext cx="4932709" cy="603834"/>
          </a:xfrm>
        </p:spPr>
        <p:txBody>
          <a:bodyPr>
            <a:normAutofit fontScale="90000"/>
          </a:bodyPr>
          <a:lstStyle/>
          <a:p>
            <a:r>
              <a:rPr lang="en" altLang="en-US" sz="2800" dirty="0">
                <a:latin typeface="Meiryo UI" panose="020B0604030504040204" pitchFamily="50" charset="-128"/>
                <a:ea typeface="Meiryo UI" panose="020B0604030504040204" pitchFamily="50" charset="-128"/>
                <a:cs typeface="メイリオ" panose="020B0604030504040204" pitchFamily="50" charset="-128"/>
              </a:rPr>
              <a:t>In stock of </a:t>
            </a:r>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work – Exsample 1 </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185908" y="4106246"/>
            <a:ext cx="3198311" cy="307777"/>
          </a:xfrm>
          <a:prstGeom prst="rect">
            <a:avLst/>
          </a:prstGeom>
          <a:solidFill>
            <a:schemeClr val="bg1"/>
          </a:solidFill>
          <a:ln w="38100">
            <a:noFill/>
          </a:ln>
        </p:spPr>
        <p:txBody>
          <a:bodyPr wrap="none" rtlCol="0">
            <a:spAutoFit/>
          </a:bodyPr>
          <a:lstStyle/>
          <a:p>
            <a:r>
              <a:rPr lang="en" altLang="en-US" sz="1400" b="1" dirty="0" smtClean="0">
                <a:solidFill>
                  <a:srgbClr val="0000FF"/>
                </a:solidFill>
                <a:latin typeface="Meiryo UI" panose="020B0604030504040204" pitchFamily="50" charset="-128"/>
                <a:ea typeface="Meiryo UI" panose="020B0604030504040204" pitchFamily="50" charset="-128"/>
              </a:rPr>
              <a:t>・</a:t>
            </a:r>
            <a:r>
              <a:rPr lang="en" altLang="ja-JP" sz="1400" b="1" dirty="0" err="1" smtClean="0">
                <a:solidFill>
                  <a:srgbClr val="0000FF"/>
                </a:solidFill>
                <a:latin typeface="Meiryo UI" panose="020B0604030504040204" pitchFamily="50" charset="-128"/>
                <a:ea typeface="Meiryo UI" panose="020B0604030504040204" pitchFamily="50" charset="-128"/>
              </a:rPr>
              <a:t>UN_No </a:t>
            </a:r>
            <a:r>
              <a:rPr lang="en" altLang="ja-JP" sz="1400" b="1" dirty="0" smtClean="0">
                <a:solidFill>
                  <a:srgbClr val="0000FF"/>
                </a:solidFill>
                <a:latin typeface="Meiryo UI" panose="020B0604030504040204" pitchFamily="50" charset="-128"/>
                <a:ea typeface="Meiryo UI" panose="020B0604030504040204" pitchFamily="50" charset="-128"/>
              </a:rPr>
              <a:t>: </a:t>
            </a:r>
            <a:r>
              <a:rPr lang="en" altLang="en-US" sz="1400" b="1" dirty="0" smtClean="0">
                <a:solidFill>
                  <a:srgbClr val="0000FF"/>
                </a:solidFill>
                <a:latin typeface="Meiryo UI" panose="020B0604030504040204" pitchFamily="50" charset="-128"/>
                <a:ea typeface="Meiryo UI" panose="020B0604030504040204" pitchFamily="50" charset="-128"/>
              </a:rPr>
              <a:t>Number for work location</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19" name="右中かっこ 18"/>
          <p:cNvSpPr/>
          <p:nvPr/>
        </p:nvSpPr>
        <p:spPr>
          <a:xfrm flipH="1">
            <a:off x="3917353" y="3556101"/>
            <a:ext cx="240197" cy="1383126"/>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pic>
        <p:nvPicPr>
          <p:cNvPr id="4" name="図 3"/>
          <p:cNvPicPr>
            <a:picLocks noChangeAspect="1"/>
          </p:cNvPicPr>
          <p:nvPr/>
        </p:nvPicPr>
        <p:blipFill>
          <a:blip r:embed="rId6"/>
          <a:stretch>
            <a:fillRect/>
          </a:stretch>
        </p:blipFill>
        <p:spPr>
          <a:xfrm>
            <a:off x="365532" y="4878773"/>
            <a:ext cx="3789093" cy="2275075"/>
          </a:xfrm>
          <a:prstGeom prst="rect">
            <a:avLst/>
          </a:prstGeom>
        </p:spPr>
      </p:pic>
    </p:spTree>
    <p:extLst>
      <p:ext uri="{BB962C8B-B14F-4D97-AF65-F5344CB8AC3E}">
        <p14:creationId xmlns:p14="http://schemas.microsoft.com/office/powerpoint/2010/main" val="373389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7232749"/>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 function that counts the increase and decrease of samples when the arm opens and closes when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picking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/placing samples. Counter no. / Mode no. Unit mode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is the same setting as work inventory. For exsample, the settings when picking a workpiece from supply tray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2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are as follows.</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Counter no. (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sample placement location </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setting</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Inventory </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Matrix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settings</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Stock count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9" name="グループ化 18"/>
          <p:cNvGrpSpPr/>
          <p:nvPr/>
        </p:nvGrpSpPr>
        <p:grpSpPr>
          <a:xfrm>
            <a:off x="185908" y="7286994"/>
            <a:ext cx="6502400" cy="2363788"/>
            <a:chOff x="274469" y="3849539"/>
            <a:chExt cx="6502400" cy="2363788"/>
          </a:xfrm>
        </p:grpSpPr>
        <p:pic>
          <p:nvPicPr>
            <p:cNvPr id="20" name="図 19"/>
            <p:cNvPicPr>
              <a:picLocks noChangeAspect="1"/>
            </p:cNvPicPr>
            <p:nvPr/>
          </p:nvPicPr>
          <p:blipFill rotWithShape="1">
            <a:blip r:embed="rId3"/>
            <a:srcRect l="1373" r="7019" b="5330"/>
            <a:stretch/>
          </p:blipFill>
          <p:spPr>
            <a:xfrm>
              <a:off x="274469" y="3849539"/>
              <a:ext cx="6502400" cy="2363788"/>
            </a:xfrm>
            <a:prstGeom prst="rect">
              <a:avLst/>
            </a:prstGeom>
          </p:spPr>
        </p:pic>
        <p:sp>
          <p:nvSpPr>
            <p:cNvPr id="21" name="角丸四角形 20"/>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角丸四角形 22"/>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500511" y="2580914"/>
            <a:ext cx="6090787" cy="3981972"/>
            <a:chOff x="-7487" y="2161811"/>
            <a:chExt cx="6090787" cy="3981972"/>
          </a:xfrm>
        </p:grpSpPr>
        <p:pic>
          <p:nvPicPr>
            <p:cNvPr id="2" name="図 1"/>
            <p:cNvPicPr>
              <a:picLocks noChangeAspect="1"/>
            </p:cNvPicPr>
            <p:nvPr/>
          </p:nvPicPr>
          <p:blipFill rotWithShape="1">
            <a:blip r:embed="rId4"/>
            <a:srcRect r="11503"/>
            <a:stretch/>
          </p:blipFill>
          <p:spPr>
            <a:xfrm>
              <a:off x="2087811" y="2200433"/>
              <a:ext cx="3995489" cy="3943350"/>
            </a:xfrm>
            <a:prstGeom prst="rect">
              <a:avLst/>
            </a:prstGeom>
          </p:spPr>
        </p:pic>
        <p:pic>
          <p:nvPicPr>
            <p:cNvPr id="13" name="図 12"/>
            <p:cNvPicPr>
              <a:picLocks noChangeAspect="1"/>
            </p:cNvPicPr>
            <p:nvPr/>
          </p:nvPicPr>
          <p:blipFill rotWithShape="1">
            <a:blip r:embed="rId5"/>
            <a:srcRect r="76533"/>
            <a:stretch/>
          </p:blipFill>
          <p:spPr>
            <a:xfrm>
              <a:off x="749526" y="2161811"/>
              <a:ext cx="1642892" cy="1857375"/>
            </a:xfrm>
            <a:prstGeom prst="rect">
              <a:avLst/>
            </a:prstGeom>
          </p:spPr>
        </p:pic>
        <p:sp>
          <p:nvSpPr>
            <p:cNvPr id="15" name="テキスト ボックス 14"/>
            <p:cNvSpPr txBox="1"/>
            <p:nvPr/>
          </p:nvSpPr>
          <p:spPr>
            <a:xfrm>
              <a:off x="2174706" y="2595918"/>
              <a:ext cx="2000804" cy="1600438"/>
            </a:xfrm>
            <a:prstGeom prst="rect">
              <a:avLst/>
            </a:prstGeom>
            <a:solidFill>
              <a:schemeClr val="bg1"/>
            </a:solidFill>
            <a:ln w="38100">
              <a:noFill/>
            </a:ln>
          </p:spPr>
          <p:txBody>
            <a:bodyPr wrap="none" rtlCol="0">
              <a:spAutoFit/>
            </a:bodyPr>
            <a:lstStyle/>
            <a:p>
              <a:r>
                <a:rPr lang="en" altLang="en-US" sz="1400" b="1" dirty="0" smtClean="0">
                  <a:solidFill>
                    <a:srgbClr val="FF0000"/>
                  </a:solidFill>
                  <a:latin typeface="Meiryo UI" panose="020B0604030504040204" pitchFamily="50" charset="-128"/>
                  <a:ea typeface="Meiryo UI" panose="020B0604030504040204" pitchFamily="50" charset="-128"/>
                </a:rPr>
                <a:t>parameter settings</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 altLang="en-US" sz="1400" b="1" dirty="0" smtClean="0">
                  <a:solidFill>
                    <a:srgbClr val="FF0000"/>
                  </a:solidFill>
                  <a:latin typeface="Meiryo UI" panose="020B0604030504040204" pitchFamily="50" charset="-128"/>
                  <a:ea typeface="Meiryo UI" panose="020B0604030504040204" pitchFamily="50" charset="-128"/>
                </a:rPr>
                <a:t>・</a:t>
              </a:r>
              <a:r>
                <a:rPr lang="en" altLang="ja-JP" sz="1400" b="1" dirty="0" smtClean="0">
                  <a:solidFill>
                    <a:srgbClr val="FF0000"/>
                  </a:solidFill>
                  <a:latin typeface="Meiryo UI" panose="020B0604030504040204" pitchFamily="50" charset="-128"/>
                  <a:ea typeface="Meiryo UI" panose="020B0604030504040204" pitchFamily="50" charset="-128"/>
                </a:rPr>
                <a:t>Counter No.: 2</a:t>
              </a:r>
            </a:p>
            <a:p>
              <a:r>
                <a:rPr lang="en" altLang="en-US" sz="1400" b="1" dirty="0" smtClean="0">
                  <a:solidFill>
                    <a:srgbClr val="FF0000"/>
                  </a:solidFill>
                  <a:latin typeface="Meiryo UI" panose="020B0604030504040204" pitchFamily="50" charset="-128"/>
                  <a:ea typeface="Meiryo UI" panose="020B0604030504040204" pitchFamily="50" charset="-128"/>
                </a:rPr>
                <a:t>・</a:t>
              </a:r>
              <a:r>
                <a:rPr lang="en" altLang="ja-JP" sz="1400" b="1" dirty="0" smtClean="0">
                  <a:solidFill>
                    <a:srgbClr val="FF0000"/>
                  </a:solidFill>
                  <a:latin typeface="Meiryo UI" panose="020B0604030504040204" pitchFamily="50" charset="-128"/>
                  <a:ea typeface="Meiryo UI" panose="020B0604030504040204" pitchFamily="50" charset="-128"/>
                </a:rPr>
                <a:t>Work No.: 2</a:t>
              </a:r>
            </a:p>
            <a:p>
              <a:r>
                <a:rPr lang="en" altLang="en-US" sz="1400" b="1" dirty="0" smtClean="0">
                  <a:solidFill>
                    <a:srgbClr val="FF0000"/>
                  </a:solidFill>
                  <a:latin typeface="Meiryo UI" panose="020B0604030504040204" pitchFamily="50" charset="-128"/>
                  <a:ea typeface="Meiryo UI" panose="020B0604030504040204" pitchFamily="50" charset="-128"/>
                </a:rPr>
                <a:t>・</a:t>
              </a:r>
              <a:r>
                <a:rPr lang="en" altLang="ja-JP" sz="1400" b="1" dirty="0" smtClean="0">
                  <a:solidFill>
                    <a:srgbClr val="FF0000"/>
                  </a:solidFill>
                  <a:latin typeface="Meiryo UI" panose="020B0604030504040204" pitchFamily="50" charset="-128"/>
                  <a:ea typeface="Meiryo UI" panose="020B0604030504040204" pitchFamily="50" charset="-128"/>
                </a:rPr>
                <a:t>Mode No.</a:t>
              </a:r>
              <a:r>
                <a:rPr lang="en" altLang="en-US" sz="1400" b="1" dirty="0">
                  <a:solidFill>
                    <a:srgbClr val="FF0000"/>
                  </a:solidFill>
                  <a:latin typeface="Meiryo UI" panose="020B0604030504040204" pitchFamily="50" charset="-128"/>
                  <a:ea typeface="Meiryo UI" panose="020B0604030504040204" pitchFamily="50" charset="-128"/>
                </a:rPr>
                <a:t> </a:t>
              </a:r>
              <a:r>
                <a:rPr lang="en" altLang="ja-JP" sz="1400" b="1" dirty="0" smtClean="0">
                  <a:solidFill>
                    <a:srgbClr val="FF0000"/>
                  </a:solidFill>
                  <a:latin typeface="Meiryo UI" panose="020B0604030504040204" pitchFamily="50" charset="-128"/>
                  <a:ea typeface="Meiryo UI" panose="020B0604030504040204" pitchFamily="50" charset="-128"/>
                </a:rPr>
                <a:t>: </a:t>
              </a:r>
              <a:r>
                <a:rPr lang="en" altLang="en-US" sz="1400" b="1" dirty="0" smtClean="0">
                  <a:solidFill>
                    <a:srgbClr val="FF0000"/>
                  </a:solidFill>
                  <a:latin typeface="Meiryo UI" panose="020B0604030504040204" pitchFamily="50" charset="-128"/>
                  <a:ea typeface="Meiryo UI" panose="020B0604030504040204" pitchFamily="50" charset="-128"/>
                </a:rPr>
                <a:t>2</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 altLang="ja-JP" sz="1400" b="1" dirty="0" smtClean="0">
                  <a:solidFill>
                    <a:srgbClr val="FF0000"/>
                  </a:solidFill>
                  <a:latin typeface="Meiryo UI" panose="020B0604030504040204" pitchFamily="50" charset="-128"/>
                  <a:ea typeface="Meiryo UI" panose="020B0604030504040204" pitchFamily="50" charset="-128"/>
                </a:rPr>
                <a:t>( </a:t>
              </a:r>
              <a:r>
                <a:rPr lang="en" altLang="en-US" sz="1400" b="1" dirty="0" smtClean="0">
                  <a:solidFill>
                    <a:srgbClr val="FF0000"/>
                  </a:solidFill>
                  <a:latin typeface="Meiryo UI" panose="020B0604030504040204" pitchFamily="50" charset="-128"/>
                  <a:ea typeface="Meiryo UI" panose="020B0604030504040204" pitchFamily="50" charset="-128"/>
                </a:rPr>
                <a:t>Addition </a:t>
              </a:r>
              <a:r>
                <a:rPr lang="en" altLang="ja-JP" sz="1400" b="1" dirty="0" smtClean="0">
                  <a:solidFill>
                    <a:srgbClr val="FF0000"/>
                  </a:solidFill>
                  <a:latin typeface="Meiryo UI" panose="020B0604030504040204" pitchFamily="50" charset="-128"/>
                  <a:ea typeface="Meiryo UI" panose="020B0604030504040204" pitchFamily="50" charset="-128"/>
                </a:rPr>
                <a:t>=1, </a:t>
              </a:r>
            </a:p>
            <a:p>
              <a:r>
                <a:rPr lang="en" altLang="ja-JP" sz="1400" b="1" dirty="0" smtClean="0">
                  <a:solidFill>
                    <a:srgbClr val="FF0000"/>
                  </a:solidFill>
                  <a:latin typeface="Meiryo UI" panose="020B0604030504040204" pitchFamily="50" charset="-128"/>
                  <a:ea typeface="Meiryo UI" panose="020B0604030504040204" pitchFamily="50" charset="-128"/>
                </a:rPr>
                <a:t> </a:t>
              </a:r>
              <a:r>
                <a:rPr lang="en" altLang="en-US" sz="1400" b="1" dirty="0">
                  <a:solidFill>
                    <a:srgbClr val="FF0000"/>
                  </a:solidFill>
                  <a:latin typeface="Meiryo UI" panose="020B0604030504040204" pitchFamily="50" charset="-128"/>
                  <a:ea typeface="Meiryo UI" panose="020B0604030504040204" pitchFamily="50" charset="-128"/>
                </a:rPr>
                <a:t>Subtraction </a:t>
              </a:r>
              <a:r>
                <a:rPr lang="en" altLang="ja-JP" sz="1400" b="1" dirty="0" smtClean="0">
                  <a:solidFill>
                    <a:srgbClr val="FF0000"/>
                  </a:solidFill>
                  <a:latin typeface="Meiryo UI" panose="020B0604030504040204" pitchFamily="50" charset="-128"/>
                  <a:ea typeface="Meiryo UI" panose="020B0604030504040204" pitchFamily="50" charset="-128"/>
                </a:rPr>
                <a:t>=2)</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16" name="右中かっこ 15"/>
            <p:cNvSpPr/>
            <p:nvPr/>
          </p:nvSpPr>
          <p:spPr>
            <a:xfrm flipH="1">
              <a:off x="4182362" y="2479705"/>
              <a:ext cx="246778" cy="90086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7" name="テキスト ボックス 16"/>
            <p:cNvSpPr txBox="1"/>
            <p:nvPr/>
          </p:nvSpPr>
          <p:spPr>
            <a:xfrm>
              <a:off x="-7487" y="3052969"/>
              <a:ext cx="2160793" cy="646331"/>
            </a:xfrm>
            <a:prstGeom prst="rect">
              <a:avLst/>
            </a:prstGeom>
            <a:solidFill>
              <a:schemeClr val="bg1"/>
            </a:solidFill>
            <a:ln>
              <a:solidFill>
                <a:srgbClr val="0070C0"/>
              </a:solidFill>
            </a:ln>
          </p:spPr>
          <p:txBody>
            <a:bodyPr wrap="square" rtlCol="0">
              <a:spAutoFit/>
            </a:bodyPr>
            <a:lstStyle/>
            <a:p>
              <a:pPr algn="ctr"/>
              <a:r>
                <a:rPr kumimoji="1" lang="en" altLang="en-US" dirty="0" smtClean="0"/>
                <a:t>When </a:t>
              </a:r>
              <a:endParaRPr kumimoji="1" lang="en-US" altLang="ja-JP" dirty="0" smtClean="0"/>
            </a:p>
            <a:p>
              <a:pPr algn="ctr"/>
              <a:r>
                <a:rPr lang="en" altLang="en-US" dirty="0" smtClean="0"/>
                <a:t>Chuck </a:t>
              </a:r>
              <a:r>
                <a:rPr lang="en" altLang="ja-JP" dirty="0" smtClean="0"/>
                <a:t>( </a:t>
              </a:r>
              <a:r>
                <a:rPr lang="en" altLang="en-US" dirty="0" smtClean="0"/>
                <a:t>close </a:t>
              </a:r>
              <a:r>
                <a:rPr lang="en" altLang="ja-JP" dirty="0" smtClean="0"/>
                <a:t>) </a:t>
              </a:r>
              <a:r>
                <a:rPr lang="en" altLang="en-US" dirty="0" smtClean="0"/>
                <a:t>signal</a:t>
              </a:r>
              <a:endParaRPr kumimoji="1" lang="ja-JP" altLang="en-US" dirty="0"/>
            </a:p>
          </p:txBody>
        </p:sp>
        <p:sp>
          <p:nvSpPr>
            <p:cNvPr id="24" name="角丸四角形 23"/>
            <p:cNvSpPr/>
            <p:nvPr/>
          </p:nvSpPr>
          <p:spPr>
            <a:xfrm>
              <a:off x="668655" y="2246191"/>
              <a:ext cx="977900" cy="768156"/>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423538" y="4034600"/>
              <a:ext cx="3198311" cy="523220"/>
            </a:xfrm>
            <a:prstGeom prst="rect">
              <a:avLst/>
            </a:prstGeom>
            <a:solidFill>
              <a:schemeClr val="bg1"/>
            </a:solidFill>
            <a:ln w="38100">
              <a:noFill/>
            </a:ln>
          </p:spPr>
          <p:txBody>
            <a:bodyPr wrap="none" rtlCol="0">
              <a:spAutoFit/>
            </a:bodyPr>
            <a:lstStyle/>
            <a:p>
              <a:r>
                <a:rPr lang="en" altLang="en-US" sz="1400" b="1" dirty="0" smtClean="0">
                  <a:solidFill>
                    <a:srgbClr val="0000FF"/>
                  </a:solidFill>
                  <a:latin typeface="Meiryo UI" panose="020B0604030504040204" pitchFamily="50" charset="-128"/>
                  <a:ea typeface="Meiryo UI" panose="020B0604030504040204" pitchFamily="50" charset="-128"/>
                </a:rPr>
                <a:t>・</a:t>
              </a:r>
              <a:r>
                <a:rPr lang="en" altLang="ja-JP" sz="1400" b="1" dirty="0" err="1" smtClean="0">
                  <a:solidFill>
                    <a:srgbClr val="0000FF"/>
                  </a:solidFill>
                  <a:latin typeface="Meiryo UI" panose="020B0604030504040204" pitchFamily="50" charset="-128"/>
                  <a:ea typeface="Meiryo UI" panose="020B0604030504040204" pitchFamily="50" charset="-128"/>
                </a:rPr>
                <a:t>UN_No </a:t>
              </a:r>
              <a:r>
                <a:rPr lang="en" altLang="ja-JP" sz="1400" b="1" dirty="0" smtClean="0">
                  <a:solidFill>
                    <a:srgbClr val="0000FF"/>
                  </a:solidFill>
                  <a:latin typeface="Meiryo UI" panose="020B0604030504040204" pitchFamily="50" charset="-128"/>
                  <a:ea typeface="Meiryo UI" panose="020B0604030504040204" pitchFamily="50" charset="-128"/>
                </a:rPr>
                <a:t>: </a:t>
              </a:r>
              <a:r>
                <a:rPr lang="en" altLang="en-US" sz="1400" b="1" dirty="0" smtClean="0">
                  <a:solidFill>
                    <a:srgbClr val="0000FF"/>
                  </a:solidFill>
                  <a:latin typeface="Meiryo UI" panose="020B0604030504040204" pitchFamily="50" charset="-128"/>
                  <a:ea typeface="Meiryo UI" panose="020B0604030504040204" pitchFamily="50" charset="-128"/>
                </a:rPr>
                <a:t>Number for work location</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en" altLang="en-US" sz="1400" b="1" dirty="0">
                  <a:solidFill>
                    <a:srgbClr val="0000FF"/>
                  </a:solidFill>
                  <a:latin typeface="Meiryo UI" panose="020B0604030504040204" pitchFamily="50" charset="-128"/>
                  <a:ea typeface="Meiryo UI" panose="020B0604030504040204" pitchFamily="50" charset="-128"/>
                </a:rPr>
                <a:t>　</a:t>
              </a:r>
              <a:r>
                <a:rPr lang="en" altLang="en-US" sz="1400" b="1" dirty="0" smtClean="0">
                  <a:solidFill>
                    <a:srgbClr val="0000FF"/>
                  </a:solidFill>
                  <a:latin typeface="Meiryo UI" panose="020B0604030504040204" pitchFamily="50" charset="-128"/>
                  <a:ea typeface="Meiryo UI" panose="020B0604030504040204" pitchFamily="50" charset="-128"/>
                </a:rPr>
                <a:t>　　　　　　　</a:t>
              </a:r>
              <a:r>
                <a:rPr lang="en" altLang="ja-JP" sz="1400" b="1" dirty="0" smtClean="0">
                  <a:solidFill>
                    <a:srgbClr val="0000FF"/>
                  </a:solidFill>
                  <a:latin typeface="Meiryo UI" panose="020B0604030504040204" pitchFamily="50" charset="-128"/>
                  <a:ea typeface="Meiryo UI" panose="020B0604030504040204" pitchFamily="50" charset="-128"/>
                </a:rPr>
                <a:t>( </a:t>
              </a:r>
              <a:r>
                <a:rPr lang="en" altLang="en-US" sz="1400" b="1" dirty="0" smtClean="0">
                  <a:solidFill>
                    <a:srgbClr val="0000FF"/>
                  </a:solidFill>
                  <a:latin typeface="Meiryo UI" panose="020B0604030504040204" pitchFamily="50" charset="-128"/>
                  <a:ea typeface="Meiryo UI" panose="020B0604030504040204" pitchFamily="50" charset="-128"/>
                </a:rPr>
                <a:t>Fixed conditions </a:t>
              </a:r>
              <a:r>
                <a:rPr lang="en" altLang="ja-JP" sz="1400" b="1" dirty="0" smtClean="0">
                  <a:solidFill>
                    <a:srgbClr val="0000FF"/>
                  </a:solidFill>
                  <a:latin typeface="Meiryo UI" panose="020B0604030504040204" pitchFamily="50" charset="-128"/>
                  <a:ea typeface="Meiryo UI" panose="020B0604030504040204" pitchFamily="50" charset="-128"/>
                </a:rPr>
                <a:t>)</a:t>
              </a:r>
            </a:p>
          </p:txBody>
        </p:sp>
      </p:grpSp>
      <p:sp>
        <p:nvSpPr>
          <p:cNvPr id="26" name="右中かっこ 25"/>
          <p:cNvSpPr/>
          <p:nvPr/>
        </p:nvSpPr>
        <p:spPr>
          <a:xfrm flipH="1">
            <a:off x="4590433" y="3952617"/>
            <a:ext cx="207369" cy="2648891"/>
          </a:xfrm>
          <a:prstGeom prst="rightBrace">
            <a:avLst>
              <a:gd name="adj1" fmla="val 8333"/>
              <a:gd name="adj2" fmla="val 26124"/>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pic>
        <p:nvPicPr>
          <p:cNvPr id="18" name="図 17"/>
          <p:cNvPicPr>
            <a:picLocks noChangeAspect="1"/>
          </p:cNvPicPr>
          <p:nvPr/>
        </p:nvPicPr>
        <p:blipFill>
          <a:blip r:embed="rId6"/>
          <a:stretch>
            <a:fillRect/>
          </a:stretch>
        </p:blipFill>
        <p:spPr>
          <a:xfrm>
            <a:off x="369469" y="5162397"/>
            <a:ext cx="3789093" cy="2275075"/>
          </a:xfrm>
          <a:prstGeom prst="rect">
            <a:avLst/>
          </a:prstGeom>
        </p:spPr>
      </p:pic>
    </p:spTree>
    <p:extLst>
      <p:ext uri="{BB962C8B-B14F-4D97-AF65-F5344CB8AC3E}">
        <p14:creationId xmlns:p14="http://schemas.microsoft.com/office/powerpoint/2010/main" val="112690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09708" y="1109371"/>
            <a:ext cx="6672092" cy="6494085"/>
          </a:xfrm>
          <a:prstGeom prst="rect">
            <a:avLst/>
          </a:prstGeom>
          <a:noFill/>
        </p:spPr>
        <p:txBody>
          <a:bodyPr wrap="square" rtlCol="0">
            <a:spAutoFit/>
          </a:bodyPr>
          <a:lstStyle/>
          <a:p>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Some items treated errors connet to local device @EM15X.Y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X/Y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c</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an be set following and</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combinations</a:t>
            </a:r>
          </a:p>
          <a:p>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X : 0-4 / Y : 0-15)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en-US" sz="1600" b="1" dirty="0">
                <a:latin typeface="Meiryo UI" panose="020B0604030504040204" pitchFamily="50" charset="-128"/>
                <a:ea typeface="Meiryo UI" panose="020B0604030504040204" pitchFamily="50" charset="-128"/>
                <a:cs typeface="メイリオ" panose="020B0604030504040204" pitchFamily="50" charset="-128"/>
              </a:rPr>
              <a:t>By making the above settings,</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en-US" sz="1600" b="1" dirty="0" smtClean="0">
                <a:latin typeface="Meiryo UI" panose="020B0604030504040204" pitchFamily="50" charset="-128"/>
                <a:ea typeface="Meiryo UI" panose="020B0604030504040204" pitchFamily="50" charset="-128"/>
                <a:cs typeface="メイリオ" panose="020B0604030504040204" pitchFamily="50" charset="-128"/>
              </a:rPr>
              <a:t>if there is one error item ,then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Local device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error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is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ON, so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error detection is possible.</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error</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1" name="グループ化 10"/>
          <p:cNvGrpSpPr/>
          <p:nvPr/>
        </p:nvGrpSpPr>
        <p:grpSpPr>
          <a:xfrm>
            <a:off x="260662" y="1517672"/>
            <a:ext cx="6597338" cy="2609475"/>
            <a:chOff x="335418" y="1317618"/>
            <a:chExt cx="6597338" cy="2609475"/>
          </a:xfrm>
        </p:grpSpPr>
        <p:grpSp>
          <p:nvGrpSpPr>
            <p:cNvPr id="3" name="グループ化 2"/>
            <p:cNvGrpSpPr/>
            <p:nvPr/>
          </p:nvGrpSpPr>
          <p:grpSpPr>
            <a:xfrm>
              <a:off x="335418" y="1963950"/>
              <a:ext cx="6254974" cy="1963143"/>
              <a:chOff x="321810" y="1337269"/>
              <a:chExt cx="5715428" cy="1714500"/>
            </a:xfrm>
          </p:grpSpPr>
          <p:pic>
            <p:nvPicPr>
              <p:cNvPr id="2" name="図 1"/>
              <p:cNvPicPr>
                <a:picLocks noChangeAspect="1"/>
              </p:cNvPicPr>
              <p:nvPr/>
            </p:nvPicPr>
            <p:blipFill rotWithShape="1">
              <a:blip r:embed="rId3"/>
              <a:srcRect r="57654"/>
              <a:stretch/>
            </p:blipFill>
            <p:spPr>
              <a:xfrm>
                <a:off x="321810" y="1337269"/>
                <a:ext cx="3553506" cy="1680529"/>
              </a:xfrm>
              <a:prstGeom prst="rect">
                <a:avLst/>
              </a:prstGeom>
            </p:spPr>
          </p:pic>
          <p:pic>
            <p:nvPicPr>
              <p:cNvPr id="6" name="図 5"/>
              <p:cNvPicPr>
                <a:picLocks noChangeAspect="1"/>
              </p:cNvPicPr>
              <p:nvPr/>
            </p:nvPicPr>
            <p:blipFill rotWithShape="1">
              <a:blip r:embed="rId3"/>
              <a:srcRect l="74236"/>
              <a:stretch/>
            </p:blipFill>
            <p:spPr>
              <a:xfrm>
                <a:off x="3875316" y="1337269"/>
                <a:ext cx="2161922" cy="1714500"/>
              </a:xfrm>
              <a:prstGeom prst="rect">
                <a:avLst/>
              </a:prstGeom>
            </p:spPr>
          </p:pic>
        </p:grpSp>
        <p:sp>
          <p:nvSpPr>
            <p:cNvPr id="4" name="角丸四角形 3"/>
            <p:cNvSpPr/>
            <p:nvPr/>
          </p:nvSpPr>
          <p:spPr>
            <a:xfrm>
              <a:off x="5408292" y="1955508"/>
              <a:ext cx="1368577" cy="1092287"/>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角丸四角形 7"/>
            <p:cNvSpPr/>
            <p:nvPr/>
          </p:nvSpPr>
          <p:spPr>
            <a:xfrm>
              <a:off x="335419" y="1963950"/>
              <a:ext cx="3702486" cy="196314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5028067" y="1317618"/>
              <a:ext cx="1904689" cy="646331"/>
            </a:xfrm>
            <a:prstGeom prst="rect">
              <a:avLst/>
            </a:prstGeom>
            <a:solidFill>
              <a:schemeClr val="bg1"/>
            </a:solidFill>
            <a:ln>
              <a:solidFill>
                <a:srgbClr val="0000FF"/>
              </a:solidFill>
            </a:ln>
          </p:spPr>
          <p:txBody>
            <a:bodyPr wrap="none" rtlCol="0">
              <a:spAutoFit/>
            </a:bodyPr>
            <a:lstStyle/>
            <a:p>
              <a:pPr algn="ctr"/>
              <a:r>
                <a:rPr lang="en" altLang="en-US" b="1" dirty="0" smtClean="0"/>
                <a:t>error detection</a:t>
              </a:r>
              <a:endParaRPr lang="en-US" altLang="ja-JP" b="1" dirty="0" smtClean="0"/>
            </a:p>
            <a:p>
              <a:pPr algn="ctr"/>
              <a:r>
                <a:rPr kumimoji="1" lang="en" altLang="en-US" b="1" dirty="0" smtClean="0"/>
                <a:t>local device</a:t>
              </a:r>
              <a:endParaRPr kumimoji="1" lang="ja-JP" altLang="en-US" b="1" dirty="0"/>
            </a:p>
          </p:txBody>
        </p:sp>
        <p:sp>
          <p:nvSpPr>
            <p:cNvPr id="10" name="テキスト ボックス 9"/>
            <p:cNvSpPr txBox="1"/>
            <p:nvPr/>
          </p:nvSpPr>
          <p:spPr>
            <a:xfrm>
              <a:off x="918737" y="1740386"/>
              <a:ext cx="2471658" cy="369332"/>
            </a:xfrm>
            <a:prstGeom prst="rect">
              <a:avLst/>
            </a:prstGeom>
            <a:solidFill>
              <a:schemeClr val="bg1"/>
            </a:solidFill>
            <a:ln>
              <a:solidFill>
                <a:srgbClr val="FF0000"/>
              </a:solidFill>
            </a:ln>
          </p:spPr>
          <p:txBody>
            <a:bodyPr wrap="square" rtlCol="0">
              <a:spAutoFit/>
            </a:bodyPr>
            <a:lstStyle/>
            <a:p>
              <a:pPr algn="ctr"/>
              <a:r>
                <a:rPr lang="en-US" altLang="en-US" b="1" dirty="0"/>
                <a:t>Items treated as errors</a:t>
              </a:r>
              <a:endParaRPr lang="en-US" altLang="ja-JP" b="1" dirty="0" smtClean="0"/>
            </a:p>
          </p:txBody>
        </p:sp>
      </p:grpSp>
      <p:pic>
        <p:nvPicPr>
          <p:cNvPr id="9" name="図 8"/>
          <p:cNvPicPr>
            <a:picLocks noChangeAspect="1"/>
          </p:cNvPicPr>
          <p:nvPr/>
        </p:nvPicPr>
        <p:blipFill rotWithShape="1">
          <a:blip r:embed="rId4"/>
          <a:srcRect r="82576"/>
          <a:stretch/>
        </p:blipFill>
        <p:spPr>
          <a:xfrm>
            <a:off x="366261" y="5457054"/>
            <a:ext cx="2001381" cy="3664199"/>
          </a:xfrm>
          <a:prstGeom prst="rect">
            <a:avLst/>
          </a:prstGeom>
        </p:spPr>
      </p:pic>
      <p:pic>
        <p:nvPicPr>
          <p:cNvPr id="12" name="図 11"/>
          <p:cNvPicPr>
            <a:picLocks noChangeAspect="1"/>
          </p:cNvPicPr>
          <p:nvPr/>
        </p:nvPicPr>
        <p:blipFill rotWithShape="1">
          <a:blip r:embed="rId4"/>
          <a:srcRect l="65156"/>
          <a:stretch/>
        </p:blipFill>
        <p:spPr>
          <a:xfrm>
            <a:off x="2334524" y="5457054"/>
            <a:ext cx="4002351" cy="3664199"/>
          </a:xfrm>
          <a:prstGeom prst="rect">
            <a:avLst/>
          </a:prstGeom>
        </p:spPr>
      </p:pic>
      <p:sp>
        <p:nvSpPr>
          <p:cNvPr id="13" name="角丸四角形 12"/>
          <p:cNvSpPr/>
          <p:nvPr/>
        </p:nvSpPr>
        <p:spPr>
          <a:xfrm>
            <a:off x="5123543" y="7667442"/>
            <a:ext cx="1213332" cy="144753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600226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9202519"/>
          </a:xfrm>
          <a:prstGeom prst="rect">
            <a:avLst/>
          </a:prstGeom>
          <a:noFill/>
        </p:spPr>
        <p:txBody>
          <a:bodyPr wrap="square" rtlCol="0">
            <a:spAutoFit/>
          </a:bodyPr>
          <a:lstStyle/>
          <a:p>
            <a:r>
              <a:rPr lang="en-US" altLang="en-US" sz="1600" b="1" dirty="0">
                <a:latin typeface="Meiryo UI" panose="020B0604030504040204" pitchFamily="50" charset="-128"/>
                <a:ea typeface="Meiryo UI" panose="020B0604030504040204" pitchFamily="50" charset="-128"/>
                <a:cs typeface="メイリオ" panose="020B0604030504040204" pitchFamily="50" charset="-128"/>
              </a:rPr>
              <a:t>Setting to avoid contact between two robots when two robots move common area as following no.3 area</a:t>
            </a:r>
            <a:r>
              <a:rPr lang="en-US"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By turning on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the MR18XX condition check whether the common area can be used.</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·setting</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You can set 16 common areas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by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changing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the XX: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XX </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part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of MR12XX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:Z3 </a:t>
            </a:r>
            <a:r>
              <a:rPr lang="en"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from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00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to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15 . (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Currently, </a:t>
            </a:r>
            <a:r>
              <a:rPr lang="en"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up to 4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common areas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can be set. Planned to expand </a:t>
            </a:r>
            <a:r>
              <a:rPr lang="en"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to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15 )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By placing the ladder below in inter-program communication, the common area condition is reflected in @R6XX.</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interference area</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4" name="グループ化 3"/>
          <p:cNvGrpSpPr/>
          <p:nvPr/>
        </p:nvGrpSpPr>
        <p:grpSpPr>
          <a:xfrm>
            <a:off x="335365" y="1797992"/>
            <a:ext cx="4127274" cy="1804777"/>
            <a:chOff x="263094" y="2139004"/>
            <a:chExt cx="4127274" cy="1804777"/>
          </a:xfrm>
        </p:grpSpPr>
        <p:pic>
          <p:nvPicPr>
            <p:cNvPr id="14" name="図 13"/>
            <p:cNvPicPr>
              <a:picLocks noChangeAspect="1"/>
            </p:cNvPicPr>
            <p:nvPr/>
          </p:nvPicPr>
          <p:blipFill rotWithShape="1">
            <a:blip r:embed="rId3"/>
            <a:srcRect t="20901"/>
            <a:stretch/>
          </p:blipFill>
          <p:spPr>
            <a:xfrm>
              <a:off x="601275" y="2144230"/>
              <a:ext cx="3789093" cy="1799551"/>
            </a:xfrm>
            <a:prstGeom prst="rect">
              <a:avLst/>
            </a:prstGeom>
          </p:spPr>
        </p:pic>
        <p:sp>
          <p:nvSpPr>
            <p:cNvPr id="15" name="テキスト ボックス 14"/>
            <p:cNvSpPr txBox="1"/>
            <p:nvPr/>
          </p:nvSpPr>
          <p:spPr>
            <a:xfrm>
              <a:off x="3771595" y="2152084"/>
              <a:ext cx="604654" cy="369332"/>
            </a:xfrm>
            <a:prstGeom prst="rect">
              <a:avLst/>
            </a:prstGeom>
            <a:solidFill>
              <a:schemeClr val="bg1"/>
            </a:solidFill>
            <a:ln>
              <a:solidFill>
                <a:srgbClr val="0000FF"/>
              </a:solidFill>
            </a:ln>
          </p:spPr>
          <p:txBody>
            <a:bodyPr wrap="none" rtlCol="0">
              <a:spAutoFit/>
            </a:bodyPr>
            <a:lstStyle/>
            <a:p>
              <a:pPr algn="ctr"/>
              <a:r>
                <a:rPr kumimoji="1" lang="en" altLang="ja-JP" b="1" dirty="0" smtClean="0"/>
                <a:t>UN2</a:t>
              </a:r>
              <a:endParaRPr kumimoji="1" lang="ja-JP" altLang="en-US" b="1" dirty="0"/>
            </a:p>
          </p:txBody>
        </p:sp>
        <p:sp>
          <p:nvSpPr>
            <p:cNvPr id="16" name="テキスト ボックス 15"/>
            <p:cNvSpPr txBox="1"/>
            <p:nvPr/>
          </p:nvSpPr>
          <p:spPr>
            <a:xfrm>
              <a:off x="263094" y="2139004"/>
              <a:ext cx="604654" cy="369332"/>
            </a:xfrm>
            <a:prstGeom prst="rect">
              <a:avLst/>
            </a:prstGeom>
            <a:solidFill>
              <a:schemeClr val="bg1"/>
            </a:solidFill>
            <a:ln>
              <a:solidFill>
                <a:srgbClr val="FF0000"/>
              </a:solidFill>
            </a:ln>
          </p:spPr>
          <p:txBody>
            <a:bodyPr wrap="none" rtlCol="0">
              <a:spAutoFit/>
            </a:bodyPr>
            <a:lstStyle/>
            <a:p>
              <a:pPr algn="ctr"/>
              <a:r>
                <a:rPr lang="en" altLang="ja-JP" b="1" dirty="0" smtClean="0"/>
                <a:t>UN1</a:t>
              </a:r>
            </a:p>
          </p:txBody>
        </p:sp>
        <p:sp>
          <p:nvSpPr>
            <p:cNvPr id="11" name="楕円 10"/>
            <p:cNvSpPr/>
            <p:nvPr/>
          </p:nvSpPr>
          <p:spPr>
            <a:xfrm>
              <a:off x="2002766" y="2794975"/>
              <a:ext cx="546100" cy="498060"/>
            </a:xfrm>
            <a:prstGeom prst="ellipse">
              <a:avLst/>
            </a:prstGeom>
            <a:noFill/>
            <a:ln w="381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3" name="図 2"/>
          <p:cNvPicPr>
            <a:picLocks noChangeAspect="1"/>
          </p:cNvPicPr>
          <p:nvPr/>
        </p:nvPicPr>
        <p:blipFill rotWithShape="1">
          <a:blip r:embed="rId4"/>
          <a:srcRect r="79874"/>
          <a:stretch/>
        </p:blipFill>
        <p:spPr>
          <a:xfrm>
            <a:off x="1309913" y="8690881"/>
            <a:ext cx="1713834" cy="1143000"/>
          </a:xfrm>
          <a:prstGeom prst="rect">
            <a:avLst/>
          </a:prstGeom>
        </p:spPr>
      </p:pic>
      <p:grpSp>
        <p:nvGrpSpPr>
          <p:cNvPr id="40" name="グループ化 39"/>
          <p:cNvGrpSpPr/>
          <p:nvPr/>
        </p:nvGrpSpPr>
        <p:grpSpPr>
          <a:xfrm>
            <a:off x="2889422" y="8690881"/>
            <a:ext cx="2760947" cy="1143000"/>
            <a:chOff x="2003074" y="8697018"/>
            <a:chExt cx="2760947" cy="1143000"/>
          </a:xfrm>
        </p:grpSpPr>
        <p:pic>
          <p:nvPicPr>
            <p:cNvPr id="27" name="図 26"/>
            <p:cNvPicPr>
              <a:picLocks noChangeAspect="1"/>
            </p:cNvPicPr>
            <p:nvPr/>
          </p:nvPicPr>
          <p:blipFill rotWithShape="1">
            <a:blip r:embed="rId4"/>
            <a:srcRect l="70095"/>
            <a:stretch/>
          </p:blipFill>
          <p:spPr>
            <a:xfrm>
              <a:off x="2217517" y="8697018"/>
              <a:ext cx="2546504" cy="1143000"/>
            </a:xfrm>
            <a:prstGeom prst="rect">
              <a:avLst/>
            </a:prstGeom>
          </p:spPr>
        </p:pic>
        <p:sp>
          <p:nvSpPr>
            <p:cNvPr id="29" name="テキスト ボックス 28"/>
            <p:cNvSpPr txBox="1"/>
            <p:nvPr/>
          </p:nvSpPr>
          <p:spPr>
            <a:xfrm>
              <a:off x="2003074" y="9206218"/>
              <a:ext cx="926856" cy="276999"/>
            </a:xfrm>
            <a:prstGeom prst="rect">
              <a:avLst/>
            </a:prstGeom>
            <a:solidFill>
              <a:schemeClr val="bg1"/>
            </a:solidFill>
            <a:ln>
              <a:solidFill>
                <a:srgbClr val="0000FF"/>
              </a:solidFill>
            </a:ln>
          </p:spPr>
          <p:txBody>
            <a:bodyPr wrap="none" rtlCol="0">
              <a:spAutoFit/>
            </a:bodyPr>
            <a:lstStyle/>
            <a:p>
              <a:pPr algn="ctr"/>
              <a:r>
                <a:rPr lang="en" altLang="ja-JP" sz="1200" b="1" dirty="0" smtClean="0"/>
                <a:t>MR18XX:Z3</a:t>
              </a:r>
            </a:p>
          </p:txBody>
        </p:sp>
        <p:sp>
          <p:nvSpPr>
            <p:cNvPr id="34" name="テキスト ボックス 33"/>
            <p:cNvSpPr txBox="1"/>
            <p:nvPr/>
          </p:nvSpPr>
          <p:spPr>
            <a:xfrm>
              <a:off x="3117952" y="9206217"/>
              <a:ext cx="657552" cy="276999"/>
            </a:xfrm>
            <a:prstGeom prst="rect">
              <a:avLst/>
            </a:prstGeom>
            <a:solidFill>
              <a:schemeClr val="bg1"/>
            </a:solidFill>
            <a:ln>
              <a:solidFill>
                <a:srgbClr val="FF0000"/>
              </a:solidFill>
            </a:ln>
          </p:spPr>
          <p:txBody>
            <a:bodyPr wrap="none" rtlCol="0">
              <a:spAutoFit/>
            </a:bodyPr>
            <a:lstStyle/>
            <a:p>
              <a:pPr algn="ctr"/>
              <a:r>
                <a:rPr lang="en" altLang="ja-JP" sz="1200" b="1" dirty="0" smtClean="0"/>
                <a:t>@R6XX</a:t>
              </a:r>
            </a:p>
          </p:txBody>
        </p:sp>
      </p:grpSp>
      <p:grpSp>
        <p:nvGrpSpPr>
          <p:cNvPr id="8" name="グループ化 7"/>
          <p:cNvGrpSpPr/>
          <p:nvPr/>
        </p:nvGrpSpPr>
        <p:grpSpPr>
          <a:xfrm>
            <a:off x="637692" y="5856289"/>
            <a:ext cx="6105301" cy="2032432"/>
            <a:chOff x="729380" y="5137248"/>
            <a:chExt cx="6105301" cy="2032432"/>
          </a:xfrm>
        </p:grpSpPr>
        <p:grpSp>
          <p:nvGrpSpPr>
            <p:cNvPr id="2" name="グループ化 1"/>
            <p:cNvGrpSpPr/>
            <p:nvPr/>
          </p:nvGrpSpPr>
          <p:grpSpPr>
            <a:xfrm>
              <a:off x="729380" y="5137248"/>
              <a:ext cx="6105301" cy="2032432"/>
              <a:chOff x="772454" y="5048213"/>
              <a:chExt cx="6105301" cy="2032432"/>
            </a:xfrm>
          </p:grpSpPr>
          <p:grpSp>
            <p:nvGrpSpPr>
              <p:cNvPr id="20" name="グループ化 19"/>
              <p:cNvGrpSpPr/>
              <p:nvPr/>
            </p:nvGrpSpPr>
            <p:grpSpPr>
              <a:xfrm>
                <a:off x="772454" y="5199456"/>
                <a:ext cx="4848225" cy="1857375"/>
                <a:chOff x="454954" y="5013971"/>
                <a:chExt cx="4848225" cy="1857375"/>
              </a:xfrm>
            </p:grpSpPr>
            <p:pic>
              <p:nvPicPr>
                <p:cNvPr id="17" name="図 16"/>
                <p:cNvPicPr>
                  <a:picLocks noChangeAspect="1"/>
                </p:cNvPicPr>
                <p:nvPr/>
              </p:nvPicPr>
              <p:blipFill>
                <a:blip r:embed="rId5"/>
                <a:stretch>
                  <a:fillRect/>
                </a:stretch>
              </p:blipFill>
              <p:spPr>
                <a:xfrm>
                  <a:off x="454954" y="5013971"/>
                  <a:ext cx="2419350" cy="1857375"/>
                </a:xfrm>
                <a:prstGeom prst="rect">
                  <a:avLst/>
                </a:prstGeom>
              </p:spPr>
            </p:pic>
            <p:pic>
              <p:nvPicPr>
                <p:cNvPr id="18" name="図 17"/>
                <p:cNvPicPr>
                  <a:picLocks noChangeAspect="1"/>
                </p:cNvPicPr>
                <p:nvPr/>
              </p:nvPicPr>
              <p:blipFill>
                <a:blip r:embed="rId6"/>
                <a:stretch>
                  <a:fillRect/>
                </a:stretch>
              </p:blipFill>
              <p:spPr>
                <a:xfrm>
                  <a:off x="2874304" y="5018161"/>
                  <a:ext cx="2428875" cy="1828800"/>
                </a:xfrm>
                <a:prstGeom prst="rect">
                  <a:avLst/>
                </a:prstGeom>
              </p:spPr>
            </p:pic>
            <p:sp>
              <p:nvSpPr>
                <p:cNvPr id="19" name="正方形/長方形 18"/>
                <p:cNvSpPr/>
                <p:nvPr/>
              </p:nvSpPr>
              <p:spPr>
                <a:xfrm>
                  <a:off x="4448329" y="5267681"/>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noFill/>
                  </a:endParaRPr>
                </a:p>
              </p:txBody>
            </p:sp>
            <p:sp>
              <p:nvSpPr>
                <p:cNvPr id="21" name="正方形/長方形 20"/>
                <p:cNvSpPr/>
                <p:nvPr/>
              </p:nvSpPr>
              <p:spPr>
                <a:xfrm>
                  <a:off x="490808" y="6058546"/>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noFill/>
                  </a:endParaRPr>
                </a:p>
              </p:txBody>
            </p:sp>
            <p:sp>
              <p:nvSpPr>
                <p:cNvPr id="23" name="正方形/長方形 22"/>
                <p:cNvSpPr/>
                <p:nvPr/>
              </p:nvSpPr>
              <p:spPr>
                <a:xfrm>
                  <a:off x="490808" y="5267680"/>
                  <a:ext cx="845325" cy="767821"/>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noFill/>
                  </a:endParaRPr>
                </a:p>
              </p:txBody>
            </p:sp>
          </p:grpSp>
          <p:sp>
            <p:nvSpPr>
              <p:cNvPr id="24" name="正方形/長方形 23"/>
              <p:cNvSpPr/>
              <p:nvPr/>
            </p:nvSpPr>
            <p:spPr>
              <a:xfrm>
                <a:off x="2333237" y="6267845"/>
                <a:ext cx="845325" cy="812800"/>
              </a:xfrm>
              <a:prstGeom prst="rect">
                <a:avLst/>
              </a:prstGeom>
              <a:noFill/>
              <a:ln w="254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noFill/>
                </a:endParaRPr>
              </a:p>
            </p:txBody>
          </p:sp>
          <p:sp>
            <p:nvSpPr>
              <p:cNvPr id="25" name="テキスト ボックス 24"/>
              <p:cNvSpPr txBox="1"/>
              <p:nvPr/>
            </p:nvSpPr>
            <p:spPr>
              <a:xfrm>
                <a:off x="1524955" y="5517898"/>
                <a:ext cx="1114408" cy="369332"/>
              </a:xfrm>
              <a:prstGeom prst="rect">
                <a:avLst/>
              </a:prstGeom>
              <a:solidFill>
                <a:schemeClr val="bg1"/>
              </a:solidFill>
              <a:ln>
                <a:solidFill>
                  <a:srgbClr val="FF0000"/>
                </a:solidFill>
              </a:ln>
            </p:spPr>
            <p:txBody>
              <a:bodyPr wrap="none" rtlCol="0">
                <a:spAutoFit/>
              </a:bodyPr>
              <a:lstStyle/>
              <a:p>
                <a:pPr algn="ctr"/>
                <a:r>
                  <a:rPr lang="en" altLang="en-US" b="1" dirty="0" smtClean="0"/>
                  <a:t>start to use</a:t>
                </a:r>
                <a:endParaRPr lang="en-US" altLang="ja-JP" b="1" dirty="0" smtClean="0"/>
              </a:p>
            </p:txBody>
          </p:sp>
          <p:sp>
            <p:nvSpPr>
              <p:cNvPr id="26" name="テキスト ボックス 25"/>
              <p:cNvSpPr txBox="1"/>
              <p:nvPr/>
            </p:nvSpPr>
            <p:spPr>
              <a:xfrm>
                <a:off x="2791057" y="5048213"/>
                <a:ext cx="4086698" cy="646331"/>
              </a:xfrm>
              <a:prstGeom prst="rect">
                <a:avLst/>
              </a:prstGeom>
              <a:solidFill>
                <a:schemeClr val="bg1"/>
              </a:solidFill>
              <a:ln>
                <a:solidFill>
                  <a:srgbClr val="0000FF"/>
                </a:solidFill>
              </a:ln>
            </p:spPr>
            <p:txBody>
              <a:bodyPr wrap="square" rtlCol="0">
                <a:spAutoFit/>
              </a:bodyPr>
              <a:lstStyle/>
              <a:p>
                <a:pPr algn="ctr"/>
                <a:r>
                  <a:rPr lang="en" altLang="en-US" b="1" dirty="0" smtClean="0"/>
                  <a:t>Common area usage confirmation device</a:t>
                </a:r>
                <a:endParaRPr lang="en-US" altLang="ja-JP" b="1" dirty="0" smtClean="0"/>
              </a:p>
              <a:p>
                <a:pPr algn="ctr"/>
                <a:r>
                  <a:rPr lang="en" altLang="ja-JP" b="1" dirty="0"/>
                  <a:t>MR12XX:Z3</a:t>
                </a:r>
                <a:endParaRPr lang="en-US" altLang="ja-JP" b="1" dirty="0" smtClean="0"/>
              </a:p>
            </p:txBody>
          </p:sp>
        </p:grpSp>
        <p:sp>
          <p:nvSpPr>
            <p:cNvPr id="28" name="テキスト ボックス 27"/>
            <p:cNvSpPr txBox="1"/>
            <p:nvPr/>
          </p:nvSpPr>
          <p:spPr>
            <a:xfrm>
              <a:off x="735592" y="6310021"/>
              <a:ext cx="926857" cy="276999"/>
            </a:xfrm>
            <a:prstGeom prst="rect">
              <a:avLst/>
            </a:prstGeom>
            <a:solidFill>
              <a:schemeClr val="bg1"/>
            </a:solidFill>
            <a:ln>
              <a:solidFill>
                <a:srgbClr val="0000FF"/>
              </a:solidFill>
            </a:ln>
          </p:spPr>
          <p:txBody>
            <a:bodyPr wrap="none" rtlCol="0">
              <a:spAutoFit/>
            </a:bodyPr>
            <a:lstStyle/>
            <a:p>
              <a:pPr algn="ctr"/>
              <a:r>
                <a:rPr lang="en" altLang="ja-JP" sz="1200" b="1" dirty="0" smtClean="0"/>
                <a:t>MR12XX:Z3</a:t>
              </a:r>
            </a:p>
          </p:txBody>
        </p:sp>
        <p:sp>
          <p:nvSpPr>
            <p:cNvPr id="37" name="テキスト ボックス 36"/>
            <p:cNvSpPr txBox="1"/>
            <p:nvPr/>
          </p:nvSpPr>
          <p:spPr>
            <a:xfrm>
              <a:off x="3115435" y="6737125"/>
              <a:ext cx="2032620" cy="369332"/>
            </a:xfrm>
            <a:prstGeom prst="rect">
              <a:avLst/>
            </a:prstGeom>
            <a:solidFill>
              <a:schemeClr val="bg1"/>
            </a:solidFill>
            <a:ln>
              <a:solidFill>
                <a:srgbClr val="FF0000"/>
              </a:solidFill>
            </a:ln>
          </p:spPr>
          <p:txBody>
            <a:bodyPr wrap="square" rtlCol="0">
              <a:spAutoFit/>
            </a:bodyPr>
            <a:lstStyle/>
            <a:p>
              <a:pPr algn="ctr"/>
              <a:r>
                <a:rPr lang="en" altLang="en-US" b="1" dirty="0" smtClean="0"/>
                <a:t>Completed use</a:t>
              </a:r>
              <a:endParaRPr lang="en-US" altLang="ja-JP" b="1" dirty="0" smtClean="0"/>
            </a:p>
          </p:txBody>
        </p:sp>
      </p:grpSp>
      <p:grpSp>
        <p:nvGrpSpPr>
          <p:cNvPr id="6" name="グループ化 5"/>
          <p:cNvGrpSpPr/>
          <p:nvPr/>
        </p:nvGrpSpPr>
        <p:grpSpPr>
          <a:xfrm>
            <a:off x="566434" y="4157121"/>
            <a:ext cx="5829907" cy="918552"/>
            <a:chOff x="4765265" y="2500049"/>
            <a:chExt cx="5829907" cy="918552"/>
          </a:xfrm>
        </p:grpSpPr>
        <p:grpSp>
          <p:nvGrpSpPr>
            <p:cNvPr id="10" name="グループ化 9"/>
            <p:cNvGrpSpPr/>
            <p:nvPr/>
          </p:nvGrpSpPr>
          <p:grpSpPr>
            <a:xfrm>
              <a:off x="4765265" y="2655382"/>
              <a:ext cx="5829907" cy="763219"/>
              <a:chOff x="792291" y="7427200"/>
              <a:chExt cx="5829907" cy="763219"/>
            </a:xfrm>
          </p:grpSpPr>
          <p:sp>
            <p:nvSpPr>
              <p:cNvPr id="30" name="テキスト ボックス 29"/>
              <p:cNvSpPr txBox="1"/>
              <p:nvPr/>
            </p:nvSpPr>
            <p:spPr>
              <a:xfrm>
                <a:off x="792291" y="7662812"/>
                <a:ext cx="926857" cy="276999"/>
              </a:xfrm>
              <a:prstGeom prst="rect">
                <a:avLst/>
              </a:prstGeom>
              <a:solidFill>
                <a:schemeClr val="bg1"/>
              </a:solidFill>
              <a:ln>
                <a:solidFill>
                  <a:srgbClr val="0000FF"/>
                </a:solidFill>
              </a:ln>
            </p:spPr>
            <p:txBody>
              <a:bodyPr wrap="none" rtlCol="0">
                <a:spAutoFit/>
              </a:bodyPr>
              <a:lstStyle/>
              <a:p>
                <a:pPr algn="ctr"/>
                <a:r>
                  <a:rPr lang="en" altLang="ja-JP" sz="1200" b="1" dirty="0" smtClean="0"/>
                  <a:t>MR12XX:Z3</a:t>
                </a:r>
              </a:p>
            </p:txBody>
          </p:sp>
          <p:sp>
            <p:nvSpPr>
              <p:cNvPr id="31" name="テキスト ボックス 30"/>
              <p:cNvSpPr txBox="1"/>
              <p:nvPr/>
            </p:nvSpPr>
            <p:spPr>
              <a:xfrm>
                <a:off x="2559559" y="7478147"/>
                <a:ext cx="1328487" cy="646331"/>
              </a:xfrm>
              <a:prstGeom prst="rect">
                <a:avLst/>
              </a:prstGeom>
              <a:solidFill>
                <a:schemeClr val="bg1"/>
              </a:solidFill>
              <a:ln>
                <a:solidFill>
                  <a:srgbClr val="0000FF"/>
                </a:solidFill>
              </a:ln>
            </p:spPr>
            <p:txBody>
              <a:bodyPr wrap="square" rtlCol="0">
                <a:spAutoFit/>
              </a:bodyPr>
              <a:lstStyle/>
              <a:p>
                <a:pPr algn="ctr"/>
                <a:r>
                  <a:rPr lang="en" altLang="ja-JP" b="1" dirty="0" smtClean="0"/>
                  <a:t>FB</a:t>
                </a:r>
              </a:p>
              <a:p>
                <a:pPr algn="ctr"/>
                <a:r>
                  <a:rPr lang="en" altLang="ja-JP" b="1" dirty="0" err="1" smtClean="0"/>
                  <a:t>checkCLSN</a:t>
                </a:r>
                <a:endParaRPr lang="en-US" altLang="ja-JP" b="1" dirty="0" smtClean="0"/>
              </a:p>
            </p:txBody>
          </p:sp>
          <p:sp>
            <p:nvSpPr>
              <p:cNvPr id="32" name="テキスト ボックス 31"/>
              <p:cNvSpPr txBox="1"/>
              <p:nvPr/>
            </p:nvSpPr>
            <p:spPr>
              <a:xfrm>
                <a:off x="5049204" y="7427200"/>
                <a:ext cx="1540806" cy="307777"/>
              </a:xfrm>
              <a:prstGeom prst="rect">
                <a:avLst/>
              </a:prstGeom>
              <a:solidFill>
                <a:schemeClr val="bg1"/>
              </a:solidFill>
              <a:ln>
                <a:solidFill>
                  <a:srgbClr val="0000FF"/>
                </a:solidFill>
              </a:ln>
            </p:spPr>
            <p:txBody>
              <a:bodyPr wrap="none" rtlCol="0">
                <a:spAutoFit/>
              </a:bodyPr>
              <a:lstStyle/>
              <a:p>
                <a:pPr algn="ctr"/>
                <a:r>
                  <a:rPr lang="en" altLang="ja-JP" sz="1400" b="1" dirty="0" smtClean="0"/>
                  <a:t>MR18XX:Z3 -TURE</a:t>
                </a:r>
              </a:p>
            </p:txBody>
          </p:sp>
          <p:sp>
            <p:nvSpPr>
              <p:cNvPr id="33" name="テキスト ボックス 32"/>
              <p:cNvSpPr txBox="1"/>
              <p:nvPr/>
            </p:nvSpPr>
            <p:spPr>
              <a:xfrm>
                <a:off x="5036508" y="7882642"/>
                <a:ext cx="1585690" cy="307777"/>
              </a:xfrm>
              <a:prstGeom prst="rect">
                <a:avLst/>
              </a:prstGeom>
              <a:solidFill>
                <a:schemeClr val="bg1"/>
              </a:solidFill>
              <a:ln>
                <a:solidFill>
                  <a:srgbClr val="FF6600"/>
                </a:solidFill>
              </a:ln>
            </p:spPr>
            <p:txBody>
              <a:bodyPr wrap="none" rtlCol="0">
                <a:spAutoFit/>
              </a:bodyPr>
              <a:lstStyle/>
              <a:p>
                <a:pPr algn="ctr"/>
                <a:r>
                  <a:rPr lang="en" altLang="ja-JP" sz="1400" b="1" dirty="0" smtClean="0"/>
                  <a:t>MR18XX:Z3 -FLASE</a:t>
                </a:r>
              </a:p>
            </p:txBody>
          </p:sp>
          <p:cxnSp>
            <p:nvCxnSpPr>
              <p:cNvPr id="7" name="直線矢印コネクタ 6"/>
              <p:cNvCxnSpPr>
                <a:stCxn id="31" idx="1"/>
                <a:endCxn id="30" idx="3"/>
              </p:cNvCxnSpPr>
              <p:nvPr/>
            </p:nvCxnSpPr>
            <p:spPr>
              <a:xfrm flipH="1" flipV="1">
                <a:off x="1719148" y="7801312"/>
                <a:ext cx="8404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3906482" y="7573421"/>
                <a:ext cx="1130026" cy="76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3904959" y="8027797"/>
                <a:ext cx="1131549" cy="873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8077690" y="2500049"/>
              <a:ext cx="763351" cy="307777"/>
            </a:xfrm>
            <a:prstGeom prst="rect">
              <a:avLst/>
            </a:prstGeom>
            <a:solidFill>
              <a:schemeClr val="bg1"/>
            </a:solidFill>
            <a:ln>
              <a:solidFill>
                <a:srgbClr val="0000FF"/>
              </a:solidFill>
            </a:ln>
          </p:spPr>
          <p:txBody>
            <a:bodyPr wrap="none" rtlCol="0">
              <a:spAutoFit/>
            </a:bodyPr>
            <a:lstStyle/>
            <a:p>
              <a:pPr algn="ctr"/>
              <a:r>
                <a:rPr lang="en" altLang="ja-JP" sz="1400" b="1" dirty="0" smtClean="0"/>
                <a:t>OK </a:t>
              </a:r>
              <a:r>
                <a:rPr lang="en" altLang="en-US" sz="1400" b="1" dirty="0" smtClean="0"/>
                <a:t>to use</a:t>
              </a:r>
            </a:p>
          </p:txBody>
        </p:sp>
        <p:sp>
          <p:nvSpPr>
            <p:cNvPr id="39" name="テキスト ボックス 38"/>
            <p:cNvSpPr txBox="1"/>
            <p:nvPr/>
          </p:nvSpPr>
          <p:spPr>
            <a:xfrm>
              <a:off x="8080640" y="2908579"/>
              <a:ext cx="776175" cy="307777"/>
            </a:xfrm>
            <a:prstGeom prst="rect">
              <a:avLst/>
            </a:prstGeom>
            <a:solidFill>
              <a:schemeClr val="bg1"/>
            </a:solidFill>
            <a:ln>
              <a:solidFill>
                <a:srgbClr val="FF6600"/>
              </a:solidFill>
            </a:ln>
          </p:spPr>
          <p:txBody>
            <a:bodyPr wrap="none" rtlCol="0">
              <a:spAutoFit/>
            </a:bodyPr>
            <a:lstStyle/>
            <a:p>
              <a:pPr algn="ctr"/>
              <a:r>
                <a:rPr lang="en" altLang="ja-JP" sz="1400" b="1" dirty="0"/>
                <a:t>Not </a:t>
              </a:r>
              <a:endParaRPr lang="en-US" altLang="ja-JP" sz="1400" b="1" dirty="0" smtClean="0"/>
            </a:p>
          </p:txBody>
        </p:sp>
      </p:grpSp>
    </p:spTree>
    <p:extLst>
      <p:ext uri="{BB962C8B-B14F-4D97-AF65-F5344CB8AC3E}">
        <p14:creationId xmlns:p14="http://schemas.microsoft.com/office/powerpoint/2010/main" val="1170443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 altLang="en-US" sz="2800" dirty="0">
                <a:latin typeface="Meiryo UI" panose="020B0604030504040204" pitchFamily="50" charset="-128"/>
                <a:ea typeface="Meiryo UI" panose="020B0604030504040204" pitchFamily="50" charset="-128"/>
                <a:cs typeface="メイリオ" panose="020B0604030504040204" pitchFamily="50" charset="-128"/>
              </a:rPr>
              <a:t>O</a:t>
            </a:r>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verall</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3" name="Text Box 8"/>
          <p:cNvSpPr txBox="1">
            <a:spLocks noChangeArrowheads="1"/>
          </p:cNvSpPr>
          <p:nvPr/>
        </p:nvSpPr>
        <p:spPr bwMode="auto">
          <a:xfrm>
            <a:off x="226028" y="2830164"/>
            <a:ext cx="4625371" cy="26467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en" altLang="en-US" sz="1200" b="1" smtClean="0">
                <a:latin typeface="Meiryo UI" panose="020B0604030504040204" pitchFamily="50" charset="-128"/>
                <a:ea typeface="Meiryo UI" panose="020B0604030504040204" pitchFamily="50" charset="-128"/>
              </a:rPr>
              <a:t>unit </a:t>
            </a:r>
            <a:r>
              <a:rPr lang="en" altLang="ja-JP" sz="1200" b="1" smtClean="0">
                <a:latin typeface="Meiryo UI" panose="020B0604030504040204" pitchFamily="50" charset="-128"/>
                <a:ea typeface="Meiryo UI" panose="020B0604030504040204" pitchFamily="50" charset="-128"/>
              </a:rPr>
              <a:t>1</a:t>
            </a:r>
          </a:p>
          <a:p>
            <a:pPr eaLnBrk="1" hangingPunct="1"/>
            <a:endParaRPr lang="en-US" altLang="ja-JP" sz="1200" b="1" dirty="0" smtClean="0">
              <a:latin typeface="Meiryo UI" panose="020B0604030504040204" pitchFamily="50" charset="-128"/>
              <a:ea typeface="Meiryo UI" panose="020B0604030504040204" pitchFamily="50" charset="-128"/>
            </a:endParaRPr>
          </a:p>
          <a:p>
            <a:pPr eaLnBrk="1" hangingPunct="1"/>
            <a:endParaRPr lang="en-US" altLang="ja-JP" sz="1200" b="1" dirty="0" smtClean="0">
              <a:latin typeface="Meiryo UI" panose="020B0604030504040204" pitchFamily="50" charset="-128"/>
              <a:ea typeface="Meiryo UI" panose="020B0604030504040204" pitchFamily="50" charset="-128"/>
            </a:endParaRPr>
          </a:p>
          <a:p>
            <a:pPr eaLnBrk="1" hangingPunct="1"/>
            <a:endParaRPr lang="en-US" altLang="ja-JP" sz="1200" b="1" dirty="0" smtClean="0">
              <a:latin typeface="Meiryo UI" panose="020B0604030504040204" pitchFamily="50" charset="-128"/>
              <a:ea typeface="Meiryo UI" panose="020B0604030504040204" pitchFamily="50" charset="-128"/>
            </a:endParaRPr>
          </a:p>
          <a:p>
            <a:pPr eaLnBrk="1" hangingPunct="1"/>
            <a:endParaRPr lang="en-US" altLang="ja-JP" sz="1200" b="1" dirty="0"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29" name="カギ線コネクタ 28"/>
          <p:cNvCxnSpPr>
            <a:stCxn id="44" idx="2"/>
            <a:endCxn id="45" idx="0"/>
          </p:cNvCxnSpPr>
          <p:nvPr/>
        </p:nvCxnSpPr>
        <p:spPr>
          <a:xfrm rot="5400000">
            <a:off x="1428686" y="2955968"/>
            <a:ext cx="329535" cy="1336752"/>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44" idx="2"/>
            <a:endCxn id="46" idx="0"/>
          </p:cNvCxnSpPr>
          <p:nvPr/>
        </p:nvCxnSpPr>
        <p:spPr>
          <a:xfrm rot="5400000">
            <a:off x="2096547" y="3622715"/>
            <a:ext cx="328420" cy="2144"/>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44" idx="2"/>
            <a:endCxn id="47" idx="0"/>
          </p:cNvCxnSpPr>
          <p:nvPr/>
        </p:nvCxnSpPr>
        <p:spPr>
          <a:xfrm rot="16200000" flipH="1">
            <a:off x="2960530" y="2760875"/>
            <a:ext cx="320130" cy="1717533"/>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23" idx="0"/>
            <a:endCxn id="43" idx="2"/>
          </p:cNvCxnSpPr>
          <p:nvPr/>
        </p:nvCxnSpPr>
        <p:spPr>
          <a:xfrm rot="5400000" flipH="1" flipV="1">
            <a:off x="2880462" y="2184936"/>
            <a:ext cx="303481" cy="98697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 Box 8"/>
          <p:cNvSpPr txBox="1">
            <a:spLocks noChangeArrowheads="1"/>
          </p:cNvSpPr>
          <p:nvPr/>
        </p:nvSpPr>
        <p:spPr bwMode="auto">
          <a:xfrm>
            <a:off x="4955672" y="2830164"/>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en" altLang="en-US" sz="900" b="1" dirty="0" smtClean="0">
                <a:latin typeface="Meiryo UI" panose="020B0604030504040204" pitchFamily="50" charset="-128"/>
                <a:ea typeface="Meiryo UI" panose="020B0604030504040204" pitchFamily="50" charset="-128"/>
              </a:rPr>
              <a:t>unit </a:t>
            </a:r>
            <a:r>
              <a:rPr lang="en"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40" name="直線コネクタ 39"/>
          <p:cNvCxnSpPr/>
          <p:nvPr/>
        </p:nvCxnSpPr>
        <p:spPr>
          <a:xfrm>
            <a:off x="5672259" y="3279435"/>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8" idx="0"/>
            <a:endCxn id="43" idx="2"/>
          </p:cNvCxnSpPr>
          <p:nvPr/>
        </p:nvCxnSpPr>
        <p:spPr>
          <a:xfrm rot="16200000" flipV="1">
            <a:off x="4251501" y="1800873"/>
            <a:ext cx="303481" cy="175510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カギ線コネクタ 41"/>
          <p:cNvCxnSpPr>
            <a:stCxn id="57" idx="0"/>
            <a:endCxn id="43" idx="2"/>
          </p:cNvCxnSpPr>
          <p:nvPr/>
        </p:nvCxnSpPr>
        <p:spPr>
          <a:xfrm rot="16200000" flipV="1">
            <a:off x="4750537" y="1301837"/>
            <a:ext cx="303481" cy="2753173"/>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709869" y="2003463"/>
            <a:ext cx="1631641" cy="523220"/>
          </a:xfrm>
          <a:prstGeom prst="rect">
            <a:avLst/>
          </a:prstGeom>
          <a:solidFill>
            <a:schemeClr val="bg1">
              <a:lumMod val="85000"/>
            </a:schemeClr>
          </a:solidFill>
          <a:ln w="12700">
            <a:solidFill>
              <a:schemeClr val="tx1"/>
            </a:solidFill>
          </a:ln>
        </p:spPr>
        <p:txBody>
          <a:bodyPr wrap="square" rtlCol="0">
            <a:spAutoFit/>
          </a:bodyPr>
          <a:lstStyle/>
          <a:p>
            <a:r>
              <a:rPr lang="en" altLang="en-US" sz="1400" b="1" dirty="0" smtClean="0">
                <a:latin typeface="Meiryo UI" panose="020B0604030504040204" pitchFamily="50" charset="-128"/>
                <a:ea typeface="Meiryo UI" panose="020B0604030504040204" pitchFamily="50" charset="-128"/>
              </a:rPr>
              <a:t>Overall control</a:t>
            </a:r>
            <a:endParaRPr lang="en-US" altLang="ja-JP" sz="1400" b="1" dirty="0" smtClean="0">
              <a:latin typeface="Meiryo UI" panose="020B0604030504040204" pitchFamily="50" charset="-128"/>
              <a:ea typeface="Meiryo UI" panose="020B0604030504040204" pitchFamily="50" charset="-128"/>
            </a:endParaRPr>
          </a:p>
          <a:p>
            <a:r>
              <a:rPr lang="en" altLang="ja-JP" sz="1400" b="1" dirty="0"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1446734" y="2936357"/>
            <a:ext cx="1630190" cy="523220"/>
          </a:xfrm>
          <a:prstGeom prst="rect">
            <a:avLst/>
          </a:prstGeom>
          <a:solidFill>
            <a:schemeClr val="bg1">
              <a:lumMod val="85000"/>
            </a:schemeClr>
          </a:solidFill>
          <a:ln w="12700">
            <a:solidFill>
              <a:schemeClr val="tx1"/>
            </a:solidFill>
          </a:ln>
        </p:spPr>
        <p:txBody>
          <a:bodyPr wrap="none" rtlCol="0">
            <a:spAutoFit/>
          </a:bodyPr>
          <a:lstStyle/>
          <a:p>
            <a:r>
              <a:rPr lang="en" altLang="en-US" sz="1400" b="1" dirty="0" smtClean="0">
                <a:latin typeface="Meiryo UI" panose="020B0604030504040204" pitchFamily="50" charset="-128"/>
                <a:ea typeface="Meiryo UI" panose="020B0604030504040204" pitchFamily="50" charset="-128"/>
              </a:rPr>
              <a:t>Module overall </a:t>
            </a:r>
          </a:p>
          <a:p>
            <a:r>
              <a:rPr lang="en-US" altLang="en-US" sz="1400" b="1" dirty="0" smtClean="0">
                <a:latin typeface="Meiryo UI" panose="020B0604030504040204" pitchFamily="50" charset="-128"/>
                <a:ea typeface="Meiryo UI" panose="020B0604030504040204" pitchFamily="50" charset="-128"/>
              </a:rPr>
              <a:t>C</a:t>
            </a:r>
            <a:r>
              <a:rPr lang="en" altLang="en-US" sz="1400" b="1" dirty="0" smtClean="0">
                <a:latin typeface="Meiryo UI" panose="020B0604030504040204" pitchFamily="50" charset="-128"/>
                <a:ea typeface="Meiryo UI" panose="020B0604030504040204" pitchFamily="50" charset="-128"/>
              </a:rPr>
              <a:t>ontrol </a:t>
            </a:r>
            <a:r>
              <a:rPr lang="en" altLang="ja-JP" sz="1400" b="1" dirty="0"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368674" y="3789112"/>
            <a:ext cx="1112805" cy="954107"/>
          </a:xfrm>
          <a:prstGeom prst="rect">
            <a:avLst/>
          </a:prstGeom>
          <a:solidFill>
            <a:srgbClr val="FFFF99"/>
          </a:solidFill>
          <a:ln w="19050">
            <a:solidFill>
              <a:schemeClr val="tx1"/>
            </a:solidFill>
          </a:ln>
        </p:spPr>
        <p:txBody>
          <a:bodyPr wrap="none" rtlCol="0">
            <a:spAutoFit/>
          </a:bodyPr>
          <a:lstStyle/>
          <a:p>
            <a:pPr algn="ctr"/>
            <a:r>
              <a:rPr lang="en" altLang="en-US" sz="1400" b="1" dirty="0" smtClean="0">
                <a:latin typeface="Meiryo UI" panose="020B0604030504040204" pitchFamily="50" charset="-128"/>
                <a:ea typeface="Meiryo UI" panose="020B0604030504040204" pitchFamily="50" charset="-128"/>
              </a:rPr>
              <a:t>Module 1 </a:t>
            </a:r>
          </a:p>
          <a:p>
            <a:pPr algn="ctr"/>
            <a:r>
              <a:rPr lang="en" altLang="en-US" sz="1400" b="1" dirty="0" smtClean="0">
                <a:latin typeface="Meiryo UI" panose="020B0604030504040204" pitchFamily="50" charset="-128"/>
                <a:ea typeface="Meiryo UI" panose="020B0604030504040204" pitchFamily="50" charset="-128"/>
              </a:rPr>
              <a:t>control</a:t>
            </a:r>
            <a:endParaRPr lang="en-US" altLang="ja-JP" sz="1400" b="1" dirty="0" smtClean="0">
              <a:latin typeface="Meiryo UI" panose="020B0604030504040204" pitchFamily="50" charset="-128"/>
              <a:ea typeface="Meiryo UI" panose="020B0604030504040204" pitchFamily="50" charset="-128"/>
            </a:endParaRPr>
          </a:p>
          <a:p>
            <a:pPr algn="ctr"/>
            <a:r>
              <a:rPr lang="en" altLang="ja-JP" sz="1400" b="1" dirty="0"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a:p>
            <a:pPr algn="ctr"/>
            <a:r>
              <a:rPr lang="en" altLang="ja-JP" sz="1400" b="1" dirty="0">
                <a:latin typeface="Meiryo UI" panose="020B0604030504040204" pitchFamily="50" charset="-128"/>
                <a:ea typeface="Meiryo UI" panose="020B0604030504040204" pitchFamily="50" charset="-128"/>
              </a:rPr>
              <a:t>( </a:t>
            </a:r>
            <a:r>
              <a:rPr lang="en" altLang="en-US" sz="1400" b="1" dirty="0" smtClean="0">
                <a:latin typeface="Meiryo UI" panose="020B0604030504040204" pitchFamily="50" charset="-128"/>
                <a:ea typeface="Meiryo UI" panose="020B0604030504040204" pitchFamily="50" charset="-128"/>
              </a:rPr>
              <a:t>robot </a:t>
            </a:r>
            <a:r>
              <a:rPr lang="en" altLang="ja-JP" sz="1400" b="1" dirty="0" smtClean="0">
                <a:latin typeface="Meiryo UI" panose="020B0604030504040204" pitchFamily="50" charset="-128"/>
                <a:ea typeface="Meiryo UI" panose="020B0604030504040204" pitchFamily="50" charset="-128"/>
              </a:rPr>
              <a:t>)</a:t>
            </a:r>
            <a:endParaRPr lang="en-US" altLang="ja-JP" sz="1400" b="1" dirty="0" smtClean="0">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668497" y="3787997"/>
            <a:ext cx="1182375" cy="954107"/>
          </a:xfrm>
          <a:prstGeom prst="rect">
            <a:avLst/>
          </a:prstGeom>
          <a:solidFill>
            <a:srgbClr val="FFFF99"/>
          </a:solidFill>
          <a:ln w="19050">
            <a:solidFill>
              <a:schemeClr val="tx1"/>
            </a:solidFill>
          </a:ln>
        </p:spPr>
        <p:txBody>
          <a:bodyPr wrap="none" rtlCol="0">
            <a:spAutoFit/>
          </a:bodyPr>
          <a:lstStyle/>
          <a:p>
            <a:pPr algn="ctr"/>
            <a:r>
              <a:rPr lang="en" altLang="en-US" sz="1400" b="1" dirty="0" smtClean="0">
                <a:latin typeface="Meiryo UI" panose="020B0604030504040204" pitchFamily="50" charset="-128"/>
                <a:ea typeface="Meiryo UI" panose="020B0604030504040204" pitchFamily="50" charset="-128"/>
              </a:rPr>
              <a:t>Module </a:t>
            </a:r>
            <a:r>
              <a:rPr lang="en" altLang="ja-JP" sz="1400" b="1" dirty="0" smtClean="0">
                <a:latin typeface="Meiryo UI" panose="020B0604030504040204" pitchFamily="50" charset="-128"/>
                <a:ea typeface="Meiryo UI" panose="020B0604030504040204" pitchFamily="50" charset="-128"/>
              </a:rPr>
              <a:t>2 </a:t>
            </a:r>
          </a:p>
          <a:p>
            <a:pPr algn="ctr"/>
            <a:r>
              <a:rPr lang="en" altLang="en-US" sz="1400" b="1" dirty="0" smtClean="0">
                <a:latin typeface="Meiryo UI" panose="020B0604030504040204" pitchFamily="50" charset="-128"/>
                <a:ea typeface="Meiryo UI" panose="020B0604030504040204" pitchFamily="50" charset="-128"/>
              </a:rPr>
              <a:t>control</a:t>
            </a:r>
            <a:endParaRPr lang="en-US" altLang="ja-JP" sz="1400" b="1" dirty="0">
              <a:latin typeface="Meiryo UI" panose="020B0604030504040204" pitchFamily="50" charset="-128"/>
              <a:ea typeface="Meiryo UI" panose="020B0604030504040204" pitchFamily="50" charset="-128"/>
            </a:endParaRPr>
          </a:p>
          <a:p>
            <a:pPr algn="ctr"/>
            <a:r>
              <a:rPr lang="en" altLang="ja-JP" sz="1400" b="1" dirty="0">
                <a:latin typeface="Meiryo UI" panose="020B0604030504040204" pitchFamily="50" charset="-128"/>
                <a:ea typeface="Meiryo UI" panose="020B0604030504040204" pitchFamily="50" charset="-128"/>
              </a:rPr>
              <a:t>PROG.</a:t>
            </a:r>
          </a:p>
          <a:p>
            <a:pPr algn="ctr"/>
            <a:r>
              <a:rPr lang="en" altLang="ja-JP" sz="1400" b="1" dirty="0" smtClean="0">
                <a:latin typeface="Meiryo UI" panose="020B0604030504040204" pitchFamily="50" charset="-128"/>
                <a:ea typeface="Meiryo UI" panose="020B0604030504040204" pitchFamily="50" charset="-128"/>
              </a:rPr>
              <a:t>( </a:t>
            </a:r>
            <a:r>
              <a:rPr lang="en" altLang="en-US" sz="1400" b="1" dirty="0">
                <a:latin typeface="Meiryo UI" panose="020B0604030504040204" pitchFamily="50" charset="-128"/>
                <a:ea typeface="Meiryo UI" panose="020B0604030504040204" pitchFamily="50" charset="-128"/>
              </a:rPr>
              <a:t>camera </a:t>
            </a:r>
            <a:r>
              <a:rPr lang="en" altLang="ja-JP" sz="1400" b="1" dirty="0" smtClean="0">
                <a:latin typeface="Meiryo UI" panose="020B0604030504040204" pitchFamily="50" charset="-128"/>
                <a:ea typeface="Meiryo UI" panose="020B0604030504040204" pitchFamily="50" charset="-128"/>
              </a:rPr>
              <a:t>)</a:t>
            </a:r>
            <a:endParaRPr lang="en-US" altLang="ja-JP" sz="1400" b="1" dirty="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3212067" y="3779707"/>
            <a:ext cx="1534589" cy="661720"/>
          </a:xfrm>
          <a:prstGeom prst="rect">
            <a:avLst/>
          </a:prstGeom>
          <a:solidFill>
            <a:srgbClr val="FFFF99"/>
          </a:solidFill>
          <a:ln w="19050">
            <a:solidFill>
              <a:schemeClr val="tx1"/>
            </a:solidFill>
          </a:ln>
        </p:spPr>
        <p:txBody>
          <a:bodyPr wrap="square" rtlCol="0">
            <a:spAutoFit/>
          </a:bodyPr>
          <a:lstStyle/>
          <a:p>
            <a:pPr algn="ctr"/>
            <a:r>
              <a:rPr lang="en" altLang="en-US" sz="1400" b="1" smtClean="0">
                <a:latin typeface="Meiryo UI" panose="020B0604030504040204" pitchFamily="50" charset="-128"/>
                <a:ea typeface="Meiryo UI" panose="020B0604030504040204" pitchFamily="50" charset="-128"/>
              </a:rPr>
              <a:t>Module </a:t>
            </a:r>
            <a:r>
              <a:rPr lang="en" altLang="ja-JP" sz="1400" b="1" smtClean="0">
                <a:latin typeface="Meiryo UI" panose="020B0604030504040204" pitchFamily="50" charset="-128"/>
                <a:ea typeface="Meiryo UI" panose="020B0604030504040204" pitchFamily="50" charset="-128"/>
              </a:rPr>
              <a:t>9 </a:t>
            </a:r>
            <a:r>
              <a:rPr lang="en" altLang="en-US" sz="1400" b="1" smtClean="0">
                <a:latin typeface="Meiryo UI" panose="020B0604030504040204" pitchFamily="50" charset="-128"/>
                <a:ea typeface="Meiryo UI" panose="020B0604030504040204" pitchFamily="50" charset="-128"/>
              </a:rPr>
              <a:t>control</a:t>
            </a:r>
            <a:endParaRPr lang="en-US" altLang="ja-JP" sz="1400" b="1" dirty="0">
              <a:latin typeface="Meiryo UI" panose="020B0604030504040204" pitchFamily="50" charset="-128"/>
              <a:ea typeface="Meiryo UI" panose="020B0604030504040204" pitchFamily="50" charset="-128"/>
            </a:endParaRPr>
          </a:p>
          <a:p>
            <a:pPr algn="ctr"/>
            <a:r>
              <a:rPr lang="en" altLang="ja-JP" sz="1400" b="1">
                <a:latin typeface="Meiryo UI" panose="020B0604030504040204" pitchFamily="50" charset="-128"/>
                <a:ea typeface="Meiryo UI" panose="020B0604030504040204" pitchFamily="50" charset="-128"/>
              </a:rPr>
              <a:t>PROG.</a:t>
            </a:r>
          </a:p>
          <a:p>
            <a:pPr algn="ctr"/>
            <a:r>
              <a:rPr lang="en" altLang="ja-JP" sz="900" b="1" smtClean="0">
                <a:latin typeface="Meiryo UI" panose="020B0604030504040204" pitchFamily="50" charset="-128"/>
                <a:ea typeface="Meiryo UI" panose="020B0604030504040204" pitchFamily="50" charset="-128"/>
              </a:rPr>
              <a:t>( </a:t>
            </a:r>
            <a:r>
              <a:rPr lang="en" altLang="en-US" sz="900" b="1" smtClean="0">
                <a:latin typeface="Meiryo UI" panose="020B0604030504040204" pitchFamily="50" charset="-128"/>
                <a:ea typeface="Meiryo UI" panose="020B0604030504040204" pitchFamily="50" charset="-128"/>
              </a:rPr>
              <a:t>Dispenser, index, etc. </a:t>
            </a:r>
            <a:r>
              <a:rPr lang="en" altLang="ja-JP" sz="900" b="1" smtClean="0">
                <a:latin typeface="Meiryo UI" panose="020B0604030504040204" pitchFamily="50" charset="-128"/>
                <a:ea typeface="Meiryo UI" panose="020B0604030504040204" pitchFamily="50" charset="-128"/>
              </a:rPr>
              <a:t>)</a:t>
            </a:r>
            <a:endParaRPr lang="en-US" altLang="ja-JP" sz="900" b="1" dirty="0">
              <a:latin typeface="Meiryo UI" panose="020B0604030504040204" pitchFamily="50" charset="-128"/>
              <a:ea typeface="Meiryo UI" panose="020B0604030504040204" pitchFamily="50" charset="-128"/>
            </a:endParaRPr>
          </a:p>
        </p:txBody>
      </p:sp>
      <p:cxnSp>
        <p:nvCxnSpPr>
          <p:cNvPr id="48" name="直線コネクタ 47"/>
          <p:cNvCxnSpPr/>
          <p:nvPr/>
        </p:nvCxnSpPr>
        <p:spPr>
          <a:xfrm>
            <a:off x="2972162" y="4142915"/>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49" name="図 48"/>
          <p:cNvPicPr/>
          <p:nvPr/>
        </p:nvPicPr>
        <p:blipFill rotWithShape="1">
          <a:blip r:embed="rId3">
            <a:clrChange>
              <a:clrFrom>
                <a:srgbClr val="FFFFFF"/>
              </a:clrFrom>
              <a:clrTo>
                <a:srgbClr val="FFFFFF">
                  <a:alpha val="0"/>
                </a:srgbClr>
              </a:clrTo>
            </a:clrChange>
          </a:blip>
          <a:srcRect l="5252" r="3797"/>
          <a:stretch/>
        </p:blipFill>
        <p:spPr>
          <a:xfrm rot="21480000">
            <a:off x="868696" y="2149239"/>
            <a:ext cx="917235" cy="1444319"/>
          </a:xfrm>
          <a:prstGeom prst="rect">
            <a:avLst/>
          </a:prstGeom>
        </p:spPr>
      </p:pic>
      <p:pic>
        <p:nvPicPr>
          <p:cNvPr id="52" name="図 51"/>
          <p:cNvPicPr>
            <a:picLocks noChangeAspect="1"/>
          </p:cNvPicPr>
          <p:nvPr/>
        </p:nvPicPr>
        <p:blipFill>
          <a:blip r:embed="rId4"/>
          <a:stretch>
            <a:fillRect/>
          </a:stretch>
        </p:blipFill>
        <p:spPr>
          <a:xfrm>
            <a:off x="578744" y="4590200"/>
            <a:ext cx="877279" cy="850259"/>
          </a:xfrm>
          <a:prstGeom prst="rect">
            <a:avLst/>
          </a:prstGeom>
        </p:spPr>
      </p:pic>
      <p:pic>
        <p:nvPicPr>
          <p:cNvPr id="53" name="図 52"/>
          <p:cNvPicPr>
            <a:picLocks noChangeAspect="1"/>
          </p:cNvPicPr>
          <p:nvPr/>
        </p:nvPicPr>
        <p:blipFill>
          <a:blip r:embed="rId5">
            <a:extLst>
              <a:ext uri="{BEBA8EAE-BF5A-486C-A8C5-ECC9F3942E4B}">
                <a14:imgProps xmlns:a14="http://schemas.microsoft.com/office/drawing/2010/main">
                  <a14:imgLayer r:embed="rId6">
                    <a14:imgEffect>
                      <a14:backgroundRemoval t="0" b="96073" l="0" r="100000"/>
                    </a14:imgEffect>
                  </a14:imgLayer>
                </a14:imgProps>
              </a:ext>
            </a:extLst>
          </a:blip>
          <a:stretch>
            <a:fillRect/>
          </a:stretch>
        </p:blipFill>
        <p:spPr>
          <a:xfrm>
            <a:off x="1814390" y="4638967"/>
            <a:ext cx="946372" cy="820023"/>
          </a:xfrm>
          <a:prstGeom prst="rect">
            <a:avLst/>
          </a:prstGeom>
        </p:spPr>
      </p:pic>
      <p:pic>
        <p:nvPicPr>
          <p:cNvPr id="54" name="図 53"/>
          <p:cNvPicPr>
            <a:picLocks noChangeAspect="1"/>
          </p:cNvPicPr>
          <p:nvPr/>
        </p:nvPicPr>
        <p:blipFill>
          <a:blip r:embed="rId7">
            <a:extLst>
              <a:ext uri="{BEBA8EAE-BF5A-486C-A8C5-ECC9F3942E4B}">
                <a14:imgProps xmlns:a14="http://schemas.microsoft.com/office/drawing/2010/main">
                  <a14:imgLayer r:embed="rId8">
                    <a14:imgEffect>
                      <a14:backgroundRemoval t="3797" b="97890" l="1703" r="98054"/>
                    </a14:imgEffect>
                  </a14:imgLayer>
                </a14:imgProps>
              </a:ext>
            </a:extLst>
          </a:blip>
          <a:stretch>
            <a:fillRect/>
          </a:stretch>
        </p:blipFill>
        <p:spPr>
          <a:xfrm>
            <a:off x="3853276" y="4945358"/>
            <a:ext cx="659577" cy="380340"/>
          </a:xfrm>
          <a:prstGeom prst="rect">
            <a:avLst/>
          </a:prstGeom>
        </p:spPr>
      </p:pic>
      <p:pic>
        <p:nvPicPr>
          <p:cNvPr id="55" name="図 54"/>
          <p:cNvPicPr>
            <a:picLocks noChangeAspect="1"/>
          </p:cNvPicPr>
          <p:nvPr/>
        </p:nvPicPr>
        <p:blipFill>
          <a:blip r:embed="rId9">
            <a:extLst>
              <a:ext uri="{BEBA8EAE-BF5A-486C-A8C5-ECC9F3942E4B}">
                <a14:imgProps xmlns:a14="http://schemas.microsoft.com/office/drawing/2010/main">
                  <a14:imgLayer r:embed="rId10">
                    <a14:imgEffect>
                      <a14:backgroundRemoval t="2500" b="93333" l="4217" r="97590">
                        <a14:foregroundMark x1="10241" y1="83333" x2="31325" y2="70833"/>
                        <a14:foregroundMark x1="84337" y1="25000" x2="92169" y2="15833"/>
                      </a14:backgroundRemoval>
                    </a14:imgEffect>
                  </a14:imgLayer>
                </a14:imgProps>
              </a:ext>
            </a:extLst>
          </a:blip>
          <a:stretch>
            <a:fillRect/>
          </a:stretch>
        </p:blipFill>
        <p:spPr>
          <a:xfrm>
            <a:off x="3212068" y="4692117"/>
            <a:ext cx="696288" cy="503341"/>
          </a:xfrm>
          <a:prstGeom prst="rect">
            <a:avLst/>
          </a:prstGeom>
        </p:spPr>
      </p:pic>
      <p:sp>
        <p:nvSpPr>
          <p:cNvPr id="56" name="テキスト ボックス 55"/>
          <p:cNvSpPr txBox="1"/>
          <p:nvPr/>
        </p:nvSpPr>
        <p:spPr>
          <a:xfrm>
            <a:off x="3250840" y="2936355"/>
            <a:ext cx="1544012" cy="523220"/>
          </a:xfrm>
          <a:prstGeom prst="rect">
            <a:avLst/>
          </a:prstGeom>
          <a:solidFill>
            <a:schemeClr val="bg1">
              <a:lumMod val="85000"/>
            </a:schemeClr>
          </a:solidFill>
          <a:ln w="12700">
            <a:solidFill>
              <a:schemeClr val="tx1"/>
            </a:solidFill>
          </a:ln>
        </p:spPr>
        <p:txBody>
          <a:bodyPr wrap="none" rtlCol="0">
            <a:spAutoFit/>
          </a:bodyPr>
          <a:lstStyle/>
          <a:p>
            <a:r>
              <a:rPr lang="en" altLang="en-US" sz="1400" b="1" dirty="0" smtClean="0">
                <a:latin typeface="Meiryo UI" panose="020B0604030504040204" pitchFamily="50" charset="-128"/>
                <a:ea typeface="Meiryo UI" panose="020B0604030504040204" pitchFamily="50" charset="-128"/>
              </a:rPr>
              <a:t>touch panel </a:t>
            </a:r>
          </a:p>
          <a:p>
            <a:r>
              <a:rPr lang="en-US" altLang="en-US" sz="1400" b="1" dirty="0" smtClean="0">
                <a:latin typeface="Meiryo UI" panose="020B0604030504040204" pitchFamily="50" charset="-128"/>
                <a:ea typeface="Meiryo UI" panose="020B0604030504040204" pitchFamily="50" charset="-128"/>
              </a:rPr>
              <a:t>C</a:t>
            </a:r>
            <a:r>
              <a:rPr lang="en" altLang="en-US" sz="1400" b="1" dirty="0" smtClean="0">
                <a:latin typeface="Meiryo UI" panose="020B0604030504040204" pitchFamily="50" charset="-128"/>
                <a:ea typeface="Meiryo UI" panose="020B0604030504040204" pitchFamily="50" charset="-128"/>
              </a:rPr>
              <a:t>ontrol</a:t>
            </a:r>
            <a:r>
              <a:rPr lang="en-US" altLang="en-US" sz="1400" b="1" dirty="0" smtClean="0">
                <a:latin typeface="Meiryo UI" panose="020B0604030504040204" pitchFamily="50" charset="-128"/>
                <a:ea typeface="Meiryo UI" panose="020B0604030504040204" pitchFamily="50" charset="-128"/>
              </a:rPr>
              <a:t> </a:t>
            </a:r>
            <a:r>
              <a:rPr lang="en" altLang="ja-JP" sz="1400" b="1" dirty="0"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57" name="Text Box 8"/>
          <p:cNvSpPr txBox="1">
            <a:spLocks noChangeArrowheads="1"/>
          </p:cNvSpPr>
          <p:nvPr/>
        </p:nvSpPr>
        <p:spPr bwMode="auto">
          <a:xfrm>
            <a:off x="5953744" y="2830164"/>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en" altLang="en-US" sz="900" b="1" smtClean="0">
                <a:latin typeface="Meiryo UI" panose="020B0604030504040204" pitchFamily="50" charset="-128"/>
                <a:ea typeface="Meiryo UI" panose="020B0604030504040204" pitchFamily="50" charset="-128"/>
              </a:rPr>
              <a:t>unit </a:t>
            </a:r>
            <a:r>
              <a:rPr lang="en"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85908" y="1173356"/>
            <a:ext cx="6590961" cy="830997"/>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・Control configuration</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 FCP grogram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can be controlled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10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units and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10 touch panels.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p>
          <a:p>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  - 1 unit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can be consist of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robot and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9 modules</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5591166"/>
            <a:ext cx="6590961" cy="584775"/>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Program structure</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The control program</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of each modules </a:t>
            </a:r>
            <a:r>
              <a:rPr lang="en" altLang="ja-JP" sz="1600" dirty="0">
                <a:latin typeface="Meiryo UI" panose="020B0604030504040204" pitchFamily="50" charset="-128"/>
                <a:ea typeface="Meiryo UI" panose="020B0604030504040204" pitchFamily="50" charset="-128"/>
                <a:cs typeface="メイリオ" panose="020B0604030504040204" pitchFamily="50" charset="-128"/>
              </a:rPr>
              <a:t>c</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an be edited. </a:t>
            </a:r>
            <a:endParaRPr lang="en" altLang="en-US"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1" name="Text Box 8"/>
          <p:cNvSpPr txBox="1">
            <a:spLocks noChangeArrowheads="1"/>
          </p:cNvSpPr>
          <p:nvPr/>
        </p:nvSpPr>
        <p:spPr bwMode="auto">
          <a:xfrm>
            <a:off x="226030" y="6783880"/>
            <a:ext cx="4625370" cy="27170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en" altLang="en-US" sz="1200" b="1" smtClean="0">
                <a:latin typeface="Meiryo UI" panose="020B0604030504040204" pitchFamily="50" charset="-128"/>
                <a:ea typeface="Meiryo UI" panose="020B0604030504040204" pitchFamily="50" charset="-128"/>
              </a:rPr>
              <a:t>unit </a:t>
            </a:r>
            <a:r>
              <a:rPr lang="en" altLang="ja-JP" sz="1200" b="1" smtClean="0">
                <a:latin typeface="Meiryo UI" panose="020B0604030504040204" pitchFamily="50" charset="-128"/>
                <a:ea typeface="Meiryo UI" panose="020B0604030504040204" pitchFamily="50" charset="-128"/>
              </a:rPr>
              <a:t>1</a:t>
            </a:r>
          </a:p>
          <a:p>
            <a:pPr eaLnBrk="1" hangingPunct="1"/>
            <a:endParaRPr lang="en-US" altLang="ja-JP" sz="1200" b="1" dirty="0" smtClean="0">
              <a:latin typeface="Meiryo UI" panose="020B0604030504040204" pitchFamily="50" charset="-128"/>
              <a:ea typeface="Meiryo UI" panose="020B0604030504040204" pitchFamily="50" charset="-128"/>
            </a:endParaRPr>
          </a:p>
          <a:p>
            <a:pPr eaLnBrk="1" hangingPunct="1"/>
            <a:endParaRPr lang="en-US" altLang="ja-JP" sz="1200" b="1" dirty="0" smtClean="0">
              <a:latin typeface="Meiryo UI" panose="020B0604030504040204" pitchFamily="50" charset="-128"/>
              <a:ea typeface="Meiryo UI" panose="020B0604030504040204" pitchFamily="50" charset="-128"/>
            </a:endParaRPr>
          </a:p>
          <a:p>
            <a:pPr eaLnBrk="1" hangingPunct="1"/>
            <a:endParaRPr lang="en-US" altLang="ja-JP" sz="1200" b="1" dirty="0" smtClean="0">
              <a:latin typeface="Meiryo UI" panose="020B0604030504040204" pitchFamily="50" charset="-128"/>
              <a:ea typeface="Meiryo UI" panose="020B0604030504040204" pitchFamily="50" charset="-128"/>
            </a:endParaRPr>
          </a:p>
          <a:p>
            <a:pPr eaLnBrk="1" hangingPunct="1"/>
            <a:endParaRPr lang="en-US" altLang="ja-JP" sz="1200" b="1" dirty="0"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62" name="カギ線コネクタ 61"/>
          <p:cNvCxnSpPr>
            <a:stCxn id="72" idx="2"/>
            <a:endCxn id="73" idx="0"/>
          </p:cNvCxnSpPr>
          <p:nvPr/>
        </p:nvCxnSpPr>
        <p:spPr>
          <a:xfrm rot="5400000">
            <a:off x="1348298" y="6847118"/>
            <a:ext cx="495742" cy="1300037"/>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カギ線コネクタ 62"/>
          <p:cNvCxnSpPr>
            <a:stCxn id="72" idx="2"/>
            <a:endCxn id="74" idx="0"/>
          </p:cNvCxnSpPr>
          <p:nvPr/>
        </p:nvCxnSpPr>
        <p:spPr>
          <a:xfrm rot="16200000" flipH="1">
            <a:off x="2090437" y="7405014"/>
            <a:ext cx="494664" cy="18316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61" idx="0"/>
            <a:endCxn id="69" idx="2"/>
          </p:cNvCxnSpPr>
          <p:nvPr/>
        </p:nvCxnSpPr>
        <p:spPr>
          <a:xfrm rot="5400000" flipH="1" flipV="1">
            <a:off x="2861806" y="6204931"/>
            <a:ext cx="255858" cy="90204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98" idx="0"/>
            <a:endCxn id="69" idx="2"/>
          </p:cNvCxnSpPr>
          <p:nvPr/>
        </p:nvCxnSpPr>
        <p:spPr>
          <a:xfrm rot="16200000" flipV="1">
            <a:off x="4226111" y="5742667"/>
            <a:ext cx="266376" cy="183708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stCxn id="100" idx="0"/>
            <a:endCxn id="69" idx="2"/>
          </p:cNvCxnSpPr>
          <p:nvPr/>
        </p:nvCxnSpPr>
        <p:spPr>
          <a:xfrm rot="16200000" flipV="1">
            <a:off x="4725147" y="5243631"/>
            <a:ext cx="266376" cy="283515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3268731" y="7913296"/>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69" name="図 68"/>
          <p:cNvPicPr>
            <a:picLocks noChangeAspect="1"/>
          </p:cNvPicPr>
          <p:nvPr/>
        </p:nvPicPr>
        <p:blipFill rotWithShape="1">
          <a:blip r:embed="rId11"/>
          <a:srcRect l="16058" t="7423" r="2343"/>
          <a:stretch/>
        </p:blipFill>
        <p:spPr>
          <a:xfrm>
            <a:off x="2540000" y="6190183"/>
            <a:ext cx="1801511" cy="337839"/>
          </a:xfrm>
          <a:prstGeom prst="rect">
            <a:avLst/>
          </a:prstGeom>
        </p:spPr>
      </p:pic>
      <p:sp>
        <p:nvSpPr>
          <p:cNvPr id="70" name="テキスト ボックス 69"/>
          <p:cNvSpPr txBox="1"/>
          <p:nvPr/>
        </p:nvSpPr>
        <p:spPr>
          <a:xfrm>
            <a:off x="4611295" y="6213528"/>
            <a:ext cx="1878335" cy="307777"/>
          </a:xfrm>
          <a:prstGeom prst="rect">
            <a:avLst/>
          </a:prstGeom>
          <a:noFill/>
          <a:ln w="38100">
            <a:noFill/>
          </a:ln>
        </p:spPr>
        <p:txBody>
          <a:bodyPr wrap="none" rtlCol="0">
            <a:spAutoFit/>
          </a:bodyPr>
          <a:lstStyle/>
          <a:p>
            <a:pPr algn="ctr"/>
            <a:r>
              <a:rPr lang="en" altLang="ja-JP" sz="1400" b="1" dirty="0" smtClean="0">
                <a:solidFill>
                  <a:srgbClr val="FF0000"/>
                </a:solidFill>
                <a:latin typeface="Meiryo UI" panose="020B0604030504040204" pitchFamily="50" charset="-128"/>
                <a:ea typeface="Meiryo UI" panose="020B0604030504040204" pitchFamily="50" charset="-128"/>
              </a:rPr>
              <a:t>&lt;= </a:t>
            </a:r>
            <a:r>
              <a:rPr lang="en" altLang="en-US" sz="1400" b="1" dirty="0">
                <a:solidFill>
                  <a:srgbClr val="FF0000"/>
                </a:solidFill>
                <a:latin typeface="Meiryo UI" panose="020B0604030504040204" pitchFamily="50" charset="-128"/>
                <a:ea typeface="Meiryo UI" panose="020B0604030504040204" pitchFamily="50" charset="-128"/>
              </a:rPr>
              <a:t>Unable to edit</a:t>
            </a:r>
            <a:endParaRPr lang="en-US" altLang="ja-JP" sz="1400" b="1" dirty="0">
              <a:solidFill>
                <a:srgbClr val="FF0000"/>
              </a:solidFill>
              <a:latin typeface="Meiryo UI" panose="020B0604030504040204" pitchFamily="50" charset="-128"/>
              <a:ea typeface="Meiryo UI" panose="020B0604030504040204" pitchFamily="50" charset="-128"/>
            </a:endParaRPr>
          </a:p>
        </p:txBody>
      </p:sp>
      <p:pic>
        <p:nvPicPr>
          <p:cNvPr id="71" name="図 70"/>
          <p:cNvPicPr>
            <a:picLocks noChangeAspect="1"/>
          </p:cNvPicPr>
          <p:nvPr/>
        </p:nvPicPr>
        <p:blipFill rotWithShape="1">
          <a:blip r:embed="rId12"/>
          <a:srcRect l="20991"/>
          <a:stretch/>
        </p:blipFill>
        <p:spPr>
          <a:xfrm>
            <a:off x="3365500" y="6915986"/>
            <a:ext cx="1381388" cy="338400"/>
          </a:xfrm>
          <a:prstGeom prst="rect">
            <a:avLst/>
          </a:prstGeom>
        </p:spPr>
      </p:pic>
      <p:pic>
        <p:nvPicPr>
          <p:cNvPr id="72" name="図 71"/>
          <p:cNvPicPr>
            <a:picLocks noChangeAspect="1"/>
          </p:cNvPicPr>
          <p:nvPr/>
        </p:nvPicPr>
        <p:blipFill rotWithShape="1">
          <a:blip r:embed="rId13"/>
          <a:srcRect l="15758"/>
          <a:stretch/>
        </p:blipFill>
        <p:spPr>
          <a:xfrm>
            <a:off x="1206500" y="6910865"/>
            <a:ext cx="2079374" cy="338400"/>
          </a:xfrm>
          <a:prstGeom prst="rect">
            <a:avLst/>
          </a:prstGeom>
        </p:spPr>
      </p:pic>
      <p:pic>
        <p:nvPicPr>
          <p:cNvPr id="73" name="図 72"/>
          <p:cNvPicPr>
            <a:picLocks noChangeAspect="1"/>
          </p:cNvPicPr>
          <p:nvPr/>
        </p:nvPicPr>
        <p:blipFill rotWithShape="1">
          <a:blip r:embed="rId14"/>
          <a:srcRect l="21843" r="3014"/>
          <a:stretch/>
        </p:blipFill>
        <p:spPr>
          <a:xfrm>
            <a:off x="273050" y="7745007"/>
            <a:ext cx="1346200" cy="338400"/>
          </a:xfrm>
          <a:prstGeom prst="rect">
            <a:avLst/>
          </a:prstGeom>
        </p:spPr>
      </p:pic>
      <p:pic>
        <p:nvPicPr>
          <p:cNvPr id="74" name="図 73"/>
          <p:cNvPicPr>
            <a:picLocks noChangeAspect="1"/>
          </p:cNvPicPr>
          <p:nvPr/>
        </p:nvPicPr>
        <p:blipFill rotWithShape="1">
          <a:blip r:embed="rId15"/>
          <a:srcRect l="19840" r="1907"/>
          <a:stretch/>
        </p:blipFill>
        <p:spPr>
          <a:xfrm>
            <a:off x="1658303" y="7743929"/>
            <a:ext cx="1542097" cy="338400"/>
          </a:xfrm>
          <a:prstGeom prst="rect">
            <a:avLst/>
          </a:prstGeom>
        </p:spPr>
      </p:pic>
      <p:pic>
        <p:nvPicPr>
          <p:cNvPr id="79" name="図 78"/>
          <p:cNvPicPr>
            <a:picLocks noChangeAspect="1"/>
          </p:cNvPicPr>
          <p:nvPr/>
        </p:nvPicPr>
        <p:blipFill>
          <a:blip r:embed="rId16"/>
          <a:stretch>
            <a:fillRect/>
          </a:stretch>
        </p:blipFill>
        <p:spPr>
          <a:xfrm>
            <a:off x="2100473" y="8560728"/>
            <a:ext cx="1938877" cy="886933"/>
          </a:xfrm>
          <a:prstGeom prst="rect">
            <a:avLst/>
          </a:prstGeom>
        </p:spPr>
      </p:pic>
      <p:sp>
        <p:nvSpPr>
          <p:cNvPr id="80" name="テキスト ボックス 79"/>
          <p:cNvSpPr txBox="1"/>
          <p:nvPr/>
        </p:nvSpPr>
        <p:spPr>
          <a:xfrm>
            <a:off x="2389261" y="8302335"/>
            <a:ext cx="1329210" cy="276999"/>
          </a:xfrm>
          <a:prstGeom prst="rect">
            <a:avLst/>
          </a:prstGeom>
          <a:noFill/>
          <a:ln w="38100">
            <a:noFill/>
          </a:ln>
        </p:spPr>
        <p:txBody>
          <a:bodyPr wrap="none" rtlCol="0">
            <a:spAutoFit/>
          </a:bodyPr>
          <a:lstStyle/>
          <a:p>
            <a:r>
              <a:rPr lang="en" altLang="en-US" sz="1200" b="1" dirty="0" smtClean="0">
                <a:latin typeface="Meiryo UI" panose="020B0604030504040204" pitchFamily="50" charset="-128"/>
                <a:ea typeface="Meiryo UI" panose="020B0604030504040204" pitchFamily="50" charset="-128"/>
              </a:rPr>
              <a:t>Address range </a:t>
            </a:r>
            <a:endParaRPr lang="en-US" altLang="ja-JP" sz="1200" b="1" dirty="0" smtClean="0">
              <a:latin typeface="Meiryo UI" panose="020B0604030504040204" pitchFamily="50" charset="-128"/>
              <a:ea typeface="Meiryo UI" panose="020B0604030504040204" pitchFamily="50" charset="-128"/>
            </a:endParaRPr>
          </a:p>
        </p:txBody>
      </p:sp>
      <p:pic>
        <p:nvPicPr>
          <p:cNvPr id="88" name="図 87"/>
          <p:cNvPicPr>
            <a:picLocks noChangeAspect="1"/>
          </p:cNvPicPr>
          <p:nvPr/>
        </p:nvPicPr>
        <p:blipFill>
          <a:blip r:embed="rId17"/>
          <a:stretch>
            <a:fillRect/>
          </a:stretch>
        </p:blipFill>
        <p:spPr>
          <a:xfrm>
            <a:off x="1922475" y="6271242"/>
            <a:ext cx="582241" cy="266344"/>
          </a:xfrm>
          <a:prstGeom prst="rect">
            <a:avLst/>
          </a:prstGeom>
        </p:spPr>
      </p:pic>
      <p:sp>
        <p:nvSpPr>
          <p:cNvPr id="89" name="テキスト ボックス 88"/>
          <p:cNvSpPr txBox="1"/>
          <p:nvPr/>
        </p:nvSpPr>
        <p:spPr>
          <a:xfrm>
            <a:off x="238927" y="8976522"/>
            <a:ext cx="1935145" cy="461665"/>
          </a:xfrm>
          <a:prstGeom prst="rect">
            <a:avLst/>
          </a:prstGeom>
          <a:noFill/>
        </p:spPr>
        <p:txBody>
          <a:bodyPr wrap="none" rtlCol="0">
            <a:spAutoFit/>
          </a:bodyPr>
          <a:lstStyle/>
          <a:p>
            <a:r>
              <a:rPr lang="en" altLang="ja-JP" sz="1200" smtClean="0">
                <a:latin typeface="Meiryo UI" panose="020B0604030504040204" pitchFamily="50" charset="-128"/>
                <a:ea typeface="Meiryo UI" panose="020B0604030504040204" pitchFamily="50" charset="-128"/>
              </a:rPr>
              <a:t>* </a:t>
            </a:r>
            <a:r>
              <a:rPr lang="en" altLang="en-US" sz="1200" smtClean="0">
                <a:latin typeface="Meiryo UI" panose="020B0604030504040204" pitchFamily="50" charset="-128"/>
                <a:ea typeface="Meiryo UI" panose="020B0604030504040204" pitchFamily="50" charset="-128"/>
              </a:rPr>
              <a:t>For address details, please see</a:t>
            </a:r>
            <a:endParaRPr lang="en-US" altLang="ja-JP" sz="1200" dirty="0" smtClean="0">
              <a:latin typeface="Meiryo UI" panose="020B0604030504040204" pitchFamily="50" charset="-128"/>
              <a:ea typeface="Meiryo UI" panose="020B0604030504040204" pitchFamily="50" charset="-128"/>
            </a:endParaRPr>
          </a:p>
          <a:p>
            <a:r>
              <a:rPr lang="en" altLang="en-US" sz="1200">
                <a:latin typeface="Meiryo UI" panose="020B0604030504040204" pitchFamily="50" charset="-128"/>
                <a:ea typeface="Meiryo UI" panose="020B0604030504040204" pitchFamily="50" charset="-128"/>
              </a:rPr>
              <a:t>　</a:t>
            </a:r>
            <a:r>
              <a:rPr lang="en" altLang="en-US" sz="1200" smtClean="0">
                <a:latin typeface="Meiryo UI" panose="020B0604030504040204" pitchFamily="50" charset="-128"/>
                <a:ea typeface="Meiryo UI" panose="020B0604030504040204" pitchFamily="50" charset="-128"/>
              </a:rPr>
              <a:t>　　　See </a:t>
            </a:r>
            <a:endParaRPr lang="en-US" altLang="ja-JP" sz="800" dirty="0" smtClean="0">
              <a:latin typeface="Meiryo UI" panose="020B0604030504040204" pitchFamily="50" charset="-128"/>
              <a:ea typeface="Meiryo UI" panose="020B0604030504040204" pitchFamily="50" charset="-128"/>
            </a:endParaRPr>
          </a:p>
        </p:txBody>
      </p:sp>
      <p:pic>
        <p:nvPicPr>
          <p:cNvPr id="93" name="図 92"/>
          <p:cNvPicPr>
            <a:picLocks noChangeAspect="1"/>
          </p:cNvPicPr>
          <p:nvPr/>
        </p:nvPicPr>
        <p:blipFill rotWithShape="1">
          <a:blip r:embed="rId18"/>
          <a:srcRect l="20461" r="4777"/>
          <a:stretch/>
        </p:blipFill>
        <p:spPr>
          <a:xfrm>
            <a:off x="3476656" y="7749884"/>
            <a:ext cx="1327150" cy="337282"/>
          </a:xfrm>
          <a:prstGeom prst="rect">
            <a:avLst/>
          </a:prstGeom>
        </p:spPr>
      </p:pic>
      <p:sp>
        <p:nvSpPr>
          <p:cNvPr id="98" name="Text Box 8"/>
          <p:cNvSpPr txBox="1">
            <a:spLocks noChangeArrowheads="1"/>
          </p:cNvSpPr>
          <p:nvPr/>
        </p:nvSpPr>
        <p:spPr bwMode="auto">
          <a:xfrm>
            <a:off x="4952723" y="6794398"/>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en" altLang="en-US" sz="900" b="1" dirty="0" smtClean="0">
                <a:latin typeface="Meiryo UI" panose="020B0604030504040204" pitchFamily="50" charset="-128"/>
                <a:ea typeface="Meiryo UI" panose="020B0604030504040204" pitchFamily="50" charset="-128"/>
              </a:rPr>
              <a:t>unit </a:t>
            </a:r>
            <a:r>
              <a:rPr lang="en"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99" name="直線コネクタ 98"/>
          <p:cNvCxnSpPr/>
          <p:nvPr/>
        </p:nvCxnSpPr>
        <p:spPr>
          <a:xfrm>
            <a:off x="5669310" y="7243669"/>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 Box 8"/>
          <p:cNvSpPr txBox="1">
            <a:spLocks noChangeArrowheads="1"/>
          </p:cNvSpPr>
          <p:nvPr/>
        </p:nvSpPr>
        <p:spPr bwMode="auto">
          <a:xfrm>
            <a:off x="5950795" y="6794398"/>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en" altLang="en-US" sz="900" b="1" smtClean="0">
                <a:latin typeface="Meiryo UI" panose="020B0604030504040204" pitchFamily="50" charset="-128"/>
                <a:ea typeface="Meiryo UI" panose="020B0604030504040204" pitchFamily="50" charset="-128"/>
              </a:rPr>
              <a:t>unit </a:t>
            </a:r>
            <a:r>
              <a:rPr lang="en"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pic>
        <p:nvPicPr>
          <p:cNvPr id="86" name="図 85"/>
          <p:cNvPicPr>
            <a:picLocks noChangeAspect="1"/>
          </p:cNvPicPr>
          <p:nvPr/>
        </p:nvPicPr>
        <p:blipFill>
          <a:blip r:embed="rId19"/>
          <a:stretch>
            <a:fillRect/>
          </a:stretch>
        </p:blipFill>
        <p:spPr>
          <a:xfrm>
            <a:off x="4983485" y="7383700"/>
            <a:ext cx="585971" cy="268050"/>
          </a:xfrm>
          <a:prstGeom prst="rect">
            <a:avLst/>
          </a:prstGeom>
        </p:spPr>
      </p:pic>
      <p:pic>
        <p:nvPicPr>
          <p:cNvPr id="87" name="図 86"/>
          <p:cNvPicPr>
            <a:picLocks noChangeAspect="1"/>
          </p:cNvPicPr>
          <p:nvPr/>
        </p:nvPicPr>
        <p:blipFill>
          <a:blip r:embed="rId20"/>
          <a:stretch>
            <a:fillRect/>
          </a:stretch>
        </p:blipFill>
        <p:spPr>
          <a:xfrm>
            <a:off x="5990852" y="7385406"/>
            <a:ext cx="582241" cy="266344"/>
          </a:xfrm>
          <a:prstGeom prst="rect">
            <a:avLst/>
          </a:prstGeom>
        </p:spPr>
      </p:pic>
      <p:sp>
        <p:nvSpPr>
          <p:cNvPr id="2" name="角丸四角形 1"/>
          <p:cNvSpPr/>
          <p:nvPr/>
        </p:nvSpPr>
        <p:spPr>
          <a:xfrm>
            <a:off x="2441558" y="6123689"/>
            <a:ext cx="2071295" cy="456583"/>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096946" y="6846644"/>
            <a:ext cx="3706860" cy="478401"/>
          </a:xfrm>
          <a:prstGeom prst="round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テキスト ボックス 74"/>
          <p:cNvSpPr txBox="1"/>
          <p:nvPr/>
        </p:nvSpPr>
        <p:spPr>
          <a:xfrm>
            <a:off x="2441558" y="7188213"/>
            <a:ext cx="2362248" cy="523220"/>
          </a:xfrm>
          <a:prstGeom prst="rect">
            <a:avLst/>
          </a:prstGeom>
          <a:solidFill>
            <a:schemeClr val="bg1"/>
          </a:solidFill>
          <a:ln w="38100">
            <a:solidFill>
              <a:srgbClr val="00B050"/>
            </a:solidFill>
          </a:ln>
        </p:spPr>
        <p:txBody>
          <a:bodyPr wrap="square" rtlCol="0">
            <a:spAutoFit/>
          </a:bodyPr>
          <a:lstStyle/>
          <a:p>
            <a:r>
              <a:rPr lang="en" altLang="en-US" sz="1400" b="1" dirty="0" smtClean="0">
                <a:solidFill>
                  <a:srgbClr val="00B0F0"/>
                </a:solidFill>
                <a:latin typeface="Meiryo UI" panose="020B0604030504040204" pitchFamily="50" charset="-128"/>
                <a:ea typeface="Meiryo UI" panose="020B0604030504040204" pitchFamily="50" charset="-128"/>
              </a:rPr>
              <a:t>Copy when adding unit</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en" altLang="en-US" sz="1400" b="1" dirty="0" smtClean="0">
                <a:solidFill>
                  <a:srgbClr val="FF0000"/>
                </a:solidFill>
                <a:latin typeface="Meiryo UI" panose="020B0604030504040204" pitchFamily="50" charset="-128"/>
                <a:ea typeface="Meiryo UI" panose="020B0604030504040204" pitchFamily="50" charset="-128"/>
              </a:rPr>
              <a:t>Unable to edit</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68" name="角丸四角形 67"/>
          <p:cNvSpPr/>
          <p:nvPr/>
        </p:nvSpPr>
        <p:spPr>
          <a:xfrm>
            <a:off x="223751" y="7682339"/>
            <a:ext cx="4728971" cy="478401"/>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テキスト ボックス 75"/>
          <p:cNvSpPr txBox="1"/>
          <p:nvPr/>
        </p:nvSpPr>
        <p:spPr>
          <a:xfrm>
            <a:off x="4169519" y="8138616"/>
            <a:ext cx="2403573" cy="523220"/>
          </a:xfrm>
          <a:prstGeom prst="rect">
            <a:avLst/>
          </a:prstGeom>
          <a:solidFill>
            <a:schemeClr val="bg1"/>
          </a:solidFill>
          <a:ln w="38100">
            <a:solidFill>
              <a:srgbClr val="00B0F0"/>
            </a:solidFill>
          </a:ln>
        </p:spPr>
        <p:txBody>
          <a:bodyPr wrap="square" rtlCol="0">
            <a:spAutoFit/>
          </a:bodyPr>
          <a:lstStyle/>
          <a:p>
            <a:r>
              <a:rPr lang="en" altLang="en-US" sz="1400" b="1" dirty="0" smtClean="0">
                <a:solidFill>
                  <a:srgbClr val="00B0F0"/>
                </a:solidFill>
                <a:latin typeface="Meiryo UI" panose="020B0604030504040204" pitchFamily="50" charset="-128"/>
                <a:ea typeface="Meiryo UI" panose="020B0604030504040204" pitchFamily="50" charset="-128"/>
              </a:rPr>
              <a:t>Copy when adding unit</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en" altLang="en-US" sz="1400" b="1" dirty="0" smtClean="0">
                <a:solidFill>
                  <a:srgbClr val="00B0F0"/>
                </a:solidFill>
                <a:latin typeface="Meiryo UI" panose="020B0604030504040204" pitchFamily="50" charset="-128"/>
                <a:ea typeface="Meiryo UI" panose="020B0604030504040204" pitchFamily="50" charset="-128"/>
              </a:rPr>
              <a:t>Editable</a:t>
            </a:r>
            <a:endParaRPr lang="en-US" altLang="ja-JP" sz="1400" b="1" dirty="0" smtClean="0">
              <a:solidFill>
                <a:srgbClr val="00B0F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5318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554545"/>
          </a:xfrm>
          <a:prstGeom prst="rect">
            <a:avLst/>
          </a:prstGeom>
          <a:noFill/>
        </p:spPr>
        <p:txBody>
          <a:bodyPr wrap="square" rtlCol="0">
            <a:spAutoFit/>
          </a:bodyPr>
          <a:lstStyle/>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A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operation block of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starting or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end use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of the interference area is installed before and after the robot motion sequence in the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interference area.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If the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interference</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area is used by another unit,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6XX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will not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turn ON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so the Robot operation will not start, and it is possible to set the two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robots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to not operate in the common area.</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interference area</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角丸四角形 13"/>
          <p:cNvSpPr/>
          <p:nvPr/>
        </p:nvSpPr>
        <p:spPr>
          <a:xfrm>
            <a:off x="1995651" y="6942216"/>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cxnSp>
        <p:nvCxnSpPr>
          <p:cNvPr id="74" name="直線コネクタ 73"/>
          <p:cNvCxnSpPr/>
          <p:nvPr/>
        </p:nvCxnSpPr>
        <p:spPr>
          <a:xfrm flipV="1">
            <a:off x="2168235" y="7018702"/>
            <a:ext cx="407043" cy="227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p:nvGrpSpPr>
        <p:grpSpPr>
          <a:xfrm>
            <a:off x="160604" y="2877474"/>
            <a:ext cx="6641568" cy="6390158"/>
            <a:chOff x="293418" y="2529131"/>
            <a:chExt cx="6641568" cy="6390158"/>
          </a:xfrm>
        </p:grpSpPr>
        <p:grpSp>
          <p:nvGrpSpPr>
            <p:cNvPr id="83" name="グループ化 82"/>
            <p:cNvGrpSpPr/>
            <p:nvPr/>
          </p:nvGrpSpPr>
          <p:grpSpPr>
            <a:xfrm>
              <a:off x="293418" y="2529131"/>
              <a:ext cx="6641568" cy="6390158"/>
              <a:chOff x="275947" y="2035645"/>
              <a:chExt cx="6641568" cy="6390158"/>
            </a:xfrm>
          </p:grpSpPr>
          <p:grpSp>
            <p:nvGrpSpPr>
              <p:cNvPr id="6" name="グループ化 5"/>
              <p:cNvGrpSpPr/>
              <p:nvPr/>
            </p:nvGrpSpPr>
            <p:grpSpPr>
              <a:xfrm>
                <a:off x="1149616" y="2739589"/>
                <a:ext cx="3905258" cy="2082899"/>
                <a:chOff x="833721" y="1198562"/>
                <a:chExt cx="2378611" cy="1299383"/>
              </a:xfrm>
            </p:grpSpPr>
            <p:grpSp>
              <p:nvGrpSpPr>
                <p:cNvPr id="40" name="グループ化 39"/>
                <p:cNvGrpSpPr/>
                <p:nvPr/>
              </p:nvGrpSpPr>
              <p:grpSpPr>
                <a:xfrm>
                  <a:off x="833721" y="1198562"/>
                  <a:ext cx="2378611" cy="1299383"/>
                  <a:chOff x="833721" y="1218565"/>
                  <a:chExt cx="2378611" cy="1299383"/>
                </a:xfrm>
              </p:grpSpPr>
              <p:grpSp>
                <p:nvGrpSpPr>
                  <p:cNvPr id="55" name="グループ化 54"/>
                  <p:cNvGrpSpPr/>
                  <p:nvPr/>
                </p:nvGrpSpPr>
                <p:grpSpPr>
                  <a:xfrm>
                    <a:off x="833721" y="1218565"/>
                    <a:ext cx="2378611" cy="1299383"/>
                    <a:chOff x="162633" y="1758950"/>
                    <a:chExt cx="2378611" cy="1299383"/>
                  </a:xfrm>
                </p:grpSpPr>
                <p:grpSp>
                  <p:nvGrpSpPr>
                    <p:cNvPr id="57" name="グループ化 56"/>
                    <p:cNvGrpSpPr/>
                    <p:nvPr/>
                  </p:nvGrpSpPr>
                  <p:grpSpPr>
                    <a:xfrm>
                      <a:off x="162633" y="1758950"/>
                      <a:ext cx="2372572" cy="412751"/>
                      <a:chOff x="5023823" y="670514"/>
                      <a:chExt cx="1544435" cy="268682"/>
                    </a:xfrm>
                  </p:grpSpPr>
                  <p:pic>
                    <p:nvPicPr>
                      <p:cNvPr id="60" name="図 59"/>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61" name="図 60"/>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58" name="図 57"/>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59" name="図 58"/>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56" name="図 55"/>
                  <p:cNvPicPr>
                    <a:picLocks noChangeAspect="1"/>
                  </p:cNvPicPr>
                  <p:nvPr/>
                </p:nvPicPr>
                <p:blipFill rotWithShape="1">
                  <a:blip r:embed="rId3"/>
                  <a:srcRect t="70877" r="69818" b="7217"/>
                  <a:stretch/>
                </p:blipFill>
                <p:spPr>
                  <a:xfrm>
                    <a:off x="833721" y="2108200"/>
                    <a:ext cx="1427599" cy="409748"/>
                  </a:xfrm>
                  <a:prstGeom prst="rect">
                    <a:avLst/>
                  </a:prstGeom>
                </p:spPr>
              </p:pic>
            </p:grpSp>
            <p:sp>
              <p:nvSpPr>
                <p:cNvPr id="41" name="テキスト ボックス 40"/>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smtClean="0">
                      <a:solidFill>
                        <a:srgbClr val="00B050"/>
                      </a:solidFill>
                      <a:latin typeface="Meiryo UI" panose="020B0604030504040204" pitchFamily="50" charset="-128"/>
                      <a:ea typeface="Meiryo UI" panose="020B0604030504040204" pitchFamily="50" charset="-128"/>
                    </a:rPr>
                    <a:t>A </a:t>
                  </a:r>
                  <a:r>
                    <a:rPr lang="en" altLang="en-US" sz="800" b="1" smtClean="0">
                      <a:solidFill>
                        <a:srgbClr val="00B050"/>
                      </a:solidFill>
                      <a:latin typeface="Meiryo UI" panose="020B0604030504040204" pitchFamily="50" charset="-128"/>
                      <a:ea typeface="Meiryo UI" panose="020B0604030504040204" pitchFamily="50" charset="-128"/>
                    </a:rPr>
                    <a:t>starts</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A </a:t>
                  </a:r>
                  <a:r>
                    <a:rPr lang="en" altLang="en-US" sz="800" b="1"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 altLang="ja-JP" sz="700" b="1" dirty="0">
                      <a:solidFill>
                        <a:srgbClr val="C00000"/>
                      </a:solidFill>
                      <a:latin typeface="Meiryo UI" panose="020B0604030504040204" pitchFamily="50" charset="-128"/>
                      <a:ea typeface="Meiryo UI" panose="020B0604030504040204" pitchFamily="50" charset="-128"/>
                    </a:rPr>
                    <a:t>@ </a:t>
                  </a:r>
                  <a:r>
                    <a:rPr lang="en"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A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1321614" y="1838233"/>
                  <a:ext cx="450501" cy="154622"/>
                </a:xfrm>
                <a:prstGeom prst="rect">
                  <a:avLst/>
                </a:prstGeom>
                <a:solidFill>
                  <a:schemeClr val="bg1"/>
                </a:solidFill>
              </p:spPr>
              <p:txBody>
                <a:bodyPr wrap="square" lIns="36000" rIns="0" rtlCol="0">
                  <a:spAutoFit/>
                </a:bodyPr>
                <a:lstStyle/>
                <a:p>
                  <a:r>
                    <a:rPr lang="en" altLang="en-US" sz="800" b="1" smtClean="0">
                      <a:solidFill>
                        <a:srgbClr val="00B050"/>
                      </a:solidFill>
                      <a:latin typeface="Meiryo UI" panose="020B0604030504040204" pitchFamily="50" charset="-128"/>
                      <a:ea typeface="Meiryo UI" panose="020B0604030504040204" pitchFamily="50" charset="-128"/>
                    </a:rPr>
                    <a:t>Actual operation </a:t>
                  </a:r>
                  <a:r>
                    <a:rPr lang="en" altLang="en-US" sz="800" b="1" dirty="0"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start</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Operation </a:t>
                  </a:r>
                  <a:r>
                    <a:rPr lang="en" altLang="ja-JP" sz="800" b="1" dirty="0" smtClean="0">
                      <a:solidFill>
                        <a:srgbClr val="00B050"/>
                      </a:solidFill>
                      <a:latin typeface="Meiryo UI" panose="020B0604030504040204" pitchFamily="50" charset="-128"/>
                      <a:ea typeface="Meiryo UI" panose="020B0604030504040204" pitchFamily="50" charset="-128"/>
                    </a:rPr>
                    <a:t>A </a:t>
                  </a:r>
                  <a:r>
                    <a:rPr lang="en" altLang="en-US" sz="800" b="1" dirty="0"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8" name="角丸四角形 7"/>
              <p:cNvSpPr/>
              <p:nvPr/>
            </p:nvSpPr>
            <p:spPr>
              <a:xfrm>
                <a:off x="1959545" y="3396196"/>
                <a:ext cx="744622" cy="64821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grpSp>
            <p:nvGrpSpPr>
              <p:cNvPr id="9" name="グループ化 8"/>
              <p:cNvGrpSpPr/>
              <p:nvPr/>
            </p:nvGrpSpPr>
            <p:grpSpPr>
              <a:xfrm>
                <a:off x="1192208" y="6272557"/>
                <a:ext cx="3905258" cy="2082899"/>
                <a:chOff x="833721" y="1198562"/>
                <a:chExt cx="2378611" cy="1299383"/>
              </a:xfrm>
            </p:grpSpPr>
            <p:grpSp>
              <p:nvGrpSpPr>
                <p:cNvPr id="17" name="グループ化 16"/>
                <p:cNvGrpSpPr/>
                <p:nvPr/>
              </p:nvGrpSpPr>
              <p:grpSpPr>
                <a:xfrm>
                  <a:off x="833721" y="1198562"/>
                  <a:ext cx="2378611" cy="1299383"/>
                  <a:chOff x="833721" y="1218565"/>
                  <a:chExt cx="2378611" cy="1299383"/>
                </a:xfrm>
              </p:grpSpPr>
              <p:grpSp>
                <p:nvGrpSpPr>
                  <p:cNvPr id="33" name="グループ化 32"/>
                  <p:cNvGrpSpPr/>
                  <p:nvPr/>
                </p:nvGrpSpPr>
                <p:grpSpPr>
                  <a:xfrm>
                    <a:off x="833721" y="1218565"/>
                    <a:ext cx="2378611" cy="1299383"/>
                    <a:chOff x="162633" y="1758950"/>
                    <a:chExt cx="2378611" cy="1299383"/>
                  </a:xfrm>
                </p:grpSpPr>
                <p:grpSp>
                  <p:nvGrpSpPr>
                    <p:cNvPr id="35" name="グループ化 34"/>
                    <p:cNvGrpSpPr/>
                    <p:nvPr/>
                  </p:nvGrpSpPr>
                  <p:grpSpPr>
                    <a:xfrm>
                      <a:off x="162633" y="1758950"/>
                      <a:ext cx="2372572" cy="412751"/>
                      <a:chOff x="5023823" y="670514"/>
                      <a:chExt cx="1544435" cy="268682"/>
                    </a:xfrm>
                  </p:grpSpPr>
                  <p:pic>
                    <p:nvPicPr>
                      <p:cNvPr id="38" name="図 37"/>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39" name="図 38"/>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36" name="図 35"/>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37" name="図 36"/>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34" name="図 33"/>
                  <p:cNvPicPr>
                    <a:picLocks noChangeAspect="1"/>
                  </p:cNvPicPr>
                  <p:nvPr/>
                </p:nvPicPr>
                <p:blipFill rotWithShape="1">
                  <a:blip r:embed="rId3"/>
                  <a:srcRect t="70877" r="69818" b="7217"/>
                  <a:stretch/>
                </p:blipFill>
                <p:spPr>
                  <a:xfrm>
                    <a:off x="833721" y="2087692"/>
                    <a:ext cx="1427599" cy="409748"/>
                  </a:xfrm>
                  <a:prstGeom prst="rect">
                    <a:avLst/>
                  </a:prstGeom>
                </p:spPr>
              </p:pic>
            </p:grpSp>
            <p:sp>
              <p:nvSpPr>
                <p:cNvPr id="18" name="テキスト ボックス 1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smtClean="0">
                      <a:solidFill>
                        <a:srgbClr val="00B050"/>
                      </a:solidFill>
                      <a:latin typeface="Meiryo UI" panose="020B0604030504040204" pitchFamily="50" charset="-128"/>
                      <a:ea typeface="Meiryo UI" panose="020B0604030504040204" pitchFamily="50" charset="-128"/>
                    </a:rPr>
                    <a:t>B </a:t>
                  </a:r>
                  <a:r>
                    <a:rPr lang="en" altLang="en-US" sz="800" b="1" smtClean="0">
                      <a:solidFill>
                        <a:srgbClr val="00B050"/>
                      </a:solidFill>
                      <a:latin typeface="Meiryo UI" panose="020B0604030504040204" pitchFamily="50" charset="-128"/>
                      <a:ea typeface="Meiryo UI" panose="020B0604030504040204" pitchFamily="50" charset="-128"/>
                    </a:rPr>
                    <a:t>starts</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B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 </a:t>
                  </a:r>
                  <a:r>
                    <a:rPr lang="en" altLang="en-US" sz="700" b="1" dirty="0" smtClean="0">
                      <a:solidFill>
                        <a:srgbClr val="C00000"/>
                      </a:solidFill>
                      <a:latin typeface="Meiryo UI" panose="020B0604030504040204" pitchFamily="50" charset="-128"/>
                      <a:ea typeface="Meiryo UI" panose="020B0604030504040204" pitchFamily="50" charset="-128"/>
                    </a:rPr>
                    <a:t>4100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 altLang="ja-JP" sz="700" b="1">
                      <a:solidFill>
                        <a:srgbClr val="C00000"/>
                      </a:solidFill>
                      <a:latin typeface="Meiryo UI" panose="020B0604030504040204" pitchFamily="50" charset="-128"/>
                      <a:ea typeface="Meiryo UI" panose="020B0604030504040204" pitchFamily="50" charset="-128"/>
                    </a:rPr>
                    <a:t>@MR101</a:t>
                  </a:r>
                </a:p>
              </p:txBody>
            </p:sp>
            <p:sp>
              <p:nvSpPr>
                <p:cNvPr id="24" name="テキスト ボックス 2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 altLang="ja-JP" sz="700" b="1">
                      <a:solidFill>
                        <a:srgbClr val="C00000"/>
                      </a:solidFill>
                      <a:latin typeface="Meiryo UI" panose="020B0604030504040204" pitchFamily="50" charset="-128"/>
                      <a:ea typeface="Meiryo UI" panose="020B0604030504040204" pitchFamily="50" charset="-128"/>
                    </a:rPr>
                    <a:t>@ </a:t>
                  </a:r>
                  <a:r>
                    <a:rPr lang="en"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 altLang="ja-JP" sz="700" b="1">
                      <a:solidFill>
                        <a:srgbClr val="C00000"/>
                      </a:solidFill>
                      <a:latin typeface="Meiryo UI" panose="020B0604030504040204" pitchFamily="50" charset="-128"/>
                      <a:ea typeface="Meiryo UI" panose="020B0604030504040204" pitchFamily="50" charset="-128"/>
                    </a:rPr>
                    <a:t>@MR101</a:t>
                  </a:r>
                </a:p>
              </p:txBody>
            </p:sp>
            <p:sp>
              <p:nvSpPr>
                <p:cNvPr id="26" name="テキスト ボックス 2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smtClean="0">
                      <a:solidFill>
                        <a:srgbClr val="00B050"/>
                      </a:solidFill>
                      <a:latin typeface="Meiryo UI" panose="020B0604030504040204" pitchFamily="50" charset="-128"/>
                      <a:ea typeface="Meiryo UI" panose="020B0604030504040204" pitchFamily="50" charset="-128"/>
                    </a:rPr>
                    <a:t>B </a:t>
                  </a:r>
                  <a:r>
                    <a:rPr lang="en" altLang="en-US" sz="800" b="1"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1321614" y="1838233"/>
                  <a:ext cx="450501" cy="154622"/>
                </a:xfrm>
                <a:prstGeom prst="rect">
                  <a:avLst/>
                </a:prstGeom>
                <a:solidFill>
                  <a:schemeClr val="bg1"/>
                </a:solidFill>
              </p:spPr>
              <p:txBody>
                <a:bodyPr wrap="square" lIns="36000" rIns="0" rtlCol="0">
                  <a:spAutoFit/>
                </a:bodyPr>
                <a:lstStyle/>
                <a:p>
                  <a:r>
                    <a:rPr lang="en" altLang="en-US" sz="800" b="1" dirty="0">
                      <a:solidFill>
                        <a:srgbClr val="00B050"/>
                      </a:solidFill>
                      <a:latin typeface="Meiryo UI" panose="020B0604030504040204" pitchFamily="50" charset="-128"/>
                      <a:ea typeface="Meiryo UI" panose="020B0604030504040204" pitchFamily="50" charset="-128"/>
                    </a:rPr>
                    <a:t>Actual </a:t>
                  </a:r>
                  <a:r>
                    <a:rPr lang="en" altLang="en-US" sz="800" b="1" dirty="0" smtClean="0">
                      <a:solidFill>
                        <a:srgbClr val="00B050"/>
                      </a:solidFill>
                      <a:latin typeface="Meiryo UI" panose="020B0604030504040204" pitchFamily="50" charset="-128"/>
                      <a:ea typeface="Meiryo UI" panose="020B0604030504040204" pitchFamily="50" charset="-128"/>
                    </a:rPr>
                    <a:t>operation 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A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B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1222209" y="6262054"/>
                <a:ext cx="697089" cy="60745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13" name="角丸四角形 12"/>
              <p:cNvSpPr/>
              <p:nvPr/>
            </p:nvSpPr>
            <p:spPr>
              <a:xfrm>
                <a:off x="4345437" y="6256433"/>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16" name="テキスト ボックス 15"/>
              <p:cNvSpPr txBox="1"/>
              <p:nvPr/>
            </p:nvSpPr>
            <p:spPr>
              <a:xfrm>
                <a:off x="2320472" y="4952886"/>
                <a:ext cx="1458466" cy="956023"/>
              </a:xfrm>
              <a:prstGeom prst="rect">
                <a:avLst/>
              </a:prstGeom>
              <a:noFill/>
            </p:spPr>
            <p:txBody>
              <a:bodyPr wrap="square" rtlCol="0">
                <a:spAutoFit/>
              </a:bodyPr>
              <a:lstStyle/>
              <a:p>
                <a:pPr algn="ct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9" name="テキスト ボックス 68"/>
              <p:cNvSpPr txBox="1"/>
              <p:nvPr/>
            </p:nvSpPr>
            <p:spPr>
              <a:xfrm>
                <a:off x="1507510" y="3050448"/>
                <a:ext cx="1561936" cy="523220"/>
              </a:xfrm>
              <a:prstGeom prst="rect">
                <a:avLst/>
              </a:prstGeom>
              <a:solidFill>
                <a:schemeClr val="bg1"/>
              </a:solidFill>
              <a:ln>
                <a:solidFill>
                  <a:srgbClr val="0000FF"/>
                </a:solidFill>
              </a:ln>
            </p:spPr>
            <p:txBody>
              <a:bodyPr wrap="square" rtlCol="0">
                <a:spAutoFit/>
              </a:bodyPr>
              <a:lstStyle/>
              <a:p>
                <a:pPr algn="ctr"/>
                <a:r>
                  <a:rPr lang="en" altLang="en-US" sz="14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p>
              <a:p>
                <a:pPr algn="ctr"/>
                <a:r>
                  <a:rPr lang="en" altLang="ja-JP" sz="1400" b="1" dirty="0" smtClean="0">
                    <a:latin typeface="Meiryo UI" panose="020B0604030504040204" pitchFamily="50" charset="-128"/>
                    <a:ea typeface="Meiryo UI" panose="020B0604030504040204" pitchFamily="50" charset="-128"/>
                    <a:cs typeface="メイリオ" panose="020B0604030504040204" pitchFamily="50" charset="-128"/>
                  </a:rPr>
                  <a:t>Open close</a:t>
                </a:r>
              </a:p>
            </p:txBody>
          </p:sp>
          <p:sp>
            <p:nvSpPr>
              <p:cNvPr id="71" name="角丸四角形 70"/>
              <p:cNvSpPr/>
              <p:nvPr/>
            </p:nvSpPr>
            <p:spPr>
              <a:xfrm>
                <a:off x="961387" y="2579517"/>
                <a:ext cx="4136079" cy="233067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15" name="テキスト ボックス 14"/>
              <p:cNvSpPr txBox="1"/>
              <p:nvPr/>
            </p:nvSpPr>
            <p:spPr>
              <a:xfrm>
                <a:off x="554805" y="2424215"/>
                <a:ext cx="5051354" cy="307617"/>
              </a:xfrm>
              <a:prstGeom prst="rect">
                <a:avLst/>
              </a:prstGeom>
              <a:solidFill>
                <a:schemeClr val="bg1"/>
              </a:solidFill>
              <a:ln>
                <a:solidFill>
                  <a:srgbClr val="00B0F0"/>
                </a:solidFill>
              </a:ln>
            </p:spPr>
            <p:txBody>
              <a:bodyPr wrap="square" rtlCol="0">
                <a:spAutoFit/>
              </a:bodyPr>
              <a:lstStyle/>
              <a:p>
                <a:pPr algn="ctr"/>
                <a:r>
                  <a:rPr lang="en" altLang="en-US" sz="1400" b="1" dirty="0">
                    <a:latin typeface="Meiryo UI" panose="020B0604030504040204" pitchFamily="50" charset="-128"/>
                    <a:ea typeface="Meiryo UI" panose="020B0604030504040204" pitchFamily="50" charset="-128"/>
                    <a:cs typeface="メイリオ" panose="020B0604030504040204" pitchFamily="50" charset="-128"/>
                  </a:rPr>
                  <a:t>operation block of </a:t>
                </a:r>
                <a:r>
                  <a:rPr lang="en" altLang="en-US" sz="1400" b="1" dirty="0" smtClean="0">
                    <a:latin typeface="Meiryo UI" panose="020B0604030504040204" pitchFamily="50" charset="-128"/>
                    <a:ea typeface="Meiryo UI" panose="020B0604030504040204" pitchFamily="50" charset="-128"/>
                    <a:cs typeface="メイリオ" panose="020B0604030504040204" pitchFamily="50" charset="-128"/>
                  </a:rPr>
                  <a:t>start  </a:t>
                </a:r>
                <a:r>
                  <a:rPr lang="en" altLang="en-US" sz="1400" b="1" dirty="0">
                    <a:latin typeface="Meiryo UI" panose="020B0604030504040204" pitchFamily="50" charset="-128"/>
                    <a:ea typeface="Meiryo UI" panose="020B0604030504040204" pitchFamily="50" charset="-128"/>
                    <a:cs typeface="メイリオ" panose="020B0604030504040204" pitchFamily="50" charset="-128"/>
                  </a:rPr>
                  <a:t>using interference area </a:t>
                </a:r>
                <a:endParaRPr lang="en-US" altLang="ja-JP" sz="14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73" name="角丸四角形 72"/>
              <p:cNvSpPr/>
              <p:nvPr/>
            </p:nvSpPr>
            <p:spPr>
              <a:xfrm>
                <a:off x="1012443" y="6095124"/>
                <a:ext cx="4136079" cy="233067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68" name="テキスト ボックス 67"/>
              <p:cNvSpPr txBox="1"/>
              <p:nvPr/>
            </p:nvSpPr>
            <p:spPr>
              <a:xfrm>
                <a:off x="669459" y="5903772"/>
                <a:ext cx="4680222" cy="307777"/>
              </a:xfrm>
              <a:prstGeom prst="rect">
                <a:avLst/>
              </a:prstGeom>
              <a:solidFill>
                <a:schemeClr val="bg1"/>
              </a:solidFill>
              <a:ln>
                <a:solidFill>
                  <a:srgbClr val="00B050"/>
                </a:solidFill>
              </a:ln>
            </p:spPr>
            <p:txBody>
              <a:bodyPr wrap="square" rtlCol="0">
                <a:spAutoFit/>
              </a:bodyPr>
              <a:lstStyle/>
              <a:p>
                <a:pPr algn="ctr"/>
                <a:r>
                  <a:rPr lang="en" altLang="en-US" sz="1400" b="1" dirty="0" smtClean="0">
                    <a:latin typeface="Meiryo UI" panose="020B0604030504040204" pitchFamily="50" charset="-128"/>
                    <a:ea typeface="Meiryo UI" panose="020B0604030504040204" pitchFamily="50" charset="-128"/>
                    <a:cs typeface="メイリオ" panose="020B0604030504040204" pitchFamily="50" charset="-128"/>
                  </a:rPr>
                  <a:t>operation block of end using interference area </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2" name="テキスト ボックス 71"/>
              <p:cNvSpPr txBox="1"/>
              <p:nvPr/>
            </p:nvSpPr>
            <p:spPr>
              <a:xfrm>
                <a:off x="1452824" y="6740093"/>
                <a:ext cx="1687712" cy="523220"/>
              </a:xfrm>
              <a:prstGeom prst="rect">
                <a:avLst/>
              </a:prstGeom>
              <a:solidFill>
                <a:schemeClr val="bg1"/>
              </a:solidFill>
              <a:ln>
                <a:solidFill>
                  <a:srgbClr val="0000FF"/>
                </a:solidFill>
              </a:ln>
            </p:spPr>
            <p:txBody>
              <a:bodyPr wrap="square" rtlCol="0">
                <a:spAutoFit/>
              </a:bodyPr>
              <a:lstStyle/>
              <a:p>
                <a:pPr algn="ctr"/>
                <a:r>
                  <a:rPr lang="en"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en" altLang="en-US" sz="1400" b="1" dirty="0" smtClean="0">
                    <a:latin typeface="Meiryo UI" panose="020B0604030504040204" pitchFamily="50" charset="-128"/>
                    <a:ea typeface="Meiryo UI" panose="020B0604030504040204" pitchFamily="50" charset="-128"/>
                    <a:cs typeface="メイリオ" panose="020B0604030504040204" pitchFamily="50" charset="-128"/>
                  </a:rPr>
                  <a:t> normal close</a:t>
                </a:r>
              </a:p>
            </p:txBody>
          </p:sp>
          <p:sp>
            <p:nvSpPr>
              <p:cNvPr id="75" name="テキスト ボックス 74"/>
              <p:cNvSpPr txBox="1"/>
              <p:nvPr/>
            </p:nvSpPr>
            <p:spPr>
              <a:xfrm>
                <a:off x="275947" y="2035645"/>
                <a:ext cx="5330211" cy="307777"/>
              </a:xfrm>
              <a:prstGeom prst="rect">
                <a:avLst/>
              </a:prstGeom>
              <a:solidFill>
                <a:schemeClr val="bg1"/>
              </a:solidFill>
              <a:ln>
                <a:solidFill>
                  <a:srgbClr val="0000FF"/>
                </a:solidFill>
              </a:ln>
            </p:spPr>
            <p:txBody>
              <a:bodyPr wrap="square" rtlCol="0">
                <a:spAutoFit/>
              </a:bodyPr>
              <a:lstStyle/>
              <a:p>
                <a:pPr algn="ctr"/>
                <a:r>
                  <a:rPr lang="en" altLang="en-US" sz="1400" b="1" dirty="0" smtClean="0">
                    <a:latin typeface="Meiryo UI" panose="020B0604030504040204" pitchFamily="50" charset="-128"/>
                    <a:ea typeface="Meiryo UI" panose="020B0604030504040204" pitchFamily="50" charset="-128"/>
                    <a:cs typeface="メイリオ" panose="020B0604030504040204" pitchFamily="50" charset="-128"/>
                  </a:rPr>
                  <a:t>Complete sequence of operations in interference area</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6" name="テキスト ボックス 75"/>
              <p:cNvSpPr txBox="1"/>
              <p:nvPr/>
            </p:nvSpPr>
            <p:spPr>
              <a:xfrm>
                <a:off x="971358" y="5122132"/>
                <a:ext cx="1334970" cy="523220"/>
              </a:xfrm>
              <a:prstGeom prst="rect">
                <a:avLst/>
              </a:prstGeom>
              <a:solidFill>
                <a:schemeClr val="bg1"/>
              </a:solidFill>
              <a:ln>
                <a:solidFill>
                  <a:srgbClr val="00B050"/>
                </a:solidFill>
              </a:ln>
            </p:spPr>
            <p:txBody>
              <a:bodyPr wrap="square" rtlCol="0">
                <a:spAutoFit/>
              </a:bodyPr>
              <a:lstStyle/>
              <a:p>
                <a:pPr algn="ctr"/>
                <a:r>
                  <a:rPr lang="en" altLang="en-US" sz="1400" b="1" dirty="0" smtClean="0">
                    <a:latin typeface="Meiryo UI" panose="020B0604030504040204" pitchFamily="50" charset="-128"/>
                    <a:ea typeface="Meiryo UI" panose="020B0604030504040204" pitchFamily="50" charset="-128"/>
                    <a:cs typeface="メイリオ" panose="020B0604030504040204" pitchFamily="50" charset="-128"/>
                  </a:rPr>
                  <a:t>Operation sequence</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8" name="左中かっこ 77"/>
              <p:cNvSpPr/>
              <p:nvPr/>
            </p:nvSpPr>
            <p:spPr>
              <a:xfrm>
                <a:off x="2412999" y="4962198"/>
                <a:ext cx="277293" cy="9210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9" name="右矢印 78"/>
              <p:cNvSpPr/>
              <p:nvPr/>
            </p:nvSpPr>
            <p:spPr>
              <a:xfrm>
                <a:off x="5131065" y="2814934"/>
                <a:ext cx="101845" cy="608835"/>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a:off x="5275502" y="2808797"/>
                <a:ext cx="1545952" cy="738664"/>
              </a:xfrm>
              <a:prstGeom prst="rect">
                <a:avLst/>
              </a:prstGeom>
              <a:solidFill>
                <a:schemeClr val="bg1"/>
              </a:solidFill>
              <a:ln>
                <a:solidFill>
                  <a:srgbClr val="FF6600"/>
                </a:solidFill>
              </a:ln>
            </p:spPr>
            <p:txBody>
              <a:bodyPr wrap="square" rtlCol="0">
                <a:spAutoFit/>
              </a:bodyPr>
              <a:lstStyle/>
              <a:p>
                <a:pPr algn="ctr"/>
                <a:r>
                  <a:rPr lang="en" altLang="en-US" sz="1400" b="1" dirty="0">
                    <a:latin typeface="Meiryo UI" panose="020B0604030504040204" pitchFamily="50" charset="-128"/>
                    <a:ea typeface="Meiryo UI" panose="020B0604030504040204" pitchFamily="50" charset="-128"/>
                    <a:cs typeface="メイリオ" panose="020B0604030504040204" pitchFamily="50" charset="-128"/>
                  </a:rPr>
                  <a:t>Start using</a:t>
                </a:r>
                <a:endParaRPr lang="en-US" altLang="ja-JP" sz="1400" b="1" dirty="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1400" b="1" dirty="0" smtClean="0">
                    <a:latin typeface="Meiryo UI" panose="020B0604030504040204" pitchFamily="50" charset="-128"/>
                    <a:ea typeface="Meiryo UI" panose="020B0604030504040204" pitchFamily="50" charset="-128"/>
                    <a:cs typeface="メイリオ" panose="020B0604030504040204" pitchFamily="50" charset="-128"/>
                  </a:rPr>
                  <a:t> interference area</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81" name="右矢印 80"/>
              <p:cNvSpPr/>
              <p:nvPr/>
            </p:nvSpPr>
            <p:spPr>
              <a:xfrm>
                <a:off x="5161066" y="6218355"/>
                <a:ext cx="188615" cy="652619"/>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テキスト ボックス 81"/>
              <p:cNvSpPr txBox="1"/>
              <p:nvPr/>
            </p:nvSpPr>
            <p:spPr>
              <a:xfrm>
                <a:off x="5358288" y="6195527"/>
                <a:ext cx="1559227" cy="738664"/>
              </a:xfrm>
              <a:prstGeom prst="rect">
                <a:avLst/>
              </a:prstGeom>
              <a:solidFill>
                <a:schemeClr val="bg1"/>
              </a:solidFill>
              <a:ln>
                <a:solidFill>
                  <a:srgbClr val="FF6600"/>
                </a:solidFill>
              </a:ln>
            </p:spPr>
            <p:txBody>
              <a:bodyPr wrap="square" rtlCol="0">
                <a:spAutoFit/>
              </a:bodyPr>
              <a:lstStyle/>
              <a:p>
                <a:pPr algn="ct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End using </a:t>
                </a:r>
              </a:p>
              <a:p>
                <a:pPr algn="ct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Interference area</a:t>
                </a:r>
              </a:p>
            </p:txBody>
          </p:sp>
        </p:grpSp>
        <p:sp>
          <p:nvSpPr>
            <p:cNvPr id="7" name="角丸四角形 6"/>
            <p:cNvSpPr/>
            <p:nvPr/>
          </p:nvSpPr>
          <p:spPr>
            <a:xfrm>
              <a:off x="4332710" y="3279619"/>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grpSp>
    </p:spTree>
    <p:extLst>
      <p:ext uri="{BB962C8B-B14F-4D97-AF65-F5344CB8AC3E}">
        <p14:creationId xmlns:p14="http://schemas.microsoft.com/office/powerpoint/2010/main" val="2616637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710077"/>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Input setting</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Connect the signals required for unit control managed by the global device to any local device.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1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module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1word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input set to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MR17XX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Output setting</a:t>
            </a: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Connect the signals used for controlling other units to the global device using the signals managed by the local device within the unit. </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1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module </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1word </a:t>
            </a:r>
            <a:r>
              <a:rPr lang="en"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Output </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MR11XX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can be set.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fontScale="90000"/>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Program-to-program communication</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9" name="グループ化 18"/>
          <p:cNvGrpSpPr/>
          <p:nvPr/>
        </p:nvGrpSpPr>
        <p:grpSpPr>
          <a:xfrm>
            <a:off x="639791" y="5980833"/>
            <a:ext cx="5415352" cy="790576"/>
            <a:chOff x="493622" y="6723651"/>
            <a:chExt cx="5415352" cy="790576"/>
          </a:xfrm>
        </p:grpSpPr>
        <p:pic>
          <p:nvPicPr>
            <p:cNvPr id="18" name="図 17"/>
            <p:cNvPicPr>
              <a:picLocks noChangeAspect="1"/>
            </p:cNvPicPr>
            <p:nvPr/>
          </p:nvPicPr>
          <p:blipFill rotWithShape="1">
            <a:blip r:embed="rId3"/>
            <a:srcRect r="68705"/>
            <a:stretch/>
          </p:blipFill>
          <p:spPr>
            <a:xfrm>
              <a:off x="493622" y="6723652"/>
              <a:ext cx="2411504" cy="790575"/>
            </a:xfrm>
            <a:prstGeom prst="rect">
              <a:avLst/>
            </a:prstGeom>
          </p:spPr>
        </p:pic>
        <p:pic>
          <p:nvPicPr>
            <p:cNvPr id="20" name="図 19"/>
            <p:cNvPicPr>
              <a:picLocks noChangeAspect="1"/>
            </p:cNvPicPr>
            <p:nvPr/>
          </p:nvPicPr>
          <p:blipFill rotWithShape="1">
            <a:blip r:embed="rId3"/>
            <a:srcRect l="58489"/>
            <a:stretch/>
          </p:blipFill>
          <p:spPr>
            <a:xfrm>
              <a:off x="2710253" y="6723651"/>
              <a:ext cx="3198721" cy="790575"/>
            </a:xfrm>
            <a:prstGeom prst="rect">
              <a:avLst/>
            </a:prstGeom>
          </p:spPr>
        </p:pic>
      </p:grpSp>
      <p:sp>
        <p:nvSpPr>
          <p:cNvPr id="24" name="テキスト ボックス 23"/>
          <p:cNvSpPr txBox="1"/>
          <p:nvPr/>
        </p:nvSpPr>
        <p:spPr>
          <a:xfrm>
            <a:off x="5228553" y="6010859"/>
            <a:ext cx="963541" cy="215444"/>
          </a:xfrm>
          <a:prstGeom prst="rect">
            <a:avLst/>
          </a:prstGeom>
          <a:solidFill>
            <a:schemeClr val="bg1"/>
          </a:solidFill>
          <a:ln>
            <a:solidFill>
              <a:srgbClr val="0000FF"/>
            </a:solidFill>
          </a:ln>
        </p:spPr>
        <p:txBody>
          <a:bodyPr wrap="square" rtlCol="0">
            <a:spAutoFit/>
          </a:bodyPr>
          <a:lstStyle/>
          <a:p>
            <a:pPr algn="ctr"/>
            <a:r>
              <a:rPr lang="en" altLang="ja-JP" sz="800" b="1" dirty="0" smtClean="0">
                <a:latin typeface="Meiryo UI" panose="020B0604030504040204" pitchFamily="50" charset="-128"/>
                <a:ea typeface="Meiryo UI" panose="020B0604030504040204" pitchFamily="50" charset="-128"/>
                <a:cs typeface="メイリオ" panose="020B0604030504040204" pitchFamily="50" charset="-128"/>
              </a:rPr>
              <a:t>MR11YY </a:t>
            </a: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800" b="1" dirty="0" smtClean="0">
                <a:latin typeface="Meiryo UI" panose="020B0604030504040204" pitchFamily="50" charset="-128"/>
                <a:ea typeface="Meiryo UI" panose="020B0604030504040204" pitchFamily="50" charset="-128"/>
                <a:cs typeface="メイリオ" panose="020B0604030504040204" pitchFamily="50" charset="-128"/>
              </a:rPr>
              <a:t>Z9</a:t>
            </a:r>
          </a:p>
        </p:txBody>
      </p:sp>
      <p:sp>
        <p:nvSpPr>
          <p:cNvPr id="25" name="テキスト ボックス 24"/>
          <p:cNvSpPr txBox="1"/>
          <p:nvPr/>
        </p:nvSpPr>
        <p:spPr>
          <a:xfrm>
            <a:off x="4724400" y="6442761"/>
            <a:ext cx="1760669" cy="338554"/>
          </a:xfrm>
          <a:prstGeom prst="rect">
            <a:avLst/>
          </a:prstGeom>
          <a:solidFill>
            <a:schemeClr val="bg1"/>
          </a:solidFill>
          <a:ln>
            <a:solidFill>
              <a:srgbClr val="0000FF"/>
            </a:solidFill>
          </a:ln>
        </p:spPr>
        <p:txBody>
          <a:bodyPr wrap="square" rtlCol="0">
            <a:spAutoFit/>
          </a:bodyPr>
          <a:lstStyle/>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between programs</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Operation completed XX</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27" name="テキスト ボックス 26"/>
          <p:cNvSpPr txBox="1"/>
          <p:nvPr/>
        </p:nvSpPr>
        <p:spPr>
          <a:xfrm>
            <a:off x="185908" y="5780026"/>
            <a:ext cx="1821038" cy="461665"/>
          </a:xfrm>
          <a:prstGeom prst="rect">
            <a:avLst/>
          </a:prstGeom>
          <a:solidFill>
            <a:schemeClr val="bg1"/>
          </a:solidFill>
          <a:ln>
            <a:solidFill>
              <a:srgbClr val="FF0000"/>
            </a:solidFill>
          </a:ln>
        </p:spPr>
        <p:txBody>
          <a:bodyPr wrap="square" rtlCol="0">
            <a:spAutoFit/>
          </a:bodyPr>
          <a:lstStyle/>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Inside the unit</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Operation completed</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local device</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185908" y="2445901"/>
            <a:ext cx="6007360" cy="1398845"/>
            <a:chOff x="243058" y="2019300"/>
            <a:chExt cx="6007360" cy="1398845"/>
          </a:xfrm>
        </p:grpSpPr>
        <p:grpSp>
          <p:nvGrpSpPr>
            <p:cNvPr id="14" name="グループ化 13"/>
            <p:cNvGrpSpPr/>
            <p:nvPr/>
          </p:nvGrpSpPr>
          <p:grpSpPr>
            <a:xfrm>
              <a:off x="493621" y="2019300"/>
              <a:ext cx="5756797" cy="1257300"/>
              <a:chOff x="499449" y="1943100"/>
              <a:chExt cx="5756797" cy="1257300"/>
            </a:xfrm>
          </p:grpSpPr>
          <p:pic>
            <p:nvPicPr>
              <p:cNvPr id="13" name="図 12"/>
              <p:cNvPicPr>
                <a:picLocks noChangeAspect="1"/>
              </p:cNvPicPr>
              <p:nvPr/>
            </p:nvPicPr>
            <p:blipFill rotWithShape="1">
              <a:blip r:embed="rId4"/>
              <a:srcRect r="48246"/>
              <a:stretch/>
            </p:blipFill>
            <p:spPr>
              <a:xfrm>
                <a:off x="550771" y="1943100"/>
                <a:ext cx="3983128" cy="1257300"/>
              </a:xfrm>
              <a:prstGeom prst="rect">
                <a:avLst/>
              </a:prstGeom>
            </p:spPr>
          </p:pic>
          <p:pic>
            <p:nvPicPr>
              <p:cNvPr id="15" name="図 14"/>
              <p:cNvPicPr>
                <a:picLocks noChangeAspect="1"/>
              </p:cNvPicPr>
              <p:nvPr/>
            </p:nvPicPr>
            <p:blipFill rotWithShape="1">
              <a:blip r:embed="rId4"/>
              <a:srcRect l="77621"/>
              <a:stretch/>
            </p:blipFill>
            <p:spPr>
              <a:xfrm>
                <a:off x="4533899" y="1943100"/>
                <a:ext cx="1722347" cy="1257300"/>
              </a:xfrm>
              <a:prstGeom prst="rect">
                <a:avLst/>
              </a:prstGeom>
            </p:spPr>
          </p:pic>
          <p:sp>
            <p:nvSpPr>
              <p:cNvPr id="16" name="テキスト ボックス 15"/>
              <p:cNvSpPr txBox="1"/>
              <p:nvPr/>
            </p:nvSpPr>
            <p:spPr>
              <a:xfrm>
                <a:off x="499449" y="2464028"/>
                <a:ext cx="904875" cy="215444"/>
              </a:xfrm>
              <a:prstGeom prst="rect">
                <a:avLst/>
              </a:prstGeom>
              <a:solidFill>
                <a:schemeClr val="bg1"/>
              </a:solidFill>
              <a:ln>
                <a:solidFill>
                  <a:srgbClr val="0000FF"/>
                </a:solidFill>
              </a:ln>
            </p:spPr>
            <p:txBody>
              <a:bodyPr wrap="square" rtlCol="0">
                <a:spAutoFit/>
              </a:bodyPr>
              <a:lstStyle/>
              <a:p>
                <a:pPr algn="ctr"/>
                <a:r>
                  <a:rPr lang="en" altLang="ja-JP" sz="800" b="1" dirty="0" smtClean="0">
                    <a:latin typeface="Meiryo UI" panose="020B0604030504040204" pitchFamily="50" charset="-128"/>
                    <a:ea typeface="Meiryo UI" panose="020B0604030504040204" pitchFamily="50" charset="-128"/>
                    <a:cs typeface="メイリオ" panose="020B0604030504040204" pitchFamily="50" charset="-128"/>
                  </a:rPr>
                  <a:t>MR17XX:Z9</a:t>
                </a:r>
              </a:p>
            </p:txBody>
          </p:sp>
        </p:grpSp>
        <p:sp>
          <p:nvSpPr>
            <p:cNvPr id="28" name="テキスト ボックス 27"/>
            <p:cNvSpPr txBox="1"/>
            <p:nvPr/>
          </p:nvSpPr>
          <p:spPr>
            <a:xfrm>
              <a:off x="243058" y="2956480"/>
              <a:ext cx="1493271" cy="461665"/>
            </a:xfrm>
            <a:prstGeom prst="rect">
              <a:avLst/>
            </a:prstGeom>
            <a:solidFill>
              <a:schemeClr val="bg1"/>
            </a:solidFill>
            <a:ln>
              <a:solidFill>
                <a:srgbClr val="0000FF"/>
              </a:solidFill>
            </a:ln>
          </p:spPr>
          <p:txBody>
            <a:bodyPr wrap="square" rtlCol="0">
              <a:spAutoFit/>
            </a:bodyPr>
            <a:lstStyle/>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between programs</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Operation completed </a:t>
              </a:r>
              <a:r>
                <a:rPr lang="en" altLang="ja-JP" sz="800" b="1" dirty="0" smtClean="0">
                  <a:latin typeface="Meiryo UI" panose="020B0604030504040204" pitchFamily="50" charset="-128"/>
                  <a:ea typeface="Meiryo UI" panose="020B0604030504040204" pitchFamily="50" charset="-128"/>
                  <a:cs typeface="メイリオ" panose="020B0604030504040204" pitchFamily="50" charset="-128"/>
                </a:rPr>
                <a:t>XX</a:t>
              </a:r>
            </a:p>
          </p:txBody>
        </p:sp>
      </p:grpSp>
      <p:sp>
        <p:nvSpPr>
          <p:cNvPr id="21" name="テキスト ボックス 20"/>
          <p:cNvSpPr txBox="1"/>
          <p:nvPr/>
        </p:nvSpPr>
        <p:spPr>
          <a:xfrm>
            <a:off x="4980843" y="2720608"/>
            <a:ext cx="1504226" cy="461665"/>
          </a:xfrm>
          <a:prstGeom prst="rect">
            <a:avLst/>
          </a:prstGeom>
          <a:solidFill>
            <a:schemeClr val="bg1"/>
          </a:solidFill>
          <a:ln>
            <a:solidFill>
              <a:srgbClr val="FF0000"/>
            </a:solidFill>
          </a:ln>
        </p:spPr>
        <p:txBody>
          <a:bodyPr wrap="square" rtlCol="0">
            <a:spAutoFit/>
          </a:bodyPr>
          <a:lstStyle/>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Inside the unit</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Operation completed</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800" b="1" dirty="0" smtClean="0">
                <a:latin typeface="Meiryo UI" panose="020B0604030504040204" pitchFamily="50" charset="-128"/>
                <a:ea typeface="Meiryo UI" panose="020B0604030504040204" pitchFamily="50" charset="-128"/>
                <a:cs typeface="メイリオ" panose="020B0604030504040204" pitchFamily="50" charset="-128"/>
              </a:rPr>
              <a:t>local device</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813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335449" y="7761802"/>
            <a:ext cx="6234728" cy="2038350"/>
            <a:chOff x="310371" y="6359834"/>
            <a:chExt cx="6234728" cy="2038350"/>
          </a:xfrm>
        </p:grpSpPr>
        <p:pic>
          <p:nvPicPr>
            <p:cNvPr id="6" name="図 5"/>
            <p:cNvPicPr>
              <a:picLocks noChangeAspect="1"/>
            </p:cNvPicPr>
            <p:nvPr/>
          </p:nvPicPr>
          <p:blipFill rotWithShape="1">
            <a:blip r:embed="rId3"/>
            <a:srcRect r="68721"/>
            <a:stretch/>
          </p:blipFill>
          <p:spPr>
            <a:xfrm>
              <a:off x="310371" y="6359834"/>
              <a:ext cx="2410299" cy="2038350"/>
            </a:xfrm>
            <a:prstGeom prst="rect">
              <a:avLst/>
            </a:prstGeom>
          </p:spPr>
        </p:pic>
        <p:pic>
          <p:nvPicPr>
            <p:cNvPr id="67" name="図 66"/>
            <p:cNvPicPr>
              <a:picLocks noChangeAspect="1"/>
            </p:cNvPicPr>
            <p:nvPr/>
          </p:nvPicPr>
          <p:blipFill rotWithShape="1">
            <a:blip r:embed="rId3"/>
            <a:srcRect l="49105" r="-1"/>
            <a:stretch/>
          </p:blipFill>
          <p:spPr>
            <a:xfrm>
              <a:off x="2623189" y="6359834"/>
              <a:ext cx="3921910" cy="2038350"/>
            </a:xfrm>
            <a:prstGeom prst="rect">
              <a:avLst/>
            </a:prstGeom>
          </p:spPr>
        </p:pic>
        <p:sp>
          <p:nvSpPr>
            <p:cNvPr id="70" name="角丸四角形 69"/>
            <p:cNvSpPr/>
            <p:nvPr/>
          </p:nvSpPr>
          <p:spPr>
            <a:xfrm>
              <a:off x="363143" y="6680057"/>
              <a:ext cx="779857" cy="835168"/>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78" name="テキスト ボックス 77"/>
            <p:cNvSpPr txBox="1"/>
            <p:nvPr/>
          </p:nvSpPr>
          <p:spPr>
            <a:xfrm>
              <a:off x="387326" y="7242799"/>
              <a:ext cx="739643" cy="247858"/>
            </a:xfrm>
            <a:prstGeom prst="rect">
              <a:avLst/>
            </a:prstGeom>
            <a:solidFill>
              <a:schemeClr val="bg1"/>
            </a:solidFill>
          </p:spPr>
          <p:txBody>
            <a:bodyPr wrap="square" lIns="0" rIns="0" rtlCol="0">
              <a:spAutoFit/>
            </a:bodyPr>
            <a:lstStyle/>
            <a:p>
              <a:pPr algn="ctr"/>
              <a:r>
                <a:rPr lang="en" altLang="en-US" sz="800" b="1" dirty="0">
                  <a:solidFill>
                    <a:srgbClr val="00B050"/>
                  </a:solidFill>
                  <a:latin typeface="Meiryo UI" panose="020B0604030504040204" pitchFamily="50" charset="-128"/>
                  <a:ea typeface="Meiryo UI" panose="020B0604030504040204" pitchFamily="50" charset="-128"/>
                </a:rPr>
                <a:t>Operation </a:t>
              </a:r>
              <a:r>
                <a:rPr lang="en" altLang="ja-JP" sz="800" b="1" dirty="0">
                  <a:solidFill>
                    <a:srgbClr val="00B050"/>
                  </a:solidFill>
                  <a:latin typeface="Meiryo UI" panose="020B0604030504040204" pitchFamily="50" charset="-128"/>
                  <a:ea typeface="Meiryo UI" panose="020B0604030504040204" pitchFamily="50" charset="-128"/>
                </a:rPr>
                <a:t>B </a:t>
              </a:r>
              <a:r>
                <a:rPr lang="en" altLang="en-US" sz="800" b="1" dirty="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462115" y="6745493"/>
              <a:ext cx="573600" cy="123929"/>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sp>
        <p:nvSpPr>
          <p:cNvPr id="83" name="テキスト ボックス 82"/>
          <p:cNvSpPr txBox="1"/>
          <p:nvPr/>
        </p:nvSpPr>
        <p:spPr>
          <a:xfrm>
            <a:off x="157333" y="1079624"/>
            <a:ext cx="6590961" cy="6986528"/>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en-US" sz="1600" b="1" dirty="0">
                <a:latin typeface="Meiryo UI" panose="020B0604030504040204" pitchFamily="50" charset="-128"/>
                <a:ea typeface="Meiryo UI" panose="020B0604030504040204" pitchFamily="50" charset="-128"/>
                <a:cs typeface="メイリオ" panose="020B0604030504040204" pitchFamily="50" charset="-128"/>
              </a:rPr>
              <a:t>By arranging the local device “</a:t>
            </a:r>
            <a:r>
              <a:rPr lang="en-US" altLang="en-US" sz="1600" b="1" dirty="0" err="1">
                <a:latin typeface="Meiryo UI" panose="020B0604030504040204" pitchFamily="50" charset="-128"/>
                <a:ea typeface="Meiryo UI" panose="020B0604030504040204" pitchFamily="50" charset="-128"/>
                <a:cs typeface="メイリオ" panose="020B0604030504040204" pitchFamily="50" charset="-128"/>
              </a:rPr>
              <a:t>seq_stopping</a:t>
            </a:r>
            <a:r>
              <a:rPr lang="en-US" altLang="en-US" sz="1600" b="1" dirty="0">
                <a:latin typeface="Meiryo UI" panose="020B0604030504040204" pitchFamily="50" charset="-128"/>
                <a:ea typeface="Meiryo UI" panose="020B0604030504040204" pitchFamily="50" charset="-128"/>
                <a:cs typeface="メイリオ" panose="020B0604030504040204" pitchFamily="50" charset="-128"/>
              </a:rPr>
              <a:t>” and the arbitrary end signal of process as shown below, it is possible to end the operation at the end of any process during automatic operation by pressing cycle stop on the touch panel.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Local device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seq_stopping”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is placed following position (after automatic operation start)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en-US" sz="1600" b="1" dirty="0">
                <a:latin typeface="Meiryo UI" panose="020B0604030504040204" pitchFamily="50" charset="-128"/>
                <a:ea typeface="Meiryo UI" panose="020B0604030504040204" pitchFamily="50" charset="-128"/>
                <a:cs typeface="メイリオ" panose="020B0604030504040204" pitchFamily="50" charset="-128"/>
              </a:rPr>
              <a:t>Place end signal of process complete which you want to stop process following position.</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a:latin typeface="Meiryo UI" panose="020B0604030504040204" pitchFamily="50" charset="-128"/>
                <a:ea typeface="Meiryo UI" panose="020B0604030504040204" pitchFamily="50" charset="-128"/>
                <a:cs typeface="メイリオ" panose="020B0604030504040204" pitchFamily="50" charset="-128"/>
              </a:rPr>
              <a:t>C</a:t>
            </a:r>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ycle stop</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412404" y="2866011"/>
            <a:ext cx="3912364" cy="4311237"/>
            <a:chOff x="663454" y="1584165"/>
            <a:chExt cx="3912364" cy="4311237"/>
          </a:xfrm>
        </p:grpSpPr>
        <p:pic>
          <p:nvPicPr>
            <p:cNvPr id="2" name="図 1"/>
            <p:cNvPicPr>
              <a:picLocks noChangeAspect="1"/>
            </p:cNvPicPr>
            <p:nvPr/>
          </p:nvPicPr>
          <p:blipFill>
            <a:blip r:embed="rId4"/>
            <a:stretch>
              <a:fillRect/>
            </a:stretch>
          </p:blipFill>
          <p:spPr>
            <a:xfrm>
              <a:off x="663454" y="1748034"/>
              <a:ext cx="2362200" cy="666750"/>
            </a:xfrm>
            <a:prstGeom prst="rect">
              <a:avLst/>
            </a:prstGeom>
          </p:spPr>
        </p:pic>
        <p:grpSp>
          <p:nvGrpSpPr>
            <p:cNvPr id="8" name="グループ化 7"/>
            <p:cNvGrpSpPr/>
            <p:nvPr/>
          </p:nvGrpSpPr>
          <p:grpSpPr>
            <a:xfrm>
              <a:off x="707396" y="1747008"/>
              <a:ext cx="3855046" cy="2082899"/>
              <a:chOff x="859663" y="1198562"/>
              <a:chExt cx="2348028" cy="1299383"/>
            </a:xfrm>
          </p:grpSpPr>
          <p:grpSp>
            <p:nvGrpSpPr>
              <p:cNvPr id="50" name="グループ化 49"/>
              <p:cNvGrpSpPr/>
              <p:nvPr/>
            </p:nvGrpSpPr>
            <p:grpSpPr>
              <a:xfrm>
                <a:off x="1312934" y="1198562"/>
                <a:ext cx="1894757" cy="1299383"/>
                <a:chOff x="1312934" y="1218565"/>
                <a:chExt cx="1894757" cy="1299383"/>
              </a:xfrm>
            </p:grpSpPr>
            <p:grpSp>
              <p:nvGrpSpPr>
                <p:cNvPr id="65" name="グループ化 64"/>
                <p:cNvGrpSpPr/>
                <p:nvPr/>
              </p:nvGrpSpPr>
              <p:grpSpPr>
                <a:xfrm>
                  <a:off x="1313055" y="1218565"/>
                  <a:ext cx="1894636" cy="1299383"/>
                  <a:chOff x="641967" y="1758950"/>
                  <a:chExt cx="1894636" cy="1299383"/>
                </a:xfrm>
              </p:grpSpPr>
              <p:pic>
                <p:nvPicPr>
                  <p:cNvPr id="69" name="図 68"/>
                  <p:cNvPicPr>
                    <a:picLocks noChangeAspect="1"/>
                  </p:cNvPicPr>
                  <p:nvPr/>
                </p:nvPicPr>
                <p:blipFill rotWithShape="1">
                  <a:blip r:embed="rId5"/>
                  <a:srcRect l="79756" t="37133" r="1" b="15056"/>
                  <a:stretch/>
                </p:blipFill>
                <p:spPr>
                  <a:xfrm>
                    <a:off x="1579128" y="2164078"/>
                    <a:ext cx="957475" cy="894255"/>
                  </a:xfrm>
                  <a:prstGeom prst="rect">
                    <a:avLst/>
                  </a:prstGeom>
                </p:spPr>
              </p:pic>
              <p:pic>
                <p:nvPicPr>
                  <p:cNvPr id="71" name="図 70"/>
                  <p:cNvPicPr>
                    <a:picLocks noChangeAspect="1"/>
                  </p:cNvPicPr>
                  <p:nvPr/>
                </p:nvPicPr>
                <p:blipFill rotWithShape="1">
                  <a:blip r:embed="rId5"/>
                  <a:srcRect l="79756" t="4935" r="1" b="72998"/>
                  <a:stretch/>
                </p:blipFill>
                <p:spPr>
                  <a:xfrm>
                    <a:off x="1577731" y="1758950"/>
                    <a:ext cx="957475" cy="412751"/>
                  </a:xfrm>
                  <a:prstGeom prst="rect">
                    <a:avLst/>
                  </a:prstGeom>
                </p:spPr>
              </p:pic>
              <p:pic>
                <p:nvPicPr>
                  <p:cNvPr id="68" name="図 67"/>
                  <p:cNvPicPr>
                    <a:picLocks noChangeAspect="1"/>
                  </p:cNvPicPr>
                  <p:nvPr/>
                </p:nvPicPr>
                <p:blipFill rotWithShape="1">
                  <a:blip r:embed="rId5"/>
                  <a:srcRect t="37557" r="69818" b="36948"/>
                  <a:stretch/>
                </p:blipFill>
                <p:spPr>
                  <a:xfrm>
                    <a:off x="641967" y="2172628"/>
                    <a:ext cx="1427599" cy="476885"/>
                  </a:xfrm>
                  <a:prstGeom prst="rect">
                    <a:avLst/>
                  </a:prstGeom>
                </p:spPr>
              </p:pic>
            </p:grpSp>
            <p:pic>
              <p:nvPicPr>
                <p:cNvPr id="66" name="図 65"/>
                <p:cNvPicPr>
                  <a:picLocks noChangeAspect="1"/>
                </p:cNvPicPr>
                <p:nvPr/>
              </p:nvPicPr>
              <p:blipFill rotWithShape="1">
                <a:blip r:embed="rId5"/>
                <a:srcRect t="70877" r="69818" b="7217"/>
                <a:stretch/>
              </p:blipFill>
              <p:spPr>
                <a:xfrm>
                  <a:off x="1312934" y="2108133"/>
                  <a:ext cx="1427599" cy="409748"/>
                </a:xfrm>
                <a:prstGeom prst="rect">
                  <a:avLst/>
                </a:prstGeom>
              </p:spPr>
            </p:pic>
          </p:grpSp>
          <p:sp>
            <p:nvSpPr>
              <p:cNvPr id="51" name="テキスト ボックス 50"/>
              <p:cNvSpPr txBox="1"/>
              <p:nvPr/>
            </p:nvSpPr>
            <p:spPr>
              <a:xfrm>
                <a:off x="2725685" y="1434200"/>
                <a:ext cx="450501" cy="154622"/>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Operation </a:t>
                </a:r>
                <a:r>
                  <a:rPr lang="en" altLang="ja-JP" sz="800" b="1" dirty="0" smtClean="0">
                    <a:solidFill>
                      <a:srgbClr val="00B050"/>
                    </a:solidFill>
                    <a:latin typeface="Meiryo UI" panose="020B0604030504040204" pitchFamily="50" charset="-128"/>
                    <a:ea typeface="Meiryo UI" panose="020B0604030504040204" pitchFamily="50" charset="-128"/>
                  </a:rPr>
                  <a:t>A </a:t>
                </a:r>
                <a:r>
                  <a:rPr lang="en" altLang="en-US" sz="800" b="1" dirty="0" smtClean="0">
                    <a:solidFill>
                      <a:srgbClr val="00B050"/>
                    </a:solidFill>
                    <a:latin typeface="Meiryo UI" panose="020B0604030504040204" pitchFamily="50" charset="-128"/>
                    <a:ea typeface="Meiryo UI" panose="020B0604030504040204" pitchFamily="50" charset="-128"/>
                  </a:rPr>
                  <a:t>starts</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Operation </a:t>
                </a:r>
                <a:r>
                  <a:rPr lang="en" altLang="ja-JP" sz="800" b="1" dirty="0">
                    <a:solidFill>
                      <a:srgbClr val="00B050"/>
                    </a:solidFill>
                    <a:latin typeface="Meiryo UI" panose="020B0604030504040204" pitchFamily="50" charset="-128"/>
                    <a:ea typeface="Meiryo UI" panose="020B0604030504040204" pitchFamily="50" charset="-128"/>
                  </a:rPr>
                  <a:t>A </a:t>
                </a:r>
                <a:r>
                  <a:rPr lang="en" altLang="en-US" sz="800" b="1" dirty="0"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903390" y="1227885"/>
                <a:ext cx="349368" cy="6720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@R1002</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1855612" y="1625906"/>
                <a:ext cx="349368" cy="77311"/>
              </a:xfrm>
              <a:prstGeom prst="rect">
                <a:avLst/>
              </a:prstGeom>
              <a:solidFill>
                <a:schemeClr val="bg1"/>
              </a:solidFill>
            </p:spPr>
            <p:txBody>
              <a:bodyPr wrap="square" lIns="0" tIns="0" rIns="0" bIns="0" rtlCol="0">
                <a:spAutoFit/>
              </a:bodyPr>
              <a:lstStyle/>
              <a:p>
                <a:pPr algn="ctr"/>
                <a:r>
                  <a:rPr lang="en" altLang="ja-JP" sz="700" b="1" dirty="0">
                    <a:solidFill>
                      <a:srgbClr val="C00000"/>
                    </a:solidFill>
                    <a:latin typeface="Meiryo UI" panose="020B0604030504040204" pitchFamily="50" charset="-128"/>
                    <a:ea typeface="Meiryo UI" panose="020B0604030504040204" pitchFamily="50" charset="-128"/>
                  </a:rPr>
                  <a:t>@ </a:t>
                </a:r>
                <a:r>
                  <a:rPr lang="en"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1845593" y="2097509"/>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323088" y="1445179"/>
                <a:ext cx="450501" cy="134401"/>
              </a:xfrm>
              <a:prstGeom prst="rect">
                <a:avLst/>
              </a:prstGeom>
              <a:solidFill>
                <a:schemeClr val="bg1"/>
              </a:solidFill>
            </p:spPr>
            <p:txBody>
              <a:bodyPr wrap="square" lIns="0" rIns="0" rtlCol="0">
                <a:spAutoFit/>
              </a:bodyPr>
              <a:lstStyle/>
              <a:p>
                <a:pPr algn="ct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1805045" y="1875166"/>
                <a:ext cx="423593" cy="234468"/>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1846812" y="1556054"/>
                <a:ext cx="450501" cy="154622"/>
              </a:xfrm>
              <a:prstGeom prst="rect">
                <a:avLst/>
              </a:prstGeom>
              <a:solidFill>
                <a:schemeClr val="bg1"/>
              </a:solidFill>
            </p:spPr>
            <p:txBody>
              <a:bodyPr wrap="square" lIns="36000" rIns="0" rtlCol="0">
                <a:spAutoFit/>
              </a:bodyPr>
              <a:lstStyle/>
              <a:p>
                <a:r>
                  <a:rPr lang="en" altLang="en-US" sz="800" b="1" dirty="0" smtClean="0">
                    <a:solidFill>
                      <a:srgbClr val="00B050"/>
                    </a:solidFill>
                    <a:latin typeface="Meiryo UI" panose="020B0604030504040204" pitchFamily="50" charset="-128"/>
                    <a:ea typeface="Meiryo UI" panose="020B0604030504040204" pitchFamily="50" charset="-128"/>
                  </a:rPr>
                  <a:t>Actual operation 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start</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1787641" y="2043492"/>
                <a:ext cx="450501" cy="154622"/>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Operation </a:t>
                </a:r>
                <a:r>
                  <a:rPr lang="en" altLang="ja-JP" sz="800" b="1" dirty="0" smtClean="0">
                    <a:solidFill>
                      <a:srgbClr val="00B050"/>
                    </a:solidFill>
                    <a:latin typeface="Meiryo UI" panose="020B0604030504040204" pitchFamily="50" charset="-128"/>
                    <a:ea typeface="Meiryo UI" panose="020B0604030504040204" pitchFamily="50" charset="-128"/>
                  </a:rPr>
                  <a:t>A </a:t>
                </a:r>
                <a:r>
                  <a:rPr lang="en" altLang="en-US" sz="800" b="1" dirty="0"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grpSp>
          <p:nvGrpSpPr>
            <p:cNvPr id="10" name="グループ化 9"/>
            <p:cNvGrpSpPr/>
            <p:nvPr/>
          </p:nvGrpSpPr>
          <p:grpSpPr>
            <a:xfrm>
              <a:off x="670560" y="3812503"/>
              <a:ext cx="3905258" cy="2082899"/>
              <a:chOff x="833721" y="1198562"/>
              <a:chExt cx="2378611" cy="1299383"/>
            </a:xfrm>
          </p:grpSpPr>
          <p:grpSp>
            <p:nvGrpSpPr>
              <p:cNvPr id="28" name="グループ化 27"/>
              <p:cNvGrpSpPr/>
              <p:nvPr/>
            </p:nvGrpSpPr>
            <p:grpSpPr>
              <a:xfrm>
                <a:off x="833721" y="1198562"/>
                <a:ext cx="2378611" cy="1299383"/>
                <a:chOff x="833721" y="1218565"/>
                <a:chExt cx="2378611" cy="1299383"/>
              </a:xfrm>
            </p:grpSpPr>
            <p:grpSp>
              <p:nvGrpSpPr>
                <p:cNvPr id="43" name="グループ化 42"/>
                <p:cNvGrpSpPr/>
                <p:nvPr/>
              </p:nvGrpSpPr>
              <p:grpSpPr>
                <a:xfrm>
                  <a:off x="833721" y="1218565"/>
                  <a:ext cx="2378611" cy="1299383"/>
                  <a:chOff x="162633" y="1758950"/>
                  <a:chExt cx="2378611" cy="1299383"/>
                </a:xfrm>
              </p:grpSpPr>
              <p:grpSp>
                <p:nvGrpSpPr>
                  <p:cNvPr id="45" name="グループ化 44"/>
                  <p:cNvGrpSpPr/>
                  <p:nvPr/>
                </p:nvGrpSpPr>
                <p:grpSpPr>
                  <a:xfrm>
                    <a:off x="162633" y="1758950"/>
                    <a:ext cx="2372572" cy="412751"/>
                    <a:chOff x="5023823" y="670514"/>
                    <a:chExt cx="1544435" cy="268682"/>
                  </a:xfrm>
                </p:grpSpPr>
                <p:pic>
                  <p:nvPicPr>
                    <p:cNvPr id="48" name="図 47"/>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49" name="図 48"/>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46" name="図 45"/>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47" name="図 46"/>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44" name="図 43"/>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9" name="テキスト ボックス 28"/>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smtClean="0">
                    <a:solidFill>
                      <a:srgbClr val="00B050"/>
                    </a:solidFill>
                    <a:latin typeface="Meiryo UI" panose="020B0604030504040204" pitchFamily="50" charset="-128"/>
                    <a:ea typeface="Meiryo UI" panose="020B0604030504040204" pitchFamily="50" charset="-128"/>
                  </a:rPr>
                  <a:t>B </a:t>
                </a:r>
                <a:r>
                  <a:rPr lang="en" altLang="en-US" sz="800" b="1" smtClean="0">
                    <a:solidFill>
                      <a:srgbClr val="00B050"/>
                    </a:solidFill>
                    <a:latin typeface="Meiryo UI" panose="020B0604030504040204" pitchFamily="50" charset="-128"/>
                    <a:ea typeface="Meiryo UI" panose="020B0604030504040204" pitchFamily="50" charset="-128"/>
                  </a:rPr>
                  <a:t>starts</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en" altLang="en-US" sz="800" b="1" dirty="0">
                    <a:solidFill>
                      <a:srgbClr val="00B050"/>
                    </a:solidFill>
                    <a:latin typeface="Meiryo UI" panose="020B0604030504040204" pitchFamily="50" charset="-128"/>
                    <a:ea typeface="Meiryo UI" panose="020B0604030504040204" pitchFamily="50" charset="-128"/>
                  </a:rPr>
                  <a:t>Operation </a:t>
                </a:r>
                <a:r>
                  <a:rPr lang="en" altLang="ja-JP" sz="800" b="1" dirty="0">
                    <a:solidFill>
                      <a:srgbClr val="00B050"/>
                    </a:solidFill>
                    <a:latin typeface="Meiryo UI" panose="020B0604030504040204" pitchFamily="50" charset="-128"/>
                    <a:ea typeface="Meiryo UI" panose="020B0604030504040204" pitchFamily="50" charset="-128"/>
                  </a:rPr>
                  <a:t>B </a:t>
                </a:r>
                <a:r>
                  <a:rPr lang="en" altLang="en-US" sz="800" b="1" dirty="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 </a:t>
                </a:r>
                <a:r>
                  <a:rPr lang="en" altLang="en-US" sz="700" b="1" dirty="0" smtClean="0">
                    <a:solidFill>
                      <a:srgbClr val="C00000"/>
                    </a:solidFill>
                    <a:latin typeface="Meiryo UI" panose="020B0604030504040204" pitchFamily="50" charset="-128"/>
                    <a:ea typeface="Meiryo UI" panose="020B0604030504040204" pitchFamily="50" charset="-128"/>
                  </a:rPr>
                  <a:t>4100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3" name="テキスト ボックス 3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 altLang="ja-JP" sz="700" b="1">
                    <a:solidFill>
                      <a:srgbClr val="C00000"/>
                    </a:solidFill>
                    <a:latin typeface="Meiryo UI" panose="020B0604030504040204" pitchFamily="50" charset="-128"/>
                    <a:ea typeface="Meiryo UI" panose="020B0604030504040204" pitchFamily="50" charset="-128"/>
                  </a:rPr>
                  <a:t>@MR101</a:t>
                </a:r>
              </a:p>
            </p:txBody>
          </p:sp>
          <p:sp>
            <p:nvSpPr>
              <p:cNvPr id="34" name="テキスト ボックス 3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 altLang="ja-JP" sz="700" b="1">
                    <a:solidFill>
                      <a:srgbClr val="C00000"/>
                    </a:solidFill>
                    <a:latin typeface="Meiryo UI" panose="020B0604030504040204" pitchFamily="50" charset="-128"/>
                    <a:ea typeface="Meiryo UI" panose="020B0604030504040204" pitchFamily="50" charset="-128"/>
                  </a:rPr>
                  <a:t>@ </a:t>
                </a:r>
                <a:r>
                  <a:rPr lang="en"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 altLang="ja-JP" sz="700" b="1">
                    <a:solidFill>
                      <a:srgbClr val="C00000"/>
                    </a:solidFill>
                    <a:latin typeface="Meiryo UI" panose="020B0604030504040204" pitchFamily="50" charset="-128"/>
                    <a:ea typeface="Meiryo UI" panose="020B0604030504040204" pitchFamily="50" charset="-128"/>
                  </a:rPr>
                  <a:t>@MR101</a:t>
                </a:r>
              </a:p>
            </p:txBody>
          </p:sp>
          <p:sp>
            <p:nvSpPr>
              <p:cNvPr id="36" name="テキスト ボックス 3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smtClean="0">
                    <a:solidFill>
                      <a:srgbClr val="00B050"/>
                    </a:solidFill>
                    <a:latin typeface="Meiryo UI" panose="020B0604030504040204" pitchFamily="50" charset="-128"/>
                    <a:ea typeface="Meiryo UI" panose="020B0604030504040204" pitchFamily="50" charset="-128"/>
                  </a:rPr>
                  <a:t>B </a:t>
                </a:r>
                <a:r>
                  <a:rPr lang="en" altLang="en-US" sz="800" b="1"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397239" y="1910852"/>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1321614" y="1838233"/>
                <a:ext cx="450501" cy="154622"/>
              </a:xfrm>
              <a:prstGeom prst="rect">
                <a:avLst/>
              </a:prstGeom>
              <a:solidFill>
                <a:schemeClr val="bg1"/>
              </a:solidFill>
            </p:spPr>
            <p:txBody>
              <a:bodyPr wrap="square" lIns="36000" rIns="0" rtlCol="0">
                <a:spAutoFit/>
              </a:bodyPr>
              <a:lstStyle/>
              <a:p>
                <a:r>
                  <a:rPr lang="en" altLang="en-US" sz="800" b="1" dirty="0">
                    <a:solidFill>
                      <a:srgbClr val="00B050"/>
                    </a:solidFill>
                    <a:latin typeface="Meiryo UI" panose="020B0604030504040204" pitchFamily="50" charset="-128"/>
                    <a:ea typeface="Meiryo UI" panose="020B0604030504040204" pitchFamily="50" charset="-128"/>
                  </a:rPr>
                  <a:t>Actual </a:t>
                </a:r>
                <a:r>
                  <a:rPr lang="en" altLang="en-US" sz="800" b="1" dirty="0" smtClean="0">
                    <a:solidFill>
                      <a:srgbClr val="00B050"/>
                    </a:solidFill>
                    <a:latin typeface="Meiryo UI" panose="020B0604030504040204" pitchFamily="50" charset="-128"/>
                    <a:ea typeface="Meiryo UI" panose="020B0604030504040204" pitchFamily="50" charset="-128"/>
                  </a:rPr>
                  <a:t>operation 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A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B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3823958" y="4455686"/>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72" name="テキスト ボックス 71"/>
            <p:cNvSpPr txBox="1"/>
            <p:nvPr/>
          </p:nvSpPr>
          <p:spPr>
            <a:xfrm>
              <a:off x="2297065" y="2083737"/>
              <a:ext cx="652248" cy="257670"/>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3" name="テキスト ボックス 72"/>
            <p:cNvSpPr txBox="1"/>
            <p:nvPr/>
          </p:nvSpPr>
          <p:spPr>
            <a:xfrm>
              <a:off x="1339814" y="2373919"/>
              <a:ext cx="318776" cy="1504618"/>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cxnSp>
          <p:nvCxnSpPr>
            <p:cNvPr id="4" name="直線コネクタ 3"/>
            <p:cNvCxnSpPr/>
            <p:nvPr/>
          </p:nvCxnSpPr>
          <p:spPr>
            <a:xfrm>
              <a:off x="663454" y="2372433"/>
              <a:ext cx="0" cy="1390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2288311" y="1663488"/>
              <a:ext cx="739643" cy="247858"/>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Operation </a:t>
              </a:r>
              <a:r>
                <a:rPr lang="en" altLang="ja-JP" sz="800" b="1" dirty="0" smtClean="0">
                  <a:solidFill>
                    <a:srgbClr val="00B050"/>
                  </a:solidFill>
                  <a:latin typeface="Meiryo UI" panose="020B0604030504040204" pitchFamily="50" charset="-128"/>
                  <a:ea typeface="Meiryo UI" panose="020B0604030504040204" pitchFamily="50" charset="-128"/>
                </a:rPr>
                <a:t>A </a:t>
              </a:r>
              <a:r>
                <a:rPr lang="en" altLang="en-US" sz="800" b="1" dirty="0"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5" name="テキスト ボックス 74"/>
            <p:cNvSpPr txBox="1"/>
            <p:nvPr/>
          </p:nvSpPr>
          <p:spPr>
            <a:xfrm>
              <a:off x="917419" y="3225352"/>
              <a:ext cx="739643" cy="247858"/>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Operation </a:t>
              </a:r>
              <a:r>
                <a:rPr lang="en" altLang="ja-JP" sz="800" b="1" dirty="0" smtClean="0">
                  <a:solidFill>
                    <a:srgbClr val="00B050"/>
                  </a:solidFill>
                  <a:latin typeface="Meiryo UI" panose="020B0604030504040204" pitchFamily="50" charset="-128"/>
                  <a:ea typeface="Meiryo UI" panose="020B0604030504040204" pitchFamily="50" charset="-128"/>
                </a:rPr>
                <a:t>A </a:t>
              </a:r>
              <a:r>
                <a:rPr lang="en" altLang="en-US" sz="800" b="1" dirty="0"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6" name="テキスト ボックス 75"/>
            <p:cNvSpPr txBox="1"/>
            <p:nvPr/>
          </p:nvSpPr>
          <p:spPr>
            <a:xfrm>
              <a:off x="711085" y="1584165"/>
              <a:ext cx="739643" cy="215444"/>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Start of automatic operation</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1441925" y="1776939"/>
              <a:ext cx="763956" cy="107722"/>
            </a:xfrm>
            <a:prstGeom prst="rect">
              <a:avLst/>
            </a:prstGeom>
            <a:solidFill>
              <a:schemeClr val="bg1"/>
            </a:solidFill>
          </p:spPr>
          <p:txBody>
            <a:bodyPr wrap="square" lIns="0" tIns="0" rIns="0" bIns="0" rtlCol="0">
              <a:spAutoFit/>
            </a:bodyPr>
            <a:lstStyle/>
            <a:p>
              <a:pPr algn="ctr"/>
              <a:r>
                <a:rPr lang="en" altLang="ja-JP" sz="700" b="1" dirty="0" err="1">
                  <a:solidFill>
                    <a:srgbClr val="C00000"/>
                  </a:solidFill>
                  <a:latin typeface="Meiryo UI" panose="020B0604030504040204" pitchFamily="50" charset="-128"/>
                  <a:ea typeface="Meiryo UI" panose="020B0604030504040204" pitchFamily="50" charset="-128"/>
                </a:rPr>
                <a:t>s </a:t>
              </a:r>
              <a:r>
                <a:rPr lang="en" altLang="ja-JP" sz="700" b="1" dirty="0" err="1" smtClean="0">
                  <a:solidFill>
                    <a:srgbClr val="C00000"/>
                  </a:solidFill>
                  <a:latin typeface="Meiryo UI" panose="020B0604030504040204" pitchFamily="50" charset="-128"/>
                  <a:ea typeface="Meiryo UI" panose="020B0604030504040204" pitchFamily="50" charset="-128"/>
                </a:rPr>
                <a:t>eq_stopping</a:t>
              </a:r>
              <a:r>
                <a:rPr lang="en" altLang="ja-JP" sz="700" b="1" dirty="0" smtClean="0">
                  <a:solidFill>
                    <a:srgbClr val="C00000"/>
                  </a:solidFill>
                  <a:latin typeface="Meiryo UI" panose="020B0604030504040204" pitchFamily="50" charset="-128"/>
                  <a:ea typeface="Meiryo UI" panose="020B0604030504040204" pitchFamily="50" charset="-128"/>
                </a:rPr>
                <a:t> </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1477630" y="1661479"/>
              <a:ext cx="697089" cy="607452"/>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grpSp>
    </p:spTree>
    <p:extLst>
      <p:ext uri="{BB962C8B-B14F-4D97-AF65-F5344CB8AC3E}">
        <p14:creationId xmlns:p14="http://schemas.microsoft.com/office/powerpoint/2010/main" val="330746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Usable device area</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7140416"/>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en-US" sz="1600" b="1" dirty="0" smtClean="0">
                <a:latin typeface="Meiryo UI" panose="020B0604030504040204" pitchFamily="50" charset="-128"/>
                <a:ea typeface="Meiryo UI" panose="020B0604030504040204" pitchFamily="50" charset="-128"/>
                <a:cs typeface="メイリオ" panose="020B0604030504040204" pitchFamily="50" charset="-128"/>
              </a:rPr>
              <a:t>There area two robot unit</a:t>
            </a:r>
            <a:r>
              <a:rPr lang="en-US"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en-US" sz="1600" b="1" dirty="0" smtClean="0">
                <a:latin typeface="Meiryo UI" panose="020B0604030504040204" pitchFamily="50" charset="-128"/>
                <a:ea typeface="Meiryo UI" panose="020B0604030504040204" pitchFamily="50" charset="-128"/>
                <a:cs typeface="メイリオ" panose="020B0604030504040204" pitchFamily="50" charset="-128"/>
              </a:rPr>
              <a:t>as </a:t>
            </a:r>
            <a:r>
              <a:rPr lang="en-US" altLang="en-US" sz="1600" b="1" dirty="0">
                <a:latin typeface="Meiryo UI" panose="020B0604030504040204" pitchFamily="50" charset="-128"/>
                <a:ea typeface="Meiryo UI" panose="020B0604030504040204" pitchFamily="50" charset="-128"/>
                <a:cs typeface="メイリオ" panose="020B0604030504040204" pitchFamily="50" charset="-128"/>
              </a:rPr>
              <a:t>shown in the picture below</a:t>
            </a:r>
            <a:r>
              <a:rPr lang="en-US" altLang="en-US" sz="1600" b="1" dirty="0" smtClean="0">
                <a:latin typeface="Meiryo UI" panose="020B0604030504040204" pitchFamily="50" charset="-128"/>
                <a:ea typeface="Meiryo UI" panose="020B0604030504040204" pitchFamily="50" charset="-128"/>
                <a:cs typeface="メイリオ" panose="020B0604030504040204" pitchFamily="50" charset="-128"/>
              </a:rPr>
              <a:t>, then each unit control program use following device area.</a:t>
            </a: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When connecting other devices and configuring operation settings on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the PLC</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please use the address range below.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&lt;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Available address range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&gt;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dirty="0"/>
              <a:t>DM25000~50000</a:t>
            </a:r>
          </a:p>
          <a:p>
            <a:r>
              <a:rPr lang="en" altLang="en-US" dirty="0" smtClean="0"/>
              <a:t>　</a:t>
            </a:r>
            <a:r>
              <a:rPr lang="en" altLang="en-US" dirty="0"/>
              <a:t> </a:t>
            </a:r>
            <a:r>
              <a:rPr lang="en" altLang="en-US" dirty="0" smtClean="0"/>
              <a:t>   </a:t>
            </a:r>
            <a:r>
              <a:rPr lang="en" altLang="ja-JP" dirty="0" smtClean="0"/>
              <a:t>EM25000~50000</a:t>
            </a:r>
            <a:endParaRPr lang="pt-BR" altLang="ja-JP" dirty="0"/>
          </a:p>
          <a:p>
            <a:r>
              <a:rPr lang="en" altLang="ja-JP" dirty="0" smtClean="0"/>
              <a:t>   </a:t>
            </a:r>
            <a:r>
              <a:rPr lang="en" altLang="en-US" dirty="0" smtClean="0"/>
              <a:t>　</a:t>
            </a:r>
            <a:r>
              <a:rPr lang="en" altLang="ja-JP" dirty="0" smtClean="0"/>
              <a:t>R50000~100000</a:t>
            </a:r>
            <a:endParaRPr lang="pt-BR" altLang="ja-JP" dirty="0"/>
          </a:p>
          <a:p>
            <a:r>
              <a:rPr lang="en" altLang="ja-JP" dirty="0" smtClean="0"/>
              <a:t>   </a:t>
            </a:r>
            <a:r>
              <a:rPr lang="en" altLang="en-US" dirty="0" smtClean="0"/>
              <a:t>　</a:t>
            </a:r>
            <a:r>
              <a:rPr lang="en" altLang="ja-JP" dirty="0" smtClean="0"/>
              <a:t>MR50000~100000</a:t>
            </a:r>
            <a:endParaRPr lang="pt-BR" altLang="ja-JP" dirty="0"/>
          </a:p>
          <a:p>
            <a:r>
              <a:rPr lang="en" altLang="ja-JP" dirty="0" smtClean="0"/>
              <a:t>   </a:t>
            </a:r>
            <a:r>
              <a:rPr lang="en" altLang="en-US" dirty="0" smtClean="0"/>
              <a:t>　</a:t>
            </a:r>
            <a:r>
              <a:rPr lang="en" altLang="ja-JP" dirty="0" smtClean="0"/>
              <a:t>FM5000 </a:t>
            </a:r>
            <a:r>
              <a:rPr lang="en" altLang="pt-BR" dirty="0"/>
              <a:t>~</a:t>
            </a:r>
            <a:endParaRPr lang="pt-BR" altLang="ja-JP" dirty="0"/>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97" name="図 96"/>
          <p:cNvPicPr>
            <a:picLocks noChangeAspect="1"/>
          </p:cNvPicPr>
          <p:nvPr/>
        </p:nvPicPr>
        <p:blipFill rotWithShape="1">
          <a:blip r:embed="rId3"/>
          <a:srcRect t="20901"/>
          <a:stretch/>
        </p:blipFill>
        <p:spPr>
          <a:xfrm>
            <a:off x="652069" y="2078388"/>
            <a:ext cx="4333949" cy="2078638"/>
          </a:xfrm>
          <a:prstGeom prst="rect">
            <a:avLst/>
          </a:prstGeom>
        </p:spPr>
      </p:pic>
      <p:sp>
        <p:nvSpPr>
          <p:cNvPr id="98" name="テキスト ボックス 97"/>
          <p:cNvSpPr txBox="1"/>
          <p:nvPr/>
        </p:nvSpPr>
        <p:spPr>
          <a:xfrm>
            <a:off x="4640218" y="2359081"/>
            <a:ext cx="691601" cy="426611"/>
          </a:xfrm>
          <a:prstGeom prst="rect">
            <a:avLst/>
          </a:prstGeom>
          <a:solidFill>
            <a:schemeClr val="bg1"/>
          </a:solidFill>
          <a:ln>
            <a:solidFill>
              <a:srgbClr val="0000FF"/>
            </a:solidFill>
          </a:ln>
        </p:spPr>
        <p:txBody>
          <a:bodyPr wrap="none" rtlCol="0">
            <a:spAutoFit/>
          </a:bodyPr>
          <a:lstStyle/>
          <a:p>
            <a:pPr algn="ctr"/>
            <a:r>
              <a:rPr kumimoji="1" lang="en" altLang="ja-JP" b="1" dirty="0" smtClean="0"/>
              <a:t>UN2</a:t>
            </a:r>
            <a:endParaRPr kumimoji="1" lang="ja-JP" altLang="en-US" b="1" dirty="0"/>
          </a:p>
        </p:txBody>
      </p:sp>
      <p:sp>
        <p:nvSpPr>
          <p:cNvPr id="99" name="テキスト ボックス 98"/>
          <p:cNvSpPr txBox="1"/>
          <p:nvPr/>
        </p:nvSpPr>
        <p:spPr>
          <a:xfrm>
            <a:off x="306268" y="2402691"/>
            <a:ext cx="691601" cy="426611"/>
          </a:xfrm>
          <a:prstGeom prst="rect">
            <a:avLst/>
          </a:prstGeom>
          <a:solidFill>
            <a:schemeClr val="bg1"/>
          </a:solidFill>
          <a:ln>
            <a:solidFill>
              <a:srgbClr val="FF0000"/>
            </a:solidFill>
          </a:ln>
        </p:spPr>
        <p:txBody>
          <a:bodyPr wrap="none" rtlCol="0">
            <a:spAutoFit/>
          </a:bodyPr>
          <a:lstStyle/>
          <a:p>
            <a:pPr algn="ctr"/>
            <a:r>
              <a:rPr lang="en" altLang="ja-JP" b="1" dirty="0" smtClean="0"/>
              <a:t>UN1</a:t>
            </a:r>
          </a:p>
        </p:txBody>
      </p:sp>
      <p:pic>
        <p:nvPicPr>
          <p:cNvPr id="101" name="図 100"/>
          <p:cNvPicPr>
            <a:picLocks noChangeAspect="1"/>
          </p:cNvPicPr>
          <p:nvPr/>
        </p:nvPicPr>
        <p:blipFill>
          <a:blip r:embed="rId4"/>
          <a:stretch>
            <a:fillRect/>
          </a:stretch>
        </p:blipFill>
        <p:spPr>
          <a:xfrm>
            <a:off x="422117" y="4624933"/>
            <a:ext cx="1938877" cy="886933"/>
          </a:xfrm>
          <a:prstGeom prst="rect">
            <a:avLst/>
          </a:prstGeom>
        </p:spPr>
      </p:pic>
      <p:pic>
        <p:nvPicPr>
          <p:cNvPr id="102" name="図 101"/>
          <p:cNvPicPr>
            <a:picLocks noChangeAspect="1"/>
          </p:cNvPicPr>
          <p:nvPr/>
        </p:nvPicPr>
        <p:blipFill>
          <a:blip r:embed="rId5"/>
          <a:stretch>
            <a:fillRect/>
          </a:stretch>
        </p:blipFill>
        <p:spPr>
          <a:xfrm>
            <a:off x="2524400" y="4609332"/>
            <a:ext cx="1938877" cy="886933"/>
          </a:xfrm>
          <a:prstGeom prst="rect">
            <a:avLst/>
          </a:prstGeom>
        </p:spPr>
      </p:pic>
      <p:sp>
        <p:nvSpPr>
          <p:cNvPr id="104" name="テキスト ボックス 103"/>
          <p:cNvSpPr txBox="1"/>
          <p:nvPr/>
        </p:nvSpPr>
        <p:spPr>
          <a:xfrm>
            <a:off x="458815" y="4332333"/>
            <a:ext cx="1633781" cy="276999"/>
          </a:xfrm>
          <a:prstGeom prst="rect">
            <a:avLst/>
          </a:prstGeom>
          <a:noFill/>
          <a:ln w="38100">
            <a:noFill/>
          </a:ln>
        </p:spPr>
        <p:txBody>
          <a:bodyPr wrap="none" rtlCol="0">
            <a:spAutoFit/>
          </a:bodyPr>
          <a:lstStyle/>
          <a:p>
            <a:r>
              <a:rPr lang="en" altLang="ja-JP" sz="1200" b="1" dirty="0" smtClean="0">
                <a:latin typeface="Meiryo UI" panose="020B0604030504040204" pitchFamily="50" charset="-128"/>
                <a:ea typeface="Meiryo UI" panose="020B0604030504040204" pitchFamily="50" charset="-128"/>
              </a:rPr>
              <a:t>UN1 </a:t>
            </a:r>
            <a:r>
              <a:rPr lang="en" altLang="en-US" sz="1200" b="1" dirty="0" smtClean="0">
                <a:latin typeface="Meiryo UI" panose="020B0604030504040204" pitchFamily="50" charset="-128"/>
                <a:ea typeface="Meiryo UI" panose="020B0604030504040204" pitchFamily="50" charset="-128"/>
              </a:rPr>
              <a:t>address range</a:t>
            </a:r>
            <a:endParaRPr lang="en-US" altLang="ja-JP" sz="1200" b="1" dirty="0" smtClean="0">
              <a:latin typeface="Meiryo UI" panose="020B0604030504040204" pitchFamily="50" charset="-128"/>
              <a:ea typeface="Meiryo UI" panose="020B0604030504040204" pitchFamily="50" charset="-128"/>
            </a:endParaRPr>
          </a:p>
        </p:txBody>
      </p:sp>
      <p:sp>
        <p:nvSpPr>
          <p:cNvPr id="105" name="テキスト ボックス 104"/>
          <p:cNvSpPr txBox="1"/>
          <p:nvPr/>
        </p:nvSpPr>
        <p:spPr>
          <a:xfrm>
            <a:off x="2524400" y="4326757"/>
            <a:ext cx="1633781" cy="276999"/>
          </a:xfrm>
          <a:prstGeom prst="rect">
            <a:avLst/>
          </a:prstGeom>
          <a:noFill/>
          <a:ln w="38100">
            <a:noFill/>
          </a:ln>
        </p:spPr>
        <p:txBody>
          <a:bodyPr wrap="none" rtlCol="0">
            <a:spAutoFit/>
          </a:bodyPr>
          <a:lstStyle/>
          <a:p>
            <a:r>
              <a:rPr lang="en" altLang="ja-JP" sz="1200" b="1" dirty="0" smtClean="0">
                <a:latin typeface="Meiryo UI" panose="020B0604030504040204" pitchFamily="50" charset="-128"/>
                <a:ea typeface="Meiryo UI" panose="020B0604030504040204" pitchFamily="50" charset="-128"/>
              </a:rPr>
              <a:t>UN2 </a:t>
            </a:r>
            <a:r>
              <a:rPr lang="en" altLang="en-US" sz="1200" b="1" dirty="0" smtClean="0">
                <a:latin typeface="Meiryo UI" panose="020B0604030504040204" pitchFamily="50" charset="-128"/>
                <a:ea typeface="Meiryo UI" panose="020B0604030504040204" pitchFamily="50" charset="-128"/>
              </a:rPr>
              <a:t>address range</a:t>
            </a:r>
            <a:endParaRPr lang="en-US" altLang="ja-JP" sz="1200" b="1" dirty="0" smtClean="0">
              <a:latin typeface="Meiryo UI" panose="020B0604030504040204" pitchFamily="50" charset="-128"/>
              <a:ea typeface="Meiryo UI" panose="020B0604030504040204" pitchFamily="50" charset="-128"/>
            </a:endParaRPr>
          </a:p>
        </p:txBody>
      </p:sp>
      <p:pic>
        <p:nvPicPr>
          <p:cNvPr id="11" name="図 10"/>
          <p:cNvPicPr>
            <a:picLocks noChangeAspect="1"/>
          </p:cNvPicPr>
          <p:nvPr/>
        </p:nvPicPr>
        <p:blipFill>
          <a:blip r:embed="rId6"/>
          <a:stretch>
            <a:fillRect/>
          </a:stretch>
        </p:blipFill>
        <p:spPr>
          <a:xfrm>
            <a:off x="4510834" y="4606543"/>
            <a:ext cx="1951066" cy="892509"/>
          </a:xfrm>
          <a:prstGeom prst="rect">
            <a:avLst/>
          </a:prstGeom>
        </p:spPr>
      </p:pic>
      <p:sp>
        <p:nvSpPr>
          <p:cNvPr id="12" name="テキスト ボックス 11"/>
          <p:cNvSpPr txBox="1"/>
          <p:nvPr/>
        </p:nvSpPr>
        <p:spPr>
          <a:xfrm>
            <a:off x="4402325" y="4347934"/>
            <a:ext cx="1790875" cy="276999"/>
          </a:xfrm>
          <a:prstGeom prst="rect">
            <a:avLst/>
          </a:prstGeom>
          <a:noFill/>
          <a:ln w="38100">
            <a:noFill/>
          </a:ln>
        </p:spPr>
        <p:txBody>
          <a:bodyPr wrap="none" rtlCol="0">
            <a:spAutoFit/>
          </a:bodyPr>
          <a:lstStyle/>
          <a:p>
            <a:r>
              <a:rPr lang="en" altLang="ja-JP" sz="1200" b="1" dirty="0" smtClean="0">
                <a:latin typeface="Meiryo UI" panose="020B0604030504040204" pitchFamily="50" charset="-128"/>
                <a:ea typeface="Meiryo UI" panose="020B0604030504040204" pitchFamily="50" charset="-128"/>
              </a:rPr>
              <a:t>UN </a:t>
            </a:r>
            <a:r>
              <a:rPr lang="en" altLang="en-US" sz="1200" b="1" dirty="0" smtClean="0">
                <a:latin typeface="Meiryo UI" panose="020B0604030504040204" pitchFamily="50" charset="-128"/>
                <a:ea typeface="Meiryo UI" panose="020B0604030504040204" pitchFamily="50" charset="-128"/>
              </a:rPr>
              <a:t>＿ </a:t>
            </a:r>
            <a:r>
              <a:rPr lang="en" altLang="ja-JP" sz="1200" b="1" dirty="0" smtClean="0">
                <a:latin typeface="Meiryo UI" panose="020B0604030504040204" pitchFamily="50" charset="-128"/>
                <a:ea typeface="Meiryo UI" panose="020B0604030504040204" pitchFamily="50" charset="-128"/>
              </a:rPr>
              <a:t>CTRL </a:t>
            </a:r>
            <a:r>
              <a:rPr lang="en" altLang="en-US" sz="1200" b="1" dirty="0" smtClean="0">
                <a:latin typeface="Meiryo UI" panose="020B0604030504040204" pitchFamily="50" charset="-128"/>
                <a:ea typeface="Meiryo UI" panose="020B0604030504040204" pitchFamily="50" charset="-128"/>
              </a:rPr>
              <a:t>address range</a:t>
            </a:r>
            <a:endParaRPr lang="en-US" altLang="ja-JP" sz="1200" b="1"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4875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Program detail</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584775"/>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Program components</a:t>
            </a: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-The </a:t>
            </a:r>
            <a:r>
              <a:rPr lang="en" altLang="en-US" sz="1600" dirty="0">
                <a:latin typeface="Meiryo UI" panose="020B0604030504040204" pitchFamily="50" charset="-128"/>
                <a:ea typeface="Meiryo UI" panose="020B0604030504040204" pitchFamily="50" charset="-128"/>
                <a:cs typeface="メイリオ" panose="020B0604030504040204" pitchFamily="50" charset="-128"/>
              </a:rPr>
              <a:t>program consists of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following components.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4018453"/>
            <a:ext cx="6590961" cy="584775"/>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Rules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of writng Sequence </a:t>
            </a:r>
            <a:endPar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-Create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sequences by combining movement blocks</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265" name="直線矢印コネクタ 264"/>
          <p:cNvCxnSpPr>
            <a:stCxn id="213" idx="3"/>
            <a:endCxn id="264" idx="1"/>
          </p:cNvCxnSpPr>
          <p:nvPr/>
        </p:nvCxnSpPr>
        <p:spPr>
          <a:xfrm>
            <a:off x="4056251" y="5285509"/>
            <a:ext cx="476506" cy="258404"/>
          </a:xfrm>
          <a:prstGeom prst="straightConnector1">
            <a:avLst/>
          </a:prstGeom>
          <a:ln w="19050">
            <a:solidFill>
              <a:srgbClr val="0070C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4462320" y="5250432"/>
            <a:ext cx="2033650" cy="1431614"/>
            <a:chOff x="3700165" y="5206339"/>
            <a:chExt cx="2964869" cy="2087157"/>
          </a:xfrm>
        </p:grpSpPr>
        <p:pic>
          <p:nvPicPr>
            <p:cNvPr id="8" name="図 7"/>
            <p:cNvPicPr>
              <a:picLocks noChangeAspect="1"/>
            </p:cNvPicPr>
            <p:nvPr/>
          </p:nvPicPr>
          <p:blipFill rotWithShape="1">
            <a:blip r:embed="rId3"/>
            <a:srcRect r="89142"/>
            <a:stretch/>
          </p:blipFill>
          <p:spPr>
            <a:xfrm>
              <a:off x="3700165" y="5207915"/>
              <a:ext cx="777752" cy="2083033"/>
            </a:xfrm>
            <a:prstGeom prst="rect">
              <a:avLst/>
            </a:prstGeom>
          </p:spPr>
        </p:pic>
        <p:sp>
          <p:nvSpPr>
            <p:cNvPr id="220" name="テキスト ボックス 219"/>
            <p:cNvSpPr txBox="1"/>
            <p:nvPr/>
          </p:nvSpPr>
          <p:spPr>
            <a:xfrm>
              <a:off x="3838947" y="5413325"/>
              <a:ext cx="443305" cy="89741"/>
            </a:xfrm>
            <a:prstGeom prst="rect">
              <a:avLst/>
            </a:prstGeom>
            <a:solidFill>
              <a:schemeClr val="bg1"/>
            </a:solidFill>
          </p:spPr>
          <p:txBody>
            <a:bodyPr wrap="square" lIns="0" tIns="0" rIns="0" bIns="0" rtlCol="0">
              <a:spAutoFit/>
            </a:bodyPr>
            <a:lstStyle/>
            <a:p>
              <a:pPr algn="ctr"/>
              <a:r>
                <a:rPr lang="en" altLang="ja-JP" sz="400" b="1">
                  <a:solidFill>
                    <a:srgbClr val="C00000"/>
                  </a:solidFill>
                  <a:latin typeface="Meiryo UI" panose="020B0604030504040204" pitchFamily="50" charset="-128"/>
                  <a:ea typeface="Meiryo UI" panose="020B0604030504040204" pitchFamily="50" charset="-128"/>
                </a:rPr>
                <a:t>@ </a:t>
              </a:r>
              <a:r>
                <a:rPr lang="en" altLang="ja-JP" sz="400" b="1" smtClean="0">
                  <a:solidFill>
                    <a:srgbClr val="C00000"/>
                  </a:solidFill>
                  <a:latin typeface="Meiryo UI" panose="020B0604030504040204" pitchFamily="50" charset="-128"/>
                  <a:ea typeface="Meiryo UI" panose="020B0604030504040204" pitchFamily="50" charset="-128"/>
                </a:rPr>
                <a:t>MR000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228" name="テキスト ボックス 227"/>
            <p:cNvSpPr txBox="1"/>
            <p:nvPr/>
          </p:nvSpPr>
          <p:spPr>
            <a:xfrm>
              <a:off x="3794400" y="5687706"/>
              <a:ext cx="571630" cy="246790"/>
            </a:xfrm>
            <a:prstGeom prst="rect">
              <a:avLst/>
            </a:prstGeom>
            <a:solidFill>
              <a:schemeClr val="bg1"/>
            </a:solidFill>
          </p:spPr>
          <p:txBody>
            <a:bodyPr wrap="square" lIns="0" rIns="0" rtlCol="0">
              <a:spAutoFit/>
            </a:bodyPr>
            <a:lstStyle/>
            <a:p>
              <a:pPr algn="ctr"/>
              <a:r>
                <a:rPr lang="en" altLang="en-US" sz="500" b="1" smtClean="0">
                  <a:solidFill>
                    <a:srgbClr val="00B050"/>
                  </a:solidFill>
                  <a:latin typeface="Meiryo UI" panose="020B0604030504040204" pitchFamily="50" charset="-128"/>
                  <a:ea typeface="Meiryo UI" panose="020B0604030504040204" pitchFamily="50" charset="-128"/>
                </a:rPr>
                <a:t>Operation </a:t>
              </a:r>
              <a:r>
                <a:rPr lang="en" altLang="ja-JP" sz="500" b="1" smtClean="0">
                  <a:solidFill>
                    <a:srgbClr val="00B050"/>
                  </a:solidFill>
                  <a:latin typeface="Meiryo UI" panose="020B0604030504040204" pitchFamily="50" charset="-128"/>
                  <a:ea typeface="Meiryo UI" panose="020B0604030504040204" pitchFamily="50" charset="-128"/>
                </a:rPr>
                <a:t>A </a:t>
              </a:r>
              <a:r>
                <a:rPr lang="en" altLang="en-US" sz="500" b="1" smtClean="0">
                  <a:solidFill>
                    <a:srgbClr val="00B050"/>
                  </a:solidFill>
                  <a:latin typeface="Meiryo UI" panose="020B0604030504040204" pitchFamily="50" charset="-128"/>
                  <a:ea typeface="Meiryo UI" panose="020B0604030504040204" pitchFamily="50" charset="-128"/>
                </a:rPr>
                <a:t>starts</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4" name="角丸四角形 263"/>
            <p:cNvSpPr/>
            <p:nvPr/>
          </p:nvSpPr>
          <p:spPr>
            <a:xfrm>
              <a:off x="3802855" y="5370200"/>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dirty="0"/>
            </a:p>
          </p:txBody>
        </p:sp>
        <p:pic>
          <p:nvPicPr>
            <p:cNvPr id="295" name="図 294"/>
            <p:cNvPicPr>
              <a:picLocks noChangeAspect="1"/>
            </p:cNvPicPr>
            <p:nvPr/>
          </p:nvPicPr>
          <p:blipFill rotWithShape="1">
            <a:blip r:embed="rId3"/>
            <a:srcRect l="70121" r="-1342"/>
            <a:stretch/>
          </p:blipFill>
          <p:spPr>
            <a:xfrm>
              <a:off x="4428687" y="5206339"/>
              <a:ext cx="2236347" cy="2083033"/>
            </a:xfrm>
            <a:prstGeom prst="rect">
              <a:avLst/>
            </a:prstGeom>
          </p:spPr>
        </p:pic>
        <p:pic>
          <p:nvPicPr>
            <p:cNvPr id="296" name="図 295"/>
            <p:cNvPicPr>
              <a:picLocks noChangeAspect="1"/>
            </p:cNvPicPr>
            <p:nvPr/>
          </p:nvPicPr>
          <p:blipFill rotWithShape="1">
            <a:blip r:embed="rId3"/>
            <a:srcRect l="59483" r="29746"/>
            <a:stretch/>
          </p:blipFill>
          <p:spPr>
            <a:xfrm>
              <a:off x="4398706" y="5210463"/>
              <a:ext cx="771525" cy="2083033"/>
            </a:xfrm>
            <a:prstGeom prst="rect">
              <a:avLst/>
            </a:prstGeom>
          </p:spPr>
        </p:pic>
        <p:sp>
          <p:nvSpPr>
            <p:cNvPr id="219" name="テキスト ボックス 218"/>
            <p:cNvSpPr txBox="1"/>
            <p:nvPr/>
          </p:nvSpPr>
          <p:spPr>
            <a:xfrm>
              <a:off x="5967848" y="5403801"/>
              <a:ext cx="443305" cy="89741"/>
            </a:xfrm>
            <a:prstGeom prst="rect">
              <a:avLst/>
            </a:prstGeom>
            <a:solidFill>
              <a:schemeClr val="bg1"/>
            </a:solidFill>
          </p:spPr>
          <p:txBody>
            <a:bodyPr wrap="square" lIns="0" tIns="0" rIns="0" bIns="0" rtlCol="0">
              <a:spAutoFit/>
            </a:bodyPr>
            <a:lstStyle/>
            <a:p>
              <a:pPr algn="ctr"/>
              <a:r>
                <a:rPr lang="en" altLang="ja-JP" sz="400" b="1">
                  <a:solidFill>
                    <a:srgbClr val="C00000"/>
                  </a:solidFill>
                  <a:latin typeface="Meiryo UI" panose="020B0604030504040204" pitchFamily="50" charset="-128"/>
                  <a:ea typeface="Meiryo UI" panose="020B0604030504040204" pitchFamily="50" charset="-128"/>
                </a:rPr>
                <a:t>@MR300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297" name="テキスト ボックス 296"/>
            <p:cNvSpPr txBox="1"/>
            <p:nvPr/>
          </p:nvSpPr>
          <p:spPr>
            <a:xfrm>
              <a:off x="5847643" y="5679490"/>
              <a:ext cx="673422" cy="246790"/>
            </a:xfrm>
            <a:prstGeom prst="rect">
              <a:avLst/>
            </a:prstGeom>
            <a:noFill/>
          </p:spPr>
          <p:txBody>
            <a:bodyPr wrap="square" lIns="36000" rIns="0" rtlCol="0">
              <a:spAutoFit/>
            </a:bodyPr>
            <a:lstStyle/>
            <a:p>
              <a:r>
                <a:rPr lang="en" altLang="en-US" sz="500" b="1" smtClean="0">
                  <a:solidFill>
                    <a:srgbClr val="00B050"/>
                  </a:solidFill>
                  <a:latin typeface="Meiryo UI" panose="020B0604030504040204" pitchFamily="50" charset="-128"/>
                  <a:ea typeface="Meiryo UI" panose="020B0604030504040204" pitchFamily="50" charset="-128"/>
                </a:rPr>
                <a:t>Actual operation </a:t>
              </a:r>
              <a:r>
                <a:rPr lang="en" altLang="ja-JP" sz="500" b="1" smtClean="0">
                  <a:solidFill>
                    <a:srgbClr val="00B050"/>
                  </a:solidFill>
                  <a:latin typeface="Meiryo UI" panose="020B0604030504040204" pitchFamily="50" charset="-128"/>
                  <a:ea typeface="Meiryo UI" panose="020B0604030504040204" pitchFamily="50" charset="-128"/>
                </a:rPr>
                <a:t>A </a:t>
              </a:r>
              <a:r>
                <a:rPr lang="en" altLang="en-US" sz="500" b="1" smtClean="0">
                  <a:solidFill>
                    <a:srgbClr val="00B050"/>
                  </a:solidFill>
                  <a:latin typeface="Meiryo UI" panose="020B0604030504040204" pitchFamily="50" charset="-128"/>
                  <a:ea typeface="Meiryo UI" panose="020B0604030504040204" pitchFamily="50" charset="-128"/>
                </a:rPr>
                <a:t>completed</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3" name="角丸四角形 262"/>
            <p:cNvSpPr/>
            <p:nvPr/>
          </p:nvSpPr>
          <p:spPr>
            <a:xfrm>
              <a:off x="5885743" y="5375137"/>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dirty="0"/>
            </a:p>
          </p:txBody>
        </p:sp>
      </p:grpSp>
      <p:grpSp>
        <p:nvGrpSpPr>
          <p:cNvPr id="27" name="グループ化 26"/>
          <p:cNvGrpSpPr/>
          <p:nvPr/>
        </p:nvGrpSpPr>
        <p:grpSpPr>
          <a:xfrm>
            <a:off x="4462320" y="7092371"/>
            <a:ext cx="2031203" cy="1430968"/>
            <a:chOff x="3700165" y="7420661"/>
            <a:chExt cx="2964869" cy="2088729"/>
          </a:xfrm>
        </p:grpSpPr>
        <p:pic>
          <p:nvPicPr>
            <p:cNvPr id="308" name="図 307"/>
            <p:cNvPicPr>
              <a:picLocks noChangeAspect="1"/>
            </p:cNvPicPr>
            <p:nvPr/>
          </p:nvPicPr>
          <p:blipFill rotWithShape="1">
            <a:blip r:embed="rId3"/>
            <a:srcRect r="89142"/>
            <a:stretch/>
          </p:blipFill>
          <p:spPr>
            <a:xfrm>
              <a:off x="3700165" y="7422237"/>
              <a:ext cx="777752" cy="2083033"/>
            </a:xfrm>
            <a:prstGeom prst="rect">
              <a:avLst/>
            </a:prstGeom>
          </p:spPr>
        </p:pic>
        <p:sp>
          <p:nvSpPr>
            <p:cNvPr id="309" name="テキスト ボックス 308"/>
            <p:cNvSpPr txBox="1"/>
            <p:nvPr/>
          </p:nvSpPr>
          <p:spPr>
            <a:xfrm>
              <a:off x="3838948" y="7627647"/>
              <a:ext cx="443305" cy="61555"/>
            </a:xfrm>
            <a:prstGeom prst="rect">
              <a:avLst/>
            </a:prstGeom>
            <a:solidFill>
              <a:schemeClr val="bg1"/>
            </a:solidFill>
          </p:spPr>
          <p:txBody>
            <a:bodyPr wrap="square" lIns="0" tIns="0" rIns="0" bIns="0" rtlCol="0">
              <a:spAutoFit/>
            </a:bodyPr>
            <a:lstStyle/>
            <a:p>
              <a:pPr algn="ctr"/>
              <a:r>
                <a:rPr lang="en" altLang="ja-JP" sz="400" b="1">
                  <a:solidFill>
                    <a:srgbClr val="C00000"/>
                  </a:solidFill>
                  <a:latin typeface="Meiryo UI" panose="020B0604030504040204" pitchFamily="50" charset="-128"/>
                  <a:ea typeface="Meiryo UI" panose="020B0604030504040204" pitchFamily="50" charset="-128"/>
                </a:rPr>
                <a:t>@ </a:t>
              </a:r>
              <a:r>
                <a:rPr lang="en" altLang="ja-JP" sz="400" b="1" smtClean="0">
                  <a:solidFill>
                    <a:srgbClr val="C00000"/>
                  </a:solidFill>
                  <a:latin typeface="Meiryo UI" panose="020B0604030504040204" pitchFamily="50" charset="-128"/>
                  <a:ea typeface="Meiryo UI" panose="020B0604030504040204" pitchFamily="50" charset="-128"/>
                </a:rPr>
                <a:t>MR001</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310" name="テキスト ボックス 309"/>
            <p:cNvSpPr txBox="1"/>
            <p:nvPr/>
          </p:nvSpPr>
          <p:spPr>
            <a:xfrm>
              <a:off x="3794399" y="7902027"/>
              <a:ext cx="571630" cy="169277"/>
            </a:xfrm>
            <a:prstGeom prst="rect">
              <a:avLst/>
            </a:prstGeom>
            <a:solidFill>
              <a:schemeClr val="bg1"/>
            </a:solidFill>
          </p:spPr>
          <p:txBody>
            <a:bodyPr wrap="square" lIns="0" rIns="0" rtlCol="0">
              <a:spAutoFit/>
            </a:bodyPr>
            <a:lstStyle/>
            <a:p>
              <a:pPr algn="ctr"/>
              <a:r>
                <a:rPr lang="en" altLang="en-US" sz="500" b="1" smtClean="0">
                  <a:solidFill>
                    <a:srgbClr val="00B050"/>
                  </a:solidFill>
                  <a:latin typeface="Meiryo UI" panose="020B0604030504040204" pitchFamily="50" charset="-128"/>
                  <a:ea typeface="Meiryo UI" panose="020B0604030504040204" pitchFamily="50" charset="-128"/>
                </a:rPr>
                <a:t>Operation </a:t>
              </a:r>
              <a:r>
                <a:rPr lang="en" altLang="ja-JP" sz="500" b="1">
                  <a:solidFill>
                    <a:srgbClr val="00B050"/>
                  </a:solidFill>
                  <a:latin typeface="Meiryo UI" panose="020B0604030504040204" pitchFamily="50" charset="-128"/>
                  <a:ea typeface="Meiryo UI" panose="020B0604030504040204" pitchFamily="50" charset="-128"/>
                </a:rPr>
                <a:t>B </a:t>
              </a:r>
              <a:r>
                <a:rPr lang="en" altLang="en-US" sz="500" b="1" smtClean="0">
                  <a:solidFill>
                    <a:srgbClr val="00B050"/>
                  </a:solidFill>
                  <a:latin typeface="Meiryo UI" panose="020B0604030504040204" pitchFamily="50" charset="-128"/>
                  <a:ea typeface="Meiryo UI" panose="020B0604030504040204" pitchFamily="50" charset="-128"/>
                </a:rPr>
                <a:t>starts</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311" name="角丸四角形 310"/>
            <p:cNvSpPr/>
            <p:nvPr/>
          </p:nvSpPr>
          <p:spPr>
            <a:xfrm>
              <a:off x="3802855" y="7584522"/>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dirty="0"/>
            </a:p>
          </p:txBody>
        </p:sp>
        <p:pic>
          <p:nvPicPr>
            <p:cNvPr id="312" name="図 311"/>
            <p:cNvPicPr>
              <a:picLocks noChangeAspect="1"/>
            </p:cNvPicPr>
            <p:nvPr/>
          </p:nvPicPr>
          <p:blipFill rotWithShape="1">
            <a:blip r:embed="rId3"/>
            <a:srcRect l="70121" r="-1342"/>
            <a:stretch/>
          </p:blipFill>
          <p:spPr>
            <a:xfrm>
              <a:off x="4428687" y="7420661"/>
              <a:ext cx="2236347" cy="2083033"/>
            </a:xfrm>
            <a:prstGeom prst="rect">
              <a:avLst/>
            </a:prstGeom>
          </p:spPr>
        </p:pic>
        <p:pic>
          <p:nvPicPr>
            <p:cNvPr id="313" name="図 312"/>
            <p:cNvPicPr>
              <a:picLocks noChangeAspect="1"/>
            </p:cNvPicPr>
            <p:nvPr/>
          </p:nvPicPr>
          <p:blipFill rotWithShape="1">
            <a:blip r:embed="rId3"/>
            <a:srcRect l="59483" r="29746"/>
            <a:stretch/>
          </p:blipFill>
          <p:spPr>
            <a:xfrm>
              <a:off x="4398706" y="7424785"/>
              <a:ext cx="771525" cy="2083033"/>
            </a:xfrm>
            <a:prstGeom prst="rect">
              <a:avLst/>
            </a:prstGeom>
          </p:spPr>
        </p:pic>
        <p:sp>
          <p:nvSpPr>
            <p:cNvPr id="314" name="テキスト ボックス 313"/>
            <p:cNvSpPr txBox="1"/>
            <p:nvPr/>
          </p:nvSpPr>
          <p:spPr>
            <a:xfrm>
              <a:off x="5967847" y="7618122"/>
              <a:ext cx="443305" cy="61555"/>
            </a:xfrm>
            <a:prstGeom prst="rect">
              <a:avLst/>
            </a:prstGeom>
            <a:solidFill>
              <a:schemeClr val="bg1"/>
            </a:solidFill>
          </p:spPr>
          <p:txBody>
            <a:bodyPr wrap="square" lIns="0" tIns="0" rIns="0" bIns="0" rtlCol="0">
              <a:spAutoFit/>
            </a:bodyPr>
            <a:lstStyle/>
            <a:p>
              <a:pPr algn="ctr"/>
              <a:r>
                <a:rPr lang="en" altLang="ja-JP" sz="400" b="1">
                  <a:solidFill>
                    <a:srgbClr val="C00000"/>
                  </a:solidFill>
                  <a:latin typeface="Meiryo UI" panose="020B0604030504040204" pitchFamily="50" charset="-128"/>
                  <a:ea typeface="Meiryo UI" panose="020B0604030504040204" pitchFamily="50" charset="-128"/>
                </a:rPr>
                <a:t>@ </a:t>
              </a:r>
              <a:r>
                <a:rPr lang="en" altLang="ja-JP" sz="400" b="1" smtClean="0">
                  <a:solidFill>
                    <a:srgbClr val="C00000"/>
                  </a:solidFill>
                  <a:latin typeface="Meiryo UI" panose="020B0604030504040204" pitchFamily="50" charset="-128"/>
                  <a:ea typeface="Meiryo UI" panose="020B0604030504040204" pitchFamily="50" charset="-128"/>
                </a:rPr>
                <a:t>MR400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316" name="角丸四角形 315"/>
            <p:cNvSpPr/>
            <p:nvPr/>
          </p:nvSpPr>
          <p:spPr>
            <a:xfrm>
              <a:off x="5885743" y="7589459"/>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dirty="0"/>
            </a:p>
          </p:txBody>
        </p:sp>
        <p:sp>
          <p:nvSpPr>
            <p:cNvPr id="315" name="テキスト ボックス 314"/>
            <p:cNvSpPr txBox="1"/>
            <p:nvPr/>
          </p:nvSpPr>
          <p:spPr>
            <a:xfrm>
              <a:off x="5838118" y="7893813"/>
              <a:ext cx="673422" cy="169277"/>
            </a:xfrm>
            <a:prstGeom prst="rect">
              <a:avLst/>
            </a:prstGeom>
            <a:noFill/>
          </p:spPr>
          <p:txBody>
            <a:bodyPr wrap="square" lIns="36000" rIns="0" rtlCol="0">
              <a:spAutoFit/>
            </a:bodyPr>
            <a:lstStyle/>
            <a:p>
              <a:r>
                <a:rPr lang="en" altLang="en-US" sz="500" b="1" dirty="0" smtClean="0">
                  <a:solidFill>
                    <a:srgbClr val="00B050"/>
                  </a:solidFill>
                  <a:latin typeface="Meiryo UI" panose="020B0604030504040204" pitchFamily="50" charset="-128"/>
                  <a:ea typeface="Meiryo UI" panose="020B0604030504040204" pitchFamily="50" charset="-128"/>
                </a:rPr>
                <a:t>Actual operation </a:t>
              </a:r>
              <a:r>
                <a:rPr lang="en" altLang="ja-JP" sz="500" b="1" dirty="0">
                  <a:solidFill>
                    <a:srgbClr val="00B050"/>
                  </a:solidFill>
                  <a:latin typeface="Meiryo UI" panose="020B0604030504040204" pitchFamily="50" charset="-128"/>
                  <a:ea typeface="Meiryo UI" panose="020B0604030504040204" pitchFamily="50" charset="-128"/>
                </a:rPr>
                <a:t>B </a:t>
              </a:r>
              <a:r>
                <a:rPr lang="en" altLang="en-US" sz="500" b="1" dirty="0" smtClean="0">
                  <a:solidFill>
                    <a:srgbClr val="00B050"/>
                  </a:solidFill>
                  <a:latin typeface="Meiryo UI" panose="020B0604030504040204" pitchFamily="50" charset="-128"/>
                  <a:ea typeface="Meiryo UI" panose="020B0604030504040204" pitchFamily="50" charset="-128"/>
                </a:rPr>
                <a:t>completed</a:t>
              </a:r>
              <a:endParaRPr lang="en-US" altLang="ja-JP" sz="500" b="1" dirty="0">
                <a:solidFill>
                  <a:srgbClr val="00B050"/>
                </a:solidFill>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4"/>
            <a:stretch>
              <a:fillRect/>
            </a:stretch>
          </p:blipFill>
          <p:spPr>
            <a:xfrm>
              <a:off x="5113316" y="8437545"/>
              <a:ext cx="1471159" cy="1071845"/>
            </a:xfrm>
            <a:prstGeom prst="rect">
              <a:avLst/>
            </a:prstGeom>
          </p:spPr>
        </p:pic>
      </p:grpSp>
      <p:cxnSp>
        <p:nvCxnSpPr>
          <p:cNvPr id="319" name="直線矢印コネクタ 318"/>
          <p:cNvCxnSpPr>
            <a:endCxn id="311" idx="1"/>
          </p:cNvCxnSpPr>
          <p:nvPr/>
        </p:nvCxnSpPr>
        <p:spPr>
          <a:xfrm>
            <a:off x="4114915" y="7248357"/>
            <a:ext cx="417757" cy="137142"/>
          </a:xfrm>
          <a:prstGeom prst="straightConnector1">
            <a:avLst/>
          </a:prstGeom>
          <a:ln w="19050">
            <a:solidFill>
              <a:srgbClr val="0000F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24" name="テキスト ボックス 323"/>
          <p:cNvSpPr txBox="1"/>
          <p:nvPr/>
        </p:nvSpPr>
        <p:spPr>
          <a:xfrm>
            <a:off x="4886041" y="5030804"/>
            <a:ext cx="1127169" cy="307777"/>
          </a:xfrm>
          <a:prstGeom prst="rect">
            <a:avLst/>
          </a:prstGeom>
          <a:noFill/>
        </p:spPr>
        <p:txBody>
          <a:bodyPr wrap="square" rtlCol="0">
            <a:spAutoFit/>
          </a:bodyPr>
          <a:lstStyle/>
          <a:p>
            <a:pPr algn="ct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Operation </a:t>
            </a:r>
            <a:r>
              <a:rPr lang="en" altLang="ja-JP" sz="1400" dirty="0">
                <a:latin typeface="Meiryo UI" panose="020B0604030504040204" pitchFamily="50" charset="-128"/>
                <a:ea typeface="Meiryo UI" panose="020B0604030504040204" pitchFamily="50" charset="-128"/>
                <a:cs typeface="メイリオ" panose="020B0604030504040204" pitchFamily="50" charset="-128"/>
              </a:rPr>
              <a:t>A</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5" name="テキスト ボックス 324"/>
          <p:cNvSpPr txBox="1"/>
          <p:nvPr/>
        </p:nvSpPr>
        <p:spPr>
          <a:xfrm>
            <a:off x="4901759" y="6882618"/>
            <a:ext cx="1127169" cy="307777"/>
          </a:xfrm>
          <a:prstGeom prst="rect">
            <a:avLst/>
          </a:prstGeom>
          <a:noFill/>
        </p:spPr>
        <p:txBody>
          <a:bodyPr wrap="square" rtlCol="0">
            <a:spAutoFit/>
          </a:bodyPr>
          <a:lstStyle/>
          <a:p>
            <a:pPr algn="ct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Operation </a:t>
            </a:r>
            <a:r>
              <a:rPr lang="en" altLang="ja-JP" sz="1400" dirty="0" smtClean="0">
                <a:latin typeface="Meiryo UI" panose="020B0604030504040204" pitchFamily="50" charset="-128"/>
                <a:ea typeface="Meiryo UI" panose="020B0604030504040204" pitchFamily="50" charset="-128"/>
                <a:cs typeface="メイリオ" panose="020B0604030504040204" pitchFamily="50" charset="-128"/>
              </a:rPr>
              <a:t>B</a:t>
            </a:r>
          </a:p>
        </p:txBody>
      </p:sp>
      <p:grpSp>
        <p:nvGrpSpPr>
          <p:cNvPr id="32" name="グループ化 31"/>
          <p:cNvGrpSpPr/>
          <p:nvPr/>
        </p:nvGrpSpPr>
        <p:grpSpPr>
          <a:xfrm>
            <a:off x="1090874" y="4701436"/>
            <a:ext cx="3031704" cy="4680463"/>
            <a:chOff x="1141674" y="5247536"/>
            <a:chExt cx="3031704" cy="4680463"/>
          </a:xfrm>
        </p:grpSpPr>
        <p:grpSp>
          <p:nvGrpSpPr>
            <p:cNvPr id="190" name="グループ化 189"/>
            <p:cNvGrpSpPr/>
            <p:nvPr/>
          </p:nvGrpSpPr>
          <p:grpSpPr>
            <a:xfrm>
              <a:off x="1141674" y="5552061"/>
              <a:ext cx="3018162" cy="1810503"/>
              <a:chOff x="833721" y="1198562"/>
              <a:chExt cx="2378611" cy="1299383"/>
            </a:xfrm>
          </p:grpSpPr>
          <p:grpSp>
            <p:nvGrpSpPr>
              <p:cNvPr id="191" name="グループ化 190"/>
              <p:cNvGrpSpPr/>
              <p:nvPr/>
            </p:nvGrpSpPr>
            <p:grpSpPr>
              <a:xfrm>
                <a:off x="833721" y="1198562"/>
                <a:ext cx="2378611" cy="1299383"/>
                <a:chOff x="833721" y="1218565"/>
                <a:chExt cx="2378611" cy="1299383"/>
              </a:xfrm>
            </p:grpSpPr>
            <p:grpSp>
              <p:nvGrpSpPr>
                <p:cNvPr id="206" name="グループ化 205"/>
                <p:cNvGrpSpPr/>
                <p:nvPr/>
              </p:nvGrpSpPr>
              <p:grpSpPr>
                <a:xfrm>
                  <a:off x="833721" y="1218565"/>
                  <a:ext cx="2378611" cy="1299383"/>
                  <a:chOff x="162633" y="1758950"/>
                  <a:chExt cx="2378611" cy="1299383"/>
                </a:xfrm>
              </p:grpSpPr>
              <p:grpSp>
                <p:nvGrpSpPr>
                  <p:cNvPr id="208" name="グループ化 207"/>
                  <p:cNvGrpSpPr/>
                  <p:nvPr/>
                </p:nvGrpSpPr>
                <p:grpSpPr>
                  <a:xfrm>
                    <a:off x="162633" y="1758950"/>
                    <a:ext cx="2372572" cy="412751"/>
                    <a:chOff x="5023823" y="670514"/>
                    <a:chExt cx="1544435" cy="268682"/>
                  </a:xfrm>
                </p:grpSpPr>
                <p:pic>
                  <p:nvPicPr>
                    <p:cNvPr id="211" name="図 210"/>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12" name="図 211"/>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09" name="図 208"/>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10" name="図 209"/>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07" name="図 206"/>
                <p:cNvPicPr>
                  <a:picLocks noChangeAspect="1"/>
                </p:cNvPicPr>
                <p:nvPr/>
              </p:nvPicPr>
              <p:blipFill rotWithShape="1">
                <a:blip r:embed="rId5"/>
                <a:srcRect t="70877" r="69818" b="7217"/>
                <a:stretch/>
              </p:blipFill>
              <p:spPr>
                <a:xfrm>
                  <a:off x="833721" y="2108200"/>
                  <a:ext cx="1427599" cy="409748"/>
                </a:xfrm>
                <a:prstGeom prst="rect">
                  <a:avLst/>
                </a:prstGeom>
              </p:spPr>
            </p:pic>
          </p:grpSp>
          <p:sp>
            <p:nvSpPr>
              <p:cNvPr id="192" name="テキスト ボックス 191"/>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smtClean="0">
                    <a:solidFill>
                      <a:srgbClr val="00B050"/>
                    </a:solidFill>
                    <a:latin typeface="Meiryo UI" panose="020B0604030504040204" pitchFamily="50" charset="-128"/>
                    <a:ea typeface="Meiryo UI" panose="020B0604030504040204" pitchFamily="50" charset="-128"/>
                  </a:rPr>
                  <a:t>A </a:t>
                </a:r>
                <a:r>
                  <a:rPr lang="en" altLang="en-US" sz="800" b="1" smtClean="0">
                    <a:solidFill>
                      <a:srgbClr val="00B050"/>
                    </a:solidFill>
                    <a:latin typeface="Meiryo UI" panose="020B0604030504040204" pitchFamily="50" charset="-128"/>
                    <a:ea typeface="Meiryo UI" panose="020B0604030504040204" pitchFamily="50" charset="-128"/>
                  </a:rPr>
                  <a:t>starts</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3" name="テキスト ボックス 192"/>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A </a:t>
                </a:r>
                <a:r>
                  <a:rPr lang="en" altLang="en-US" sz="800" b="1"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4" name="テキスト ボックス 193"/>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5" name="テキスト ボックス 194"/>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 altLang="ja-JP" sz="700" b="1" smtClean="0">
                    <a:solidFill>
                      <a:srgbClr val="C00000"/>
                    </a:solidFill>
                    <a:latin typeface="Meiryo UI" panose="020B0604030504040204" pitchFamily="50" charset="-128"/>
                    <a:ea typeface="Meiryo UI" panose="020B0604030504040204" pitchFamily="50" charset="-128"/>
                  </a:rPr>
                  <a:t>@</a:t>
                </a:r>
                <a:r>
                  <a:rPr lang="en"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6" name="テキスト ボックス 195"/>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7" name="テキスト ボックス 196"/>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 altLang="ja-JP" sz="700" b="1" dirty="0">
                    <a:solidFill>
                      <a:srgbClr val="C00000"/>
                    </a:solidFill>
                    <a:latin typeface="Meiryo UI" panose="020B0604030504040204" pitchFamily="50" charset="-128"/>
                    <a:ea typeface="Meiryo UI" panose="020B0604030504040204" pitchFamily="50" charset="-128"/>
                  </a:rPr>
                  <a:t>@ </a:t>
                </a:r>
                <a:r>
                  <a:rPr lang="en"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8" name="テキスト ボックス 197"/>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9" name="テキスト ボックス 198"/>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00" name="テキスト ボックス 199"/>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A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1" name="テキスト ボックス 200"/>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2" name="テキスト ボックス 201"/>
              <p:cNvSpPr txBox="1"/>
              <p:nvPr/>
            </p:nvSpPr>
            <p:spPr>
              <a:xfrm>
                <a:off x="1321614" y="1838233"/>
                <a:ext cx="450501" cy="154622"/>
              </a:xfrm>
              <a:prstGeom prst="rect">
                <a:avLst/>
              </a:prstGeom>
              <a:solidFill>
                <a:schemeClr val="bg1"/>
              </a:solidFill>
            </p:spPr>
            <p:txBody>
              <a:bodyPr wrap="square" lIns="36000" rIns="0" rtlCol="0">
                <a:spAutoFit/>
              </a:bodyPr>
              <a:lstStyle/>
              <a:p>
                <a:r>
                  <a:rPr lang="en" altLang="en-US" sz="800" b="1" dirty="0" smtClean="0">
                    <a:solidFill>
                      <a:srgbClr val="00B050"/>
                    </a:solidFill>
                    <a:latin typeface="Meiryo UI" panose="020B0604030504040204" pitchFamily="50" charset="-128"/>
                    <a:ea typeface="Meiryo UI" panose="020B0604030504040204" pitchFamily="50" charset="-128"/>
                  </a:rPr>
                  <a:t>Actual operation 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3" name="テキスト ボックス 202"/>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start</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4" name="テキスト ボックス 203"/>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5" name="テキスト ボックス 204"/>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Operation </a:t>
                </a:r>
                <a:r>
                  <a:rPr lang="en" altLang="ja-JP" sz="800" b="1" dirty="0" smtClean="0">
                    <a:solidFill>
                      <a:srgbClr val="00B050"/>
                    </a:solidFill>
                    <a:latin typeface="Meiryo UI" panose="020B0604030504040204" pitchFamily="50" charset="-128"/>
                    <a:ea typeface="Meiryo UI" panose="020B0604030504040204" pitchFamily="50" charset="-128"/>
                  </a:rPr>
                  <a:t>A </a:t>
                </a:r>
                <a:r>
                  <a:rPr lang="en" altLang="en-US" sz="800" b="1" dirty="0"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13" name="角丸四角形 212"/>
            <p:cNvSpPr/>
            <p:nvPr/>
          </p:nvSpPr>
          <p:spPr>
            <a:xfrm>
              <a:off x="3568309" y="5567603"/>
              <a:ext cx="538742" cy="528011"/>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262" name="角丸四角形 261"/>
            <p:cNvSpPr/>
            <p:nvPr/>
          </p:nvSpPr>
          <p:spPr>
            <a:xfrm>
              <a:off x="1767624" y="6122798"/>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grpSp>
          <p:nvGrpSpPr>
            <p:cNvPr id="266" name="グループ化 265"/>
            <p:cNvGrpSpPr/>
            <p:nvPr/>
          </p:nvGrpSpPr>
          <p:grpSpPr>
            <a:xfrm>
              <a:off x="1155216" y="7278248"/>
              <a:ext cx="3018162" cy="1810503"/>
              <a:chOff x="833721" y="1198562"/>
              <a:chExt cx="2378611" cy="1299383"/>
            </a:xfrm>
          </p:grpSpPr>
          <p:grpSp>
            <p:nvGrpSpPr>
              <p:cNvPr id="267" name="グループ化 266"/>
              <p:cNvGrpSpPr/>
              <p:nvPr/>
            </p:nvGrpSpPr>
            <p:grpSpPr>
              <a:xfrm>
                <a:off x="833721" y="1198562"/>
                <a:ext cx="2378611" cy="1299383"/>
                <a:chOff x="833721" y="1218565"/>
                <a:chExt cx="2378611" cy="1299383"/>
              </a:xfrm>
            </p:grpSpPr>
            <p:grpSp>
              <p:nvGrpSpPr>
                <p:cNvPr id="282" name="グループ化 281"/>
                <p:cNvGrpSpPr/>
                <p:nvPr/>
              </p:nvGrpSpPr>
              <p:grpSpPr>
                <a:xfrm>
                  <a:off x="833721" y="1218565"/>
                  <a:ext cx="2378611" cy="1299383"/>
                  <a:chOff x="162633" y="1758950"/>
                  <a:chExt cx="2378611" cy="1299383"/>
                </a:xfrm>
              </p:grpSpPr>
              <p:grpSp>
                <p:nvGrpSpPr>
                  <p:cNvPr id="284" name="グループ化 283"/>
                  <p:cNvGrpSpPr/>
                  <p:nvPr/>
                </p:nvGrpSpPr>
                <p:grpSpPr>
                  <a:xfrm>
                    <a:off x="162633" y="1758950"/>
                    <a:ext cx="2372572" cy="412751"/>
                    <a:chOff x="5023823" y="670514"/>
                    <a:chExt cx="1544435" cy="268682"/>
                  </a:xfrm>
                </p:grpSpPr>
                <p:pic>
                  <p:nvPicPr>
                    <p:cNvPr id="287" name="図 286"/>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88" name="図 287"/>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85" name="図 284"/>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86" name="図 285"/>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83" name="図 282"/>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68" name="テキスト ボックス 26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smtClean="0">
                    <a:solidFill>
                      <a:srgbClr val="00B050"/>
                    </a:solidFill>
                    <a:latin typeface="Meiryo UI" panose="020B0604030504040204" pitchFamily="50" charset="-128"/>
                    <a:ea typeface="Meiryo UI" panose="020B0604030504040204" pitchFamily="50" charset="-128"/>
                  </a:rPr>
                  <a:t>B </a:t>
                </a:r>
                <a:r>
                  <a:rPr lang="en" altLang="en-US" sz="800" b="1" smtClean="0">
                    <a:solidFill>
                      <a:srgbClr val="00B050"/>
                    </a:solidFill>
                    <a:latin typeface="Meiryo UI" panose="020B0604030504040204" pitchFamily="50" charset="-128"/>
                    <a:ea typeface="Meiryo UI" panose="020B0604030504040204" pitchFamily="50" charset="-128"/>
                  </a:rPr>
                  <a:t>starts</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69" name="テキスト ボックス 26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B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0" name="テキスト ボックス 269"/>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@MR001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1" name="テキスト ボックス 270"/>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2" name="テキスト ボックス 271"/>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 altLang="ja-JP" sz="700" b="1">
                    <a:solidFill>
                      <a:srgbClr val="C00000"/>
                    </a:solidFill>
                    <a:latin typeface="Meiryo UI" panose="020B0604030504040204" pitchFamily="50" charset="-128"/>
                    <a:ea typeface="Meiryo UI" panose="020B0604030504040204" pitchFamily="50" charset="-128"/>
                  </a:rPr>
                  <a:t>@MR101</a:t>
                </a:r>
              </a:p>
            </p:txBody>
          </p:sp>
          <p:sp>
            <p:nvSpPr>
              <p:cNvPr id="273" name="テキスト ボックス 272"/>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 altLang="ja-JP" sz="700" b="1">
                    <a:solidFill>
                      <a:srgbClr val="C00000"/>
                    </a:solidFill>
                    <a:latin typeface="Meiryo UI" panose="020B0604030504040204" pitchFamily="50" charset="-128"/>
                    <a:ea typeface="Meiryo UI" panose="020B0604030504040204" pitchFamily="50" charset="-128"/>
                  </a:rPr>
                  <a:t>@ </a:t>
                </a:r>
                <a:r>
                  <a:rPr lang="en"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4" name="テキスト ボックス 273"/>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 altLang="ja-JP" sz="700" b="1">
                    <a:solidFill>
                      <a:srgbClr val="C00000"/>
                    </a:solidFill>
                    <a:latin typeface="Meiryo UI" panose="020B0604030504040204" pitchFamily="50" charset="-128"/>
                    <a:ea typeface="Meiryo UI" panose="020B0604030504040204" pitchFamily="50" charset="-128"/>
                  </a:rPr>
                  <a:t>@MR101</a:t>
                </a:r>
              </a:p>
            </p:txBody>
          </p:sp>
          <p:sp>
            <p:nvSpPr>
              <p:cNvPr id="275" name="テキスト ボックス 274"/>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6" name="テキスト ボックス 275"/>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en" altLang="en-US" sz="800" b="1" smtClean="0">
                    <a:solidFill>
                      <a:srgbClr val="00B050"/>
                    </a:solidFill>
                    <a:latin typeface="Meiryo UI" panose="020B0604030504040204" pitchFamily="50" charset="-128"/>
                    <a:ea typeface="Meiryo UI" panose="020B0604030504040204" pitchFamily="50" charset="-128"/>
                  </a:rPr>
                  <a:t>Operation </a:t>
                </a:r>
                <a:r>
                  <a:rPr lang="en" altLang="ja-JP" sz="800" b="1" smtClean="0">
                    <a:solidFill>
                      <a:srgbClr val="00B050"/>
                    </a:solidFill>
                    <a:latin typeface="Meiryo UI" panose="020B0604030504040204" pitchFamily="50" charset="-128"/>
                    <a:ea typeface="Meiryo UI" panose="020B0604030504040204" pitchFamily="50" charset="-128"/>
                  </a:rPr>
                  <a:t>B </a:t>
                </a:r>
                <a:r>
                  <a:rPr lang="en" altLang="en-US" sz="800" b="1"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7" name="テキスト ボックス 276"/>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8" name="テキスト ボックス 277"/>
              <p:cNvSpPr txBox="1"/>
              <p:nvPr/>
            </p:nvSpPr>
            <p:spPr>
              <a:xfrm>
                <a:off x="1321614" y="1838233"/>
                <a:ext cx="450501" cy="154622"/>
              </a:xfrm>
              <a:prstGeom prst="rect">
                <a:avLst/>
              </a:prstGeom>
              <a:solidFill>
                <a:schemeClr val="bg1"/>
              </a:solidFill>
            </p:spPr>
            <p:txBody>
              <a:bodyPr wrap="square" lIns="36000" rIns="0" rtlCol="0">
                <a:spAutoFit/>
              </a:bodyPr>
              <a:lstStyle/>
              <a:p>
                <a:r>
                  <a:rPr lang="en" altLang="en-US" sz="800" b="1" dirty="0">
                    <a:solidFill>
                      <a:srgbClr val="00B050"/>
                    </a:solidFill>
                    <a:latin typeface="Meiryo UI" panose="020B0604030504040204" pitchFamily="50" charset="-128"/>
                    <a:ea typeface="Meiryo UI" panose="020B0604030504040204" pitchFamily="50" charset="-128"/>
                  </a:rPr>
                  <a:t>Actual </a:t>
                </a:r>
                <a:r>
                  <a:rPr lang="en" altLang="en-US" sz="800" b="1" dirty="0" smtClean="0">
                    <a:solidFill>
                      <a:srgbClr val="00B050"/>
                    </a:solidFill>
                    <a:latin typeface="Meiryo UI" panose="020B0604030504040204" pitchFamily="50" charset="-128"/>
                    <a:ea typeface="Meiryo UI" panose="020B0604030504040204" pitchFamily="50" charset="-128"/>
                  </a:rPr>
                  <a:t>operation 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9" name="テキスト ボックス 278"/>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A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0" name="テキスト ボックス 279"/>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1" name="テキスト ボックス 280"/>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en" altLang="en-US" sz="800" b="1">
                    <a:solidFill>
                      <a:srgbClr val="00B050"/>
                    </a:solidFill>
                    <a:latin typeface="Meiryo UI" panose="020B0604030504040204" pitchFamily="50" charset="-128"/>
                    <a:ea typeface="Meiryo UI" panose="020B0604030504040204" pitchFamily="50" charset="-128"/>
                  </a:rPr>
                  <a:t>Operation </a:t>
                </a:r>
                <a:r>
                  <a:rPr lang="en" altLang="ja-JP" sz="800" b="1">
                    <a:solidFill>
                      <a:srgbClr val="00B050"/>
                    </a:solidFill>
                    <a:latin typeface="Meiryo UI" panose="020B0604030504040204" pitchFamily="50" charset="-128"/>
                    <a:ea typeface="Meiryo UI" panose="020B0604030504040204" pitchFamily="50" charset="-128"/>
                  </a:rPr>
                  <a:t>B </a:t>
                </a:r>
                <a:r>
                  <a:rPr lang="en" altLang="en-US" sz="800" b="1">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89" name="角丸四角形 288"/>
            <p:cNvSpPr/>
            <p:nvPr/>
          </p:nvSpPr>
          <p:spPr>
            <a:xfrm>
              <a:off x="3568174" y="6137541"/>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cxnSp>
          <p:nvCxnSpPr>
            <p:cNvPr id="290" name="直線矢印コネクタ 289"/>
            <p:cNvCxnSpPr>
              <a:stCxn id="289" idx="2"/>
              <a:endCxn id="291" idx="3"/>
            </p:cNvCxnSpPr>
            <p:nvPr/>
          </p:nvCxnSpPr>
          <p:spPr>
            <a:xfrm flipH="1">
              <a:off x="1717144" y="6665552"/>
              <a:ext cx="2120401" cy="871232"/>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91" name="角丸四角形 290"/>
            <p:cNvSpPr/>
            <p:nvPr/>
          </p:nvSpPr>
          <p:spPr>
            <a:xfrm>
              <a:off x="1178402" y="7272778"/>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318" name="角丸四角形 317"/>
            <p:cNvSpPr/>
            <p:nvPr/>
          </p:nvSpPr>
          <p:spPr>
            <a:xfrm>
              <a:off x="3567969" y="7281907"/>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322" name="角丸四角形 321"/>
            <p:cNvSpPr/>
            <p:nvPr/>
          </p:nvSpPr>
          <p:spPr>
            <a:xfrm>
              <a:off x="1776154" y="7863990"/>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323" name="テキスト ボックス 322"/>
            <p:cNvSpPr txBox="1"/>
            <p:nvPr/>
          </p:nvSpPr>
          <p:spPr>
            <a:xfrm>
              <a:off x="2050880" y="5247536"/>
              <a:ext cx="1127169" cy="307777"/>
            </a:xfrm>
            <a:prstGeom prst="rect">
              <a:avLst/>
            </a:prstGeom>
            <a:noFill/>
          </p:spPr>
          <p:txBody>
            <a:bodyPr wrap="square" rtlCol="0">
              <a:spAutoFit/>
            </a:bodyPr>
            <a:lstStyle/>
            <a:p>
              <a:pPr algn="ctr"/>
              <a:r>
                <a:rPr lang="en" altLang="en-US" sz="1400" smtClean="0">
                  <a:latin typeface="Meiryo UI" panose="020B0604030504040204" pitchFamily="50" charset="-128"/>
                  <a:ea typeface="Meiryo UI" panose="020B0604030504040204" pitchFamily="50" charset="-128"/>
                  <a:cs typeface="メイリオ" panose="020B0604030504040204" pitchFamily="50" charset="-128"/>
                </a:rPr>
                <a:t>sequence</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6" name="テキスト ボックス 325"/>
            <p:cNvSpPr txBox="1"/>
            <p:nvPr/>
          </p:nvSpPr>
          <p:spPr>
            <a:xfrm>
              <a:off x="2213759" y="9097002"/>
              <a:ext cx="1127169" cy="830997"/>
            </a:xfrm>
            <a:prstGeom prst="rect">
              <a:avLst/>
            </a:prstGeom>
            <a:noFill/>
          </p:spPr>
          <p:txBody>
            <a:bodyPr wrap="square" rtlCol="0">
              <a:spAutoFit/>
            </a:bodyPr>
            <a:lstStyle/>
            <a:p>
              <a:pPr algn="ctr"/>
              <a:r>
                <a:rPr lang="en"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en" altLang="en-US" sz="1600" b="1">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cxnSp>
        <p:nvCxnSpPr>
          <p:cNvPr id="261" name="直線矢印コネクタ 260"/>
          <p:cNvCxnSpPr>
            <a:stCxn id="263" idx="1"/>
            <a:endCxn id="262" idx="3"/>
          </p:cNvCxnSpPr>
          <p:nvPr/>
        </p:nvCxnSpPr>
        <p:spPr>
          <a:xfrm flipH="1">
            <a:off x="2255566" y="5547299"/>
            <a:ext cx="3705876" cy="29340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21" name="直線矢印コネクタ 320"/>
          <p:cNvCxnSpPr>
            <a:stCxn id="316" idx="1"/>
            <a:endCxn id="322" idx="3"/>
          </p:cNvCxnSpPr>
          <p:nvPr/>
        </p:nvCxnSpPr>
        <p:spPr>
          <a:xfrm flipH="1">
            <a:off x="2264096" y="7388881"/>
            <a:ext cx="3695542" cy="19301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1015705" y="5018818"/>
            <a:ext cx="76200" cy="167325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31" name="テキスト ボックス 330"/>
          <p:cNvSpPr txBox="1"/>
          <p:nvPr/>
        </p:nvSpPr>
        <p:spPr>
          <a:xfrm>
            <a:off x="10422" y="5576698"/>
            <a:ext cx="1127169" cy="523220"/>
          </a:xfrm>
          <a:prstGeom prst="rect">
            <a:avLst/>
          </a:prstGeom>
          <a:noFill/>
        </p:spPr>
        <p:txBody>
          <a:bodyPr wrap="square" rtlCol="0">
            <a:spAutoFit/>
          </a:bodyPr>
          <a:lstStyle/>
          <a:p>
            <a:pPr algn="ctr"/>
            <a:r>
              <a:rPr lang="en-US" altLang="ja-JP" sz="14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Movement </a:t>
            </a:r>
          </a:p>
          <a:p>
            <a:pPr algn="ctr"/>
            <a:r>
              <a:rPr lang="en-US" altLang="ja-JP" sz="14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blocks</a:t>
            </a:r>
          </a:p>
        </p:txBody>
      </p:sp>
      <p:sp>
        <p:nvSpPr>
          <p:cNvPr id="332" name="テキスト ボックス 331"/>
          <p:cNvSpPr txBox="1"/>
          <p:nvPr/>
        </p:nvSpPr>
        <p:spPr>
          <a:xfrm>
            <a:off x="409777" y="1920591"/>
            <a:ext cx="1990332" cy="1815882"/>
          </a:xfrm>
          <a:prstGeom prst="rect">
            <a:avLst/>
          </a:prstGeom>
          <a:noFill/>
        </p:spPr>
        <p:txBody>
          <a:bodyPr wrap="square" rtlCol="0">
            <a:spAutoFit/>
          </a:bodyPr>
          <a:lstStyle/>
          <a:p>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1.Setting</a:t>
            </a:r>
          </a:p>
          <a:p>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2.Input</a:t>
            </a:r>
          </a:p>
          <a:p>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3.Pre Process</a:t>
            </a:r>
          </a:p>
          <a:p>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4.Cycle</a:t>
            </a:r>
          </a:p>
          <a:p>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5.Post Process</a:t>
            </a:r>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6.Function </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7.Output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3" name="テキスト ボックス 332"/>
          <p:cNvSpPr txBox="1"/>
          <p:nvPr/>
        </p:nvSpPr>
        <p:spPr>
          <a:xfrm>
            <a:off x="2193716" y="1912402"/>
            <a:ext cx="4583152" cy="1815882"/>
          </a:xfrm>
          <a:prstGeom prst="rect">
            <a:avLst/>
          </a:prstGeom>
          <a:noFill/>
        </p:spPr>
        <p:txBody>
          <a:bodyPr wrap="square" rtlCol="0">
            <a:spAutoFit/>
          </a:bodyPr>
          <a:lstStyle/>
          <a:p>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Set parameters for each module</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Storing global variables to local variables</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Pre-cycle processing</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Cycle operation</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Post-cycle processing</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en-US" sz="1600" dirty="0">
                <a:latin typeface="メイリオ" panose="020B0604030504040204" pitchFamily="50" charset="-128"/>
                <a:ea typeface="メイリオ" panose="020B0604030504040204" pitchFamily="50" charset="-128"/>
                <a:cs typeface="メイリオ" panose="020B0604030504040204" pitchFamily="50" charset="-128"/>
              </a:rPr>
              <a:t>Robot/camera operation </a:t>
            </a:r>
            <a:r>
              <a:rPr lang="en" altLang="en-US" sz="1600" dirty="0" smtClean="0">
                <a:latin typeface="メイリオ" panose="020B0604030504040204" pitchFamily="50" charset="-128"/>
                <a:ea typeface="メイリオ" panose="020B0604030504040204" pitchFamily="50" charset="-128"/>
                <a:cs typeface="メイリオ" panose="020B0604030504040204" pitchFamily="50" charset="-128"/>
              </a:rPr>
              <a:t>settings</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 altLang="en-US" sz="1600" dirty="0">
                <a:latin typeface="メイリオ" panose="020B0604030504040204" pitchFamily="50" charset="-128"/>
                <a:ea typeface="メイリオ" panose="020B0604030504040204" pitchFamily="50" charset="-128"/>
                <a:cs typeface="メイリオ" panose="020B0604030504040204" pitchFamily="50" charset="-128"/>
              </a:rPr>
              <a:t>Storing local variables to global variables</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2" name="テキスト ボックス 91"/>
          <p:cNvSpPr txBox="1"/>
          <p:nvPr/>
        </p:nvSpPr>
        <p:spPr>
          <a:xfrm>
            <a:off x="4080110" y="4540104"/>
            <a:ext cx="1272906" cy="523220"/>
          </a:xfrm>
          <a:prstGeom prst="rect">
            <a:avLst/>
          </a:prstGeom>
          <a:noFill/>
          <a:ln>
            <a:solidFill>
              <a:srgbClr val="0000FF"/>
            </a:solidFill>
          </a:ln>
        </p:spPr>
        <p:txBody>
          <a:bodyPr wrap="square" rtlCol="0">
            <a:spAutoFit/>
          </a:bodyPr>
          <a:lstStyle/>
          <a:p>
            <a:pPr algn="ct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Operation </a:t>
            </a:r>
            <a:r>
              <a:rPr lang="en" altLang="ja-JP" sz="1400" dirty="0" smtClean="0">
                <a:latin typeface="Meiryo UI" panose="020B0604030504040204" pitchFamily="50" charset="-128"/>
                <a:ea typeface="Meiryo UI" panose="020B0604030504040204" pitchFamily="50" charset="-128"/>
                <a:cs typeface="メイリオ" panose="020B0604030504040204" pitchFamily="50" charset="-128"/>
              </a:rPr>
              <a:t>A </a:t>
            </a: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start trigger</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3" name="テキスト ボックス 92"/>
          <p:cNvSpPr txBox="1"/>
          <p:nvPr/>
        </p:nvSpPr>
        <p:spPr>
          <a:xfrm>
            <a:off x="5685749" y="4527337"/>
            <a:ext cx="1361489" cy="523220"/>
          </a:xfrm>
          <a:prstGeom prst="rect">
            <a:avLst/>
          </a:prstGeom>
          <a:solidFill>
            <a:schemeClr val="bg1"/>
          </a:solidFill>
          <a:ln>
            <a:solidFill>
              <a:srgbClr val="FF6600"/>
            </a:solidFill>
          </a:ln>
        </p:spPr>
        <p:txBody>
          <a:bodyPr wrap="square" rtlCol="0">
            <a:spAutoFit/>
          </a:bodyPr>
          <a:lstStyle/>
          <a:p>
            <a:pPr algn="ct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Operation </a:t>
            </a:r>
            <a:r>
              <a:rPr lang="en" altLang="ja-JP" sz="1400" dirty="0" smtClean="0">
                <a:latin typeface="Meiryo UI" panose="020B0604030504040204" pitchFamily="50" charset="-128"/>
                <a:ea typeface="Meiryo UI" panose="020B0604030504040204" pitchFamily="50" charset="-128"/>
                <a:cs typeface="メイリオ" panose="020B0604030504040204" pitchFamily="50" charset="-128"/>
              </a:rPr>
              <a:t>A </a:t>
            </a:r>
            <a:r>
              <a:rPr lang="en" altLang="en-US" sz="1400" dirty="0">
                <a:latin typeface="Meiryo UI" panose="020B0604030504040204" pitchFamily="50" charset="-128"/>
                <a:ea typeface="Meiryo UI" panose="020B0604030504040204" pitchFamily="50" charset="-128"/>
                <a:cs typeface="メイリオ" panose="020B0604030504040204" pitchFamily="50" charset="-128"/>
              </a:rPr>
              <a:t>end </a:t>
            </a: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trigger</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4" name="テキスト ボックス 93"/>
          <p:cNvSpPr txBox="1"/>
          <p:nvPr/>
        </p:nvSpPr>
        <p:spPr>
          <a:xfrm>
            <a:off x="4084036" y="6436484"/>
            <a:ext cx="1236741" cy="523220"/>
          </a:xfrm>
          <a:prstGeom prst="rect">
            <a:avLst/>
          </a:prstGeom>
          <a:solidFill>
            <a:schemeClr val="bg1"/>
          </a:solidFill>
          <a:ln>
            <a:solidFill>
              <a:srgbClr val="0000FF"/>
            </a:solidFill>
          </a:ln>
        </p:spPr>
        <p:txBody>
          <a:bodyPr wrap="square" rtlCol="0">
            <a:spAutoFit/>
          </a:bodyPr>
          <a:lstStyle/>
          <a:p>
            <a:pPr algn="ct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Operation </a:t>
            </a:r>
            <a:r>
              <a:rPr lang="en" altLang="ja-JP" sz="1400" dirty="0">
                <a:latin typeface="Meiryo UI" panose="020B0604030504040204" pitchFamily="50" charset="-128"/>
                <a:ea typeface="Meiryo UI" panose="020B0604030504040204" pitchFamily="50" charset="-128"/>
                <a:cs typeface="メイリオ" panose="020B0604030504040204" pitchFamily="50" charset="-128"/>
              </a:rPr>
              <a:t>B </a:t>
            </a: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start trigger</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5" name="テキスト ボックス 94"/>
          <p:cNvSpPr txBox="1"/>
          <p:nvPr/>
        </p:nvSpPr>
        <p:spPr>
          <a:xfrm>
            <a:off x="5735560" y="6421492"/>
            <a:ext cx="1261866" cy="523220"/>
          </a:xfrm>
          <a:prstGeom prst="rect">
            <a:avLst/>
          </a:prstGeom>
          <a:solidFill>
            <a:schemeClr val="bg1"/>
          </a:solidFill>
          <a:ln>
            <a:solidFill>
              <a:srgbClr val="FF6600"/>
            </a:solidFill>
          </a:ln>
        </p:spPr>
        <p:txBody>
          <a:bodyPr wrap="square" rtlCol="0">
            <a:spAutoFit/>
          </a:bodyPr>
          <a:lstStyle/>
          <a:p>
            <a:pPr algn="ct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Operation </a:t>
            </a:r>
            <a:r>
              <a:rPr lang="en" altLang="ja-JP" sz="1400" dirty="0">
                <a:latin typeface="Meiryo UI" panose="020B0604030504040204" pitchFamily="50" charset="-128"/>
                <a:ea typeface="Meiryo UI" panose="020B0604030504040204" pitchFamily="50" charset="-128"/>
                <a:cs typeface="メイリオ" panose="020B0604030504040204" pitchFamily="50" charset="-128"/>
              </a:rPr>
              <a:t>B </a:t>
            </a:r>
            <a:r>
              <a:rPr lang="en" altLang="en-US" sz="1400" dirty="0" smtClean="0">
                <a:latin typeface="Meiryo UI" panose="020B0604030504040204" pitchFamily="50" charset="-128"/>
                <a:ea typeface="Meiryo UI" panose="020B0604030504040204" pitchFamily="50" charset="-128"/>
                <a:cs typeface="メイリオ" panose="020B0604030504040204" pitchFamily="50" charset="-128"/>
              </a:rPr>
              <a:t>end trigger</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6994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39358" y="1169799"/>
            <a:ext cx="6849892" cy="6001643"/>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Overview</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Change the number of units and modules.</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How to add the number of units</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1. Copy and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paste “CTRL”  / “TP”</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Change program name</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Recommended name format : UN**DM**_Module name</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The number does not affect the program,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“CTRL” a</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utomatically sets UN no.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How to change the number of modules</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a:latin typeface="Meiryo UI" panose="020B0604030504040204" pitchFamily="50" charset="-128"/>
                <a:ea typeface="Meiryo UI" panose="020B0604030504040204" pitchFamily="50" charset="-128"/>
                <a:cs typeface="メイリオ" panose="020B0604030504040204" pitchFamily="50" charset="-128"/>
              </a:rPr>
              <a:t>1. Copy and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paste module of “RM” or  “CAM”</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a:latin typeface="Meiryo UI" panose="020B0604030504040204" pitchFamily="50" charset="-128"/>
                <a:ea typeface="Meiryo UI" panose="020B0604030504040204" pitchFamily="50" charset="-128"/>
                <a:cs typeface="メイリオ" panose="020B0604030504040204" pitchFamily="50" charset="-128"/>
              </a:rPr>
              <a:t>2.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Change progrum name.</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3. Set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a:t>MD</a:t>
            </a:r>
            <a:r>
              <a:rPr lang="en-US" altLang="ja-JP" sz="1600" dirty="0" err="1" smtClean="0"/>
              <a:t>_No</a:t>
            </a:r>
            <a:r>
              <a:rPr lang="en-US" altLang="ja-JP" sz="1600" dirty="0" smtClean="0"/>
              <a:t>”</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and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RB_No”or”CAM_No</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on bookmark”Seeting ”</a:t>
            </a: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MD_No: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Module number within the unit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Cannot be duplicated within same unit</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RB_No: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Robot number is displayed  ”RasPi ”  of touch panel. </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CAM_No </a:t>
            </a:r>
            <a:r>
              <a:rPr lang="en"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a:latin typeface="Meiryo UI" panose="020B0604030504040204" pitchFamily="50" charset="-128"/>
                <a:ea typeface="Meiryo UI" panose="020B0604030504040204" pitchFamily="50" charset="-128"/>
                <a:cs typeface="メイリオ" panose="020B0604030504040204" pitchFamily="50" charset="-128"/>
              </a:rPr>
              <a:t>Camera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number </a:t>
            </a:r>
            <a:r>
              <a:rPr lang="en" altLang="en-US" sz="1600" dirty="0">
                <a:latin typeface="Meiryo UI" panose="020B0604030504040204" pitchFamily="50" charset="-128"/>
                <a:ea typeface="Meiryo UI" panose="020B0604030504040204" pitchFamily="50" charset="-128"/>
                <a:cs typeface="メイリオ" panose="020B0604030504040204" pitchFamily="50" charset="-128"/>
              </a:rPr>
              <a:t>is displayed ”RasPi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a:latin typeface="Meiryo UI" panose="020B0604030504040204" pitchFamily="50" charset="-128"/>
                <a:ea typeface="Meiryo UI" panose="020B0604030504040204" pitchFamily="50" charset="-128"/>
                <a:cs typeface="メイリオ" panose="020B0604030504040204" pitchFamily="50" charset="-128"/>
              </a:rPr>
              <a:t>of touch panel. </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8" name="図 17"/>
          <p:cNvPicPr>
            <a:picLocks noChangeAspect="1"/>
          </p:cNvPicPr>
          <p:nvPr/>
        </p:nvPicPr>
        <p:blipFill rotWithShape="1">
          <a:blip r:embed="rId3"/>
          <a:srcRect r="3315"/>
          <a:stretch/>
        </p:blipFill>
        <p:spPr>
          <a:xfrm>
            <a:off x="3870910" y="3452130"/>
            <a:ext cx="1667108" cy="933580"/>
          </a:xfrm>
          <a:prstGeom prst="rect">
            <a:avLst/>
          </a:prstGeom>
        </p:spPr>
      </p:pic>
      <p:pic>
        <p:nvPicPr>
          <p:cNvPr id="10" name="図 9"/>
          <p:cNvPicPr>
            <a:picLocks noChangeAspect="1"/>
          </p:cNvPicPr>
          <p:nvPr/>
        </p:nvPicPr>
        <p:blipFill rotWithShape="1">
          <a:blip r:embed="rId4"/>
          <a:srcRect t="-1" b="4474"/>
          <a:stretch/>
        </p:blipFill>
        <p:spPr>
          <a:xfrm>
            <a:off x="1162066" y="3480705"/>
            <a:ext cx="1667108" cy="910015"/>
          </a:xfrm>
          <a:prstGeom prst="rect">
            <a:avLst/>
          </a:prstGeom>
        </p:spPr>
      </p:pic>
      <p:sp>
        <p:nvSpPr>
          <p:cNvPr id="5" name="タイトル 4"/>
          <p:cNvSpPr>
            <a:spLocks noGrp="1"/>
          </p:cNvSpPr>
          <p:nvPr>
            <p:ph type="title"/>
          </p:nvPr>
        </p:nvSpPr>
        <p:spPr/>
        <p:txBody>
          <a:bodyPr>
            <a:normAutofit/>
          </a:bodyPr>
          <a:lstStyle/>
          <a:p>
            <a:r>
              <a:rPr lang="en" altLang="en-US" sz="2800" smtClean="0">
                <a:latin typeface="Meiryo UI" panose="020B0604030504040204" pitchFamily="50" charset="-128"/>
                <a:ea typeface="Meiryo UI" panose="020B0604030504040204" pitchFamily="50" charset="-128"/>
                <a:cs typeface="メイリオ" panose="020B0604030504040204" pitchFamily="50" charset="-128"/>
              </a:rPr>
              <a:t>Add units and modules</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 name="正方形/長方形 7"/>
          <p:cNvSpPr/>
          <p:nvPr/>
        </p:nvSpPr>
        <p:spPr>
          <a:xfrm>
            <a:off x="1162066" y="4085362"/>
            <a:ext cx="1667108"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719994" y="4086114"/>
            <a:ext cx="533400" cy="369332"/>
          </a:xfrm>
          <a:prstGeom prst="rect">
            <a:avLst/>
          </a:prstGeom>
          <a:noFill/>
        </p:spPr>
        <p:txBody>
          <a:bodyPr wrap="square" rtlCol="0">
            <a:spAutoFit/>
          </a:bodyPr>
          <a:lstStyle/>
          <a:p>
            <a:pPr algn="ctr"/>
            <a:r>
              <a:rPr kumimoji="1" lang="en" altLang="ja-JP" smtClean="0">
                <a:solidFill>
                  <a:srgbClr val="FF0000"/>
                </a:solidFill>
                <a:latin typeface="Meiryo UI" panose="020B0604030504040204" pitchFamily="50" charset="-128"/>
                <a:ea typeface="Meiryo UI" panose="020B0604030504040204" pitchFamily="50" charset="-128"/>
              </a:rPr>
              <a:t>1</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3870910" y="4046552"/>
            <a:ext cx="1667108" cy="325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3400263" y="4021387"/>
            <a:ext cx="533400" cy="369332"/>
          </a:xfrm>
          <a:prstGeom prst="rect">
            <a:avLst/>
          </a:prstGeom>
          <a:noFill/>
        </p:spPr>
        <p:txBody>
          <a:bodyPr wrap="square" rtlCol="0">
            <a:spAutoFit/>
          </a:bodyPr>
          <a:lstStyle/>
          <a:p>
            <a:pPr algn="ctr"/>
            <a:r>
              <a:rPr lang="en" altLang="ja-JP">
                <a:solidFill>
                  <a:srgbClr val="FF0000"/>
                </a:solidFill>
                <a:latin typeface="Meiryo UI" panose="020B0604030504040204" pitchFamily="50" charset="-128"/>
                <a:ea typeface="Meiryo UI" panose="020B0604030504040204" pitchFamily="50" charset="-128"/>
              </a:rPr>
              <a:t>2</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24" name="テキスト ボックス 23"/>
          <p:cNvSpPr txBox="1"/>
          <p:nvPr/>
        </p:nvSpPr>
        <p:spPr>
          <a:xfrm>
            <a:off x="719994" y="7841128"/>
            <a:ext cx="2787472" cy="277221"/>
          </a:xfrm>
          <a:prstGeom prst="rect">
            <a:avLst/>
          </a:prstGeom>
          <a:noFill/>
        </p:spPr>
        <p:txBody>
          <a:bodyPr wrap="square" rtlCol="0">
            <a:spAutoFit/>
          </a:bodyPr>
          <a:lstStyle/>
          <a:p>
            <a:pPr algn="ctr"/>
            <a:r>
              <a:rPr lang="en" altLang="ja-JP" sz="12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 </a:t>
            </a:r>
            <a:r>
              <a:rPr lang="en" altLang="en-US" sz="12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Be sure to add the module after </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843185" y="4404744"/>
            <a:ext cx="2304869" cy="461665"/>
          </a:xfrm>
          <a:prstGeom prst="rect">
            <a:avLst/>
          </a:prstGeom>
          <a:noFill/>
        </p:spPr>
        <p:txBody>
          <a:bodyPr wrap="square" rtlCol="0">
            <a:spAutoFit/>
          </a:bodyPr>
          <a:lstStyle/>
          <a:p>
            <a:pPr algn="ctr"/>
            <a:r>
              <a:rPr lang="en" altLang="ja-JP" sz="120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 </a:t>
            </a:r>
            <a:r>
              <a:rPr lang="en" altLang="en-US" sz="12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Be sure to use </a:t>
            </a:r>
            <a:r>
              <a:rPr lang="en" altLang="ja-JP" sz="12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CTRL </a:t>
            </a:r>
            <a:r>
              <a:rPr lang="en" altLang="en-US" sz="120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and </a:t>
            </a:r>
            <a:r>
              <a:rPr lang="en" altLang="ja-JP" sz="12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 </a:t>
            </a:r>
            <a:r>
              <a:rPr lang="en" altLang="en-US" sz="12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in </a:t>
            </a:r>
            <a:r>
              <a:rPr lang="en" altLang="en-US" sz="120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that order .</a:t>
            </a:r>
            <a:endParaRPr kumimoji="1" lang="ja-JP" altLang="en-US" sz="1200" dirty="0">
              <a:solidFill>
                <a:srgbClr val="FF0000"/>
              </a:solidFill>
              <a:latin typeface="Meiryo UI" panose="020B0604030504040204" pitchFamily="50" charset="-128"/>
              <a:ea typeface="Meiryo UI" panose="020B0604030504040204" pitchFamily="50" charset="-128"/>
            </a:endParaRPr>
          </a:p>
        </p:txBody>
      </p:sp>
      <p:grpSp>
        <p:nvGrpSpPr>
          <p:cNvPr id="3" name="グループ化 2"/>
          <p:cNvGrpSpPr/>
          <p:nvPr/>
        </p:nvGrpSpPr>
        <p:grpSpPr>
          <a:xfrm>
            <a:off x="829937" y="7220778"/>
            <a:ext cx="4664050" cy="651768"/>
            <a:chOff x="784034" y="7125022"/>
            <a:chExt cx="4664050" cy="651768"/>
          </a:xfrm>
        </p:grpSpPr>
        <p:pic>
          <p:nvPicPr>
            <p:cNvPr id="19" name="図 18"/>
            <p:cNvPicPr>
              <a:picLocks noChangeAspect="1"/>
            </p:cNvPicPr>
            <p:nvPr/>
          </p:nvPicPr>
          <p:blipFill rotWithShape="1">
            <a:blip r:embed="rId5"/>
            <a:srcRect t="49483" r="6487"/>
            <a:stretch/>
          </p:blipFill>
          <p:spPr>
            <a:xfrm>
              <a:off x="3933663" y="7155992"/>
              <a:ext cx="1514421" cy="620798"/>
            </a:xfrm>
            <a:prstGeom prst="rect">
              <a:avLst/>
            </a:prstGeom>
          </p:spPr>
        </p:pic>
        <p:pic>
          <p:nvPicPr>
            <p:cNvPr id="20" name="図 19"/>
            <p:cNvPicPr>
              <a:picLocks noChangeAspect="1"/>
            </p:cNvPicPr>
            <p:nvPr/>
          </p:nvPicPr>
          <p:blipFill>
            <a:blip r:embed="rId6"/>
            <a:stretch>
              <a:fillRect/>
            </a:stretch>
          </p:blipFill>
          <p:spPr>
            <a:xfrm>
              <a:off x="1226106" y="7125022"/>
              <a:ext cx="1564245" cy="651768"/>
            </a:xfrm>
            <a:prstGeom prst="rect">
              <a:avLst/>
            </a:prstGeom>
          </p:spPr>
        </p:pic>
        <p:sp>
          <p:nvSpPr>
            <p:cNvPr id="26" name="正方形/長方形 25"/>
            <p:cNvSpPr/>
            <p:nvPr/>
          </p:nvSpPr>
          <p:spPr>
            <a:xfrm>
              <a:off x="1226122" y="7415514"/>
              <a:ext cx="1564229" cy="305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3933663" y="7459693"/>
              <a:ext cx="151442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p:nvSpPr>
          <p:spPr>
            <a:xfrm>
              <a:off x="784034" y="7351176"/>
              <a:ext cx="561446" cy="369628"/>
            </a:xfrm>
            <a:prstGeom prst="rect">
              <a:avLst/>
            </a:prstGeom>
            <a:noFill/>
          </p:spPr>
          <p:txBody>
            <a:bodyPr wrap="square" rtlCol="0">
              <a:spAutoFit/>
            </a:bodyPr>
            <a:lstStyle/>
            <a:p>
              <a:pPr algn="ctr"/>
              <a:r>
                <a:rPr kumimoji="1" lang="en" altLang="ja-JP" dirty="0" smtClean="0">
                  <a:solidFill>
                    <a:srgbClr val="FF0000"/>
                  </a:solidFill>
                  <a:latin typeface="Meiryo UI" panose="020B0604030504040204" pitchFamily="50" charset="-128"/>
                  <a:ea typeface="Meiryo UI" panose="020B0604030504040204" pitchFamily="50" charset="-128"/>
                </a:rPr>
                <a:t>1</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3434200" y="7407458"/>
              <a:ext cx="533400" cy="369332"/>
            </a:xfrm>
            <a:prstGeom prst="rect">
              <a:avLst/>
            </a:prstGeom>
            <a:noFill/>
          </p:spPr>
          <p:txBody>
            <a:bodyPr wrap="square" rtlCol="0">
              <a:spAutoFit/>
            </a:bodyPr>
            <a:lstStyle/>
            <a:p>
              <a:pPr algn="ctr"/>
              <a:r>
                <a:rPr lang="en" altLang="ja-JP">
                  <a:solidFill>
                    <a:srgbClr val="FF0000"/>
                  </a:solidFill>
                  <a:latin typeface="Meiryo UI" panose="020B0604030504040204" pitchFamily="50" charset="-128"/>
                  <a:ea typeface="Meiryo UI" panose="020B0604030504040204" pitchFamily="50" charset="-128"/>
                </a:rPr>
                <a:t>2</a:t>
              </a:r>
              <a:endParaRPr kumimoji="1" lang="ja-JP" altLang="en-US" dirty="0">
                <a:solidFill>
                  <a:srgbClr val="FF0000"/>
                </a:solidFill>
                <a:latin typeface="Meiryo UI" panose="020B0604030504040204" pitchFamily="50" charset="-128"/>
                <a:ea typeface="Meiryo UI" panose="020B0604030504040204" pitchFamily="50" charset="-128"/>
              </a:endParaRPr>
            </a:p>
          </p:txBody>
        </p:sp>
      </p:grpSp>
      <p:grpSp>
        <p:nvGrpSpPr>
          <p:cNvPr id="2" name="グループ化 1"/>
          <p:cNvGrpSpPr/>
          <p:nvPr/>
        </p:nvGrpSpPr>
        <p:grpSpPr>
          <a:xfrm>
            <a:off x="719994" y="8097797"/>
            <a:ext cx="4190202" cy="1422760"/>
            <a:chOff x="719994" y="7954916"/>
            <a:chExt cx="4190202" cy="1422760"/>
          </a:xfrm>
        </p:grpSpPr>
        <p:pic>
          <p:nvPicPr>
            <p:cNvPr id="31" name="図 30"/>
            <p:cNvPicPr>
              <a:picLocks noChangeAspect="1"/>
            </p:cNvPicPr>
            <p:nvPr/>
          </p:nvPicPr>
          <p:blipFill>
            <a:blip r:embed="rId7"/>
            <a:stretch>
              <a:fillRect/>
            </a:stretch>
          </p:blipFill>
          <p:spPr>
            <a:xfrm>
              <a:off x="1162065" y="7954916"/>
              <a:ext cx="3748131" cy="1422760"/>
            </a:xfrm>
            <a:prstGeom prst="rect">
              <a:avLst/>
            </a:prstGeom>
          </p:spPr>
        </p:pic>
        <p:sp>
          <p:nvSpPr>
            <p:cNvPr id="32" name="テキスト ボックス 31"/>
            <p:cNvSpPr txBox="1"/>
            <p:nvPr/>
          </p:nvSpPr>
          <p:spPr>
            <a:xfrm>
              <a:off x="719994" y="8443060"/>
              <a:ext cx="533400" cy="369332"/>
            </a:xfrm>
            <a:prstGeom prst="rect">
              <a:avLst/>
            </a:prstGeom>
            <a:noFill/>
          </p:spPr>
          <p:txBody>
            <a:bodyPr wrap="square" rtlCol="0">
              <a:spAutoFit/>
            </a:bodyPr>
            <a:lstStyle/>
            <a:p>
              <a:pPr algn="ctr"/>
              <a:r>
                <a:rPr lang="en" altLang="ja-JP" dirty="0">
                  <a:solidFill>
                    <a:srgbClr val="FF0000"/>
                  </a:solidFill>
                  <a:latin typeface="Meiryo UI" panose="020B0604030504040204" pitchFamily="50" charset="-128"/>
                  <a:ea typeface="Meiryo UI" panose="020B0604030504040204" pitchFamily="50" charset="-128"/>
                </a:rPr>
                <a:t>3</a:t>
              </a:r>
              <a:endParaRPr kumimoji="1" lang="ja-JP" altLang="en-US" dirty="0">
                <a:solidFill>
                  <a:srgbClr val="FF0000"/>
                </a:solidFill>
                <a:latin typeface="Meiryo UI" panose="020B0604030504040204" pitchFamily="50" charset="-128"/>
                <a:ea typeface="Meiryo UI" panose="020B0604030504040204" pitchFamily="50" charset="-128"/>
              </a:endParaRPr>
            </a:p>
          </p:txBody>
        </p:sp>
        <p:sp>
          <p:nvSpPr>
            <p:cNvPr id="33" name="フローチャート: 結合子 32"/>
            <p:cNvSpPr/>
            <p:nvPr/>
          </p:nvSpPr>
          <p:spPr>
            <a:xfrm>
              <a:off x="3085762" y="8310249"/>
              <a:ext cx="152400" cy="1524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フローチャート: 結合子 33"/>
            <p:cNvSpPr/>
            <p:nvPr/>
          </p:nvSpPr>
          <p:spPr>
            <a:xfrm>
              <a:off x="3085762" y="8899838"/>
              <a:ext cx="152400" cy="1524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85809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347455" y="1200592"/>
            <a:ext cx="6590961" cy="6494085"/>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IO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input setting </a:t>
            </a: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match the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IO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unit which is connected to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the PLC with the ladder (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cancel reservation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a:t>
            </a: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Store in any local variable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Recommended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 @R3000 </a:t>
            </a:r>
            <a:r>
              <a:rPr lang="en" altLang="en-US" sz="1600" dirty="0" err="1"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@LR000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or later</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IO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output </a:t>
            </a:r>
            <a:r>
              <a:rPr lang="en-US" altLang="en-US" sz="1600" b="1" dirty="0" smtClean="0">
                <a:latin typeface="Meiryo UI" panose="020B0604030504040204" pitchFamily="50" charset="-128"/>
                <a:ea typeface="Meiryo UI" panose="020B0604030504040204" pitchFamily="50" charset="-128"/>
                <a:cs typeface="メイリオ" panose="020B0604030504040204" pitchFamily="50" charset="-128"/>
              </a:rPr>
              <a:t>setting</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Store the local device to  the output global device on the output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operation.</a:t>
            </a:r>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en-US" sz="1600" dirty="0">
                <a:latin typeface="Meiryo UI" panose="020B0604030504040204" pitchFamily="50" charset="-128"/>
                <a:ea typeface="Meiryo UI" panose="020B0604030504040204" pitchFamily="50" charset="-128"/>
                <a:cs typeface="メイリオ" panose="020B0604030504040204" pitchFamily="50" charset="-128"/>
              </a:rPr>
              <a:t>Each input of auto operation and manual operation are </a:t>
            </a:r>
            <a:r>
              <a:rPr lang="en-US" altLang="en-US" sz="1600" dirty="0" smtClean="0">
                <a:latin typeface="Meiryo UI" panose="020B0604030504040204" pitchFamily="50" charset="-128"/>
                <a:ea typeface="Meiryo UI" panose="020B0604030504040204" pitchFamily="50" charset="-128"/>
                <a:cs typeface="メイリオ" panose="020B0604030504040204" pitchFamily="50" charset="-128"/>
              </a:rPr>
              <a:t>connect </a:t>
            </a:r>
            <a:r>
              <a:rPr lang="en-US" altLang="en-US" sz="1600" dirty="0">
                <a:latin typeface="Meiryo UI" panose="020B0604030504040204" pitchFamily="50" charset="-128"/>
                <a:ea typeface="Meiryo UI" panose="020B0604030504040204" pitchFamily="50" charset="-128"/>
                <a:cs typeface="メイリオ" panose="020B0604030504040204" pitchFamily="50" charset="-128"/>
              </a:rPr>
              <a:t>normal open or  normal close of manual </a:t>
            </a:r>
            <a:r>
              <a:rPr lang="en-US" altLang="en-US" sz="1600" dirty="0" smtClean="0">
                <a:latin typeface="Meiryo UI" panose="020B0604030504040204" pitchFamily="50" charset="-128"/>
                <a:ea typeface="Meiryo UI" panose="020B0604030504040204" pitchFamily="50" charset="-128"/>
                <a:cs typeface="メイリオ" panose="020B0604030504040204" pitchFamily="50" charset="-128"/>
              </a:rPr>
              <a:t>operation </a:t>
            </a:r>
            <a:r>
              <a:rPr lang="en-US" altLang="en-US" sz="1600" dirty="0">
                <a:latin typeface="Meiryo UI" panose="020B0604030504040204" pitchFamily="50" charset="-128"/>
                <a:ea typeface="Meiryo UI" panose="020B0604030504040204" pitchFamily="50" charset="-128"/>
                <a:cs typeface="メイリオ" panose="020B0604030504040204" pitchFamily="50" charset="-128"/>
              </a:rPr>
              <a:t>mode, so that the outputs operate individually.</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ja-JP" sz="2800" dirty="0" smtClean="0">
                <a:latin typeface="Meiryo UI" panose="020B0604030504040204" pitchFamily="50" charset="-128"/>
                <a:ea typeface="Meiryo UI" panose="020B0604030504040204" pitchFamily="50" charset="-128"/>
                <a:cs typeface="メイリオ" panose="020B0604030504040204" pitchFamily="50" charset="-128"/>
              </a:rPr>
              <a:t>IO </a:t>
            </a:r>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control setting</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35" name="テキスト ボックス 34"/>
          <p:cNvSpPr txBox="1"/>
          <p:nvPr/>
        </p:nvSpPr>
        <p:spPr>
          <a:xfrm>
            <a:off x="279591" y="2442833"/>
            <a:ext cx="3484281" cy="323165"/>
          </a:xfrm>
          <a:prstGeom prst="rect">
            <a:avLst/>
          </a:prstGeom>
          <a:noFill/>
        </p:spPr>
        <p:txBody>
          <a:bodyPr wrap="square" lIns="0" tIns="0" rIns="0" bIns="0" rtlCol="0">
            <a:spAutoFit/>
          </a:bodyPr>
          <a:lstStyle/>
          <a:p>
            <a:pPr algn="ctr"/>
            <a:r>
              <a:rPr lang="en"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1. </a:t>
            </a:r>
            <a:r>
              <a:rPr lang="en"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When using IO unit of common UN and only UN1 UN1  </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grpSp>
        <p:nvGrpSpPr>
          <p:cNvPr id="6" name="グループ化 5"/>
          <p:cNvGrpSpPr/>
          <p:nvPr/>
        </p:nvGrpSpPr>
        <p:grpSpPr>
          <a:xfrm>
            <a:off x="576096" y="2642942"/>
            <a:ext cx="3152795" cy="1502454"/>
            <a:chOff x="566496" y="2355444"/>
            <a:chExt cx="3152795" cy="1502454"/>
          </a:xfrm>
        </p:grpSpPr>
        <p:sp>
          <p:nvSpPr>
            <p:cNvPr id="29" name="テキスト ボックス 28"/>
            <p:cNvSpPr txBox="1"/>
            <p:nvPr/>
          </p:nvSpPr>
          <p:spPr>
            <a:xfrm>
              <a:off x="3011162" y="2658411"/>
              <a:ext cx="708129" cy="106704"/>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common UN  </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7" name="直線矢印コネクタ 6"/>
            <p:cNvCxnSpPr/>
            <p:nvPr/>
          </p:nvCxnSpPr>
          <p:spPr>
            <a:xfrm flipH="1">
              <a:off x="2754440" y="27224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3010590" y="2764852"/>
              <a:ext cx="367375"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UN1 </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37" name="直線矢印コネクタ 36"/>
            <p:cNvCxnSpPr/>
            <p:nvPr/>
          </p:nvCxnSpPr>
          <p:spPr>
            <a:xfrm flipH="1">
              <a:off x="2753868" y="2821557"/>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2998619" y="2877364"/>
              <a:ext cx="367375"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a:t>
              </a:r>
              <a:r>
                <a:rPr lang="en-US" altLang="ja-JP" sz="70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UN2</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39" name="直線矢印コネクタ 38"/>
            <p:cNvCxnSpPr/>
            <p:nvPr/>
          </p:nvCxnSpPr>
          <p:spPr>
            <a:xfrm flipH="1">
              <a:off x="2759613" y="2932572"/>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3003195" y="2986014"/>
              <a:ext cx="367375"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a:t>
              </a:r>
              <a:r>
                <a:rPr lang="en-US"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UN3</a:t>
              </a: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 </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41" name="直線矢印コネクタ 40"/>
            <p:cNvCxnSpPr/>
            <p:nvPr/>
          </p:nvCxnSpPr>
          <p:spPr>
            <a:xfrm flipH="1">
              <a:off x="2759041" y="3039276"/>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3002387" y="3086116"/>
              <a:ext cx="367375"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UN4 </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43" name="直線矢印コネクタ 42"/>
            <p:cNvCxnSpPr/>
            <p:nvPr/>
          </p:nvCxnSpPr>
          <p:spPr>
            <a:xfrm flipH="1">
              <a:off x="2753359" y="314230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3000512" y="3197131"/>
              <a:ext cx="367375"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UN5 </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45" name="直線矢印コネクタ 44"/>
            <p:cNvCxnSpPr/>
            <p:nvPr/>
          </p:nvCxnSpPr>
          <p:spPr>
            <a:xfrm flipH="1">
              <a:off x="2759104" y="325332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980890" y="3303835"/>
              <a:ext cx="431597"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UN6</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47" name="直線矢印コネクタ 46"/>
            <p:cNvCxnSpPr/>
            <p:nvPr/>
          </p:nvCxnSpPr>
          <p:spPr>
            <a:xfrm flipH="1">
              <a:off x="2758532" y="336002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3002387" y="3411556"/>
              <a:ext cx="367375"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UN7 </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49" name="直線矢印コネクタ 48"/>
            <p:cNvCxnSpPr/>
            <p:nvPr/>
          </p:nvCxnSpPr>
          <p:spPr>
            <a:xfrm flipH="1">
              <a:off x="2753359" y="346774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000512" y="3514951"/>
              <a:ext cx="367375"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Un8 </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51" name="直線矢印コネクタ 50"/>
            <p:cNvCxnSpPr/>
            <p:nvPr/>
          </p:nvCxnSpPr>
          <p:spPr>
            <a:xfrm flipH="1">
              <a:off x="2759104" y="357114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2999940" y="3621655"/>
              <a:ext cx="367375"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UN9 </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53" name="直線矢印コネクタ 52"/>
            <p:cNvCxnSpPr/>
            <p:nvPr/>
          </p:nvCxnSpPr>
          <p:spPr>
            <a:xfrm flipH="1">
              <a:off x="2758532" y="367784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3"/>
            <a:stretch>
              <a:fillRect/>
            </a:stretch>
          </p:blipFill>
          <p:spPr>
            <a:xfrm>
              <a:off x="566496" y="2355444"/>
              <a:ext cx="2184185" cy="1502454"/>
            </a:xfrm>
            <a:prstGeom prst="rect">
              <a:avLst/>
            </a:prstGeom>
          </p:spPr>
        </p:pic>
        <p:sp>
          <p:nvSpPr>
            <p:cNvPr id="54" name="テキスト ボックス 53"/>
            <p:cNvSpPr txBox="1"/>
            <p:nvPr/>
          </p:nvSpPr>
          <p:spPr>
            <a:xfrm>
              <a:off x="2951769" y="3737656"/>
              <a:ext cx="517868" cy="107722"/>
            </a:xfrm>
            <a:prstGeom prst="rect">
              <a:avLst/>
            </a:prstGeom>
            <a:noFill/>
          </p:spPr>
          <p:txBody>
            <a:bodyPr wrap="square" lIns="0" tIns="0" rIns="0" bIns="0" rtlCol="0">
              <a:spAutoFit/>
            </a:bodyPr>
            <a:lstStyle/>
            <a:p>
              <a:pPr algn="ctr"/>
              <a:r>
                <a:rPr lang="en"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For UN10 </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55" name="直線矢印コネクタ 54"/>
            <p:cNvCxnSpPr/>
            <p:nvPr/>
          </p:nvCxnSpPr>
          <p:spPr>
            <a:xfrm flipH="1">
              <a:off x="2758532" y="37930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p:cNvGrpSpPr/>
          <p:nvPr/>
        </p:nvGrpSpPr>
        <p:grpSpPr>
          <a:xfrm>
            <a:off x="3953830" y="2619937"/>
            <a:ext cx="2637468" cy="1162212"/>
            <a:chOff x="3982406" y="2746941"/>
            <a:chExt cx="2637468" cy="1162212"/>
          </a:xfrm>
        </p:grpSpPr>
        <p:pic>
          <p:nvPicPr>
            <p:cNvPr id="4" name="図 3"/>
            <p:cNvPicPr>
              <a:picLocks noChangeAspect="1"/>
            </p:cNvPicPr>
            <p:nvPr/>
          </p:nvPicPr>
          <p:blipFill rotWithShape="1">
            <a:blip r:embed="rId4"/>
            <a:srcRect r="79603"/>
            <a:stretch/>
          </p:blipFill>
          <p:spPr>
            <a:xfrm>
              <a:off x="3982406" y="2746941"/>
              <a:ext cx="1315480" cy="1162212"/>
            </a:xfrm>
            <a:prstGeom prst="rect">
              <a:avLst/>
            </a:prstGeom>
          </p:spPr>
        </p:pic>
        <p:pic>
          <p:nvPicPr>
            <p:cNvPr id="56" name="図 55"/>
            <p:cNvPicPr>
              <a:picLocks noChangeAspect="1"/>
            </p:cNvPicPr>
            <p:nvPr/>
          </p:nvPicPr>
          <p:blipFill rotWithShape="1">
            <a:blip r:embed="rId4"/>
            <a:srcRect l="79502"/>
            <a:stretch/>
          </p:blipFill>
          <p:spPr>
            <a:xfrm>
              <a:off x="5297886" y="2746941"/>
              <a:ext cx="1321988" cy="1162212"/>
            </a:xfrm>
            <a:prstGeom prst="rect">
              <a:avLst/>
            </a:prstGeom>
          </p:spPr>
        </p:pic>
      </p:grpSp>
      <p:grpSp>
        <p:nvGrpSpPr>
          <p:cNvPr id="10" name="グループ化 9"/>
          <p:cNvGrpSpPr/>
          <p:nvPr/>
        </p:nvGrpSpPr>
        <p:grpSpPr>
          <a:xfrm>
            <a:off x="576096" y="5909481"/>
            <a:ext cx="6086852" cy="3332020"/>
            <a:chOff x="478940" y="4975915"/>
            <a:chExt cx="6086852" cy="3332020"/>
          </a:xfrm>
        </p:grpSpPr>
        <p:pic>
          <p:nvPicPr>
            <p:cNvPr id="3" name="図 2"/>
            <p:cNvPicPr>
              <a:picLocks noChangeAspect="1"/>
            </p:cNvPicPr>
            <p:nvPr/>
          </p:nvPicPr>
          <p:blipFill>
            <a:blip r:embed="rId5"/>
            <a:stretch>
              <a:fillRect/>
            </a:stretch>
          </p:blipFill>
          <p:spPr>
            <a:xfrm>
              <a:off x="478940" y="4975915"/>
              <a:ext cx="3306585" cy="3332020"/>
            </a:xfrm>
            <a:prstGeom prst="rect">
              <a:avLst/>
            </a:prstGeom>
          </p:spPr>
        </p:pic>
        <p:pic>
          <p:nvPicPr>
            <p:cNvPr id="8" name="図 7"/>
            <p:cNvPicPr>
              <a:picLocks noChangeAspect="1"/>
            </p:cNvPicPr>
            <p:nvPr/>
          </p:nvPicPr>
          <p:blipFill>
            <a:blip r:embed="rId6"/>
            <a:stretch>
              <a:fillRect/>
            </a:stretch>
          </p:blipFill>
          <p:spPr>
            <a:xfrm>
              <a:off x="3367000" y="5036511"/>
              <a:ext cx="3198792" cy="3198792"/>
            </a:xfrm>
            <a:prstGeom prst="rect">
              <a:avLst/>
            </a:prstGeom>
          </p:spPr>
        </p:pic>
        <p:sp>
          <p:nvSpPr>
            <p:cNvPr id="9" name="角丸四角形 8"/>
            <p:cNvSpPr/>
            <p:nvPr/>
          </p:nvSpPr>
          <p:spPr>
            <a:xfrm>
              <a:off x="478940" y="7203473"/>
              <a:ext cx="1118459" cy="1104462"/>
            </a:xfrm>
            <a:prstGeom prst="roundRect">
              <a:avLst/>
            </a:prstGeom>
            <a:noFill/>
            <a:ln w="381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角丸四角形 56"/>
            <p:cNvSpPr/>
            <p:nvPr/>
          </p:nvSpPr>
          <p:spPr>
            <a:xfrm>
              <a:off x="493454" y="5032929"/>
              <a:ext cx="1103945" cy="217054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角丸四角形 57"/>
            <p:cNvSpPr/>
            <p:nvPr/>
          </p:nvSpPr>
          <p:spPr>
            <a:xfrm>
              <a:off x="1597399" y="7203473"/>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角丸四角形 58"/>
            <p:cNvSpPr/>
            <p:nvPr/>
          </p:nvSpPr>
          <p:spPr>
            <a:xfrm>
              <a:off x="1616974" y="5065341"/>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テキスト ボックス 10"/>
          <p:cNvSpPr txBox="1"/>
          <p:nvPr/>
        </p:nvSpPr>
        <p:spPr>
          <a:xfrm>
            <a:off x="378494" y="5515407"/>
            <a:ext cx="1709396" cy="646331"/>
          </a:xfrm>
          <a:prstGeom prst="rect">
            <a:avLst/>
          </a:prstGeom>
          <a:solidFill>
            <a:schemeClr val="bg1"/>
          </a:solidFill>
          <a:ln w="25400">
            <a:solidFill>
              <a:srgbClr val="0070C0"/>
            </a:solidFill>
          </a:ln>
        </p:spPr>
        <p:txBody>
          <a:bodyPr wrap="square" rtlCol="0">
            <a:spAutoFit/>
          </a:bodyPr>
          <a:lstStyle/>
          <a:p>
            <a:pPr algn="ctr"/>
            <a:r>
              <a:rPr kumimoji="1" lang="en-US" altLang="en-US" b="1" dirty="0" smtClean="0"/>
              <a:t>I</a:t>
            </a:r>
            <a:r>
              <a:rPr kumimoji="1" lang="en" altLang="en-US" b="1" dirty="0" smtClean="0"/>
              <a:t>nput on </a:t>
            </a:r>
          </a:p>
          <a:p>
            <a:pPr algn="ctr"/>
            <a:r>
              <a:rPr lang="en" altLang="en-US" b="1" dirty="0" smtClean="0"/>
              <a:t>Auto-operation</a:t>
            </a:r>
            <a:endParaRPr lang="en-US" altLang="ja-JP" b="1" dirty="0"/>
          </a:p>
        </p:txBody>
      </p:sp>
      <p:sp>
        <p:nvSpPr>
          <p:cNvPr id="60" name="テキスト ボックス 59"/>
          <p:cNvSpPr txBox="1"/>
          <p:nvPr/>
        </p:nvSpPr>
        <p:spPr>
          <a:xfrm>
            <a:off x="347455" y="9202583"/>
            <a:ext cx="1927236" cy="646331"/>
          </a:xfrm>
          <a:prstGeom prst="rect">
            <a:avLst/>
          </a:prstGeom>
          <a:solidFill>
            <a:schemeClr val="bg1"/>
          </a:solidFill>
          <a:ln w="25400">
            <a:solidFill>
              <a:srgbClr val="008000"/>
            </a:solidFill>
          </a:ln>
        </p:spPr>
        <p:txBody>
          <a:bodyPr wrap="square" rtlCol="0">
            <a:spAutoFit/>
          </a:bodyPr>
          <a:lstStyle/>
          <a:p>
            <a:pPr algn="ctr"/>
            <a:r>
              <a:rPr kumimoji="1" lang="en-US" altLang="en-US" b="1" dirty="0" smtClean="0"/>
              <a:t>I</a:t>
            </a:r>
            <a:r>
              <a:rPr kumimoji="1" lang="en" altLang="en-US" b="1" dirty="0" smtClean="0"/>
              <a:t>nput on </a:t>
            </a:r>
          </a:p>
          <a:p>
            <a:pPr algn="ctr"/>
            <a:r>
              <a:rPr lang="en" altLang="en-US" b="1" dirty="0" smtClean="0"/>
              <a:t>manualoperation</a:t>
            </a:r>
            <a:endParaRPr lang="en-US" altLang="ja-JP" b="1" dirty="0"/>
          </a:p>
        </p:txBody>
      </p:sp>
    </p:spTree>
    <p:extLst>
      <p:ext uri="{BB962C8B-B14F-4D97-AF65-F5344CB8AC3E}">
        <p14:creationId xmlns:p14="http://schemas.microsoft.com/office/powerpoint/2010/main" val="1694791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395746" y="2281840"/>
            <a:ext cx="6103105" cy="2609610"/>
            <a:chOff x="429835" y="1848432"/>
            <a:chExt cx="6103105" cy="2609610"/>
          </a:xfrm>
        </p:grpSpPr>
        <p:grpSp>
          <p:nvGrpSpPr>
            <p:cNvPr id="2" name="グループ化 1"/>
            <p:cNvGrpSpPr/>
            <p:nvPr/>
          </p:nvGrpSpPr>
          <p:grpSpPr>
            <a:xfrm>
              <a:off x="429835" y="1848432"/>
              <a:ext cx="6103105" cy="2609610"/>
              <a:chOff x="395746" y="2127484"/>
              <a:chExt cx="6103105" cy="2609610"/>
            </a:xfrm>
          </p:grpSpPr>
          <p:pic>
            <p:nvPicPr>
              <p:cNvPr id="15" name="図 14"/>
              <p:cNvPicPr>
                <a:picLocks noChangeAspect="1"/>
              </p:cNvPicPr>
              <p:nvPr/>
            </p:nvPicPr>
            <p:blipFill rotWithShape="1">
              <a:blip r:embed="rId3"/>
              <a:srcRect r="85262"/>
              <a:stretch/>
            </p:blipFill>
            <p:spPr>
              <a:xfrm>
                <a:off x="395746" y="2127484"/>
                <a:ext cx="1200907" cy="2021780"/>
              </a:xfrm>
              <a:prstGeom prst="rect">
                <a:avLst/>
              </a:prstGeom>
            </p:spPr>
          </p:pic>
          <p:pic>
            <p:nvPicPr>
              <p:cNvPr id="63" name="図 62"/>
              <p:cNvPicPr>
                <a:picLocks noChangeAspect="1"/>
              </p:cNvPicPr>
              <p:nvPr/>
            </p:nvPicPr>
            <p:blipFill rotWithShape="1">
              <a:blip r:embed="rId3"/>
              <a:srcRect l="39837"/>
              <a:stretch/>
            </p:blipFill>
            <p:spPr>
              <a:xfrm>
                <a:off x="1596654" y="2127484"/>
                <a:ext cx="4902197" cy="2021780"/>
              </a:xfrm>
              <a:prstGeom prst="rect">
                <a:avLst/>
              </a:prstGeom>
            </p:spPr>
          </p:pic>
          <p:sp>
            <p:nvSpPr>
              <p:cNvPr id="17" name="テキスト ボックス 16"/>
              <p:cNvSpPr txBox="1"/>
              <p:nvPr/>
            </p:nvSpPr>
            <p:spPr>
              <a:xfrm>
                <a:off x="454766" y="3890607"/>
                <a:ext cx="1225015" cy="369332"/>
              </a:xfrm>
              <a:prstGeom prst="rect">
                <a:avLst/>
              </a:prstGeom>
              <a:solidFill>
                <a:schemeClr val="bg1"/>
              </a:solidFill>
              <a:ln>
                <a:solidFill>
                  <a:schemeClr val="accent1">
                    <a:shade val="50000"/>
                  </a:schemeClr>
                </a:solidFill>
              </a:ln>
            </p:spPr>
            <p:txBody>
              <a:bodyPr wrap="none" rtlCol="0">
                <a:spAutoFit/>
              </a:bodyPr>
              <a:lstStyle/>
              <a:p>
                <a:r>
                  <a:rPr kumimoji="1" lang="en" altLang="ja-JP" dirty="0" smtClean="0"/>
                  <a:t>1st </a:t>
                </a:r>
                <a:r>
                  <a:rPr kumimoji="1" lang="en" altLang="en-US" dirty="0" smtClean="0"/>
                  <a:t>item </a:t>
                </a:r>
                <a:r>
                  <a:rPr kumimoji="1" lang="en" altLang="ja-JP" dirty="0" smtClean="0"/>
                  <a:t>=&gt;</a:t>
                </a:r>
                <a:endParaRPr kumimoji="1" lang="ja-JP" altLang="en-US" dirty="0"/>
              </a:p>
            </p:txBody>
          </p:sp>
          <p:sp>
            <p:nvSpPr>
              <p:cNvPr id="19" name="右カーブ矢印 18"/>
              <p:cNvSpPr/>
              <p:nvPr/>
            </p:nvSpPr>
            <p:spPr>
              <a:xfrm rot="2722427">
                <a:off x="1312324" y="2248459"/>
                <a:ext cx="462344" cy="16486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4" name="図 3"/>
              <p:cNvPicPr>
                <a:picLocks noChangeAspect="1"/>
              </p:cNvPicPr>
              <p:nvPr/>
            </p:nvPicPr>
            <p:blipFill rotWithShape="1">
              <a:blip r:embed="rId4"/>
              <a:srcRect r="48000" b="69681"/>
              <a:stretch/>
            </p:blipFill>
            <p:spPr>
              <a:xfrm>
                <a:off x="1843125" y="3348031"/>
                <a:ext cx="3962400" cy="1389063"/>
              </a:xfrm>
              <a:prstGeom prst="rect">
                <a:avLst/>
              </a:prstGeom>
            </p:spPr>
          </p:pic>
          <p:sp>
            <p:nvSpPr>
              <p:cNvPr id="72" name="正方形/長方形 71"/>
              <p:cNvSpPr/>
              <p:nvPr/>
            </p:nvSpPr>
            <p:spPr>
              <a:xfrm>
                <a:off x="1804665" y="3918328"/>
                <a:ext cx="2427780" cy="40062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上矢印 73"/>
              <p:cNvSpPr/>
              <p:nvPr/>
            </p:nvSpPr>
            <p:spPr>
              <a:xfrm rot="12703427">
                <a:off x="2999560" y="2979731"/>
                <a:ext cx="243986" cy="963997"/>
              </a:xfrm>
              <a:prstGeom prst="up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上矢印 74"/>
              <p:cNvSpPr/>
              <p:nvPr/>
            </p:nvSpPr>
            <p:spPr>
              <a:xfrm rot="7058784">
                <a:off x="3571794" y="2958343"/>
                <a:ext cx="363610" cy="139829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正方形/長方形 68"/>
            <p:cNvSpPr/>
            <p:nvPr/>
          </p:nvSpPr>
          <p:spPr>
            <a:xfrm>
              <a:off x="2519068" y="2558061"/>
              <a:ext cx="1075466" cy="197393"/>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4391418" y="3695290"/>
              <a:ext cx="1268411" cy="33721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2" name="テキスト ボックス 21"/>
          <p:cNvSpPr txBox="1"/>
          <p:nvPr/>
        </p:nvSpPr>
        <p:spPr>
          <a:xfrm>
            <a:off x="185908" y="1173356"/>
            <a:ext cx="6590961" cy="5262979"/>
          </a:xfrm>
          <a:prstGeom prst="rect">
            <a:avLst/>
          </a:prstGeom>
          <a:noFill/>
        </p:spPr>
        <p:txBody>
          <a:bodyPr wrap="square" rtlCol="0">
            <a:spAutoFit/>
          </a:bodyPr>
          <a:lstStyle/>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・Touch panel indication of IO item </a:t>
            </a: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Copy the ladder below for each item.</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a:latin typeface="Meiryo UI" panose="020B0604030504040204" pitchFamily="50" charset="-128"/>
                <a:ea typeface="Meiryo UI" panose="020B0604030504040204" pitchFamily="50" charset="-128"/>
                <a:cs typeface="メイリオ" panose="020B0604030504040204" pitchFamily="50" charset="-128"/>
              </a:rPr>
              <a:t>　Enter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the number of display items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display items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notation content during operation</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・Lamp function</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en" altLang="en-US" sz="1600" dirty="0">
                <a:latin typeface="Meiryo UI" panose="020B0604030504040204" pitchFamily="50" charset="-128"/>
                <a:ea typeface="Meiryo UI" panose="020B0604030504040204" pitchFamily="50" charset="-128"/>
                <a:cs typeface="メイリオ" panose="020B0604030504040204" pitchFamily="50" charset="-128"/>
              </a:rPr>
              <a:t>Copy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the ladder below for each item and enter the number of items to display the lamp.</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ja-JP" sz="1600" dirty="0" smtClean="0">
                <a:latin typeface="Meiryo UI" panose="020B0604030504040204" pitchFamily="50" charset="-128"/>
                <a:ea typeface="Meiryo UI" panose="020B0604030504040204" pitchFamily="50" charset="-128"/>
                <a:cs typeface="メイリオ" panose="020B0604030504040204" pitchFamily="50" charset="-128"/>
              </a:rPr>
              <a:t>2.Sensor </a:t>
            </a:r>
            <a:r>
              <a:rPr lang="en" altLang="en-US" sz="1600" dirty="0" smtClean="0">
                <a:latin typeface="Meiryo UI" panose="020B0604030504040204" pitchFamily="50" charset="-128"/>
                <a:ea typeface="Meiryo UI" panose="020B0604030504040204" pitchFamily="50" charset="-128"/>
                <a:cs typeface="メイリオ" panose="020B0604030504040204" pitchFamily="50" charset="-128"/>
              </a:rPr>
              <a:t>input is placed to detect the operation when the lamp is lit.</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ja-JP" sz="2800" dirty="0" smtClean="0">
                <a:latin typeface="Meiryo UI" panose="020B0604030504040204" pitchFamily="50" charset="-128"/>
                <a:ea typeface="Meiryo UI" panose="020B0604030504040204" pitchFamily="50" charset="-128"/>
                <a:cs typeface="メイリオ" panose="020B0604030504040204" pitchFamily="50" charset="-128"/>
              </a:rPr>
              <a:t>IO </a:t>
            </a:r>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control setting</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70" name="正方形/長方形 69"/>
          <p:cNvSpPr/>
          <p:nvPr/>
        </p:nvSpPr>
        <p:spPr>
          <a:xfrm>
            <a:off x="2492976" y="3193152"/>
            <a:ext cx="501094" cy="2571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2290826" y="2840914"/>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3" name="グループ化 12"/>
          <p:cNvGrpSpPr/>
          <p:nvPr/>
        </p:nvGrpSpPr>
        <p:grpSpPr>
          <a:xfrm>
            <a:off x="291275" y="6500217"/>
            <a:ext cx="6207576" cy="2210573"/>
            <a:chOff x="395746" y="5525666"/>
            <a:chExt cx="6207576" cy="2210573"/>
          </a:xfrm>
        </p:grpSpPr>
        <p:pic>
          <p:nvPicPr>
            <p:cNvPr id="11" name="図 10"/>
            <p:cNvPicPr>
              <a:picLocks noChangeAspect="1"/>
            </p:cNvPicPr>
            <p:nvPr/>
          </p:nvPicPr>
          <p:blipFill rotWithShape="1">
            <a:blip r:embed="rId5"/>
            <a:srcRect r="86475"/>
            <a:stretch/>
          </p:blipFill>
          <p:spPr>
            <a:xfrm>
              <a:off x="395746" y="5526439"/>
              <a:ext cx="1084711" cy="2209800"/>
            </a:xfrm>
            <a:prstGeom prst="rect">
              <a:avLst/>
            </a:prstGeom>
          </p:spPr>
        </p:pic>
        <p:pic>
          <p:nvPicPr>
            <p:cNvPr id="60" name="図 59"/>
            <p:cNvPicPr>
              <a:picLocks noChangeAspect="1"/>
            </p:cNvPicPr>
            <p:nvPr/>
          </p:nvPicPr>
          <p:blipFill rotWithShape="1">
            <a:blip r:embed="rId5"/>
            <a:srcRect l="35966"/>
            <a:stretch/>
          </p:blipFill>
          <p:spPr>
            <a:xfrm>
              <a:off x="1467755" y="5525666"/>
              <a:ext cx="5135567" cy="2209800"/>
            </a:xfrm>
            <a:prstGeom prst="rect">
              <a:avLst/>
            </a:prstGeom>
          </p:spPr>
        </p:pic>
        <p:sp>
          <p:nvSpPr>
            <p:cNvPr id="62" name="正方形/長方形 61"/>
            <p:cNvSpPr/>
            <p:nvPr/>
          </p:nvSpPr>
          <p:spPr>
            <a:xfrm>
              <a:off x="2381821" y="6098957"/>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4" name="正方形/長方形 63"/>
          <p:cNvSpPr/>
          <p:nvPr/>
        </p:nvSpPr>
        <p:spPr>
          <a:xfrm>
            <a:off x="350294" y="7864537"/>
            <a:ext cx="837005" cy="845480"/>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18617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26042" y="1074936"/>
            <a:ext cx="6590961" cy="8956298"/>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・the start of robot is connected to the target position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trigger. To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complete the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actual operation,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place the local device </a:t>
            </a:r>
            <a:r>
              <a:rPr lang="en" altLang="ja-JP" sz="1600" b="1" dirty="0">
                <a:latin typeface="Meiryo UI" panose="020B0604030504040204" pitchFamily="50" charset="-128"/>
                <a:ea typeface="Meiryo UI" panose="020B0604030504040204" pitchFamily="50" charset="-128"/>
                <a:cs typeface="メイリオ" panose="020B0604030504040204" pitchFamily="50" charset="-128"/>
              </a:rPr>
              <a:t>CMP_move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Normal close for robot movement start is placed on the right side of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For stability during continuous robot operation </a:t>
            </a:r>
            <a:r>
              <a:rPr lang="en"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Place at target position/trigger</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・On setting the target position,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robot movement start </a:t>
            </a:r>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 connect the following scripts and set various parameters necessary for robot operation </a:t>
            </a:r>
            <a:r>
              <a:rPr lang="en"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robot movement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 name="右矢印 2"/>
          <p:cNvSpPr/>
          <p:nvPr/>
        </p:nvSpPr>
        <p:spPr>
          <a:xfrm>
            <a:off x="3790599" y="2515327"/>
            <a:ext cx="457853"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 name="グループ化 1"/>
          <p:cNvGrpSpPr/>
          <p:nvPr/>
        </p:nvGrpSpPr>
        <p:grpSpPr>
          <a:xfrm>
            <a:off x="422700" y="2380907"/>
            <a:ext cx="3809628" cy="1881456"/>
            <a:chOff x="381138" y="2097318"/>
            <a:chExt cx="3809628" cy="1881456"/>
          </a:xfrm>
        </p:grpSpPr>
        <p:grpSp>
          <p:nvGrpSpPr>
            <p:cNvPr id="19" name="グループ化 18"/>
            <p:cNvGrpSpPr/>
            <p:nvPr/>
          </p:nvGrpSpPr>
          <p:grpSpPr>
            <a:xfrm>
              <a:off x="381138" y="2097318"/>
              <a:ext cx="3809628" cy="1881456"/>
              <a:chOff x="437600" y="1741783"/>
              <a:chExt cx="3809628" cy="1881456"/>
            </a:xfrm>
          </p:grpSpPr>
          <p:pic>
            <p:nvPicPr>
              <p:cNvPr id="10" name="図 9"/>
              <p:cNvPicPr>
                <a:picLocks noChangeAspect="1"/>
              </p:cNvPicPr>
              <p:nvPr/>
            </p:nvPicPr>
            <p:blipFill>
              <a:blip r:embed="rId3"/>
              <a:stretch>
                <a:fillRect/>
              </a:stretch>
            </p:blipFill>
            <p:spPr>
              <a:xfrm>
                <a:off x="437600" y="1741783"/>
                <a:ext cx="2036096" cy="1881456"/>
              </a:xfrm>
              <a:prstGeom prst="rect">
                <a:avLst/>
              </a:prstGeom>
            </p:spPr>
          </p:pic>
          <p:grpSp>
            <p:nvGrpSpPr>
              <p:cNvPr id="12" name="グループ化 11"/>
              <p:cNvGrpSpPr/>
              <p:nvPr/>
            </p:nvGrpSpPr>
            <p:grpSpPr>
              <a:xfrm>
                <a:off x="525319" y="1758267"/>
                <a:ext cx="3721909" cy="1835774"/>
                <a:chOff x="525319" y="1758267"/>
                <a:chExt cx="3721909" cy="1835774"/>
              </a:xfrm>
            </p:grpSpPr>
            <p:pic>
              <p:nvPicPr>
                <p:cNvPr id="11" name="図 10"/>
                <p:cNvPicPr>
                  <a:picLocks noChangeAspect="1"/>
                </p:cNvPicPr>
                <p:nvPr/>
              </p:nvPicPr>
              <p:blipFill>
                <a:blip r:embed="rId4"/>
                <a:stretch>
                  <a:fillRect/>
                </a:stretch>
              </p:blipFill>
              <p:spPr>
                <a:xfrm>
                  <a:off x="2468137" y="1758267"/>
                  <a:ext cx="1285681" cy="1835774"/>
                </a:xfrm>
                <a:prstGeom prst="rect">
                  <a:avLst/>
                </a:prstGeom>
              </p:spPr>
            </p:pic>
            <p:sp>
              <p:nvSpPr>
                <p:cNvPr id="41" name="テキスト ボックス 40"/>
                <p:cNvSpPr txBox="1"/>
                <p:nvPr/>
              </p:nvSpPr>
              <p:spPr>
                <a:xfrm>
                  <a:off x="2793994" y="2235822"/>
                  <a:ext cx="1453234" cy="215821"/>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Robot movement </a:t>
                  </a:r>
                  <a:r>
                    <a:rPr lang="en" altLang="ja-JP" sz="800" b="1" dirty="0" smtClean="0">
                      <a:solidFill>
                        <a:srgbClr val="00B050"/>
                      </a:solidFill>
                      <a:latin typeface="Meiryo UI" panose="020B0604030504040204" pitchFamily="50" charset="-128"/>
                      <a:ea typeface="Meiryo UI" panose="020B0604030504040204" pitchFamily="50" charset="-128"/>
                    </a:rPr>
                    <a:t>1 </a:t>
                  </a:r>
                  <a:r>
                    <a:rPr lang="en" altLang="en-US" sz="800" b="1" dirty="0" smtClean="0">
                      <a:solidFill>
                        <a:srgbClr val="00B050"/>
                      </a:solidFill>
                      <a:latin typeface="Meiryo UI" panose="020B0604030504040204" pitchFamily="50" charset="-128"/>
                      <a:ea typeface="Meiryo UI" panose="020B0604030504040204" pitchFamily="50" charset="-128"/>
                    </a:rPr>
                    <a:t>start</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2720388" y="2756121"/>
                  <a:ext cx="1498029" cy="338554"/>
                </a:xfrm>
                <a:prstGeom prst="rect">
                  <a:avLst/>
                </a:prstGeom>
                <a:solidFill>
                  <a:schemeClr val="bg1"/>
                </a:solidFill>
              </p:spPr>
              <p:txBody>
                <a:bodyPr wrap="square" lIns="0" rIns="0" rtlCol="0">
                  <a:spAutoFit/>
                </a:bodyPr>
                <a:lstStyle/>
                <a:p>
                  <a:pPr algn="ctr"/>
                  <a:r>
                    <a:rPr lang="en" altLang="en-US" sz="800" b="1" dirty="0">
                      <a:solidFill>
                        <a:srgbClr val="00B050"/>
                      </a:solidFill>
                      <a:latin typeface="Meiryo UI" panose="020B0604030504040204" pitchFamily="50" charset="-128"/>
                      <a:ea typeface="Meiryo UI" panose="020B0604030504040204" pitchFamily="50" charset="-128"/>
                    </a:rPr>
                    <a:t>Robot movement </a:t>
                  </a:r>
                  <a:r>
                    <a:rPr lang="en" altLang="ja-JP" sz="800" b="1" dirty="0">
                      <a:solidFill>
                        <a:srgbClr val="00B050"/>
                      </a:solidFill>
                      <a:latin typeface="Meiryo UI" panose="020B0604030504040204" pitchFamily="50" charset="-128"/>
                      <a:ea typeface="Meiryo UI" panose="020B0604030504040204" pitchFamily="50" charset="-128"/>
                    </a:rPr>
                    <a:t>1 </a:t>
                  </a:r>
                  <a:r>
                    <a:rPr lang="en" altLang="en-US" sz="800" b="1" dirty="0" smtClean="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3152197" y="1876980"/>
                  <a:ext cx="443305" cy="107722"/>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556710" y="1871133"/>
                  <a:ext cx="443305" cy="107722"/>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240770" y="1897213"/>
                  <a:ext cx="443305" cy="107722"/>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062736" y="2411964"/>
                  <a:ext cx="670696" cy="107722"/>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CMP_move</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173226" y="3069527"/>
                  <a:ext cx="443305" cy="107722"/>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3181327" y="2470281"/>
                  <a:ext cx="443305" cy="107722"/>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997161" y="2127151"/>
                  <a:ext cx="965427" cy="215443"/>
                </a:xfrm>
                <a:prstGeom prst="rect">
                  <a:avLst/>
                </a:prstGeom>
                <a:solidFill>
                  <a:schemeClr val="bg1"/>
                </a:solidFill>
              </p:spPr>
              <p:txBody>
                <a:bodyPr wrap="square" lIns="0" rIns="0" rtlCol="0">
                  <a:spAutoFit/>
                </a:bodyPr>
                <a:lstStyle/>
                <a:p>
                  <a:pPr algn="ctr"/>
                  <a:r>
                    <a:rPr lang="en" altLang="en-US" sz="800" b="1" dirty="0">
                      <a:solidFill>
                        <a:srgbClr val="00B050"/>
                      </a:solidFill>
                      <a:latin typeface="Meiryo UI" panose="020B0604030504040204" pitchFamily="50" charset="-128"/>
                      <a:ea typeface="Meiryo UI" panose="020B0604030504040204" pitchFamily="50" charset="-128"/>
                    </a:rPr>
                    <a:t>Robot movement </a:t>
                  </a:r>
                  <a:r>
                    <a:rPr lang="en" altLang="ja-JP" sz="800" b="1" dirty="0">
                      <a:solidFill>
                        <a:srgbClr val="00B050"/>
                      </a:solidFill>
                      <a:latin typeface="Meiryo UI" panose="020B0604030504040204" pitchFamily="50" charset="-128"/>
                      <a:ea typeface="Meiryo UI" panose="020B0604030504040204" pitchFamily="50" charset="-128"/>
                    </a:rPr>
                    <a:t>1 </a:t>
                  </a:r>
                  <a:r>
                    <a:rPr lang="en" altLang="en-US" sz="800" b="1" dirty="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973596" y="2709602"/>
                  <a:ext cx="906151" cy="215443"/>
                </a:xfrm>
                <a:prstGeom prst="rect">
                  <a:avLst/>
                </a:prstGeom>
                <a:solidFill>
                  <a:schemeClr val="bg1"/>
                </a:solidFill>
              </p:spPr>
              <p:txBody>
                <a:bodyPr wrap="square" lIns="36000" rIns="0" rtlCol="0">
                  <a:spAutoFit/>
                </a:bodyPr>
                <a:lstStyle/>
                <a:p>
                  <a:r>
                    <a:rPr lang="en" altLang="en-US" sz="800" b="1" dirty="0" smtClean="0">
                      <a:solidFill>
                        <a:srgbClr val="00B050"/>
                      </a:solidFill>
                      <a:latin typeface="Meiryo UI" panose="020B0604030504040204" pitchFamily="50" charset="-128"/>
                      <a:ea typeface="Meiryo UI" panose="020B0604030504040204" pitchFamily="50" charset="-128"/>
                    </a:rPr>
                    <a:t>Robot actual operation 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525319" y="2119108"/>
                  <a:ext cx="535221" cy="215443"/>
                </a:xfrm>
                <a:prstGeom prst="rect">
                  <a:avLst/>
                </a:prstGeom>
                <a:solidFill>
                  <a:schemeClr val="bg1"/>
                </a:solidFill>
              </p:spPr>
              <p:txBody>
                <a:bodyPr wrap="square" lIns="3600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start</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 name="角丸四角形 6"/>
                <p:cNvSpPr/>
                <p:nvPr/>
              </p:nvSpPr>
              <p:spPr>
                <a:xfrm>
                  <a:off x="3103852" y="1817410"/>
                  <a:ext cx="610759" cy="41740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8" name="角丸四角形 7"/>
                <p:cNvSpPr/>
                <p:nvPr/>
              </p:nvSpPr>
              <p:spPr>
                <a:xfrm>
                  <a:off x="930145" y="2335205"/>
                  <a:ext cx="907835" cy="596476"/>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
              <p:nvSpPr>
                <p:cNvPr id="62" name="テキスト ボックス 61"/>
                <p:cNvSpPr txBox="1"/>
                <p:nvPr/>
              </p:nvSpPr>
              <p:spPr>
                <a:xfrm>
                  <a:off x="958134" y="3317836"/>
                  <a:ext cx="965427" cy="215443"/>
                </a:xfrm>
                <a:prstGeom prst="rect">
                  <a:avLst/>
                </a:prstGeom>
                <a:solidFill>
                  <a:schemeClr val="bg1"/>
                </a:solidFill>
              </p:spPr>
              <p:txBody>
                <a:bodyPr wrap="square" lIns="0" rIns="0" rtlCol="0">
                  <a:spAutoFit/>
                </a:bodyPr>
                <a:lstStyle/>
                <a:p>
                  <a:pPr algn="ctr"/>
                  <a:r>
                    <a:rPr lang="en" altLang="en-US" sz="800" b="1" dirty="0">
                      <a:solidFill>
                        <a:srgbClr val="00B050"/>
                      </a:solidFill>
                      <a:latin typeface="Meiryo UI" panose="020B0604030504040204" pitchFamily="50" charset="-128"/>
                      <a:ea typeface="Meiryo UI" panose="020B0604030504040204" pitchFamily="50" charset="-128"/>
                    </a:rPr>
                    <a:t>Robot movement </a:t>
                  </a:r>
                  <a:r>
                    <a:rPr lang="en" altLang="ja-JP" sz="800" b="1" dirty="0">
                      <a:solidFill>
                        <a:srgbClr val="00B050"/>
                      </a:solidFill>
                      <a:latin typeface="Meiryo UI" panose="020B0604030504040204" pitchFamily="50" charset="-128"/>
                      <a:ea typeface="Meiryo UI" panose="020B0604030504040204" pitchFamily="50" charset="-128"/>
                    </a:rPr>
                    <a:t>1 </a:t>
                  </a:r>
                  <a:r>
                    <a:rPr lang="en" altLang="en-US" sz="800" b="1" dirty="0">
                      <a:solidFill>
                        <a:srgbClr val="00B050"/>
                      </a:solidFill>
                      <a:latin typeface="Meiryo UI" panose="020B0604030504040204" pitchFamily="50" charset="-128"/>
                      <a:ea typeface="Meiryo UI" panose="020B0604030504040204" pitchFamily="50" charset="-128"/>
                    </a:rPr>
                    <a:t>completed</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1841640" y="2693185"/>
                  <a:ext cx="1071676" cy="338554"/>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Robot movement </a:t>
                  </a:r>
                  <a:r>
                    <a:rPr lang="en" altLang="ja-JP" sz="800" b="1" dirty="0" smtClean="0">
                      <a:solidFill>
                        <a:srgbClr val="00B050"/>
                      </a:solidFill>
                      <a:latin typeface="Meiryo UI" panose="020B0604030504040204" pitchFamily="50" charset="-128"/>
                      <a:ea typeface="Meiryo UI" panose="020B0604030504040204" pitchFamily="50" charset="-128"/>
                    </a:rPr>
                    <a:t>1 </a:t>
                  </a:r>
                  <a:r>
                    <a:rPr lang="en" altLang="en-US" sz="800" b="1" dirty="0" smtClean="0">
                      <a:solidFill>
                        <a:srgbClr val="00B050"/>
                      </a:solidFill>
                      <a:latin typeface="Meiryo UI" panose="020B0604030504040204" pitchFamily="50" charset="-128"/>
                      <a:ea typeface="Meiryo UI" panose="020B0604030504040204" pitchFamily="50" charset="-128"/>
                    </a:rPr>
                    <a:t>starts</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6" name="テキスト ボックス 95"/>
                <p:cNvSpPr txBox="1"/>
                <p:nvPr/>
              </p:nvSpPr>
              <p:spPr>
                <a:xfrm>
                  <a:off x="1879747" y="2435810"/>
                  <a:ext cx="443305" cy="107722"/>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sp>
          <p:nvSpPr>
            <p:cNvPr id="97" name="角丸四角形 96"/>
            <p:cNvSpPr/>
            <p:nvPr/>
          </p:nvSpPr>
          <p:spPr>
            <a:xfrm>
              <a:off x="1802689" y="2681923"/>
              <a:ext cx="934843" cy="591693"/>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grpSp>
      <p:grpSp>
        <p:nvGrpSpPr>
          <p:cNvPr id="4" name="グループ化 3"/>
          <p:cNvGrpSpPr/>
          <p:nvPr/>
        </p:nvGrpSpPr>
        <p:grpSpPr>
          <a:xfrm>
            <a:off x="360925" y="5186299"/>
            <a:ext cx="6230373" cy="4629150"/>
            <a:chOff x="342617" y="4702652"/>
            <a:chExt cx="6230373" cy="4629150"/>
          </a:xfrm>
        </p:grpSpPr>
        <p:grpSp>
          <p:nvGrpSpPr>
            <p:cNvPr id="13" name="グループ化 12"/>
            <p:cNvGrpSpPr/>
            <p:nvPr/>
          </p:nvGrpSpPr>
          <p:grpSpPr>
            <a:xfrm>
              <a:off x="342617" y="4702652"/>
              <a:ext cx="5891701" cy="4629150"/>
              <a:chOff x="269372" y="5016003"/>
              <a:chExt cx="5891701" cy="4629150"/>
            </a:xfrm>
          </p:grpSpPr>
          <p:pic>
            <p:nvPicPr>
              <p:cNvPr id="6" name="図 5"/>
              <p:cNvPicPr>
                <a:picLocks noChangeAspect="1"/>
              </p:cNvPicPr>
              <p:nvPr/>
            </p:nvPicPr>
            <p:blipFill>
              <a:blip r:embed="rId5"/>
              <a:stretch>
                <a:fillRect/>
              </a:stretch>
            </p:blipFill>
            <p:spPr>
              <a:xfrm>
                <a:off x="269372" y="5016003"/>
                <a:ext cx="1143000" cy="4629150"/>
              </a:xfrm>
              <a:prstGeom prst="rect">
                <a:avLst/>
              </a:prstGeom>
            </p:spPr>
          </p:pic>
          <p:grpSp>
            <p:nvGrpSpPr>
              <p:cNvPr id="9" name="グループ化 8"/>
              <p:cNvGrpSpPr/>
              <p:nvPr/>
            </p:nvGrpSpPr>
            <p:grpSpPr>
              <a:xfrm>
                <a:off x="359230" y="5063628"/>
                <a:ext cx="5801843" cy="4581525"/>
                <a:chOff x="359230" y="5063628"/>
                <a:chExt cx="5801843" cy="4581525"/>
              </a:xfrm>
            </p:grpSpPr>
            <p:sp>
              <p:nvSpPr>
                <p:cNvPr id="64" name="テキスト ボックス 63"/>
                <p:cNvSpPr txBox="1"/>
                <p:nvPr/>
              </p:nvSpPr>
              <p:spPr>
                <a:xfrm>
                  <a:off x="359230" y="5631201"/>
                  <a:ext cx="921229" cy="215443"/>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Robot movement </a:t>
                  </a:r>
                  <a:r>
                    <a:rPr lang="en" altLang="ja-JP" sz="800" b="1" dirty="0" smtClean="0">
                      <a:solidFill>
                        <a:srgbClr val="00B050"/>
                      </a:solidFill>
                      <a:latin typeface="Meiryo UI" panose="020B0604030504040204" pitchFamily="50" charset="-128"/>
                      <a:ea typeface="Meiryo UI" panose="020B0604030504040204" pitchFamily="50" charset="-128"/>
                    </a:rPr>
                    <a:t>1 </a:t>
                  </a:r>
                  <a:r>
                    <a:rPr lang="en" altLang="en-US" sz="800" b="1" dirty="0" smtClean="0">
                      <a:solidFill>
                        <a:srgbClr val="00B050"/>
                      </a:solidFill>
                      <a:latin typeface="Meiryo UI" panose="020B0604030504040204" pitchFamily="50" charset="-128"/>
                      <a:ea typeface="Meiryo UI" panose="020B0604030504040204" pitchFamily="50" charset="-128"/>
                    </a:rPr>
                    <a:t>starts</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580048" y="5249773"/>
                  <a:ext cx="443305" cy="107722"/>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66" name="角丸四角形 65"/>
                <p:cNvSpPr/>
                <p:nvPr/>
              </p:nvSpPr>
              <p:spPr>
                <a:xfrm>
                  <a:off x="375903" y="5249773"/>
                  <a:ext cx="848346" cy="826228"/>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pic>
              <p:nvPicPr>
                <p:cNvPr id="53" name="図 52"/>
                <p:cNvPicPr>
                  <a:picLocks noChangeAspect="1"/>
                </p:cNvPicPr>
                <p:nvPr/>
              </p:nvPicPr>
              <p:blipFill rotWithShape="1">
                <a:blip r:embed="rId6"/>
                <a:srcRect l="38382" r="-1"/>
                <a:stretch/>
              </p:blipFill>
              <p:spPr>
                <a:xfrm>
                  <a:off x="1389484" y="5063628"/>
                  <a:ext cx="4771589" cy="4581525"/>
                </a:xfrm>
                <a:prstGeom prst="rect">
                  <a:avLst/>
                </a:prstGeom>
              </p:spPr>
            </p:pic>
          </p:grpSp>
        </p:grpSp>
        <p:sp>
          <p:nvSpPr>
            <p:cNvPr id="68" name="正方形/長方形 67"/>
            <p:cNvSpPr/>
            <p:nvPr/>
          </p:nvSpPr>
          <p:spPr>
            <a:xfrm>
              <a:off x="2120900" y="6055210"/>
              <a:ext cx="314692" cy="555606"/>
            </a:xfrm>
            <a:prstGeom prst="rect">
              <a:avLst/>
            </a:prstGeom>
            <a:noFill/>
            <a:ln w="254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テキスト ボックス 70"/>
            <p:cNvSpPr txBox="1"/>
            <p:nvPr/>
          </p:nvSpPr>
          <p:spPr>
            <a:xfrm>
              <a:off x="2615181" y="6084919"/>
              <a:ext cx="2888227" cy="461665"/>
            </a:xfrm>
            <a:prstGeom prst="rect">
              <a:avLst/>
            </a:prstGeom>
            <a:solidFill>
              <a:schemeClr val="bg1"/>
            </a:solidFill>
            <a:ln>
              <a:solidFill>
                <a:srgbClr val="00B050"/>
              </a:solidFill>
            </a:ln>
          </p:spPr>
          <p:txBody>
            <a:bodyPr wrap="none" rtlCol="0">
              <a:spAutoFit/>
            </a:bodyPr>
            <a:lstStyle/>
            <a:p>
              <a:r>
                <a:rPr lang="en" altLang="ja-JP" sz="1200" b="1" dirty="0" smtClean="0"/>
                <a:t>&lt;= Set motion axis condition </a:t>
              </a:r>
            </a:p>
            <a:p>
              <a:r>
                <a:rPr kumimoji="1" lang="en" altLang="ja-JP" sz="1200" b="1" dirty="0" smtClean="0"/>
                <a:t> </a:t>
              </a:r>
              <a:r>
                <a:rPr lang="en-US" altLang="ja-JP" sz="1200" b="1" dirty="0"/>
                <a:t>Operation = TURE / No operation = FALSE </a:t>
              </a:r>
              <a:endParaRPr kumimoji="1" lang="ja-JP" altLang="en-US" sz="1200" b="1" dirty="0"/>
            </a:p>
          </p:txBody>
        </p:sp>
        <p:sp>
          <p:nvSpPr>
            <p:cNvPr id="72" name="正方形/長方形 71"/>
            <p:cNvSpPr/>
            <p:nvPr/>
          </p:nvSpPr>
          <p:spPr>
            <a:xfrm>
              <a:off x="2311219" y="8182356"/>
              <a:ext cx="303962" cy="553772"/>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テキスト ボックス 72"/>
            <p:cNvSpPr txBox="1"/>
            <p:nvPr/>
          </p:nvSpPr>
          <p:spPr>
            <a:xfrm>
              <a:off x="3068401" y="8320743"/>
              <a:ext cx="1640834" cy="276999"/>
            </a:xfrm>
            <a:prstGeom prst="rect">
              <a:avLst/>
            </a:prstGeom>
            <a:solidFill>
              <a:schemeClr val="bg1"/>
            </a:solidFill>
            <a:ln>
              <a:solidFill>
                <a:srgbClr val="FF6600"/>
              </a:solidFill>
            </a:ln>
          </p:spPr>
          <p:txBody>
            <a:bodyPr wrap="none" rtlCol="0">
              <a:spAutoFit/>
            </a:bodyPr>
            <a:lstStyle/>
            <a:p>
              <a:r>
                <a:rPr kumimoji="1" lang="en" altLang="ja-JP" sz="1200" b="1" dirty="0" smtClean="0"/>
                <a:t>&lt;= </a:t>
              </a:r>
              <a:r>
                <a:rPr lang="en" altLang="en-US" sz="1200" b="1" dirty="0" smtClean="0"/>
                <a:t>Set the offset value </a:t>
              </a:r>
              <a:endParaRPr kumimoji="1" lang="ja-JP" altLang="en-US" sz="1200" b="1" dirty="0"/>
            </a:p>
          </p:txBody>
        </p:sp>
        <p:sp>
          <p:nvSpPr>
            <p:cNvPr id="74" name="正方形/長方形 73"/>
            <p:cNvSpPr/>
            <p:nvPr/>
          </p:nvSpPr>
          <p:spPr>
            <a:xfrm>
              <a:off x="2397706" y="8849323"/>
              <a:ext cx="478423" cy="128388"/>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テキスト ボックス 74"/>
            <p:cNvSpPr txBox="1"/>
            <p:nvPr/>
          </p:nvSpPr>
          <p:spPr>
            <a:xfrm>
              <a:off x="3521523" y="8743563"/>
              <a:ext cx="1864165" cy="276999"/>
            </a:xfrm>
            <a:prstGeom prst="rect">
              <a:avLst/>
            </a:prstGeom>
            <a:solidFill>
              <a:schemeClr val="bg1"/>
            </a:solidFill>
            <a:ln>
              <a:solidFill>
                <a:srgbClr val="00B0F0"/>
              </a:solidFill>
            </a:ln>
          </p:spPr>
          <p:txBody>
            <a:bodyPr wrap="none" rtlCol="0">
              <a:spAutoFit/>
            </a:bodyPr>
            <a:lstStyle/>
            <a:p>
              <a:r>
                <a:rPr kumimoji="1" lang="en" altLang="ja-JP" sz="1200" b="1" dirty="0" smtClean="0"/>
                <a:t>&lt;= </a:t>
              </a:r>
              <a:r>
                <a:rPr lang="en" altLang="en-US" sz="1200" b="1" dirty="0" smtClean="0"/>
                <a:t>Set override condition  </a:t>
              </a:r>
              <a:endParaRPr kumimoji="1" lang="ja-JP" altLang="en-US" sz="1200" b="1" dirty="0"/>
            </a:p>
          </p:txBody>
        </p:sp>
        <p:sp>
          <p:nvSpPr>
            <p:cNvPr id="54" name="正方形/長方形 53"/>
            <p:cNvSpPr/>
            <p:nvPr/>
          </p:nvSpPr>
          <p:spPr>
            <a:xfrm>
              <a:off x="2597072" y="6706969"/>
              <a:ext cx="961243" cy="54299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テキスト ボックス 54"/>
            <p:cNvSpPr txBox="1"/>
            <p:nvPr/>
          </p:nvSpPr>
          <p:spPr>
            <a:xfrm>
              <a:off x="3693572" y="6873008"/>
              <a:ext cx="1583316" cy="276999"/>
            </a:xfrm>
            <a:prstGeom prst="rect">
              <a:avLst/>
            </a:prstGeom>
            <a:solidFill>
              <a:schemeClr val="bg1"/>
            </a:solidFill>
            <a:ln>
              <a:solidFill>
                <a:srgbClr val="002060"/>
              </a:solidFill>
            </a:ln>
          </p:spPr>
          <p:txBody>
            <a:bodyPr wrap="square" rtlCol="0">
              <a:spAutoFit/>
            </a:bodyPr>
            <a:lstStyle/>
            <a:p>
              <a:r>
                <a:rPr kumimoji="1" lang="en" altLang="ja-JP" sz="1200" b="1" dirty="0" smtClean="0"/>
                <a:t>&lt;= </a:t>
              </a:r>
              <a:r>
                <a:rPr kumimoji="1" lang="en" altLang="en-US" sz="1200" b="1" dirty="0" smtClean="0"/>
                <a:t>Set target position</a:t>
              </a:r>
              <a:endParaRPr kumimoji="1" lang="ja-JP" altLang="en-US" sz="1200" b="1" dirty="0"/>
            </a:p>
          </p:txBody>
        </p:sp>
        <p:sp>
          <p:nvSpPr>
            <p:cNvPr id="56" name="正方形/長方形 55"/>
            <p:cNvSpPr/>
            <p:nvPr/>
          </p:nvSpPr>
          <p:spPr>
            <a:xfrm>
              <a:off x="2386422" y="7368315"/>
              <a:ext cx="922279" cy="37087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a:off x="3789790" y="7384036"/>
              <a:ext cx="1631177" cy="276999"/>
            </a:xfrm>
            <a:prstGeom prst="rect">
              <a:avLst/>
            </a:prstGeom>
            <a:solidFill>
              <a:schemeClr val="bg1"/>
            </a:solidFill>
            <a:ln>
              <a:solidFill>
                <a:srgbClr val="002060"/>
              </a:solidFill>
            </a:ln>
          </p:spPr>
          <p:txBody>
            <a:bodyPr wrap="square" rtlCol="0">
              <a:spAutoFit/>
            </a:bodyPr>
            <a:lstStyle/>
            <a:p>
              <a:r>
                <a:rPr kumimoji="1" lang="en" altLang="ja-JP" sz="1200" b="1" dirty="0" smtClean="0"/>
                <a:t>&lt;= </a:t>
              </a:r>
              <a:r>
                <a:rPr kumimoji="1" lang="en" altLang="en-US" sz="1200" b="1" dirty="0" smtClean="0"/>
                <a:t>Set V</a:t>
              </a:r>
              <a:r>
                <a:rPr kumimoji="1" lang="en-US" altLang="en-US" sz="1200" b="1" dirty="0" smtClean="0"/>
                <a:t>e</a:t>
              </a:r>
              <a:r>
                <a:rPr kumimoji="1" lang="en" altLang="en-US" sz="1200" b="1" dirty="0" smtClean="0"/>
                <a:t>l. / Acc value </a:t>
              </a:r>
              <a:endParaRPr kumimoji="1" lang="ja-JP" altLang="en-US" sz="1200" b="1" dirty="0"/>
            </a:p>
          </p:txBody>
        </p:sp>
        <p:sp>
          <p:nvSpPr>
            <p:cNvPr id="61" name="正方形/長方形 60"/>
            <p:cNvSpPr/>
            <p:nvPr/>
          </p:nvSpPr>
          <p:spPr>
            <a:xfrm>
              <a:off x="2907507" y="7787395"/>
              <a:ext cx="1387096" cy="32393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a:off x="4364583" y="7797909"/>
              <a:ext cx="2208407" cy="461665"/>
            </a:xfrm>
            <a:prstGeom prst="rect">
              <a:avLst/>
            </a:prstGeom>
            <a:solidFill>
              <a:schemeClr val="bg1"/>
            </a:solidFill>
            <a:ln>
              <a:solidFill>
                <a:srgbClr val="002060"/>
              </a:solidFill>
            </a:ln>
          </p:spPr>
          <p:txBody>
            <a:bodyPr wrap="square" rtlCol="0">
              <a:spAutoFit/>
            </a:bodyPr>
            <a:lstStyle/>
            <a:p>
              <a:r>
                <a:rPr kumimoji="1" lang="en" altLang="ja-JP" sz="1200" b="1" dirty="0" smtClean="0"/>
                <a:t>&lt;= </a:t>
              </a:r>
              <a:r>
                <a:rPr kumimoji="1" lang="en" altLang="en-US" sz="1200" b="1" dirty="0" smtClean="0"/>
                <a:t>Set the positioning width and settling time</a:t>
              </a:r>
              <a:endParaRPr kumimoji="1" lang="ja-JP" altLang="en-US" sz="1200" b="1" dirty="0"/>
            </a:p>
          </p:txBody>
        </p:sp>
        <p:sp>
          <p:nvSpPr>
            <p:cNvPr id="67" name="正方形/長方形 66"/>
            <p:cNvSpPr/>
            <p:nvPr/>
          </p:nvSpPr>
          <p:spPr>
            <a:xfrm>
              <a:off x="1642327" y="4909679"/>
              <a:ext cx="4549018" cy="759246"/>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テキスト ボックス 68"/>
          <p:cNvSpPr txBox="1"/>
          <p:nvPr/>
        </p:nvSpPr>
        <p:spPr>
          <a:xfrm>
            <a:off x="2121585" y="5081171"/>
            <a:ext cx="4683318" cy="461665"/>
          </a:xfrm>
          <a:prstGeom prst="rect">
            <a:avLst/>
          </a:prstGeom>
          <a:solidFill>
            <a:schemeClr val="bg1"/>
          </a:solidFill>
          <a:ln>
            <a:solidFill>
              <a:srgbClr val="002060"/>
            </a:solidFill>
          </a:ln>
        </p:spPr>
        <p:txBody>
          <a:bodyPr wrap="square" rtlCol="0">
            <a:spAutoFit/>
          </a:bodyPr>
          <a:lstStyle/>
          <a:p>
            <a:r>
              <a:rPr lang="en" altLang="en-US" sz="1200" b="1" dirty="0" smtClean="0"/>
              <a:t>Target position, speed, acceleration, positioning width, and settling time can be set by setting the teaching number. </a:t>
            </a:r>
            <a:r>
              <a:rPr lang="en" altLang="ja-JP" sz="1200" b="1" dirty="0" smtClean="0"/>
              <a:t>(FCP </a:t>
            </a:r>
            <a:r>
              <a:rPr lang="en" altLang="en-US" sz="1200" b="1" dirty="0" smtClean="0"/>
              <a:t>exclusive setting)</a:t>
            </a:r>
            <a:endParaRPr kumimoji="1" lang="ja-JP" altLang="en-US" sz="1200" b="1" dirty="0"/>
          </a:p>
        </p:txBody>
      </p:sp>
      <p:sp>
        <p:nvSpPr>
          <p:cNvPr id="70" name="正方形/長方形 69"/>
          <p:cNvSpPr/>
          <p:nvPr/>
        </p:nvSpPr>
        <p:spPr>
          <a:xfrm>
            <a:off x="2346238" y="5666225"/>
            <a:ext cx="152220" cy="188935"/>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テキスト ボックス 57"/>
          <p:cNvSpPr txBox="1"/>
          <p:nvPr/>
        </p:nvSpPr>
        <p:spPr>
          <a:xfrm>
            <a:off x="2689687" y="5641452"/>
            <a:ext cx="1367242" cy="276999"/>
          </a:xfrm>
          <a:prstGeom prst="rect">
            <a:avLst/>
          </a:prstGeom>
          <a:solidFill>
            <a:schemeClr val="bg1"/>
          </a:solidFill>
          <a:ln>
            <a:solidFill>
              <a:srgbClr val="002060"/>
            </a:solidFill>
          </a:ln>
        </p:spPr>
        <p:txBody>
          <a:bodyPr wrap="square" rtlCol="0">
            <a:spAutoFit/>
          </a:bodyPr>
          <a:lstStyle/>
          <a:p>
            <a:r>
              <a:rPr kumimoji="1" lang="en" altLang="ja-JP" sz="1200" b="1" dirty="0" smtClean="0"/>
              <a:t>&lt;= </a:t>
            </a:r>
            <a:r>
              <a:rPr kumimoji="1" lang="en" altLang="en-US" sz="1200" b="1" dirty="0" smtClean="0"/>
              <a:t>Set teach no.</a:t>
            </a:r>
            <a:endParaRPr kumimoji="1" lang="ja-JP" altLang="en-US" sz="1200" b="1" dirty="0"/>
          </a:p>
        </p:txBody>
      </p:sp>
    </p:spTree>
    <p:extLst>
      <p:ext uri="{BB962C8B-B14F-4D97-AF65-F5344CB8AC3E}">
        <p14:creationId xmlns:p14="http://schemas.microsoft.com/office/powerpoint/2010/main" val="1007342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554545"/>
          </a:xfrm>
          <a:prstGeom prst="rect">
            <a:avLst/>
          </a:prstGeom>
          <a:noFill/>
        </p:spPr>
        <p:txBody>
          <a:bodyPr wrap="square" rtlCol="0">
            <a:spAutoFit/>
          </a:bodyPr>
          <a:lstStyle/>
          <a:p>
            <a:r>
              <a:rPr lang="en" altLang="en-US" sz="1600" b="1" dirty="0" smtClean="0">
                <a:latin typeface="Meiryo UI" panose="020B0604030504040204" pitchFamily="50" charset="-128"/>
                <a:ea typeface="Meiryo UI" panose="020B0604030504040204" pitchFamily="50" charset="-128"/>
                <a:cs typeface="メイリオ" panose="020B0604030504040204" pitchFamily="50" charset="-128"/>
              </a:rPr>
              <a:t>・Add operation start on trigger setting area.</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 altLang="en-US" sz="2800" dirty="0" smtClean="0">
                <a:latin typeface="Meiryo UI" panose="020B0604030504040204" pitchFamily="50" charset="-128"/>
                <a:ea typeface="Meiryo UI" panose="020B0604030504040204" pitchFamily="50" charset="-128"/>
                <a:cs typeface="メイリオ" panose="020B0604030504040204" pitchFamily="50" charset="-128"/>
              </a:rPr>
              <a:t>robot movement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dirty="0">
              <a:solidFill>
                <a:srgbClr val="00B050"/>
              </a:solidFill>
              <a:latin typeface="Meiryo UI" panose="020B0604030504040204" pitchFamily="50" charset="-128"/>
              <a:ea typeface="Meiryo UI" panose="020B0604030504040204" pitchFamily="50" charset="-128"/>
            </a:endParaRPr>
          </a:p>
        </p:txBody>
      </p:sp>
      <p:pic>
        <p:nvPicPr>
          <p:cNvPr id="77" name="図 76"/>
          <p:cNvPicPr>
            <a:picLocks noChangeAspect="1"/>
          </p:cNvPicPr>
          <p:nvPr/>
        </p:nvPicPr>
        <p:blipFill>
          <a:blip r:embed="rId3"/>
          <a:stretch>
            <a:fillRect/>
          </a:stretch>
        </p:blipFill>
        <p:spPr>
          <a:xfrm>
            <a:off x="266323" y="1715429"/>
            <a:ext cx="6322666" cy="1374493"/>
          </a:xfrm>
          <a:prstGeom prst="rect">
            <a:avLst/>
          </a:prstGeom>
        </p:spPr>
      </p:pic>
      <p:pic>
        <p:nvPicPr>
          <p:cNvPr id="78" name="図 77"/>
          <p:cNvPicPr>
            <a:picLocks noChangeAspect="1"/>
          </p:cNvPicPr>
          <p:nvPr/>
        </p:nvPicPr>
        <p:blipFill>
          <a:blip r:embed="rId4"/>
          <a:stretch>
            <a:fillRect/>
          </a:stretch>
        </p:blipFill>
        <p:spPr>
          <a:xfrm>
            <a:off x="284876" y="3089922"/>
            <a:ext cx="6306422" cy="608234"/>
          </a:xfrm>
          <a:prstGeom prst="rect">
            <a:avLst/>
          </a:prstGeom>
        </p:spPr>
      </p:pic>
      <p:sp>
        <p:nvSpPr>
          <p:cNvPr id="79" name="テキスト ボックス 78"/>
          <p:cNvSpPr txBox="1"/>
          <p:nvPr/>
        </p:nvSpPr>
        <p:spPr>
          <a:xfrm>
            <a:off x="465989" y="2309200"/>
            <a:ext cx="1368017" cy="338554"/>
          </a:xfrm>
          <a:prstGeom prst="rect">
            <a:avLst/>
          </a:prstGeom>
          <a:solidFill>
            <a:schemeClr val="bg1"/>
          </a:solidFill>
        </p:spPr>
        <p:txBody>
          <a:bodyPr wrap="square" lIns="0" rIns="0" rtlCol="0">
            <a:spAutoFit/>
          </a:bodyPr>
          <a:lstStyle/>
          <a:p>
            <a:pPr algn="ctr"/>
            <a:r>
              <a:rPr lang="en" altLang="en-US" sz="800" b="1" dirty="0" smtClean="0">
                <a:solidFill>
                  <a:srgbClr val="00B050"/>
                </a:solidFill>
                <a:latin typeface="Meiryo UI" panose="020B0604030504040204" pitchFamily="50" charset="-128"/>
                <a:ea typeface="Meiryo UI" panose="020B0604030504040204" pitchFamily="50" charset="-128"/>
              </a:rPr>
              <a:t>Robot movement </a:t>
            </a:r>
            <a:r>
              <a:rPr lang="en" altLang="ja-JP" sz="800" b="1" dirty="0" smtClean="0">
                <a:solidFill>
                  <a:srgbClr val="00B050"/>
                </a:solidFill>
                <a:latin typeface="Meiryo UI" panose="020B0604030504040204" pitchFamily="50" charset="-128"/>
                <a:ea typeface="Meiryo UI" panose="020B0604030504040204" pitchFamily="50" charset="-128"/>
              </a:rPr>
              <a:t>1 </a:t>
            </a:r>
            <a:r>
              <a:rPr lang="en" altLang="en-US" sz="800" b="1" dirty="0" smtClean="0">
                <a:solidFill>
                  <a:srgbClr val="00B050"/>
                </a:solidFill>
                <a:latin typeface="Meiryo UI" panose="020B0604030504040204" pitchFamily="50" charset="-128"/>
                <a:ea typeface="Meiryo UI" panose="020B0604030504040204" pitchFamily="50" charset="-128"/>
              </a:rPr>
              <a:t>starts</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890243" y="1978270"/>
            <a:ext cx="443305" cy="107722"/>
          </a:xfrm>
          <a:prstGeom prst="rect">
            <a:avLst/>
          </a:prstGeom>
          <a:solidFill>
            <a:schemeClr val="bg1"/>
          </a:solidFill>
        </p:spPr>
        <p:txBody>
          <a:bodyPr wrap="square" lIns="0" tIns="0" rIns="0" bIns="0" rtlCol="0">
            <a:spAutoFit/>
          </a:bodyPr>
          <a:lstStyle/>
          <a:p>
            <a:pPr algn="ctr"/>
            <a:r>
              <a:rPr lang="en"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571500" y="1945793"/>
            <a:ext cx="1087089" cy="736718"/>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dirty="0"/>
          </a:p>
        </p:txBody>
      </p:sp>
    </p:spTree>
    <p:extLst>
      <p:ext uri="{BB962C8B-B14F-4D97-AF65-F5344CB8AC3E}">
        <p14:creationId xmlns:p14="http://schemas.microsoft.com/office/powerpoint/2010/main" val="1213700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18582</TotalTime>
  <Words>2277</Words>
  <Application>Microsoft Office PowerPoint</Application>
  <PresentationFormat>A4 210 x 297 mm</PresentationFormat>
  <Paragraphs>750</Paragraphs>
  <Slides>22</Slides>
  <Notes>22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ＭＳ Ｐゴシック</vt:lpstr>
      <vt:lpstr>メイリオ</vt:lpstr>
      <vt:lpstr>Arial</vt:lpstr>
      <vt:lpstr>Calibri</vt:lpstr>
      <vt:lpstr>Calibri Light</vt:lpstr>
      <vt:lpstr>Office テーマ</vt:lpstr>
      <vt:lpstr>FCP ladder manual</vt:lpstr>
      <vt:lpstr>Overall</vt:lpstr>
      <vt:lpstr>Usable device area</vt:lpstr>
      <vt:lpstr>Program detail</vt:lpstr>
      <vt:lpstr>Add units and modules</vt:lpstr>
      <vt:lpstr>IO control setting</vt:lpstr>
      <vt:lpstr>IO control setting</vt:lpstr>
      <vt:lpstr>robot movement</vt:lpstr>
      <vt:lpstr>robot movement</vt:lpstr>
      <vt:lpstr>Camera operation (VAST)</vt:lpstr>
      <vt:lpstr>Camera operation (VAST)</vt:lpstr>
      <vt:lpstr>Camera operation (VAST)</vt:lpstr>
      <vt:lpstr>Cycle time measurement</vt:lpstr>
      <vt:lpstr>In stock of work</vt:lpstr>
      <vt:lpstr>In stock of work</vt:lpstr>
      <vt:lpstr>In stock of work – Exsample 1 </vt:lpstr>
      <vt:lpstr>Stock count</vt:lpstr>
      <vt:lpstr>error</vt:lpstr>
      <vt:lpstr>interference area</vt:lpstr>
      <vt:lpstr>interference area</vt:lpstr>
      <vt:lpstr>Program-to-program communication</vt:lpstr>
      <vt:lpstr>Cycle stop</vt:lpstr>
    </vt:vector>
  </TitlesOfParts>
  <Company>NIDEC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生田目 祥行</dc:creator>
  <cp:lastModifiedBy>Windows ユーザー</cp:lastModifiedBy>
  <cp:revision>1368</cp:revision>
  <cp:lastPrinted>2021-03-18T08:41:44Z</cp:lastPrinted>
  <dcterms:created xsi:type="dcterms:W3CDTF">2020-03-10T00:43:13Z</dcterms:created>
  <dcterms:modified xsi:type="dcterms:W3CDTF">2024-05-17T03:48:35Z</dcterms:modified>
</cp:coreProperties>
</file>