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89" r:id="rId5"/>
    <p:sldId id="390" r:id="rId6"/>
    <p:sldId id="360" r:id="rId7"/>
    <p:sldId id="362" r:id="rId8"/>
    <p:sldId id="378" r:id="rId9"/>
    <p:sldId id="368" r:id="rId10"/>
    <p:sldId id="382" r:id="rId11"/>
    <p:sldId id="386" r:id="rId12"/>
    <p:sldId id="391"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5" autoAdjust="0"/>
    <p:restoredTop sz="94077" autoAdjust="0"/>
  </p:normalViewPr>
  <p:slideViewPr>
    <p:cSldViewPr snapToGrid="0">
      <p:cViewPr varScale="1">
        <p:scale>
          <a:sx n="56" d="100"/>
          <a:sy n="56" d="100"/>
        </p:scale>
        <p:origin x="2914" y="67"/>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54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2024/6/3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2024/6/3</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a:p>
        </p:txBody>
      </p:sp>
    </p:spTree>
    <p:extLst>
      <p:ext uri="{BB962C8B-B14F-4D97-AF65-F5344CB8AC3E}">
        <p14:creationId xmlns:p14="http://schemas.microsoft.com/office/powerpoint/2010/main" val="375725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a:p>
        </p:txBody>
      </p:sp>
    </p:spTree>
    <p:extLst>
      <p:ext uri="{BB962C8B-B14F-4D97-AF65-F5344CB8AC3E}">
        <p14:creationId xmlns:p14="http://schemas.microsoft.com/office/powerpoint/2010/main" val="167446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a:p>
        </p:txBody>
      </p:sp>
    </p:spTree>
    <p:extLst>
      <p:ext uri="{BB962C8B-B14F-4D97-AF65-F5344CB8AC3E}">
        <p14:creationId xmlns:p14="http://schemas.microsoft.com/office/powerpoint/2010/main" val="425715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a:p>
        </p:txBody>
      </p:sp>
    </p:spTree>
    <p:extLst>
      <p:ext uri="{BB962C8B-B14F-4D97-AF65-F5344CB8AC3E}">
        <p14:creationId xmlns:p14="http://schemas.microsoft.com/office/powerpoint/2010/main" val="74115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a:p>
        </p:txBody>
      </p:sp>
    </p:spTree>
    <p:extLst>
      <p:ext uri="{BB962C8B-B14F-4D97-AF65-F5344CB8AC3E}">
        <p14:creationId xmlns:p14="http://schemas.microsoft.com/office/powerpoint/2010/main" val="4910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a:p>
        </p:txBody>
      </p:sp>
    </p:spTree>
    <p:extLst>
      <p:ext uri="{BB962C8B-B14F-4D97-AF65-F5344CB8AC3E}">
        <p14:creationId xmlns:p14="http://schemas.microsoft.com/office/powerpoint/2010/main" val="364778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a:p>
        </p:txBody>
      </p:sp>
    </p:spTree>
    <p:extLst>
      <p:ext uri="{BB962C8B-B14F-4D97-AF65-F5344CB8AC3E}">
        <p14:creationId xmlns:p14="http://schemas.microsoft.com/office/powerpoint/2010/main" val="209983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a:p>
        </p:txBody>
      </p:sp>
    </p:spTree>
    <p:extLst>
      <p:ext uri="{BB962C8B-B14F-4D97-AF65-F5344CB8AC3E}">
        <p14:creationId xmlns:p14="http://schemas.microsoft.com/office/powerpoint/2010/main" val="5998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FCP</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ラダー説明資料</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全体構成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制御</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デバイス使用領域</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プログラム説明</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プログラム詳細構成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シーケンス記載ルール</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プログラム編集方法</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ユニット</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、モジュール</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追加</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IO</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制御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カメラ動作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サイクルタイム測定</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ワーク在荷</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エラー</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干渉領域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プログラム間</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通信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サイクル停止</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・トリガに動作開始を追加</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68632" y="1745174"/>
            <a:ext cx="6324975" cy="1982727"/>
            <a:chOff x="289668" y="1597607"/>
            <a:chExt cx="6324975" cy="1982727"/>
          </a:xfrm>
        </p:grpSpPr>
        <p:pic>
          <p:nvPicPr>
            <p:cNvPr id="77" name="図 76"/>
            <p:cNvPicPr>
              <a:picLocks noChangeAspect="1"/>
            </p:cNvPicPr>
            <p:nvPr/>
          </p:nvPicPr>
          <p:blipFill>
            <a:blip r:embed="rId3"/>
            <a:stretch>
              <a:fillRect/>
            </a:stretch>
          </p:blipFill>
          <p:spPr>
            <a:xfrm>
              <a:off x="289668" y="1597607"/>
              <a:ext cx="6322666" cy="1374493"/>
            </a:xfrm>
            <a:prstGeom prst="rect">
              <a:avLst/>
            </a:prstGeom>
          </p:spPr>
        </p:pic>
        <p:pic>
          <p:nvPicPr>
            <p:cNvPr id="78" name="図 77"/>
            <p:cNvPicPr>
              <a:picLocks noChangeAspect="1"/>
            </p:cNvPicPr>
            <p:nvPr/>
          </p:nvPicPr>
          <p:blipFill>
            <a:blip r:embed="rId4"/>
            <a:stretch>
              <a:fillRect/>
            </a:stretch>
          </p:blipFill>
          <p:spPr>
            <a:xfrm>
              <a:off x="308221" y="2972100"/>
              <a:ext cx="6306422" cy="608234"/>
            </a:xfrm>
            <a:prstGeom prst="rect">
              <a:avLst/>
            </a:prstGeom>
          </p:spPr>
        </p:pic>
        <p:sp>
          <p:nvSpPr>
            <p:cNvPr id="79" name="テキスト ボックス 78"/>
            <p:cNvSpPr txBox="1"/>
            <p:nvPr/>
          </p:nvSpPr>
          <p:spPr>
            <a:xfrm>
              <a:off x="708244" y="2201746"/>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872482" y="1910986"/>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691710" y="1862422"/>
              <a:ext cx="921229"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239917" y="1990779"/>
            <a:ext cx="6351381" cy="2705277"/>
            <a:chOff x="239917" y="2298252"/>
            <a:chExt cx="7188426" cy="3061804"/>
          </a:xfrm>
        </p:grpSpPr>
        <p:pic>
          <p:nvPicPr>
            <p:cNvPr id="2" name="図 1"/>
            <p:cNvPicPr>
              <a:picLocks noChangeAspect="1"/>
            </p:cNvPicPr>
            <p:nvPr/>
          </p:nvPicPr>
          <p:blipFill rotWithShape="1">
            <a:blip r:embed="rId3"/>
            <a:srcRect r="89551"/>
            <a:stretch/>
          </p:blipFill>
          <p:spPr>
            <a:xfrm>
              <a:off x="239917" y="2304923"/>
              <a:ext cx="1068022" cy="3055133"/>
            </a:xfrm>
            <a:prstGeom prst="rect">
              <a:avLst/>
            </a:prstGeom>
          </p:spPr>
        </p:pic>
        <p:pic>
          <p:nvPicPr>
            <p:cNvPr id="26" name="図 25"/>
            <p:cNvPicPr>
              <a:picLocks noChangeAspect="1"/>
            </p:cNvPicPr>
            <p:nvPr/>
          </p:nvPicPr>
          <p:blipFill rotWithShape="1">
            <a:blip r:embed="rId3"/>
            <a:srcRect l="39779"/>
            <a:stretch/>
          </p:blipFill>
          <p:spPr>
            <a:xfrm>
              <a:off x="1273214" y="2298252"/>
              <a:ext cx="6155129" cy="3055133"/>
            </a:xfrm>
            <a:prstGeom prst="rect">
              <a:avLst/>
            </a:prstGeom>
          </p:spPr>
        </p:pic>
      </p:grpSp>
      <p:sp>
        <p:nvSpPr>
          <p:cNvPr id="22" name="テキスト ボックス 21"/>
          <p:cNvSpPr txBox="1"/>
          <p:nvPr/>
        </p:nvSpPr>
        <p:spPr>
          <a:xfrm>
            <a:off x="239917" y="1232518"/>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カメラ動作トリガー送信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使用するカメラ</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program /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No. / Model No.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 １／２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3" name="テキスト ボックス 12"/>
          <p:cNvSpPr txBox="1"/>
          <p:nvPr/>
        </p:nvSpPr>
        <p:spPr>
          <a:xfrm>
            <a:off x="2472183" y="2445697"/>
            <a:ext cx="2248994" cy="276999"/>
          </a:xfrm>
          <a:prstGeom prst="rect">
            <a:avLst/>
          </a:prstGeom>
          <a:solidFill>
            <a:schemeClr val="bg1"/>
          </a:solidFill>
          <a:ln w="25400">
            <a:noFill/>
          </a:ln>
        </p:spPr>
        <p:txBody>
          <a:bodyPr wrap="square" rtlCol="0">
            <a:spAutoFit/>
          </a:bodyPr>
          <a:lstStyle/>
          <a:p>
            <a:r>
              <a:rPr lang="en-US" altLang="ja-JP" sz="1200" b="1" dirty="0" smtClean="0"/>
              <a:t>&lt;=</a:t>
            </a:r>
            <a:r>
              <a:rPr lang="ja-JP" altLang="en-US" sz="1200" b="1" dirty="0" smtClean="0"/>
              <a:t>使用するカメラの</a:t>
            </a:r>
            <a:r>
              <a:rPr lang="en-US" altLang="ja-JP" sz="1200" b="1" dirty="0" smtClean="0"/>
              <a:t>NO.</a:t>
            </a:r>
            <a:r>
              <a:rPr lang="ja-JP" altLang="en-US" sz="1200" b="1" dirty="0" smtClean="0"/>
              <a:t>を設定</a:t>
            </a:r>
            <a:endParaRPr lang="en-US" altLang="ja-JP" sz="1200" b="1" dirty="0" smtClean="0"/>
          </a:p>
        </p:txBody>
      </p:sp>
      <p:sp>
        <p:nvSpPr>
          <p:cNvPr id="14" name="角丸四角形 13"/>
          <p:cNvSpPr/>
          <p:nvPr/>
        </p:nvSpPr>
        <p:spPr>
          <a:xfrm>
            <a:off x="2096551" y="243179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12322" y="2839835"/>
            <a:ext cx="2363152" cy="461665"/>
          </a:xfrm>
          <a:prstGeom prst="rect">
            <a:avLst/>
          </a:prstGeom>
          <a:solidFill>
            <a:schemeClr val="bg1"/>
          </a:solidFill>
          <a:ln w="25400">
            <a:noFill/>
          </a:ln>
        </p:spPr>
        <p:txBody>
          <a:bodyPr wrap="square" rtlCol="0">
            <a:spAutoFit/>
          </a:bodyPr>
          <a:lstStyle/>
          <a:p>
            <a:r>
              <a:rPr lang="en-US" altLang="ja-JP" sz="1200" b="1" dirty="0" smtClean="0"/>
              <a:t>&lt;= </a:t>
            </a:r>
            <a:r>
              <a:rPr lang="ja-JP" altLang="en-US" sz="1200" b="1" dirty="0" smtClean="0"/>
              <a:t>カメラ動作時の</a:t>
            </a:r>
            <a:r>
              <a:rPr lang="en-US" altLang="ja-JP" sz="1200" b="1" dirty="0" smtClean="0"/>
              <a:t>Program</a:t>
            </a:r>
            <a:r>
              <a:rPr lang="ja-JP" altLang="en-US" sz="1200" b="1" dirty="0" smtClean="0"/>
              <a:t> </a:t>
            </a:r>
            <a:r>
              <a:rPr lang="en-US" altLang="ja-JP" sz="1200" b="1" dirty="0" smtClean="0"/>
              <a:t>/ </a:t>
            </a:r>
            <a:r>
              <a:rPr lang="en-US" altLang="ja-JP" sz="1200" b="1" dirty="0" err="1" smtClean="0"/>
              <a:t>Config</a:t>
            </a:r>
            <a:r>
              <a:rPr lang="en-US" altLang="ja-JP" sz="1200" b="1" dirty="0" smtClean="0"/>
              <a:t> </a:t>
            </a:r>
            <a:r>
              <a:rPr lang="ja-JP" altLang="en-US" sz="1200" b="1" dirty="0" smtClean="0"/>
              <a:t>の</a:t>
            </a:r>
            <a:r>
              <a:rPr lang="en-US" altLang="ja-JP" sz="1200" b="1" dirty="0" smtClean="0"/>
              <a:t>No.</a:t>
            </a:r>
            <a:r>
              <a:rPr lang="ja-JP" altLang="en-US" sz="1200" b="1" dirty="0" smtClean="0"/>
              <a:t>を設定</a:t>
            </a:r>
            <a:endParaRPr lang="en-US" altLang="ja-JP" sz="1200" b="1" dirty="0" smtClean="0"/>
          </a:p>
        </p:txBody>
      </p:sp>
      <p:sp>
        <p:nvSpPr>
          <p:cNvPr id="17" name="角丸四角形 16"/>
          <p:cNvSpPr/>
          <p:nvPr/>
        </p:nvSpPr>
        <p:spPr>
          <a:xfrm>
            <a:off x="3129407" y="2839835"/>
            <a:ext cx="284353" cy="55000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48841" y="2376186"/>
            <a:ext cx="801272" cy="231397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277327" y="4810168"/>
            <a:ext cx="2016293" cy="461665"/>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カメラ動作開始信号</a:t>
            </a:r>
            <a:endParaRPr lang="en-US" altLang="ja-JP" sz="1200" b="1" dirty="0" smtClean="0"/>
          </a:p>
          <a:p>
            <a:r>
              <a:rPr lang="ja-JP" altLang="en-US" sz="1200" b="1" dirty="0" smtClean="0"/>
              <a:t>（シーケンスからのトリガー）</a:t>
            </a:r>
            <a:endParaRPr lang="en-US" altLang="ja-JP" sz="1200" b="1" dirty="0" smtClean="0"/>
          </a:p>
        </p:txBody>
      </p:sp>
      <p:sp>
        <p:nvSpPr>
          <p:cNvPr id="31" name="角丸四角形 30"/>
          <p:cNvSpPr/>
          <p:nvPr/>
        </p:nvSpPr>
        <p:spPr>
          <a:xfrm>
            <a:off x="5707992" y="3704436"/>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5081286" y="4809924"/>
            <a:ext cx="1499492" cy="461665"/>
          </a:xfrm>
          <a:prstGeom prst="rect">
            <a:avLst/>
          </a:prstGeom>
          <a:solidFill>
            <a:schemeClr val="bg1"/>
          </a:solidFill>
          <a:ln w="25400">
            <a:solidFill>
              <a:srgbClr val="00B050"/>
            </a:solidFill>
          </a:ln>
        </p:spPr>
        <p:txBody>
          <a:bodyPr wrap="square" rtlCol="0">
            <a:spAutoFit/>
          </a:bodyPr>
          <a:lstStyle/>
          <a:p>
            <a:r>
              <a:rPr lang="ja-JP" altLang="en-US" sz="1200" b="1" dirty="0" smtClean="0"/>
              <a:t>動作させる“</a:t>
            </a:r>
            <a:r>
              <a:rPr lang="en-US" altLang="ja-JP" sz="1200" b="1" dirty="0" smtClean="0"/>
              <a:t>”</a:t>
            </a:r>
            <a:r>
              <a:rPr lang="ja-JP" altLang="en-US" sz="1200" b="1" dirty="0" smtClean="0"/>
              <a:t>カメラ動作フラグ</a:t>
            </a:r>
            <a:r>
              <a:rPr lang="en-US" altLang="ja-JP" sz="1200" b="1" dirty="0" smtClean="0"/>
              <a:t>”</a:t>
            </a:r>
            <a:r>
              <a:rPr lang="ja-JP" altLang="en-US" sz="1200" b="1" dirty="0" smtClean="0"/>
              <a:t>を設定</a:t>
            </a:r>
            <a:endParaRPr lang="en-US" altLang="ja-JP" sz="1200" b="1" dirty="0" smtClean="0"/>
          </a:p>
        </p:txBody>
      </p:sp>
      <p:sp>
        <p:nvSpPr>
          <p:cNvPr id="35" name="テキスト ボックス 34"/>
          <p:cNvSpPr txBox="1"/>
          <p:nvPr/>
        </p:nvSpPr>
        <p:spPr>
          <a:xfrm>
            <a:off x="239917" y="5539217"/>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受信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シーケンスに、カメラ動作結果</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フラグを設定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618241" y="6199657"/>
            <a:ext cx="5591038" cy="3190460"/>
            <a:chOff x="277327" y="6276922"/>
            <a:chExt cx="5826266" cy="3324690"/>
          </a:xfrm>
        </p:grpSpPr>
        <p:pic>
          <p:nvPicPr>
            <p:cNvPr id="8" name="図 7"/>
            <p:cNvPicPr>
              <a:picLocks noChangeAspect="1"/>
            </p:cNvPicPr>
            <p:nvPr/>
          </p:nvPicPr>
          <p:blipFill rotWithShape="1">
            <a:blip r:embed="rId4"/>
            <a:srcRect r="70011"/>
            <a:stretch/>
          </p:blipFill>
          <p:spPr>
            <a:xfrm>
              <a:off x="277327" y="6276923"/>
              <a:ext cx="2882562" cy="3324689"/>
            </a:xfrm>
            <a:prstGeom prst="rect">
              <a:avLst/>
            </a:prstGeom>
          </p:spPr>
        </p:pic>
        <p:pic>
          <p:nvPicPr>
            <p:cNvPr id="36" name="図 35"/>
            <p:cNvPicPr>
              <a:picLocks noChangeAspect="1"/>
            </p:cNvPicPr>
            <p:nvPr/>
          </p:nvPicPr>
          <p:blipFill rotWithShape="1">
            <a:blip r:embed="rId4"/>
            <a:srcRect l="69376" r="-1"/>
            <a:stretch/>
          </p:blipFill>
          <p:spPr>
            <a:xfrm>
              <a:off x="3159889" y="6276922"/>
              <a:ext cx="2943704" cy="3324689"/>
            </a:xfrm>
            <a:prstGeom prst="rect">
              <a:avLst/>
            </a:prstGeom>
          </p:spPr>
        </p:pic>
      </p:grpSp>
      <p:sp>
        <p:nvSpPr>
          <p:cNvPr id="37" name="角丸四角形 36"/>
          <p:cNvSpPr/>
          <p:nvPr/>
        </p:nvSpPr>
        <p:spPr>
          <a:xfrm>
            <a:off x="1600696" y="7487499"/>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2634677" y="8130876"/>
            <a:ext cx="1815403" cy="276999"/>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カメラ動作結果</a:t>
            </a:r>
            <a:r>
              <a:rPr lang="en-US" altLang="ja-JP" sz="1200" b="1" dirty="0" smtClean="0"/>
              <a:t>OK</a:t>
            </a:r>
            <a:r>
              <a:rPr lang="ja-JP" altLang="en-US" sz="1200" b="1" dirty="0" smtClean="0"/>
              <a:t>フラグ</a:t>
            </a:r>
            <a:endParaRPr lang="en-US" altLang="ja-JP" sz="1200" b="1" dirty="0" smtClean="0"/>
          </a:p>
        </p:txBody>
      </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306187" y="2312484"/>
            <a:ext cx="6084719" cy="2451828"/>
          </a:xfrm>
          <a:prstGeom prst="rect">
            <a:avLst/>
          </a:prstGeom>
        </p:spPr>
      </p:pic>
      <p:sp>
        <p:nvSpPr>
          <p:cNvPr id="22" name="テキスト ボックス 21"/>
          <p:cNvSpPr txBox="1"/>
          <p:nvPr/>
        </p:nvSpPr>
        <p:spPr>
          <a:xfrm>
            <a:off x="239917" y="1232518"/>
            <a:ext cx="6590961" cy="830997"/>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カメラ動作結果参照</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D_alignment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配列に結果が格納されている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軸</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カメラ番号の二次元配列</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 ２／２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306188" y="2672526"/>
            <a:ext cx="6084718" cy="153098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724306" y="2810379"/>
            <a:ext cx="984171"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3894784" y="2660392"/>
            <a:ext cx="643214" cy="276999"/>
          </a:xfrm>
          <a:prstGeom prst="rect">
            <a:avLst/>
          </a:prstGeom>
          <a:solidFill>
            <a:schemeClr val="bg1"/>
          </a:solidFill>
          <a:ln w="25400">
            <a:solidFill>
              <a:srgbClr val="00B050"/>
            </a:solidFill>
          </a:ln>
        </p:spPr>
        <p:txBody>
          <a:bodyPr wrap="square" rtlCol="0">
            <a:spAutoFit/>
          </a:bodyPr>
          <a:lstStyle/>
          <a:p>
            <a:r>
              <a:rPr lang="ja-JP" altLang="en-US" sz="1200" b="1" dirty="0" smtClean="0"/>
              <a:t>軸番号</a:t>
            </a:r>
            <a:endParaRPr lang="en-US" altLang="ja-JP" sz="1200" b="1" dirty="0" smtClean="0"/>
          </a:p>
        </p:txBody>
      </p:sp>
      <p:sp>
        <p:nvSpPr>
          <p:cNvPr id="24" name="角丸四角形 23"/>
          <p:cNvSpPr/>
          <p:nvPr/>
        </p:nvSpPr>
        <p:spPr>
          <a:xfrm>
            <a:off x="4878955" y="2823713"/>
            <a:ext cx="1430405"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5114235" y="2517287"/>
            <a:ext cx="985607" cy="461665"/>
          </a:xfrm>
          <a:prstGeom prst="rect">
            <a:avLst/>
          </a:prstGeom>
          <a:solidFill>
            <a:schemeClr val="bg1"/>
          </a:solidFill>
          <a:ln w="25400">
            <a:solidFill>
              <a:srgbClr val="00B050"/>
            </a:solidFill>
          </a:ln>
        </p:spPr>
        <p:txBody>
          <a:bodyPr wrap="square" rtlCol="0">
            <a:spAutoFit/>
          </a:bodyPr>
          <a:lstStyle/>
          <a:p>
            <a:r>
              <a:rPr lang="ja-JP" altLang="en-US" sz="1200" b="1" dirty="0"/>
              <a:t>カメラ</a:t>
            </a:r>
            <a:r>
              <a:rPr lang="ja-JP" altLang="en-US" sz="1200" b="1" dirty="0" smtClean="0"/>
              <a:t>番号</a:t>
            </a:r>
            <a:endParaRPr lang="en-US" altLang="ja-JP" sz="1200" b="1" dirty="0" smtClean="0"/>
          </a:p>
          <a:p>
            <a:r>
              <a:rPr lang="en-US" altLang="ja-JP" sz="1200" b="1" dirty="0" smtClean="0"/>
              <a:t>※0</a:t>
            </a:r>
            <a:r>
              <a:rPr lang="ja-JP" altLang="en-US" sz="1200" b="1" dirty="0" smtClean="0"/>
              <a:t>から</a:t>
            </a:r>
            <a:endParaRPr lang="en-US" altLang="ja-JP" sz="1200" b="1" dirty="0" smtClean="0"/>
          </a:p>
        </p:txBody>
      </p:sp>
    </p:spTree>
    <p:extLst>
      <p:ext uri="{BB962C8B-B14F-4D97-AF65-F5344CB8AC3E}">
        <p14:creationId xmlns:p14="http://schemas.microsoft.com/office/powerpoint/2010/main" val="1583274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254869" y="1812328"/>
            <a:ext cx="6253413" cy="3897300"/>
            <a:chOff x="-1334172" y="2140813"/>
            <a:chExt cx="7642737" cy="4763165"/>
          </a:xfrm>
        </p:grpSpPr>
        <p:pic>
          <p:nvPicPr>
            <p:cNvPr id="8" name="図 7"/>
            <p:cNvPicPr>
              <a:picLocks noChangeAspect="1"/>
            </p:cNvPicPr>
            <p:nvPr/>
          </p:nvPicPr>
          <p:blipFill rotWithShape="1">
            <a:blip r:embed="rId3"/>
            <a:srcRect r="80018"/>
            <a:stretch/>
          </p:blipFill>
          <p:spPr>
            <a:xfrm>
              <a:off x="-1334172" y="2140813"/>
              <a:ext cx="1924481" cy="4763165"/>
            </a:xfrm>
            <a:prstGeom prst="rect">
              <a:avLst/>
            </a:prstGeom>
          </p:spPr>
        </p:pic>
        <p:pic>
          <p:nvPicPr>
            <p:cNvPr id="12" name="図 11"/>
            <p:cNvPicPr>
              <a:picLocks noChangeAspect="1"/>
            </p:cNvPicPr>
            <p:nvPr/>
          </p:nvPicPr>
          <p:blipFill rotWithShape="1">
            <a:blip r:embed="rId3"/>
            <a:srcRect l="40211"/>
            <a:stretch/>
          </p:blipFill>
          <p:spPr>
            <a:xfrm>
              <a:off x="550154" y="2140813"/>
              <a:ext cx="5758411" cy="4763165"/>
            </a:xfrm>
            <a:prstGeom prst="rect">
              <a:avLst/>
            </a:prstGeom>
          </p:spPr>
        </p:pic>
      </p:grpSp>
      <p:sp>
        <p:nvSpPr>
          <p:cNvPr id="22" name="テキスト ボックス 21"/>
          <p:cNvSpPr txBox="1"/>
          <p:nvPr/>
        </p:nvSpPr>
        <p:spPr>
          <a:xfrm>
            <a:off x="185908" y="1227553"/>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・サイクルタイム測定を実施するプロセスの開始・完了のデバイスを配置。</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3" name="角丸四角形 2"/>
          <p:cNvSpPr/>
          <p:nvPr/>
        </p:nvSpPr>
        <p:spPr>
          <a:xfrm>
            <a:off x="3573780" y="2606040"/>
            <a:ext cx="556260" cy="211048"/>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571957" y="2899249"/>
            <a:ext cx="553003"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66995" y="2281609"/>
            <a:ext cx="800219" cy="276999"/>
          </a:xfrm>
          <a:prstGeom prst="rect">
            <a:avLst/>
          </a:prstGeom>
          <a:solidFill>
            <a:schemeClr val="bg1"/>
          </a:solidFill>
          <a:ln>
            <a:solidFill>
              <a:srgbClr val="0000FF"/>
            </a:solidFill>
          </a:ln>
        </p:spPr>
        <p:txBody>
          <a:bodyPr wrap="none" rtlCol="0">
            <a:spAutoFit/>
          </a:bodyPr>
          <a:lstStyle/>
          <a:p>
            <a:r>
              <a:rPr kumimoji="1" lang="ja-JP" altLang="en-US" sz="1200" b="1" dirty="0" smtClean="0"/>
              <a:t>計測開始</a:t>
            </a:r>
            <a:endParaRPr kumimoji="1" lang="ja-JP" altLang="en-US" sz="1200" b="1" dirty="0"/>
          </a:p>
        </p:txBody>
      </p:sp>
      <p:sp>
        <p:nvSpPr>
          <p:cNvPr id="9" name="テキスト ボックス 8"/>
          <p:cNvSpPr txBox="1"/>
          <p:nvPr/>
        </p:nvSpPr>
        <p:spPr>
          <a:xfrm>
            <a:off x="2373392" y="2899249"/>
            <a:ext cx="1107996"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計測結果保存</a:t>
            </a:r>
            <a:endParaRPr kumimoji="1" lang="ja-JP" altLang="en-US" sz="1200" b="1" dirty="0"/>
          </a:p>
        </p:txBody>
      </p:sp>
      <p:sp>
        <p:nvSpPr>
          <p:cNvPr id="15" name="角丸四角形 14"/>
          <p:cNvSpPr/>
          <p:nvPr/>
        </p:nvSpPr>
        <p:spPr>
          <a:xfrm>
            <a:off x="5671826" y="2558608"/>
            <a:ext cx="784854"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3571957" y="3215384"/>
            <a:ext cx="553003" cy="233974"/>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2373392" y="3215384"/>
            <a:ext cx="1107996" cy="276999"/>
          </a:xfrm>
          <a:prstGeom prst="rect">
            <a:avLst/>
          </a:prstGeom>
          <a:solidFill>
            <a:schemeClr val="bg1"/>
          </a:solidFill>
          <a:ln>
            <a:solidFill>
              <a:srgbClr val="92D050"/>
            </a:solidFill>
          </a:ln>
        </p:spPr>
        <p:txBody>
          <a:bodyPr wrap="square" rtlCol="0">
            <a:spAutoFit/>
          </a:bodyPr>
          <a:lstStyle/>
          <a:p>
            <a:r>
              <a:rPr kumimoji="1" lang="ja-JP" altLang="en-US" sz="1200" b="1" dirty="0" smtClean="0"/>
              <a:t>計測リセット</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674030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・作業場所・サンプルの種類・ハンドリング条件を設定することで、ハンドリング可否・ハンドリング時のトレイ位置のオフセット量・トレイ上の位置の確認可。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パラメータを設定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の際の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は下記の様に設定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サンプル在庫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or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排出スペースがある際のローカルデバイス設定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71101" y="2214711"/>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02781" y="2912745"/>
            <a:ext cx="3305007" cy="1169551"/>
          </a:xfrm>
          <a:prstGeom prst="rect">
            <a:avLst/>
          </a:prstGeom>
          <a:solidFill>
            <a:schemeClr val="bg1"/>
          </a:solid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1.</a:t>
            </a:r>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作業対応場所</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サンプル種類</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p:txBody>
      </p:sp>
      <p:sp>
        <p:nvSpPr>
          <p:cNvPr id="18" name="右中かっこ 17"/>
          <p:cNvSpPr/>
          <p:nvPr/>
        </p:nvSpPr>
        <p:spPr>
          <a:xfrm flipH="1">
            <a:off x="3830140" y="27812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角丸四角形 12"/>
          <p:cNvSpPr/>
          <p:nvPr/>
        </p:nvSpPr>
        <p:spPr>
          <a:xfrm>
            <a:off x="5731586" y="2753239"/>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230631" y="2230019"/>
            <a:ext cx="1627369" cy="523220"/>
          </a:xfrm>
          <a:prstGeom prst="rect">
            <a:avLst/>
          </a:prstGeom>
          <a:solidFill>
            <a:schemeClr val="bg1"/>
          </a:solidFill>
          <a:ln w="38100">
            <a:noFill/>
          </a:ln>
        </p:spPr>
        <p:txBody>
          <a:bodyPr wrap="none" rtlCol="0">
            <a:spAutoFit/>
          </a:bodyPr>
          <a:lstStyle/>
          <a:p>
            <a:r>
              <a:rPr lang="ja-JP" altLang="en-US" sz="1400" b="1" dirty="0">
                <a:solidFill>
                  <a:srgbClr val="FF0000"/>
                </a:solidFill>
                <a:latin typeface="Meiryo UI" panose="020B0604030504040204" pitchFamily="50" charset="-128"/>
                <a:ea typeface="Meiryo UI" panose="020B0604030504040204" pitchFamily="50" charset="-128"/>
              </a:rPr>
              <a:t>２</a:t>
            </a:r>
            <a:r>
              <a:rPr lang="en-US" altLang="ja-JP" sz="1400" b="1" dirty="0" smtClean="0">
                <a:solidFill>
                  <a:srgbClr val="FF0000"/>
                </a:solidFill>
                <a:latin typeface="Meiryo UI" panose="020B0604030504040204" pitchFamily="50" charset="-128"/>
                <a:ea typeface="Meiryo UI" panose="020B0604030504040204" pitchFamily="50" charset="-128"/>
              </a:rPr>
              <a:t>.</a:t>
            </a:r>
            <a:r>
              <a:rPr lang="ja-JP" altLang="en-US" sz="1400" b="1" dirty="0" smtClean="0">
                <a:solidFill>
                  <a:srgbClr val="FF0000"/>
                </a:solidFill>
                <a:latin typeface="Meiryo UI" panose="020B0604030504040204" pitchFamily="50" charset="-128"/>
                <a:ea typeface="Meiryo UI" panose="020B0604030504040204" pitchFamily="50" charset="-128"/>
              </a:rPr>
              <a:t>ローカルデバイス</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の設定</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17054" y="5022050"/>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（固定条件）</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693488" y="3709770"/>
            <a:ext cx="156918" cy="302123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2" name="図 31"/>
          <p:cNvPicPr>
            <a:picLocks noChangeAspect="1"/>
          </p:cNvPicPr>
          <p:nvPr/>
        </p:nvPicPr>
        <p:blipFill>
          <a:blip r:embed="rId5"/>
          <a:stretch>
            <a:fillRect/>
          </a:stretch>
        </p:blipFill>
        <p:spPr>
          <a:xfrm>
            <a:off x="502781" y="558229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下記の様に在荷チェックフローに組み込み、</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ロボット動作開始前にチェック機能を持たせることが可能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271970" y="1537308"/>
            <a:ext cx="6586030" cy="2424973"/>
            <a:chOff x="290529" y="5593611"/>
            <a:chExt cx="6586030"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39846" y="5789201"/>
              <a:ext cx="636713" cy="523220"/>
            </a:xfrm>
            <a:prstGeom prst="rect">
              <a:avLst/>
            </a:prstGeom>
            <a:solidFill>
              <a:schemeClr val="bg1"/>
            </a:solidFill>
            <a:ln w="38100">
              <a:noFill/>
            </a:ln>
          </p:spPr>
          <p:txBody>
            <a:bodyPr wrap="none" rtlCol="0">
              <a:spAutoFit/>
            </a:bodyPr>
            <a:lstStyle/>
            <a:p>
              <a:r>
                <a:rPr lang="ja-JP" altLang="en-US" sz="1400" b="1" dirty="0" smtClean="0">
                  <a:latin typeface="Meiryo UI" panose="020B0604030504040204" pitchFamily="50" charset="-128"/>
                  <a:ea typeface="Meiryo UI" panose="020B0604030504040204" pitchFamily="50" charset="-128"/>
                </a:rPr>
                <a:t>接続</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しない</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の供給トレイからワークを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する際に、サンプルの有無を確認する際には、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下記の様な設定となり、＠</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LR200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の時にワークの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350804" y="181964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 : 1 </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4" name="図 3"/>
          <p:cNvPicPr>
            <a:picLocks noChangeAspect="1"/>
          </p:cNvPicPr>
          <p:nvPr/>
        </p:nvPicPr>
        <p:blipFill>
          <a:blip r:embed="rId5"/>
          <a:stretch>
            <a:fillRect/>
          </a:stretch>
        </p:blipFill>
        <p:spPr>
          <a:xfrm>
            <a:off x="350804" y="4663876"/>
            <a:ext cx="3789093" cy="2275075"/>
          </a:xfrm>
          <a:prstGeom prst="rect">
            <a:avLst/>
          </a:prstGeom>
        </p:spPr>
      </p:pic>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タイトル 4"/>
          <p:cNvSpPr>
            <a:spLocks noGrp="1"/>
          </p:cNvSpPr>
          <p:nvPr>
            <p:ph type="title"/>
          </p:nvPr>
        </p:nvSpPr>
        <p:spPr>
          <a:xfrm>
            <a:off x="1658589" y="455198"/>
            <a:ext cx="4932709" cy="603834"/>
          </a:xfrm>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 設定例</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1</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53740" y="3700206"/>
            <a:ext cx="3198311" cy="307777"/>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863713" y="3280750"/>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1503"/>
          <a:stretch/>
        </p:blipFill>
        <p:spPr>
          <a:xfrm>
            <a:off x="2087811" y="2200433"/>
            <a:ext cx="3995489" cy="3943350"/>
          </a:xfrm>
          <a:prstGeom prst="rect">
            <a:avLst/>
          </a:prstGeom>
        </p:spPr>
      </p:pic>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 / Place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時</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のアームの開閉時にサンプルの増減をカウントする機能。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Mode no. Unit mode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はワーク在荷と共通設定。供給トレイ</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からワークをピックする際の設定は以下の様になる。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在荷カウント</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4"/>
          <a:srcRect r="76533"/>
          <a:stretch/>
        </p:blipFill>
        <p:spPr>
          <a:xfrm>
            <a:off x="749526" y="2161811"/>
            <a:ext cx="1642892" cy="1857375"/>
          </a:xfrm>
          <a:prstGeom prst="rect">
            <a:avLst/>
          </a:prstGeom>
        </p:spPr>
      </p:pic>
      <p:sp>
        <p:nvSpPr>
          <p:cNvPr id="15" name="テキスト ボックス 14"/>
          <p:cNvSpPr txBox="1"/>
          <p:nvPr/>
        </p:nvSpPr>
        <p:spPr>
          <a:xfrm>
            <a:off x="2264018" y="2559410"/>
            <a:ext cx="1802096"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Mode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２</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加算</a:t>
            </a:r>
            <a:r>
              <a:rPr lang="en-US" altLang="ja-JP" sz="1400" b="1" dirty="0" smtClean="0">
                <a:solidFill>
                  <a:srgbClr val="FF0000"/>
                </a:solidFill>
                <a:latin typeface="Meiryo UI" panose="020B0604030504040204" pitchFamily="50" charset="-128"/>
                <a:ea typeface="Meiryo UI" panose="020B0604030504040204" pitchFamily="50" charset="-128"/>
              </a:rPr>
              <a:t>=1, </a:t>
            </a:r>
            <a:r>
              <a:rPr lang="ja-JP" altLang="en-US" sz="1400" b="1" dirty="0">
                <a:solidFill>
                  <a:srgbClr val="FF0000"/>
                </a:solidFill>
                <a:latin typeface="Meiryo UI" panose="020B0604030504040204" pitchFamily="50" charset="-128"/>
                <a:ea typeface="Meiryo UI" panose="020B0604030504040204" pitchFamily="50" charset="-128"/>
              </a:rPr>
              <a:t>減算</a:t>
            </a:r>
            <a:r>
              <a:rPr lang="en-US"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355169" y="4706076"/>
            <a:ext cx="3789093" cy="2275075"/>
          </a:xfrm>
          <a:prstGeom prst="rect">
            <a:avLst/>
          </a:prstGeom>
        </p:spPr>
      </p:pic>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p:cNvSpPr txBox="1"/>
          <p:nvPr/>
        </p:nvSpPr>
        <p:spPr>
          <a:xfrm>
            <a:off x="308270" y="3051440"/>
            <a:ext cx="1770036" cy="646331"/>
          </a:xfrm>
          <a:prstGeom prst="rect">
            <a:avLst/>
          </a:prstGeom>
          <a:solidFill>
            <a:schemeClr val="bg1"/>
          </a:solidFill>
          <a:ln>
            <a:solidFill>
              <a:srgbClr val="0070C0"/>
            </a:solidFill>
          </a:ln>
        </p:spPr>
        <p:txBody>
          <a:bodyPr wrap="none" rtlCol="0">
            <a:spAutoFit/>
          </a:bodyPr>
          <a:lstStyle/>
          <a:p>
            <a:pPr algn="ctr"/>
            <a:r>
              <a:rPr kumimoji="1" lang="ja-JP" altLang="en-US" dirty="0" smtClean="0"/>
              <a:t>ワーク</a:t>
            </a:r>
            <a:r>
              <a:rPr kumimoji="1" lang="en-US" altLang="ja-JP" dirty="0" smtClean="0"/>
              <a:t>Pick</a:t>
            </a:r>
            <a:r>
              <a:rPr kumimoji="1" lang="ja-JP" altLang="en-US" dirty="0" smtClean="0"/>
              <a:t>時の</a:t>
            </a:r>
            <a:endParaRPr kumimoji="1" lang="en-US" altLang="ja-JP" dirty="0" smtClean="0"/>
          </a:p>
          <a:p>
            <a:pPr algn="ctr"/>
            <a:r>
              <a:rPr lang="ja-JP" altLang="en-US" dirty="0" smtClean="0"/>
              <a:t>チャック</a:t>
            </a:r>
            <a:r>
              <a:rPr lang="en-US" altLang="ja-JP" dirty="0" smtClean="0"/>
              <a:t>(</a:t>
            </a:r>
            <a:r>
              <a:rPr lang="ja-JP" altLang="en-US" dirty="0" smtClean="0"/>
              <a:t>閉</a:t>
            </a:r>
            <a:r>
              <a:rPr lang="en-US" altLang="ja-JP" dirty="0" smtClean="0"/>
              <a:t>)</a:t>
            </a:r>
            <a:r>
              <a:rPr lang="ja-JP" altLang="en-US" dirty="0" smtClean="0"/>
              <a:t>信号</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91009" y="3947213"/>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a:t>
            </a:r>
            <a:r>
              <a:rPr lang="en-US" altLang="ja-JP" sz="1400" b="1" dirty="0" smtClean="0">
                <a:solidFill>
                  <a:srgbClr val="0000FF"/>
                </a:solidFill>
                <a:latin typeface="Meiryo UI" panose="020B0604030504040204" pitchFamily="50" charset="-128"/>
                <a:ea typeface="Meiryo UI" panose="020B0604030504040204" pitchFamily="50" charset="-128"/>
              </a:rPr>
              <a:t>(</a:t>
            </a:r>
            <a:r>
              <a:rPr lang="ja-JP" altLang="en-US" sz="1400" b="1" dirty="0" smtClean="0">
                <a:solidFill>
                  <a:srgbClr val="0000FF"/>
                </a:solidFill>
                <a:latin typeface="Meiryo UI" panose="020B0604030504040204" pitchFamily="50" charset="-128"/>
                <a:ea typeface="Meiryo UI" panose="020B0604030504040204" pitchFamily="50" charset="-128"/>
              </a:rPr>
              <a:t>固定条件</a:t>
            </a:r>
            <a:r>
              <a:rPr lang="en-US" altLang="ja-JP" sz="1400" b="1" dirty="0" smtClean="0">
                <a:solidFill>
                  <a:srgbClr val="0000FF"/>
                </a:solidFill>
                <a:latin typeface="Meiryo UI" panose="020B0604030504040204" pitchFamily="50" charset="-128"/>
                <a:ea typeface="Meiryo UI" panose="020B0604030504040204" pitchFamily="50" charset="-128"/>
              </a:rPr>
              <a:t>)</a:t>
            </a:r>
          </a:p>
        </p:txBody>
      </p:sp>
      <p:sp>
        <p:nvSpPr>
          <p:cNvPr id="26" name="右中かっこ 25"/>
          <p:cNvSpPr/>
          <p:nvPr/>
        </p:nvSpPr>
        <p:spPr>
          <a:xfrm flipH="1">
            <a:off x="4234378" y="3443855"/>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・エラーとして検出したい項目をエラー検出ローカルデバイス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@EM15X.Y</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 , Y 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X/Y</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の組み合わせ分設定可能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・上記にて設定した項目に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つでもエラーが発生すると下記記載の機能にて、</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となり検出が可能。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エラー</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 name="グループ化 2"/>
          <p:cNvGrpSpPr/>
          <p:nvPr/>
        </p:nvGrpSpPr>
        <p:grpSpPr>
          <a:xfrm>
            <a:off x="335418" y="2257201"/>
            <a:ext cx="6254974" cy="1963143"/>
            <a:chOff x="321810" y="1593378"/>
            <a:chExt cx="5715428" cy="1714500"/>
          </a:xfrm>
        </p:grpSpPr>
        <p:pic>
          <p:nvPicPr>
            <p:cNvPr id="2" name="図 1"/>
            <p:cNvPicPr>
              <a:picLocks noChangeAspect="1"/>
            </p:cNvPicPr>
            <p:nvPr/>
          </p:nvPicPr>
          <p:blipFill rotWithShape="1">
            <a:blip r:embed="rId3"/>
            <a:srcRect r="57654"/>
            <a:stretch/>
          </p:blipFill>
          <p:spPr>
            <a:xfrm>
              <a:off x="321810" y="1593378"/>
              <a:ext cx="3553506" cy="1714500"/>
            </a:xfrm>
            <a:prstGeom prst="rect">
              <a:avLst/>
            </a:prstGeom>
          </p:spPr>
        </p:pic>
        <p:pic>
          <p:nvPicPr>
            <p:cNvPr id="6" name="図 5"/>
            <p:cNvPicPr>
              <a:picLocks noChangeAspect="1"/>
            </p:cNvPicPr>
            <p:nvPr/>
          </p:nvPicPr>
          <p:blipFill rotWithShape="1">
            <a:blip r:embed="rId3"/>
            <a:srcRect l="74236"/>
            <a:stretch/>
          </p:blipFill>
          <p:spPr>
            <a:xfrm>
              <a:off x="3875316" y="1593378"/>
              <a:ext cx="2161922" cy="1714500"/>
            </a:xfrm>
            <a:prstGeom prst="rect">
              <a:avLst/>
            </a:prstGeom>
          </p:spPr>
        </p:pic>
      </p:grpSp>
      <p:sp>
        <p:nvSpPr>
          <p:cNvPr id="4" name="角丸四角形 3"/>
          <p:cNvSpPr/>
          <p:nvPr/>
        </p:nvSpPr>
        <p:spPr>
          <a:xfrm>
            <a:off x="5407386" y="2257201"/>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35419" y="2257201"/>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872180" y="1610870"/>
            <a:ext cx="1904689" cy="646331"/>
          </a:xfrm>
          <a:prstGeom prst="rect">
            <a:avLst/>
          </a:prstGeom>
          <a:solidFill>
            <a:schemeClr val="bg1"/>
          </a:solidFill>
          <a:ln>
            <a:solidFill>
              <a:srgbClr val="0000FF"/>
            </a:solidFill>
          </a:ln>
        </p:spPr>
        <p:txBody>
          <a:bodyPr wrap="none" rtlCol="0">
            <a:spAutoFit/>
          </a:bodyPr>
          <a:lstStyle/>
          <a:p>
            <a:pPr algn="ctr"/>
            <a:r>
              <a:rPr lang="ja-JP" altLang="en-US" b="1" dirty="0" smtClean="0"/>
              <a:t>エラー検出</a:t>
            </a:r>
            <a:endParaRPr lang="en-US" altLang="ja-JP" b="1" dirty="0" smtClean="0"/>
          </a:p>
          <a:p>
            <a:pPr algn="ctr"/>
            <a:r>
              <a:rPr kumimoji="1" lang="ja-JP" altLang="en-US" b="1" dirty="0" smtClean="0"/>
              <a:t>ローカルデバイス</a:t>
            </a:r>
            <a:endParaRPr kumimoji="1" lang="ja-JP" altLang="en-US" b="1" dirty="0"/>
          </a:p>
        </p:txBody>
      </p:sp>
      <p:sp>
        <p:nvSpPr>
          <p:cNvPr id="10" name="テキスト ボックス 9"/>
          <p:cNvSpPr txBox="1"/>
          <p:nvPr/>
        </p:nvSpPr>
        <p:spPr>
          <a:xfrm>
            <a:off x="1209898" y="2072535"/>
            <a:ext cx="1731564" cy="369332"/>
          </a:xfrm>
          <a:prstGeom prst="rect">
            <a:avLst/>
          </a:prstGeom>
          <a:solidFill>
            <a:schemeClr val="bg1"/>
          </a:solidFill>
          <a:ln>
            <a:solidFill>
              <a:srgbClr val="FF0000"/>
            </a:solidFill>
          </a:ln>
        </p:spPr>
        <p:txBody>
          <a:bodyPr wrap="none" rtlCol="0">
            <a:spAutoFit/>
          </a:bodyPr>
          <a:lstStyle/>
          <a:p>
            <a:pPr algn="ctr"/>
            <a:r>
              <a:rPr lang="ja-JP" altLang="en-US" b="1" dirty="0" smtClean="0"/>
              <a:t>エラー検出項目</a:t>
            </a:r>
            <a:endParaRPr lang="en-US" altLang="ja-JP" b="1" dirty="0" smtClean="0"/>
          </a:p>
        </p:txBody>
      </p:sp>
      <p:pic>
        <p:nvPicPr>
          <p:cNvPr id="9" name="図 8"/>
          <p:cNvPicPr>
            <a:picLocks noChangeAspect="1"/>
          </p:cNvPicPr>
          <p:nvPr/>
        </p:nvPicPr>
        <p:blipFill rotWithShape="1">
          <a:blip r:embed="rId4"/>
          <a:srcRect r="82576"/>
          <a:stretch/>
        </p:blipFill>
        <p:spPr>
          <a:xfrm>
            <a:off x="480561" y="5304189"/>
            <a:ext cx="2001381" cy="3664199"/>
          </a:xfrm>
          <a:prstGeom prst="rect">
            <a:avLst/>
          </a:prstGeom>
        </p:spPr>
      </p:pic>
      <p:pic>
        <p:nvPicPr>
          <p:cNvPr id="12" name="図 11"/>
          <p:cNvPicPr>
            <a:picLocks noChangeAspect="1"/>
          </p:cNvPicPr>
          <p:nvPr/>
        </p:nvPicPr>
        <p:blipFill rotWithShape="1">
          <a:blip r:embed="rId4"/>
          <a:srcRect l="65156"/>
          <a:stretch/>
        </p:blipFill>
        <p:spPr>
          <a:xfrm>
            <a:off x="2448824" y="5304189"/>
            <a:ext cx="4002351" cy="3664199"/>
          </a:xfrm>
          <a:prstGeom prst="rect">
            <a:avLst/>
          </a:prstGeom>
        </p:spPr>
      </p:pic>
      <p:sp>
        <p:nvSpPr>
          <p:cNvPr id="13" name="角丸四角形 12"/>
          <p:cNvSpPr/>
          <p:nvPr/>
        </p:nvSpPr>
        <p:spPr>
          <a:xfrm>
            <a:off x="5123543" y="7667442"/>
            <a:ext cx="1408936"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95629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・下記の様に共通のワーク置き場所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UN1/UN2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つ以上の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ロボットが共有する際に、ロボット同士の接触と回避させるために設定。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にすることで、共通エリアの使用可否を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MR18XX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MR12XX:Z3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XX:</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部分を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変更するで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16</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か所の共通エリアの設定が可能。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現在は共通エリア</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拡張予定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プロググラム間通信に下記のラダーを配置することで、＠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に共通エリア使用可否を反映</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80340" y="1753133"/>
            <a:ext cx="3905794" cy="1799551"/>
            <a:chOff x="338253" y="1888672"/>
            <a:chExt cx="3905794" cy="1799551"/>
          </a:xfrm>
        </p:grpSpPr>
        <p:pic>
          <p:nvPicPr>
            <p:cNvPr id="14" name="図 13"/>
            <p:cNvPicPr>
              <a:picLocks noChangeAspect="1"/>
            </p:cNvPicPr>
            <p:nvPr/>
          </p:nvPicPr>
          <p:blipFill rotWithShape="1">
            <a:blip r:embed="rId3"/>
            <a:srcRect t="20901"/>
            <a:stretch/>
          </p:blipFill>
          <p:spPr>
            <a:xfrm>
              <a:off x="454954" y="1888672"/>
              <a:ext cx="3789093" cy="1799551"/>
            </a:xfrm>
            <a:prstGeom prst="rect">
              <a:avLst/>
            </a:prstGeom>
          </p:spPr>
        </p:pic>
        <p:sp>
          <p:nvSpPr>
            <p:cNvPr id="15" name="テキスト ボックス 14"/>
            <p:cNvSpPr txBox="1"/>
            <p:nvPr/>
          </p:nvSpPr>
          <p:spPr>
            <a:xfrm>
              <a:off x="3528298" y="2036554"/>
              <a:ext cx="604654" cy="369332"/>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16" name="テキスト ボックス 15"/>
            <p:cNvSpPr txBox="1"/>
            <p:nvPr/>
          </p:nvSpPr>
          <p:spPr>
            <a:xfrm>
              <a:off x="338253" y="2041469"/>
              <a:ext cx="604654" cy="369332"/>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sp>
          <p:nvSpPr>
            <p:cNvPr id="11" name="楕円 10"/>
            <p:cNvSpPr/>
            <p:nvPr/>
          </p:nvSpPr>
          <p:spPr>
            <a:xfrm>
              <a:off x="1892300" y="2539417"/>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rotWithShape="1">
          <a:blip r:embed="rId4"/>
          <a:srcRect r="79874"/>
          <a:stretch/>
        </p:blipFill>
        <p:spPr>
          <a:xfrm>
            <a:off x="1980112" y="8340431"/>
            <a:ext cx="1713834" cy="1143000"/>
          </a:xfrm>
          <a:prstGeom prst="rect">
            <a:avLst/>
          </a:prstGeom>
        </p:spPr>
      </p:pic>
      <p:grpSp>
        <p:nvGrpSpPr>
          <p:cNvPr id="40" name="グループ化 39"/>
          <p:cNvGrpSpPr/>
          <p:nvPr/>
        </p:nvGrpSpPr>
        <p:grpSpPr>
          <a:xfrm>
            <a:off x="3479503" y="834043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US" altLang="ja-JP" sz="1200" b="1" dirty="0" smtClean="0"/>
                <a:t>@R6XX</a:t>
              </a:r>
            </a:p>
          </p:txBody>
        </p:sp>
      </p:grpSp>
      <p:grpSp>
        <p:nvGrpSpPr>
          <p:cNvPr id="8" name="グループ化 7"/>
          <p:cNvGrpSpPr/>
          <p:nvPr/>
        </p:nvGrpSpPr>
        <p:grpSpPr>
          <a:xfrm>
            <a:off x="637692" y="5868075"/>
            <a:ext cx="5953606" cy="2020646"/>
            <a:chOff x="729380" y="5149034"/>
            <a:chExt cx="5953606" cy="2020646"/>
          </a:xfrm>
        </p:grpSpPr>
        <p:grpSp>
          <p:nvGrpSpPr>
            <p:cNvPr id="2" name="グループ化 1"/>
            <p:cNvGrpSpPr/>
            <p:nvPr/>
          </p:nvGrpSpPr>
          <p:grpSpPr>
            <a:xfrm>
              <a:off x="729380" y="5149034"/>
              <a:ext cx="5953606" cy="2020646"/>
              <a:chOff x="772454" y="5059999"/>
              <a:chExt cx="5953606" cy="2020646"/>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使用開始</a:t>
                </a:r>
                <a:endParaRPr lang="en-US" altLang="ja-JP" b="1" dirty="0" smtClean="0"/>
              </a:p>
            </p:txBody>
          </p:sp>
          <p:sp>
            <p:nvSpPr>
              <p:cNvPr id="26" name="テキスト ボックス 25"/>
              <p:cNvSpPr txBox="1"/>
              <p:nvPr/>
            </p:nvSpPr>
            <p:spPr>
              <a:xfrm>
                <a:off x="3625531" y="5059999"/>
                <a:ext cx="3100529" cy="646331"/>
              </a:xfrm>
              <a:prstGeom prst="rect">
                <a:avLst/>
              </a:prstGeom>
              <a:solidFill>
                <a:schemeClr val="bg1"/>
              </a:solidFill>
              <a:ln>
                <a:solidFill>
                  <a:srgbClr val="0000FF"/>
                </a:solidFill>
              </a:ln>
            </p:spPr>
            <p:txBody>
              <a:bodyPr wrap="none" rtlCol="0">
                <a:spAutoFit/>
              </a:bodyPr>
              <a:lstStyle/>
              <a:p>
                <a:pPr algn="ctr"/>
                <a:r>
                  <a:rPr lang="ja-JP" altLang="en-US" b="1" dirty="0" smtClean="0"/>
                  <a:t>共通エリア使用確認デバイス</a:t>
                </a:r>
                <a:endParaRPr lang="en-US" altLang="ja-JP" b="1" dirty="0" smtClean="0"/>
              </a:p>
              <a:p>
                <a:pPr algn="ctr"/>
                <a:r>
                  <a:rPr lang="en-US" altLang="ja-JP" b="1" dirty="0"/>
                  <a:t>MR12XX:Z3</a:t>
                </a:r>
                <a:endParaRPr lang="en-US" altLang="ja-JP" b="1" dirty="0" smtClean="0"/>
              </a:p>
            </p:txBody>
          </p:sp>
        </p:grpSp>
        <p:sp>
          <p:nvSpPr>
            <p:cNvPr id="28" name="テキスト ボックス 27"/>
            <p:cNvSpPr txBox="1"/>
            <p:nvPr/>
          </p:nvSpPr>
          <p:spPr>
            <a:xfrm>
              <a:off x="762351" y="6030014"/>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7" name="テキスト ボックス 36"/>
            <p:cNvSpPr txBox="1"/>
            <p:nvPr/>
          </p:nvSpPr>
          <p:spPr>
            <a:xfrm>
              <a:off x="3115436" y="6737126"/>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使用完了</a:t>
              </a:r>
              <a:endParaRPr lang="en-US" altLang="ja-JP" b="1" dirty="0" smtClean="0"/>
            </a:p>
          </p:txBody>
        </p:sp>
      </p:grpSp>
      <p:grpSp>
        <p:nvGrpSpPr>
          <p:cNvPr id="6" name="グループ化 5"/>
          <p:cNvGrpSpPr/>
          <p:nvPr/>
        </p:nvGrpSpPr>
        <p:grpSpPr>
          <a:xfrm>
            <a:off x="442731" y="3992230"/>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US" altLang="ja-JP" b="1" dirty="0" smtClean="0"/>
                  <a:t>FB</a:t>
                </a:r>
              </a:p>
              <a:p>
                <a:pPr algn="ctr"/>
                <a:r>
                  <a:rPr lang="en-US"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US"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US"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ja-JP" altLang="en-US" sz="1400" b="1" dirty="0" smtClean="0"/>
                <a:t>使用</a:t>
              </a:r>
              <a:r>
                <a:rPr lang="en-US" altLang="ja-JP" sz="1400" b="1" dirty="0" smtClean="0"/>
                <a:t>OK</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ja-JP" altLang="en-US" sz="1400" b="1" dirty="0" smtClean="0"/>
                <a:t>使用</a:t>
              </a:r>
              <a:r>
                <a:rPr lang="en-US" altLang="ja-JP" sz="1400" b="1" dirty="0"/>
                <a:t>NG</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全体構成</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382" y="2956273"/>
            <a:ext cx="329535" cy="133614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243" y="3623020"/>
            <a:ext cx="328420" cy="153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226" y="2760571"/>
            <a:ext cx="320130" cy="171814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788023" y="2277375"/>
            <a:ext cx="303481" cy="80209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159062" y="1708434"/>
            <a:ext cx="303481" cy="193997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658098" y="1209398"/>
            <a:ext cx="303481" cy="293805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70" y="2003463"/>
            <a:ext cx="126188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全体統括制御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28972"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モジュール統括制御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94135" y="3789112"/>
            <a:ext cx="1261884"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ﾓｼﾞｭｰﾙ１制御</a:t>
            </a:r>
            <a:endParaRPr lang="en-US" altLang="ja-JP" sz="1400" b="1" smtClean="0">
              <a:latin typeface="Meiryo UI" panose="020B0604030504040204" pitchFamily="50" charset="-128"/>
              <a:ea typeface="Meiryo UI" panose="020B0604030504040204" pitchFamily="50" charset="-128"/>
            </a:endParaRPr>
          </a:p>
          <a:p>
            <a:pPr algn="ctr"/>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a:t>
            </a:r>
            <a:r>
              <a:rPr lang="ja-JP" altLang="en-US" sz="1400" b="1" smtClean="0">
                <a:latin typeface="Meiryo UI" panose="020B0604030504040204" pitchFamily="50" charset="-128"/>
                <a:ea typeface="Meiryo UI" panose="020B0604030504040204" pitchFamily="50" charset="-128"/>
              </a:rPr>
              <a:t>ロボット</a:t>
            </a:r>
            <a:r>
              <a:rPr lang="en-US" altLang="ja-JP" sz="1400" b="1"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57596" y="3787997"/>
            <a:ext cx="1204177"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2</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1400" b="1" smtClean="0">
                <a:latin typeface="Meiryo UI" panose="020B0604030504040204" pitchFamily="50" charset="-128"/>
                <a:ea typeface="Meiryo UI" panose="020B0604030504040204" pitchFamily="50" charset="-128"/>
              </a:rPr>
              <a:t>(</a:t>
            </a:r>
            <a:r>
              <a:rPr lang="ja-JP" altLang="en-US" sz="1400" b="1">
                <a:latin typeface="Meiryo UI" panose="020B0604030504040204" pitchFamily="50" charset="-128"/>
                <a:ea typeface="Meiryo UI" panose="020B0604030504040204" pitchFamily="50" charset="-128"/>
              </a:rPr>
              <a:t>カメラ</a:t>
            </a:r>
            <a:r>
              <a:rPr lang="en-US" altLang="ja-JP" sz="1400" b="1"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9</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900" b="1" smtClean="0">
                <a:latin typeface="Meiryo UI" panose="020B0604030504040204" pitchFamily="50" charset="-128"/>
                <a:ea typeface="Meiryo UI" panose="020B0604030504040204" pitchFamily="50" charset="-128"/>
              </a:rPr>
              <a:t>(</a:t>
            </a:r>
            <a:r>
              <a:rPr lang="ja-JP" altLang="en-US" sz="900" b="1" smtClean="0">
                <a:latin typeface="Meiryo UI" panose="020B0604030504040204" pitchFamily="50" charset="-128"/>
                <a:ea typeface="Meiryo UI" panose="020B0604030504040204" pitchFamily="50" charset="-128"/>
              </a:rPr>
              <a:t>ﾃﾞｨｽﾍﾟﾝｻ、インデックス 等</a:t>
            </a:r>
            <a:r>
              <a:rPr lang="en-US"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352643" y="2936597"/>
            <a:ext cx="141096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タッチパネル制御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制御構成</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最大</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、ユニット</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台＋タッチパネル</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台を同時に制御</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ユニット当たり最大</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台のロボット、</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9</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台のモジュールを制御可能</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プログラム構成</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各モジュール制</a:t>
            </a:r>
            <a:r>
              <a:rPr lang="ja-JP" altLang="en-US" sz="1600">
                <a:latin typeface="Meiryo UI" panose="020B0604030504040204" pitchFamily="50" charset="-128"/>
                <a:ea typeface="Meiryo UI" panose="020B0604030504040204" pitchFamily="50" charset="-128"/>
                <a:cs typeface="メイリオ" panose="020B0604030504040204" pitchFamily="50" charset="-128"/>
              </a:rPr>
              <a:t>御プログラムのみ編集が可能</a:t>
            </a: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512853" y="6212002"/>
            <a:ext cx="1200970" cy="307777"/>
          </a:xfrm>
          <a:prstGeom prst="rect">
            <a:avLst/>
          </a:prstGeom>
          <a:no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&lt;=</a:t>
            </a: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ja-JP" altLang="en-US" sz="1200" b="1" dirty="0">
                <a:latin typeface="Meiryo UI" panose="020B0604030504040204" pitchFamily="50" charset="-128"/>
                <a:ea typeface="Meiryo UI" panose="020B0604030504040204" pitchFamily="50" charset="-128"/>
              </a:rPr>
              <a:t>使用</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441558" y="7188213"/>
            <a:ext cx="1821332" cy="523220"/>
          </a:xfrm>
          <a:prstGeom prst="rect">
            <a:avLst/>
          </a:prstGeom>
          <a:solidFill>
            <a:schemeClr val="bg1"/>
          </a:solidFill>
          <a:ln w="38100">
            <a:solidFill>
              <a:srgbClr val="00B05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4169520" y="8138616"/>
            <a:ext cx="1821332" cy="523220"/>
          </a:xfrm>
          <a:prstGeom prst="rect">
            <a:avLst/>
          </a:prstGeom>
          <a:solidFill>
            <a:schemeClr val="bg1"/>
          </a:solidFill>
          <a:ln w="38100">
            <a:solidFill>
              <a:srgbClr val="00B0F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00B0F0"/>
                </a:solidFill>
                <a:latin typeface="Meiryo UI" panose="020B0604030504040204" pitchFamily="50" charset="-128"/>
                <a:ea typeface="Meiryo UI" panose="020B0604030504040204" pitchFamily="50" charset="-128"/>
              </a:rPr>
              <a:t>編集可</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30832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・共通エリアでの動作シーケンス前後に共通エリア使用確認 及び使用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の動作ブロックを</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配置。共通エリア使用</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確認の実動作完了には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の実動作完了にて</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他</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のユニットにて共通エリアを使用している場合</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にならないので、動作が開始されず、共通エリアにて</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ロボットが動作しない設定が可能。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293419" y="2529131"/>
            <a:ext cx="6564581" cy="6390158"/>
            <a:chOff x="293419" y="2529131"/>
            <a:chExt cx="6564581" cy="6390158"/>
          </a:xfrm>
        </p:grpSpPr>
        <p:grpSp>
          <p:nvGrpSpPr>
            <p:cNvPr id="83" name="グループ化 82"/>
            <p:cNvGrpSpPr/>
            <p:nvPr/>
          </p:nvGrpSpPr>
          <p:grpSpPr>
            <a:xfrm>
              <a:off x="293419" y="2529131"/>
              <a:ext cx="6564581" cy="6390158"/>
              <a:chOff x="275948" y="2035645"/>
              <a:chExt cx="6564581"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858512" y="3239282"/>
                <a:ext cx="895633"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5" name="テキスト ボックス 14"/>
              <p:cNvSpPr txBox="1"/>
              <p:nvPr/>
            </p:nvSpPr>
            <p:spPr>
              <a:xfrm>
                <a:off x="873430" y="2437360"/>
                <a:ext cx="2589610" cy="307777"/>
              </a:xfrm>
              <a:prstGeom prst="rect">
                <a:avLst/>
              </a:prstGeom>
              <a:solidFill>
                <a:schemeClr val="bg1"/>
              </a:solidFill>
              <a:ln>
                <a:solidFill>
                  <a:srgbClr val="00B0F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共通エリア使用確認動作ブロック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8" name="テキスト ボックス 67"/>
              <p:cNvSpPr txBox="1"/>
              <p:nvPr/>
            </p:nvSpPr>
            <p:spPr>
              <a:xfrm>
                <a:off x="925937" y="5932437"/>
                <a:ext cx="2589610"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920620" y="6553510"/>
                <a:ext cx="895633" cy="523220"/>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4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接点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5" name="テキスト ボックス 74"/>
              <p:cNvSpPr txBox="1"/>
              <p:nvPr/>
            </p:nvSpPr>
            <p:spPr>
              <a:xfrm>
                <a:off x="275948" y="2035645"/>
                <a:ext cx="2589610"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共通エリアでの全動作シーケンス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85502" y="5252604"/>
                <a:ext cx="1381233"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右矢印 78"/>
              <p:cNvSpPr/>
              <p:nvPr/>
            </p:nvSpPr>
            <p:spPr>
              <a:xfrm>
                <a:off x="5131065" y="2814935"/>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5507607" y="280879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の使用開始へ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113" y="6304119"/>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5526682" y="628402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の使用完了へ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グローバルデバイスにて管理している信号でユニット制御に必要となるものを任意のローカルデバイスに接続。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ユニット内のローカルデバイスにて管理している信号にて、他のユニット制御にて用いる信号をグローバルデバイスに接続。</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プログラム間通信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323428"/>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5353454"/>
            <a:ext cx="963541"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Z9</a:t>
            </a:r>
          </a:p>
        </p:txBody>
      </p:sp>
      <p:sp>
        <p:nvSpPr>
          <p:cNvPr id="25" name="テキスト ボックス 24"/>
          <p:cNvSpPr txBox="1"/>
          <p:nvPr/>
        </p:nvSpPr>
        <p:spPr>
          <a:xfrm>
            <a:off x="5302259" y="5785356"/>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a:latin typeface="Meiryo UI" panose="020B0604030504040204" pitchFamily="50" charset="-128"/>
                <a:ea typeface="Meiryo UI" panose="020B0604030504040204" pitchFamily="50" charset="-128"/>
                <a:cs typeface="メイリオ" panose="020B0604030504040204" pitchFamily="50" charset="-128"/>
              </a:rPr>
              <a:t>YY</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27" name="テキスト ボックス 26"/>
          <p:cNvSpPr txBox="1"/>
          <p:nvPr/>
        </p:nvSpPr>
        <p:spPr>
          <a:xfrm>
            <a:off x="605458" y="5149555"/>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436471" y="2343150"/>
            <a:ext cx="5756797" cy="1314259"/>
            <a:chOff x="493621" y="2019300"/>
            <a:chExt cx="5756797" cy="1314259"/>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MR17XX:Z9</a:t>
                </a:r>
              </a:p>
            </p:txBody>
          </p:sp>
        </p:grpSp>
        <p:sp>
          <p:nvSpPr>
            <p:cNvPr id="28" name="テキスト ボックス 27"/>
            <p:cNvSpPr txBox="1"/>
            <p:nvPr/>
          </p:nvSpPr>
          <p:spPr>
            <a:xfrm>
              <a:off x="570825" y="2995005"/>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p>
          </p:txBody>
        </p:sp>
      </p:grpSp>
      <p:sp>
        <p:nvSpPr>
          <p:cNvPr id="21" name="テキスト ボックス 20"/>
          <p:cNvSpPr txBox="1"/>
          <p:nvPr/>
        </p:nvSpPr>
        <p:spPr>
          <a:xfrm>
            <a:off x="5302259" y="2617857"/>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テキスト ボックス 82"/>
          <p:cNvSpPr txBox="1"/>
          <p:nvPr/>
        </p:nvSpPr>
        <p:spPr>
          <a:xfrm>
            <a:off x="157333" y="1079624"/>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と任意のプロセス終了の信号を下記の様に配置することで、タッチパネルの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cycle stop</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を押すと、自動</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運転中</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に任意のプロセス終了時に動作を終了することが可能。</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は自動運転開始の直後に配置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を終了させたいプロセスの完了信号をサイクル停止のラダーの下記の位置に配置。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サイクル停止</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335449" y="7525690"/>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nvGrpSpPr>
          <p:cNvPr id="7" name="グループ化 6"/>
          <p:cNvGrpSpPr/>
          <p:nvPr/>
        </p:nvGrpSpPr>
        <p:grpSpPr>
          <a:xfrm>
            <a:off x="410646" y="2469646"/>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自動運転開始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US" altLang="ja-JP" sz="700" b="1" dirty="0" err="1">
                  <a:solidFill>
                    <a:srgbClr val="C00000"/>
                  </a:solidFill>
                  <a:latin typeface="Meiryo UI" panose="020B0604030504040204" pitchFamily="50" charset="-128"/>
                  <a:ea typeface="Meiryo UI" panose="020B0604030504040204" pitchFamily="50" charset="-128"/>
                </a:rPr>
                <a:t>s</a:t>
              </a:r>
              <a:r>
                <a:rPr lang="en-US" altLang="ja-JP" sz="700" b="1" dirty="0" err="1" smtClean="0">
                  <a:solidFill>
                    <a:srgbClr val="C00000"/>
                  </a:solidFill>
                  <a:latin typeface="Meiryo UI" panose="020B0604030504040204" pitchFamily="50" charset="-128"/>
                  <a:ea typeface="Meiryo UI" panose="020B0604030504040204" pitchFamily="50" charset="-128"/>
                </a:rPr>
                <a:t>eq_stopping</a:t>
              </a:r>
              <a:r>
                <a:rPr lang="en-US"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デバイス使用領域</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・下記に示す領域のアドレスは既に使用されている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アドレスの詳細は、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アドレスマップ</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xlsx</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を参照）</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323223" y="1872455"/>
            <a:ext cx="6159463" cy="7428226"/>
          </a:xfrm>
          <a:prstGeom prst="rect">
            <a:avLst/>
          </a:prstGeom>
        </p:spPr>
      </p:pic>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１／２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詳細構成</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プログラムは、処理内容の</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異なる</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7</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パート</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で構成</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シーケンス</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記載方法</a:t>
            </a: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動作ブロックを組み合わせてシーケンスを作成する</a:t>
            </a:r>
            <a:endParaRPr lang="en-US" altLang="ja-JP" sz="160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ja-JP" altLang="en-US" sz="500" b="1" smtClean="0">
                  <a:solidFill>
                    <a:srgbClr val="00B050"/>
                  </a:solidFill>
                  <a:latin typeface="Meiryo UI" panose="020B0604030504040204" pitchFamily="50" charset="-128"/>
                  <a:ea typeface="Meiryo UI" panose="020B0604030504040204" pitchFamily="50" charset="-128"/>
                </a:rPr>
                <a:t>実動作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a:solidFill>
                    <a:srgbClr val="00B050"/>
                  </a:solidFill>
                  <a:latin typeface="Meiryo UI" panose="020B0604030504040204" pitchFamily="50" charset="-128"/>
                  <a:ea typeface="Meiryo UI" panose="020B0604030504040204" pitchFamily="50" charset="-128"/>
                </a:rPr>
                <a:t>B</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ja-JP" altLang="en-US" sz="500" b="1" dirty="0" smtClean="0">
                  <a:solidFill>
                    <a:srgbClr val="00B050"/>
                  </a:solidFill>
                  <a:latin typeface="Meiryo UI" panose="020B0604030504040204" pitchFamily="50" charset="-128"/>
                  <a:ea typeface="Meiryo UI" panose="020B0604030504040204" pitchFamily="50" charset="-128"/>
                </a:rPr>
                <a:t>実動作</a:t>
              </a:r>
              <a:r>
                <a:rPr lang="en-US" altLang="ja-JP" sz="500" b="1" dirty="0">
                  <a:solidFill>
                    <a:srgbClr val="00B050"/>
                  </a:solidFill>
                  <a:latin typeface="Meiryo UI" panose="020B0604030504040204" pitchFamily="50" charset="-128"/>
                  <a:ea typeface="Meiryo UI" panose="020B0604030504040204" pitchFamily="50" charset="-128"/>
                </a:rPr>
                <a:t>B</a:t>
              </a:r>
              <a:r>
                <a:rPr lang="ja-JP" altLang="en-US" sz="500" b="1" dirty="0"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47947"/>
            <a:chOff x="1141674" y="5247536"/>
            <a:chExt cx="3031704" cy="4647947"/>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シーケンス</a:t>
              </a:r>
              <a:endParaRPr lang="en-US" altLang="ja-JP" sz="140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084776" y="9064486"/>
              <a:ext cx="1127169" cy="830997"/>
            </a:xfrm>
            <a:prstGeom prst="rect">
              <a:avLst/>
            </a:prstGeom>
            <a:noFill/>
          </p:spPr>
          <p:txBody>
            <a:bodyPr wrap="square" rtlCol="0">
              <a:spAutoFit/>
            </a:bodyPr>
            <a:lstStyle/>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914400" y="5018661"/>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1" name="テキスト ボックス 330"/>
          <p:cNvSpPr txBox="1"/>
          <p:nvPr/>
        </p:nvSpPr>
        <p:spPr>
          <a:xfrm>
            <a:off x="69425" y="5184693"/>
            <a:ext cx="1127169" cy="1384995"/>
          </a:xfrm>
          <a:prstGeom prst="rect">
            <a:avLst/>
          </a:prstGeom>
          <a:noFill/>
        </p:spPr>
        <p:txBody>
          <a:bodyPr wrap="square" rtlCol="0">
            <a:spAutoFit/>
          </a:bodyPr>
          <a:lstStyle/>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動</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作</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ブ</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ロ</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ッ</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ク</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 Setting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 Input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 Pre Process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 Cycle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 Post Process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6.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7. 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3970753" cy="1815882"/>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モジュール単位のパラメータを設定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グローバル変数をローカル変数に格納</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サイクル前の処理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サイクル動作</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サイクル後の処理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ロボット・カメラ動作</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ローカル変数をグローバル変数に格納</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55911" y="4613667"/>
            <a:ext cx="1127169" cy="523220"/>
          </a:xfrm>
          <a:prstGeom prst="rect">
            <a:avLst/>
          </a:prstGeom>
          <a:no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721482" y="4613667"/>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a:latin typeface="Meiryo UI" panose="020B0604030504040204" pitchFamily="50" charset="-128"/>
                <a:ea typeface="Meiryo UI" panose="020B0604030504040204" pitchFamily="50" charset="-128"/>
                <a:cs typeface="メイリオ" panose="020B0604030504040204" pitchFamily="50" charset="-128"/>
              </a:rPr>
              <a:t>終了</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127169" cy="523220"/>
          </a:xfrm>
          <a:prstGeom prst="rect">
            <a:avLst/>
          </a:prstGeom>
          <a:solidFill>
            <a:schemeClr val="bg1"/>
          </a:solid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85372" y="6581263"/>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終了トリガー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3360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２／２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107721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プログラムの編集</a:t>
            </a:r>
            <a:endParaRPr lang="ja-JP" altLang="en-US"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各パートにて、</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が設定されている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ユーザー編集領域：以降のラダーは編集可能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 ：以降のラダーは編集不可能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6" name="グループ化 5"/>
          <p:cNvGrpSpPr/>
          <p:nvPr/>
        </p:nvGrpSpPr>
        <p:grpSpPr>
          <a:xfrm>
            <a:off x="952762" y="2364898"/>
            <a:ext cx="4895645" cy="5155018"/>
            <a:chOff x="311851" y="2364898"/>
            <a:chExt cx="5937050" cy="6251597"/>
          </a:xfrm>
        </p:grpSpPr>
        <p:pic>
          <p:nvPicPr>
            <p:cNvPr id="2" name="図 1"/>
            <p:cNvPicPr>
              <a:picLocks noChangeAspect="1"/>
            </p:cNvPicPr>
            <p:nvPr/>
          </p:nvPicPr>
          <p:blipFill>
            <a:blip r:embed="rId3"/>
            <a:stretch>
              <a:fillRect/>
            </a:stretch>
          </p:blipFill>
          <p:spPr>
            <a:xfrm>
              <a:off x="311851" y="2364898"/>
              <a:ext cx="5937050" cy="6251597"/>
            </a:xfrm>
            <a:prstGeom prst="rect">
              <a:avLst/>
            </a:prstGeom>
          </p:spPr>
        </p:pic>
        <p:sp>
          <p:nvSpPr>
            <p:cNvPr id="3" name="正方形/長方形 2"/>
            <p:cNvSpPr/>
            <p:nvPr/>
          </p:nvSpPr>
          <p:spPr>
            <a:xfrm>
              <a:off x="2152841" y="3935312"/>
              <a:ext cx="3975003" cy="196527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792497" y="3028717"/>
              <a:ext cx="3456404" cy="709169"/>
            </a:xfrm>
            <a:prstGeom prst="rect">
              <a:avLst/>
            </a:prstGeom>
            <a:solidFill>
              <a:schemeClr val="bg1"/>
            </a:solidFill>
          </p:spPr>
          <p:txBody>
            <a:bodyPr wrap="square" rtlCol="0">
              <a:spAutoFit/>
            </a:bodyPr>
            <a:lstStyle/>
            <a:p>
              <a:pPr algn="ctr"/>
              <a:r>
                <a:rPr lang="ja-JP" altLang="en-US" sz="3200" dirty="0">
                  <a:solidFill>
                    <a:srgbClr val="92D050"/>
                  </a:solidFill>
                  <a:latin typeface="Meiryo UI" panose="020B0604030504040204" pitchFamily="50" charset="-128"/>
                  <a:ea typeface="Meiryo UI" panose="020B0604030504040204" pitchFamily="50" charset="-128"/>
                </a:rPr>
                <a:t>枠内</a:t>
              </a:r>
              <a:r>
                <a:rPr lang="ja-JP" altLang="en-US" sz="3200" dirty="0" smtClean="0">
                  <a:solidFill>
                    <a:srgbClr val="92D050"/>
                  </a:solidFill>
                  <a:latin typeface="Meiryo UI" panose="020B0604030504040204" pitchFamily="50" charset="-128"/>
                  <a:ea typeface="Meiryo UI" panose="020B0604030504040204" pitchFamily="50" charset="-128"/>
                </a:rPr>
                <a:t>は編集</a:t>
              </a:r>
              <a:r>
                <a:rPr lang="en-US" altLang="ja-JP" sz="3200" dirty="0" smtClean="0">
                  <a:solidFill>
                    <a:srgbClr val="92D050"/>
                  </a:solidFill>
                  <a:latin typeface="Meiryo UI" panose="020B0604030504040204" pitchFamily="50" charset="-128"/>
                  <a:ea typeface="Meiryo UI" panose="020B0604030504040204" pitchFamily="50" charset="-128"/>
                </a:rPr>
                <a:t>OK</a:t>
              </a:r>
              <a:endParaRPr kumimoji="1" lang="ja-JP" altLang="en-US" sz="3200" dirty="0">
                <a:solidFill>
                  <a:srgbClr val="92D050"/>
                </a:solidFill>
                <a:latin typeface="Meiryo UI" panose="020B0604030504040204" pitchFamily="50" charset="-128"/>
                <a:ea typeface="Meiryo UI" panose="020B0604030504040204" pitchFamily="50" charset="-128"/>
              </a:endParaRPr>
            </a:p>
          </p:txBody>
        </p:sp>
        <p:sp>
          <p:nvSpPr>
            <p:cNvPr id="100" name="正方形/長方形 99"/>
            <p:cNvSpPr/>
            <p:nvPr/>
          </p:nvSpPr>
          <p:spPr>
            <a:xfrm>
              <a:off x="2152841" y="6653492"/>
              <a:ext cx="3975003" cy="1189855"/>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2" name="テキスト ボックス 101"/>
          <p:cNvSpPr txBox="1"/>
          <p:nvPr/>
        </p:nvSpPr>
        <p:spPr>
          <a:xfrm>
            <a:off x="185908" y="7711391"/>
            <a:ext cx="6590961"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変数名</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の追加は自由に可能だが、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”D_”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が付与された変数は、編集不可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p>
        </p:txBody>
      </p:sp>
      <p:pic>
        <p:nvPicPr>
          <p:cNvPr id="7" name="図 6"/>
          <p:cNvPicPr>
            <a:picLocks noChangeAspect="1"/>
          </p:cNvPicPr>
          <p:nvPr/>
        </p:nvPicPr>
        <p:blipFill>
          <a:blip r:embed="rId4"/>
          <a:stretch>
            <a:fillRect/>
          </a:stretch>
        </p:blipFill>
        <p:spPr>
          <a:xfrm>
            <a:off x="564109" y="8079374"/>
            <a:ext cx="5739470" cy="1249821"/>
          </a:xfrm>
          <a:prstGeom prst="rect">
            <a:avLst/>
          </a:prstGeom>
        </p:spPr>
      </p:pic>
      <p:sp>
        <p:nvSpPr>
          <p:cNvPr id="106" name="正方形/長方形 105"/>
          <p:cNvSpPr/>
          <p:nvPr/>
        </p:nvSpPr>
        <p:spPr>
          <a:xfrm>
            <a:off x="564109" y="8053043"/>
            <a:ext cx="3093491" cy="7302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3259876" y="8137233"/>
            <a:ext cx="3043703" cy="584775"/>
          </a:xfrm>
          <a:prstGeom prst="rect">
            <a:avLst/>
          </a:prstGeom>
          <a:solidFill>
            <a:schemeClr val="bg1"/>
          </a:solidFill>
        </p:spPr>
        <p:txBody>
          <a:bodyPr wrap="square" rtlCol="0">
            <a:spAutoFit/>
          </a:bodyPr>
          <a:lstStyle/>
          <a:p>
            <a:pPr algn="ctr"/>
            <a:r>
              <a:rPr lang="ja-JP" altLang="en-US" sz="3200" dirty="0" smtClean="0">
                <a:solidFill>
                  <a:srgbClr val="FF0000"/>
                </a:solidFill>
                <a:latin typeface="Meiryo UI" panose="020B0604030504040204" pitchFamily="50" charset="-128"/>
                <a:ea typeface="Meiryo UI" panose="020B0604030504040204" pitchFamily="50" charset="-128"/>
              </a:rPr>
              <a:t>枠内は編集</a:t>
            </a:r>
            <a:r>
              <a:rPr lang="en-US" altLang="ja-JP" sz="3200" dirty="0" smtClean="0">
                <a:solidFill>
                  <a:srgbClr val="FF0000"/>
                </a:solidFill>
                <a:latin typeface="Meiryo UI" panose="020B0604030504040204" pitchFamily="50" charset="-128"/>
                <a:ea typeface="Meiryo UI" panose="020B0604030504040204" pitchFamily="50" charset="-128"/>
              </a:rPr>
              <a:t>NG</a:t>
            </a:r>
            <a:endParaRPr kumimoji="1" lang="ja-JP" altLang="en-US" sz="3200" dirty="0">
              <a:solidFill>
                <a:srgbClr val="FF0000"/>
              </a:solidFill>
              <a:latin typeface="Meiryo UI" panose="020B0604030504040204" pitchFamily="50" charset="-128"/>
              <a:ea typeface="Meiryo UI" panose="020B0604030504040204" pitchFamily="50" charset="-128"/>
            </a:endParaRPr>
          </a:p>
        </p:txBody>
      </p:sp>
      <p:sp>
        <p:nvSpPr>
          <p:cNvPr id="108" name="正方形/長方形 107"/>
          <p:cNvSpPr/>
          <p:nvPr/>
        </p:nvSpPr>
        <p:spPr>
          <a:xfrm>
            <a:off x="564109" y="8841200"/>
            <a:ext cx="3093491" cy="48799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2470828" y="6925243"/>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479969" y="5328128"/>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794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200166" y="7905499"/>
            <a:ext cx="3851642" cy="1474934"/>
          </a:xfrm>
          <a:prstGeom prst="rect">
            <a:avLst/>
          </a:prstGeom>
        </p:spPr>
      </p:pic>
      <p:sp>
        <p:nvSpPr>
          <p:cNvPr id="22" name="テキスト ボックス 21"/>
          <p:cNvSpPr txBox="1"/>
          <p:nvPr/>
        </p:nvSpPr>
        <p:spPr>
          <a:xfrm>
            <a:off x="185908" y="1173356"/>
            <a:ext cx="6590961" cy="553997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概要</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ユニットとモジュールの台数を変更する。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ユニット台数追加方法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“CTRL”</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”TP”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のプログラムをコピー</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プログラム名を変更</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番号はプログラムに影響しない、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”CTRL”</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番号を自動で設定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モジュール台数変更方法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”CAM”</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モジュールをコピー</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プログラム名を</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変更</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3. “Setting”</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ブックマーク内の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dirty="0" err="1" smtClean="0"/>
              <a:t>MD_No</a:t>
            </a:r>
            <a:r>
              <a:rPr lang="en-US" altLang="ja-JP" dirty="0" smtClean="0"/>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もしくは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値を設定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MD_No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ユニット内でのモジュール番号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内</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での重複不可</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画面に表記されるロボット番号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画面</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表記</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4"/>
          <a:srcRect r="3315"/>
          <a:stretch/>
        </p:blipFill>
        <p:spPr>
          <a:xfrm>
            <a:off x="3842094" y="3261893"/>
            <a:ext cx="1667108" cy="933580"/>
          </a:xfrm>
          <a:prstGeom prst="rect">
            <a:avLst/>
          </a:prstGeom>
        </p:spPr>
      </p:pic>
      <p:pic>
        <p:nvPicPr>
          <p:cNvPr id="10" name="図 9"/>
          <p:cNvPicPr>
            <a:picLocks noChangeAspect="1"/>
          </p:cNvPicPr>
          <p:nvPr/>
        </p:nvPicPr>
        <p:blipFill rotWithShape="1">
          <a:blip r:embed="rId5"/>
          <a:srcRect t="-1" b="4474"/>
          <a:stretch/>
        </p:blipFill>
        <p:spPr>
          <a:xfrm>
            <a:off x="1162066" y="3261893"/>
            <a:ext cx="1667108" cy="910015"/>
          </a:xfrm>
          <a:prstGeom prst="rect">
            <a:avLst/>
          </a:prstGeom>
        </p:spPr>
      </p:pic>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ユニット、モジュール追加</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3866550"/>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9994" y="3867302"/>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42094" y="3856315"/>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371447" y="383115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19" name="図 18"/>
          <p:cNvPicPr>
            <a:picLocks noChangeAspect="1"/>
          </p:cNvPicPr>
          <p:nvPr/>
        </p:nvPicPr>
        <p:blipFill rotWithShape="1">
          <a:blip r:embed="rId6"/>
          <a:srcRect t="49483" r="6487"/>
          <a:stretch/>
        </p:blipFill>
        <p:spPr>
          <a:xfrm>
            <a:off x="3870910" y="6716324"/>
            <a:ext cx="1514421" cy="620798"/>
          </a:xfrm>
          <a:prstGeom prst="rect">
            <a:avLst/>
          </a:prstGeom>
        </p:spPr>
      </p:pic>
      <p:sp>
        <p:nvSpPr>
          <p:cNvPr id="24" name="テキスト ボックス 23"/>
          <p:cNvSpPr txBox="1"/>
          <p:nvPr/>
        </p:nvSpPr>
        <p:spPr>
          <a:xfrm>
            <a:off x="612792" y="7407836"/>
            <a:ext cx="2648230" cy="276999"/>
          </a:xfrm>
          <a:prstGeom prst="rect">
            <a:avLst/>
          </a:prstGeom>
          <a:noFill/>
        </p:spPr>
        <p:txBody>
          <a:bodyPr wrap="square" rtlCol="0">
            <a:spAutoFit/>
          </a:bodyPr>
          <a:lstStyle/>
          <a:p>
            <a:pPr algn="ct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の後に、モジュールを追加する</a:t>
            </a:r>
            <a:endParaRPr kumimoji="1" lang="ja-JP" altLang="en-US" sz="120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73579" y="4211234"/>
            <a:ext cx="1844082" cy="276999"/>
          </a:xfrm>
          <a:prstGeom prst="rect">
            <a:avLst/>
          </a:prstGeom>
          <a:noFill/>
        </p:spPr>
        <p:txBody>
          <a:bodyPr wrap="square" rtlCol="0">
            <a:spAutoFit/>
          </a:bodyPr>
          <a:lstStyle/>
          <a:p>
            <a:pPr algn="ctr"/>
            <a:r>
              <a:rPr lang="en-US" altLang="ja-JP"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順番</a:t>
            </a:r>
            <a:endParaRPr kumimoji="1" lang="ja-JP" altLang="en-US" sz="1200">
              <a:solidFill>
                <a:srgbClr val="FF0000"/>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7"/>
          <a:stretch>
            <a:fillRect/>
          </a:stretch>
        </p:blipFill>
        <p:spPr>
          <a:xfrm>
            <a:off x="1162066" y="6741636"/>
            <a:ext cx="1486107" cy="619211"/>
          </a:xfrm>
          <a:prstGeom prst="rect">
            <a:avLst/>
          </a:prstGeom>
        </p:spPr>
      </p:pic>
      <p:sp>
        <p:nvSpPr>
          <p:cNvPr id="26" name="正方形/長方形 25"/>
          <p:cNvSpPr/>
          <p:nvPr/>
        </p:nvSpPr>
        <p:spPr>
          <a:xfrm>
            <a:off x="1162082" y="7032128"/>
            <a:ext cx="148609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870910" y="7020025"/>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9994" y="6967790"/>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71447" y="696779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3</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3"/>
          <a:srcRect r="79603"/>
          <a:stretch/>
        </p:blipFill>
        <p:spPr>
          <a:xfrm>
            <a:off x="3726924" y="2046680"/>
            <a:ext cx="1315480" cy="1162212"/>
          </a:xfrm>
          <a:prstGeom prst="rect">
            <a:avLst/>
          </a:prstGeom>
        </p:spPr>
      </p:pic>
      <p:sp>
        <p:nvSpPr>
          <p:cNvPr id="35" name="テキスト ボックス 34"/>
          <p:cNvSpPr txBox="1"/>
          <p:nvPr/>
        </p:nvSpPr>
        <p:spPr>
          <a:xfrm>
            <a:off x="376512" y="1960891"/>
            <a:ext cx="2777191" cy="161583"/>
          </a:xfrm>
          <a:prstGeom prst="rect">
            <a:avLst/>
          </a:prstGeom>
          <a:noFill/>
        </p:spPr>
        <p:txBody>
          <a:bodyPr wrap="square" lIns="0" tIns="0" rIns="0" bIns="0" rtlCol="0">
            <a:spAutoFit/>
          </a:bodyPr>
          <a:lstStyle/>
          <a:p>
            <a:pPr algn="ct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用の</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IO</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ユニットを使用する場合</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662484" y="2143339"/>
            <a:ext cx="2868263" cy="1502454"/>
            <a:chOff x="566496" y="2355444"/>
            <a:chExt cx="2868263" cy="1502454"/>
          </a:xfrm>
        </p:grpSpPr>
        <p:sp>
          <p:nvSpPr>
            <p:cNvPr id="29" name="テキスト ボックス 28"/>
            <p:cNvSpPr txBox="1"/>
            <p:nvPr/>
          </p:nvSpPr>
          <p:spPr>
            <a:xfrm>
              <a:off x="2965368" y="2666284"/>
              <a:ext cx="469391" cy="107722"/>
            </a:xfrm>
            <a:prstGeom prst="rect">
              <a:avLst/>
            </a:prstGeom>
            <a:noFill/>
          </p:spPr>
          <p:txBody>
            <a:bodyPr wrap="square" lIns="0" tIns="0" rIns="0" bIns="0" rtlCol="0">
              <a:spAutoFit/>
            </a:bodyPr>
            <a:lstStyle/>
            <a:p>
              <a:pPr algn="ct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964796" y="2765368"/>
              <a:ext cx="367375" cy="107722"/>
            </a:xfrm>
            <a:prstGeom prst="rect">
              <a:avLst/>
            </a:prstGeom>
            <a:noFill/>
          </p:spPr>
          <p:txBody>
            <a:bodyPr wrap="square" lIns="0" tIns="0" rIns="0" bIns="0" rtlCol="0">
              <a:spAutoFit/>
            </a:bodyPr>
            <a:lstStyle/>
            <a:p>
              <a:pPr algn="ct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62921" y="2876383"/>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962349" y="2983087"/>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964287" y="308611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UN4</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962412" y="319713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UN5</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61840" y="330383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UN6</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64287" y="341155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UN7</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962412" y="351495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UN8</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61840" y="362165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UN9</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566496" y="2355444"/>
              <a:ext cx="2184185" cy="1502454"/>
            </a:xfrm>
            <a:prstGeom prst="rect">
              <a:avLst/>
            </a:prstGeom>
          </p:spPr>
        </p:pic>
        <p:sp>
          <p:nvSpPr>
            <p:cNvPr id="54" name="テキスト ボックス 53"/>
            <p:cNvSpPr txBox="1"/>
            <p:nvPr/>
          </p:nvSpPr>
          <p:spPr>
            <a:xfrm>
              <a:off x="2992320" y="3736884"/>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UN10</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p:nvPicPr>
        <p:blipFill rotWithShape="1">
          <a:blip r:embed="rId3"/>
          <a:srcRect l="79502"/>
          <a:stretch/>
        </p:blipFill>
        <p:spPr>
          <a:xfrm>
            <a:off x="5023354" y="2051043"/>
            <a:ext cx="1321988" cy="1162212"/>
          </a:xfrm>
          <a:prstGeom prst="rect">
            <a:avLst/>
          </a:prstGeom>
        </p:spPr>
      </p:pic>
      <p:sp>
        <p:nvSpPr>
          <p:cNvPr id="22" name="テキスト ボックス 21"/>
          <p:cNvSpPr txBox="1"/>
          <p:nvPr/>
        </p:nvSpPr>
        <p:spPr>
          <a:xfrm>
            <a:off x="185908" y="1173356"/>
            <a:ext cx="6590961" cy="5755422"/>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入力設定手順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実際、</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に接続されている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ユニットをラダーと合わせる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予約を解除</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任意のローカル変数に格納する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:@R3000</a:t>
            </a:r>
            <a:r>
              <a:rPr lang="ja-JP" altLang="en-US" sz="1600"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@LR000</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以降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出力操作のローカル接点を出力用グローバル変数</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格納</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自動・手動のそれぞれ入力に手動運転モードの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接点を接続し、</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個別に出力動作するようにする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3" name="グループ化 12"/>
          <p:cNvGrpSpPr/>
          <p:nvPr/>
        </p:nvGrpSpPr>
        <p:grpSpPr>
          <a:xfrm>
            <a:off x="376512" y="4771847"/>
            <a:ext cx="6086852" cy="4313861"/>
            <a:chOff x="381777" y="4471905"/>
            <a:chExt cx="6086852" cy="4313861"/>
          </a:xfrm>
        </p:grpSpPr>
        <p:grpSp>
          <p:nvGrpSpPr>
            <p:cNvPr id="10" name="グループ化 9"/>
            <p:cNvGrpSpPr/>
            <p:nvPr/>
          </p:nvGrpSpPr>
          <p:grpSpPr>
            <a:xfrm>
              <a:off x="381777" y="4870418"/>
              <a:ext cx="6086852" cy="3332020"/>
              <a:chOff x="376512" y="4608671"/>
              <a:chExt cx="6086852" cy="3332020"/>
            </a:xfrm>
          </p:grpSpPr>
          <p:pic>
            <p:nvPicPr>
              <p:cNvPr id="3" name="図 2"/>
              <p:cNvPicPr>
                <a:picLocks noChangeAspect="1"/>
              </p:cNvPicPr>
              <p:nvPr/>
            </p:nvPicPr>
            <p:blipFill>
              <a:blip r:embed="rId5"/>
              <a:stretch>
                <a:fillRect/>
              </a:stretch>
            </p:blipFill>
            <p:spPr>
              <a:xfrm>
                <a:off x="376512" y="4608671"/>
                <a:ext cx="3306585" cy="3332020"/>
              </a:xfrm>
              <a:prstGeom prst="rect">
                <a:avLst/>
              </a:prstGeom>
            </p:spPr>
          </p:pic>
          <p:pic>
            <p:nvPicPr>
              <p:cNvPr id="8" name="図 7"/>
              <p:cNvPicPr>
                <a:picLocks noChangeAspect="1"/>
              </p:cNvPicPr>
              <p:nvPr/>
            </p:nvPicPr>
            <p:blipFill>
              <a:blip r:embed="rId6"/>
              <a:stretch>
                <a:fillRect/>
              </a:stretch>
            </p:blipFill>
            <p:spPr>
              <a:xfrm>
                <a:off x="3264572" y="4669267"/>
                <a:ext cx="3198792" cy="3198792"/>
              </a:xfrm>
              <a:prstGeom prst="rect">
                <a:avLst/>
              </a:prstGeom>
            </p:spPr>
          </p:pic>
          <p:sp>
            <p:nvSpPr>
              <p:cNvPr id="9" name="角丸四角形 8"/>
              <p:cNvSpPr/>
              <p:nvPr/>
            </p:nvSpPr>
            <p:spPr>
              <a:xfrm>
                <a:off x="376512" y="6836229"/>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391026" y="4665685"/>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494971" y="6836229"/>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514546" y="4698097"/>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399811" y="4471905"/>
              <a:ext cx="1114408" cy="646331"/>
            </a:xfrm>
            <a:prstGeom prst="rect">
              <a:avLst/>
            </a:prstGeom>
            <a:solidFill>
              <a:schemeClr val="bg1"/>
            </a:solidFill>
            <a:ln w="25400">
              <a:solidFill>
                <a:srgbClr val="0070C0"/>
              </a:solidFill>
            </a:ln>
          </p:spPr>
          <p:txBody>
            <a:bodyPr wrap="none" rtlCol="0">
              <a:spAutoFit/>
            </a:bodyPr>
            <a:lstStyle/>
            <a:p>
              <a:pPr algn="ctr"/>
              <a:r>
                <a:rPr kumimoji="1" lang="ja-JP" altLang="en-US" b="1" dirty="0" smtClean="0"/>
                <a:t>自動運転</a:t>
              </a:r>
              <a:endParaRPr kumimoji="1" lang="en-US" altLang="ja-JP" b="1" dirty="0" smtClean="0"/>
            </a:p>
            <a:p>
              <a:pPr algn="ctr"/>
              <a:r>
                <a:rPr kumimoji="1" lang="ja-JP" altLang="en-US" b="1" dirty="0" smtClean="0"/>
                <a:t>入力</a:t>
              </a:r>
              <a:endParaRPr kumimoji="1" lang="ja-JP" altLang="en-US" b="1" dirty="0"/>
            </a:p>
          </p:txBody>
        </p:sp>
        <p:sp>
          <p:nvSpPr>
            <p:cNvPr id="60" name="テキスト ボックス 59"/>
            <p:cNvSpPr txBox="1"/>
            <p:nvPr/>
          </p:nvSpPr>
          <p:spPr>
            <a:xfrm>
              <a:off x="399811" y="8139435"/>
              <a:ext cx="1114408" cy="646331"/>
            </a:xfrm>
            <a:prstGeom prst="rect">
              <a:avLst/>
            </a:prstGeom>
            <a:solidFill>
              <a:schemeClr val="bg1"/>
            </a:solidFill>
            <a:ln w="25400">
              <a:solidFill>
                <a:srgbClr val="008000"/>
              </a:solidFill>
            </a:ln>
          </p:spPr>
          <p:txBody>
            <a:bodyPr wrap="none" rtlCol="0">
              <a:spAutoFit/>
            </a:bodyPr>
            <a:lstStyle/>
            <a:p>
              <a:pPr algn="ctr"/>
              <a:r>
                <a:rPr lang="ja-JP" altLang="en-US" b="1" dirty="0"/>
                <a:t>手</a:t>
              </a:r>
              <a:r>
                <a:rPr kumimoji="1" lang="ja-JP" altLang="en-US" b="1" dirty="0" smtClean="0"/>
                <a:t>動運転</a:t>
              </a:r>
              <a:endParaRPr kumimoji="1" lang="en-US" altLang="ja-JP" b="1" dirty="0" smtClean="0"/>
            </a:p>
            <a:p>
              <a:pPr algn="ctr"/>
              <a:r>
                <a:rPr kumimoji="1" lang="ja-JP" altLang="en-US" b="1" dirty="0" smtClean="0"/>
                <a:t>入力</a:t>
              </a:r>
              <a:endParaRPr kumimoji="1" lang="ja-JP" altLang="en-US" b="1" dirty="0"/>
            </a:p>
          </p:txBody>
        </p:sp>
      </p:gr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452431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タッチパネル表記手順</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表示項目数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表示項目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操作時の表記内容を記入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・ランプ機能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し</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、ランプ表示を実施する項目数を入力</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ランプ点灯時の動作を検出するセンサ入力を配置</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68" name="正方形/長方形 67"/>
          <p:cNvSpPr/>
          <p:nvPr/>
        </p:nvSpPr>
        <p:spPr>
          <a:xfrm>
            <a:off x="2366668" y="2405661"/>
            <a:ext cx="122966" cy="2212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19068" y="2759968"/>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US" altLang="ja-JP" dirty="0" smtClean="0"/>
              <a:t>1</a:t>
            </a:r>
            <a:r>
              <a:rPr kumimoji="1" lang="ja-JP" altLang="en-US" dirty="0" smtClean="0"/>
              <a:t>項目目</a:t>
            </a:r>
            <a:r>
              <a:rPr kumimoji="1" lang="en-US"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2365487" y="2876923"/>
            <a:ext cx="1229047" cy="15501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365487" y="3039609"/>
            <a:ext cx="637515" cy="273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303443" y="2636983"/>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95746" y="5712500"/>
            <a:ext cx="6207576" cy="2210573"/>
            <a:chOff x="395746" y="5525666"/>
            <a:chExt cx="6207576" cy="2210573"/>
          </a:xfrm>
        </p:grpSpPr>
        <p:pic>
          <p:nvPicPr>
            <p:cNvPr id="11" name="図 10"/>
            <p:cNvPicPr>
              <a:picLocks noChangeAspect="1"/>
            </p:cNvPicPr>
            <p:nvPr/>
          </p:nvPicPr>
          <p:blipFill rotWithShape="1">
            <a:blip r:embed="rId4"/>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4"/>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54765" y="7076820"/>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5"/>
          <a:srcRect r="48000" b="69681"/>
          <a:stretch/>
        </p:blipFill>
        <p:spPr>
          <a:xfrm>
            <a:off x="1843125" y="3348031"/>
            <a:ext cx="3962400" cy="1389063"/>
          </a:xfrm>
          <a:prstGeom prst="rect">
            <a:avLst/>
          </a:prstGeom>
        </p:spPr>
      </p:pic>
      <p:sp>
        <p:nvSpPr>
          <p:cNvPr id="71" name="正方形/長方形 70"/>
          <p:cNvSpPr/>
          <p:nvPr/>
        </p:nvSpPr>
        <p:spPr>
          <a:xfrm>
            <a:off x="4395789" y="392272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3"/>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432113" y="5249773"/>
                <a:ext cx="836393" cy="73977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pic>
            <p:nvPicPr>
              <p:cNvPr id="53" name="図 52"/>
              <p:cNvPicPr>
                <a:picLocks noChangeAspect="1"/>
              </p:cNvPicPr>
              <p:nvPr/>
            </p:nvPicPr>
            <p:blipFill rotWithShape="1">
              <a:blip r:embed="rId4"/>
              <a:srcRect l="38382" r="-1"/>
              <a:stretch/>
            </p:blipFill>
            <p:spPr>
              <a:xfrm>
                <a:off x="1389484" y="5063628"/>
                <a:ext cx="4771589" cy="4581525"/>
              </a:xfrm>
              <a:prstGeom prst="rect">
                <a:avLst/>
              </a:prstGeom>
            </p:spPr>
          </p:pic>
        </p:grpSp>
      </p:grpSp>
      <p:sp>
        <p:nvSpPr>
          <p:cNvPr id="22" name="テキスト ボックス 21"/>
          <p:cNvSpPr txBox="1"/>
          <p:nvPr/>
        </p:nvSpPr>
        <p:spPr>
          <a:xfrm>
            <a:off x="185907" y="1192946"/>
            <a:ext cx="6590961" cy="846385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動作フローは動作開始は目標位置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実</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動作完了はローカルデバイス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の右側にロボット動作開始の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ロボット連続動作時の安定のため</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目標位置・トリガに配置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・目標位置では下記のスプリクトを接続し、ロボット動作に必要な各種パラメータを設定</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89790" y="2399755"/>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086342" y="6055210"/>
            <a:ext cx="349250"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2806735" y="6187674"/>
            <a:ext cx="2881815" cy="276999"/>
          </a:xfrm>
          <a:prstGeom prst="rect">
            <a:avLst/>
          </a:prstGeom>
          <a:solidFill>
            <a:schemeClr val="bg1"/>
          </a:solidFill>
          <a:ln>
            <a:solidFill>
              <a:srgbClr val="00B050"/>
            </a:solidFill>
          </a:ln>
        </p:spPr>
        <p:txBody>
          <a:bodyPr wrap="none" rtlCol="0">
            <a:spAutoFit/>
          </a:bodyPr>
          <a:lstStyle/>
          <a:p>
            <a:r>
              <a:rPr kumimoji="1" lang="en-US" altLang="ja-JP" sz="1200" b="1" dirty="0" smtClean="0"/>
              <a:t>&lt;=</a:t>
            </a:r>
            <a:r>
              <a:rPr kumimoji="1" lang="ja-JP" altLang="en-US" sz="1200" b="1" dirty="0" smtClean="0"/>
              <a:t>移動軸を</a:t>
            </a:r>
            <a:r>
              <a:rPr kumimoji="1" lang="en-US" altLang="ja-JP" sz="1200" b="1" dirty="0" smtClean="0"/>
              <a:t>TRUE / </a:t>
            </a:r>
            <a:r>
              <a:rPr lang="ja-JP" altLang="en-US" sz="1200" b="1" dirty="0" smtClean="0"/>
              <a:t>非稼働軸 </a:t>
            </a:r>
            <a:r>
              <a:rPr lang="en-US" altLang="ja-JP" sz="1200" b="1" dirty="0" smtClean="0"/>
              <a:t>FALSE</a:t>
            </a:r>
            <a:r>
              <a:rPr lang="ja-JP" altLang="en-US" sz="1200" b="1" dirty="0" smtClean="0"/>
              <a:t>に設定</a:t>
            </a:r>
            <a:endParaRPr kumimoji="1" lang="ja-JP" altLang="en-US" sz="1200" b="1" dirty="0"/>
          </a:p>
        </p:txBody>
      </p:sp>
      <p:sp>
        <p:nvSpPr>
          <p:cNvPr id="72" name="正方形/長方形 71"/>
          <p:cNvSpPr/>
          <p:nvPr/>
        </p:nvSpPr>
        <p:spPr>
          <a:xfrm>
            <a:off x="2273030" y="820698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3068401" y="8320743"/>
            <a:ext cx="2020105" cy="276999"/>
          </a:xfrm>
          <a:prstGeom prst="rect">
            <a:avLst/>
          </a:prstGeom>
          <a:solidFill>
            <a:schemeClr val="bg1"/>
          </a:solidFill>
          <a:ln>
            <a:solidFill>
              <a:srgbClr val="FF6600"/>
            </a:solidFill>
          </a:ln>
        </p:spPr>
        <p:txBody>
          <a:bodyPr wrap="none" rtlCol="0">
            <a:spAutoFit/>
          </a:bodyPr>
          <a:lstStyle/>
          <a:p>
            <a:r>
              <a:rPr kumimoji="1" lang="en-US" altLang="ja-JP" sz="1200" b="1" dirty="0" smtClean="0"/>
              <a:t>&lt;=</a:t>
            </a:r>
            <a:r>
              <a:rPr kumimoji="1" lang="ja-JP" altLang="en-US" sz="1200" b="1" dirty="0" smtClean="0"/>
              <a:t>各軸の</a:t>
            </a:r>
            <a:r>
              <a:rPr lang="ja-JP" altLang="en-US" sz="1200" b="1" dirty="0" smtClean="0"/>
              <a:t>オフセット量を設定</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521523" y="8743563"/>
            <a:ext cx="2199641" cy="276999"/>
          </a:xfrm>
          <a:prstGeom prst="rect">
            <a:avLst/>
          </a:prstGeom>
          <a:solidFill>
            <a:schemeClr val="bg1"/>
          </a:solidFill>
          <a:ln>
            <a:solidFill>
              <a:srgbClr val="00B0F0"/>
            </a:solidFill>
          </a:ln>
        </p:spPr>
        <p:txBody>
          <a:bodyPr wrap="none" rtlCol="0">
            <a:spAutoFit/>
          </a:bodyPr>
          <a:lstStyle/>
          <a:p>
            <a:r>
              <a:rPr kumimoji="1" lang="en-US" altLang="ja-JP" sz="1200" b="1" dirty="0" smtClean="0"/>
              <a:t>&lt;=</a:t>
            </a:r>
            <a:r>
              <a:rPr kumimoji="1" lang="ja-JP" altLang="en-US" sz="1200" b="1" dirty="0" smtClean="0"/>
              <a:t>オーバーライドの有無</a:t>
            </a:r>
            <a:r>
              <a:rPr lang="ja-JP" altLang="en-US" sz="1200" b="1" dirty="0" smtClean="0"/>
              <a:t>を設定</a:t>
            </a:r>
            <a:endParaRPr kumimoji="1" lang="ja-JP" altLang="en-US" sz="1200" b="1" dirty="0"/>
          </a:p>
        </p:txBody>
      </p:sp>
      <p:grpSp>
        <p:nvGrpSpPr>
          <p:cNvPr id="2" name="グループ化 1"/>
          <p:cNvGrpSpPr/>
          <p:nvPr/>
        </p:nvGrpSpPr>
        <p:grpSpPr>
          <a:xfrm>
            <a:off x="400413" y="2265789"/>
            <a:ext cx="3393199" cy="1881456"/>
            <a:chOff x="381138" y="2097318"/>
            <a:chExt cx="3393199" cy="1881456"/>
          </a:xfrm>
        </p:grpSpPr>
        <p:grpSp>
          <p:nvGrpSpPr>
            <p:cNvPr id="19" name="グループ化 18"/>
            <p:cNvGrpSpPr/>
            <p:nvPr/>
          </p:nvGrpSpPr>
          <p:grpSpPr>
            <a:xfrm>
              <a:off x="381138" y="2097318"/>
              <a:ext cx="3393199" cy="1881456"/>
              <a:chOff x="437600" y="1741783"/>
              <a:chExt cx="3393199" cy="1881456"/>
            </a:xfrm>
          </p:grpSpPr>
          <p:pic>
            <p:nvPicPr>
              <p:cNvPr id="10" name="図 9"/>
              <p:cNvPicPr>
                <a:picLocks noChangeAspect="1"/>
              </p:cNvPicPr>
              <p:nvPr/>
            </p:nvPicPr>
            <p:blipFill>
              <a:blip r:embed="rId5"/>
              <a:stretch>
                <a:fillRect/>
              </a:stretch>
            </p:blipFill>
            <p:spPr>
              <a:xfrm>
                <a:off x="437600" y="1741783"/>
                <a:ext cx="2036096" cy="1881456"/>
              </a:xfrm>
              <a:prstGeom prst="rect">
                <a:avLst/>
              </a:prstGeom>
            </p:spPr>
          </p:pic>
          <p:grpSp>
            <p:nvGrpSpPr>
              <p:cNvPr id="12" name="グループ化 11"/>
              <p:cNvGrpSpPr/>
              <p:nvPr/>
            </p:nvGrpSpPr>
            <p:grpSpPr>
              <a:xfrm>
                <a:off x="525319" y="1758267"/>
                <a:ext cx="3305480" cy="1835774"/>
                <a:chOff x="525319" y="1758267"/>
                <a:chExt cx="3305480" cy="1835774"/>
              </a:xfrm>
            </p:grpSpPr>
            <p:pic>
              <p:nvPicPr>
                <p:cNvPr id="11" name="図 10"/>
                <p:cNvPicPr>
                  <a:picLocks noChangeAspect="1"/>
                </p:cNvPicPr>
                <p:nvPr/>
              </p:nvPicPr>
              <p:blipFill>
                <a:blip r:embed="rId6"/>
                <a:stretch>
                  <a:fillRect/>
                </a:stretch>
              </p:blipFill>
              <p:spPr>
                <a:xfrm>
                  <a:off x="2468137" y="1758267"/>
                  <a:ext cx="1285681" cy="1835774"/>
                </a:xfrm>
                <a:prstGeom prst="rect">
                  <a:avLst/>
                </a:prstGeom>
              </p:spPr>
            </p:pic>
            <p:sp>
              <p:nvSpPr>
                <p:cNvPr id="41" name="テキスト ボックス 40"/>
                <p:cNvSpPr txBox="1"/>
                <p:nvPr/>
              </p:nvSpPr>
              <p:spPr>
                <a:xfrm>
                  <a:off x="2909570" y="2235822"/>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3006204" y="2794862"/>
                  <a:ext cx="820773"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59589"/>
                  <a:ext cx="670696" cy="107722"/>
                </a:xfrm>
                <a:prstGeom prst="rect">
                  <a:avLst/>
                </a:prstGeom>
                <a:solidFill>
                  <a:schemeClr val="bg1"/>
                </a:solidFill>
              </p:spPr>
              <p:txBody>
                <a:bodyPr wrap="square" lIns="0" tIns="0" rIns="0" bIns="0" rtlCol="0">
                  <a:spAutoFit/>
                </a:bodyPr>
                <a:lstStyle/>
                <a:p>
                  <a:pPr algn="ctr"/>
                  <a:r>
                    <a:rPr lang="en-US" altLang="ja-JP" sz="700" b="1" dirty="0" err="1" smtClean="0">
                      <a:solidFill>
                        <a:srgbClr val="C00000"/>
                      </a:solidFill>
                      <a:latin typeface="Meiryo UI" panose="020B0604030504040204" pitchFamily="50" charset="-128"/>
                      <a:ea typeface="Meiryo UI" panose="020B0604030504040204" pitchFamily="50" charset="-128"/>
                    </a:rPr>
                    <a:t>COM_move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94937" y="2464201"/>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ロボット実動作完了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2" name="テキスト ボックス 61"/>
                <p:cNvSpPr txBox="1"/>
                <p:nvPr/>
              </p:nvSpPr>
              <p:spPr>
                <a:xfrm>
                  <a:off x="951404" y="3332074"/>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767764" y="246479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3693572" y="6849516"/>
            <a:ext cx="1394934" cy="276999"/>
          </a:xfrm>
          <a:prstGeom prst="rect">
            <a:avLst/>
          </a:prstGeom>
          <a:solidFill>
            <a:schemeClr val="bg1"/>
          </a:solidFill>
          <a:ln>
            <a:solidFill>
              <a:srgbClr val="002060"/>
            </a:solidFill>
          </a:ln>
        </p:spPr>
        <p:txBody>
          <a:bodyPr wrap="none" rtlCol="0">
            <a:spAutoFit/>
          </a:bodyPr>
          <a:lstStyle/>
          <a:p>
            <a:r>
              <a:rPr kumimoji="1" lang="en-US" altLang="ja-JP" sz="1200" b="1" dirty="0" smtClean="0"/>
              <a:t>&lt;=</a:t>
            </a:r>
            <a:r>
              <a:rPr kumimoji="1" lang="ja-JP" altLang="en-US" sz="1200" b="1" dirty="0" smtClean="0"/>
              <a:t>目標位置を設定</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lang="ja-JP" altLang="en-US" sz="1200" b="1" dirty="0" smtClean="0"/>
              <a:t>速度・加速度</a:t>
            </a:r>
            <a:r>
              <a:rPr kumimoji="1" lang="ja-JP" altLang="en-US" sz="1200" b="1" dirty="0" smtClean="0"/>
              <a:t>を設定</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542916" y="7834334"/>
            <a:ext cx="2255074"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kumimoji="1" lang="ja-JP" altLang="en-US" sz="1200" b="1" dirty="0" smtClean="0"/>
              <a:t>位置決め幅・静定時間を設定</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1907980" y="4461266"/>
            <a:ext cx="4017711" cy="461665"/>
          </a:xfrm>
          <a:prstGeom prst="rect">
            <a:avLst/>
          </a:prstGeom>
          <a:solidFill>
            <a:schemeClr val="bg1"/>
          </a:solidFill>
          <a:ln>
            <a:solidFill>
              <a:srgbClr val="002060"/>
            </a:solidFill>
          </a:ln>
        </p:spPr>
        <p:txBody>
          <a:bodyPr wrap="square" rtlCol="0">
            <a:spAutoFit/>
          </a:bodyPr>
          <a:lstStyle/>
          <a:p>
            <a:r>
              <a:rPr lang="ja-JP" altLang="en-US" sz="1200" b="1" dirty="0" smtClean="0"/>
              <a:t>目標位置・速度・加速度・位置決め幅・静定時間をティーチング番号を設定することで設定可能。</a:t>
            </a:r>
            <a:r>
              <a:rPr lang="en-US" altLang="ja-JP" sz="1200" b="1" dirty="0" smtClean="0"/>
              <a:t>(FCP</a:t>
            </a:r>
            <a:r>
              <a:rPr lang="ja-JP" altLang="en-US" sz="1200" b="1" dirty="0" smtClean="0"/>
              <a:t>専用設定）</a:t>
            </a:r>
            <a:endParaRPr kumimoji="1" lang="ja-JP" altLang="en-US" sz="1200" b="1" dirty="0"/>
          </a:p>
        </p:txBody>
      </p:sp>
      <p:sp>
        <p:nvSpPr>
          <p:cNvPr id="70" name="正方形/長方形 69"/>
          <p:cNvSpPr/>
          <p:nvPr/>
        </p:nvSpPr>
        <p:spPr>
          <a:xfrm>
            <a:off x="2321596" y="5174276"/>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18486</TotalTime>
  <Words>2411</Words>
  <Application>Microsoft Office PowerPoint</Application>
  <PresentationFormat>A4 210 x 297 mm</PresentationFormat>
  <Paragraphs>677</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FCPラダー説明資料</vt:lpstr>
      <vt:lpstr>全体構成</vt:lpstr>
      <vt:lpstr>デバイス使用領域</vt:lpstr>
      <vt:lpstr>プログラム説明 １／２</vt:lpstr>
      <vt:lpstr>プログラム説明 ２／２</vt:lpstr>
      <vt:lpstr>ユニット、モジュール追加</vt:lpstr>
      <vt:lpstr>IO制御</vt:lpstr>
      <vt:lpstr>IO制御</vt:lpstr>
      <vt:lpstr>ロボット動作</vt:lpstr>
      <vt:lpstr>ロボット動作</vt:lpstr>
      <vt:lpstr>カメラ動作 １／２</vt:lpstr>
      <vt:lpstr>カメラ動作 ２／２</vt:lpstr>
      <vt:lpstr>サイクルタイム測定</vt:lpstr>
      <vt:lpstr>ワーク在荷</vt:lpstr>
      <vt:lpstr>ワーク在荷</vt:lpstr>
      <vt:lpstr>ワーク在荷 設定例1</vt:lpstr>
      <vt:lpstr>在荷カウント</vt:lpstr>
      <vt:lpstr>エラー</vt:lpstr>
      <vt:lpstr>干渉領域</vt:lpstr>
      <vt:lpstr>干渉領域</vt:lpstr>
      <vt:lpstr>プログラム間通信</vt:lpstr>
      <vt:lpstr>サイクル停止</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1340</cp:revision>
  <cp:lastPrinted>2021-03-18T08:41:44Z</cp:lastPrinted>
  <dcterms:created xsi:type="dcterms:W3CDTF">2020-03-10T00:43:13Z</dcterms:created>
  <dcterms:modified xsi:type="dcterms:W3CDTF">2024-06-03T08:32:37Z</dcterms:modified>
</cp:coreProperties>
</file>